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handoutMasterIdLst>
    <p:handoutMasterId r:id="rId17"/>
  </p:handoutMasterIdLst>
  <p:sldIdLst>
    <p:sldId id="259" r:id="rId2"/>
    <p:sldId id="261" r:id="rId3"/>
    <p:sldId id="264" r:id="rId4"/>
    <p:sldId id="278" r:id="rId5"/>
    <p:sldId id="277" r:id="rId6"/>
    <p:sldId id="265" r:id="rId7"/>
    <p:sldId id="280" r:id="rId8"/>
    <p:sldId id="266" r:id="rId9"/>
    <p:sldId id="279" r:id="rId10"/>
    <p:sldId id="267" r:id="rId11"/>
    <p:sldId id="268" r:id="rId12"/>
    <p:sldId id="269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192024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384048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576072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768096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960120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1152144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1344168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1536192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A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624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920CF-E91C-AC4C-8E88-67F482D54E2F}" type="datetimeFigureOut">
              <a:rPr lang="en-US" smtClean="0"/>
              <a:t>12/8/14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56E-5351-E245-9508-9E127D4C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43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589855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ICANN_Logo_W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923" y="6019800"/>
            <a:ext cx="832477" cy="64541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9891" y="2591384"/>
            <a:ext cx="9133129" cy="1675234"/>
          </a:xfrm>
          <a:prstGeom prst="rect">
            <a:avLst/>
          </a:prstGeom>
          <a:solidFill>
            <a:schemeClr val="tx1">
              <a:alpha val="2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2628900"/>
            <a:ext cx="9144000" cy="16383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3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889432783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 userDrawn="1"/>
        </p:nvSpPr>
        <p:spPr bwMode="auto">
          <a:xfrm>
            <a:off x="0" y="3371292"/>
            <a:ext cx="9144000" cy="115416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30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600075" y="1767840"/>
            <a:ext cx="1875073" cy="67056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628900" y="1767840"/>
            <a:ext cx="4629150" cy="67056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 dirty="0">
              <a:solidFill>
                <a:srgbClr val="00334D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600075" y="2668905"/>
            <a:ext cx="1875073" cy="670560"/>
          </a:xfrm>
          <a:prstGeom prst="rect">
            <a:avLst/>
          </a:prstGeom>
          <a:solidFill>
            <a:srgbClr val="00334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2628900" y="2668905"/>
            <a:ext cx="4629150" cy="67056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 dirty="0">
              <a:solidFill>
                <a:srgbClr val="00334D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600075" y="3569970"/>
            <a:ext cx="1875073" cy="670560"/>
          </a:xfrm>
          <a:prstGeom prst="rect">
            <a:avLst/>
          </a:prstGeom>
          <a:solidFill>
            <a:srgbClr val="00334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2628900" y="3569970"/>
            <a:ext cx="4629150" cy="67056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 dirty="0">
              <a:solidFill>
                <a:srgbClr val="00334D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600075" y="4471035"/>
            <a:ext cx="1875073" cy="670560"/>
          </a:xfrm>
          <a:prstGeom prst="rect">
            <a:avLst/>
          </a:prstGeom>
          <a:solidFill>
            <a:srgbClr val="00334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2628900" y="4471035"/>
            <a:ext cx="4629150" cy="67056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 dirty="0">
              <a:solidFill>
                <a:srgbClr val="00334D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0075" y="5372100"/>
            <a:ext cx="1875073" cy="670560"/>
          </a:xfrm>
          <a:prstGeom prst="rect">
            <a:avLst/>
          </a:prstGeom>
          <a:solidFill>
            <a:srgbClr val="00334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2628900" y="5372100"/>
            <a:ext cx="4629150" cy="67056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 dirty="0">
              <a:solidFill>
                <a:srgbClr val="00334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96835" y="1756920"/>
            <a:ext cx="18859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96835" y="2662681"/>
            <a:ext cx="18859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90355" y="3564122"/>
            <a:ext cx="18859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96835" y="4466339"/>
            <a:ext cx="18859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628900" y="1752600"/>
            <a:ext cx="46291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628900" y="2667000"/>
            <a:ext cx="46291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628900" y="3581400"/>
            <a:ext cx="46291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628900" y="4457700"/>
            <a:ext cx="46291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628900" y="5372100"/>
            <a:ext cx="46291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00075" y="5372100"/>
            <a:ext cx="18859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pic>
        <p:nvPicPr>
          <p:cNvPr id="38" name="Picture 37" descr="ICANN_Logo_B_RGB.pn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177" y="6019800"/>
            <a:ext cx="828247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982767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3371292"/>
            <a:ext cx="9144000" cy="115416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30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pic>
        <p:nvPicPr>
          <p:cNvPr id="6" name="Picture 5" descr="ICANN_Logo_B_RGB.pn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177" y="6019800"/>
            <a:ext cx="828247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81852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ue-gradient-abstract-hd-wallpaper-1920x1080-7772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pic>
        <p:nvPicPr>
          <p:cNvPr id="7" name="Picture 6" descr="ICANN_Logo_W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923" y="6019800"/>
            <a:ext cx="832477" cy="64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31098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3371292"/>
            <a:ext cx="9144000" cy="115416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30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742950" y="1371600"/>
            <a:ext cx="7686675" cy="4343400"/>
          </a:xfrm>
          <a:prstGeom prst="rect">
            <a:avLst/>
          </a:prstGeom>
        </p:spPr>
        <p:txBody>
          <a:bodyPr vert="horz" lIns="38405" tIns="19202" rIns="38405" bIns="19202"/>
          <a:lstStyle/>
          <a:p>
            <a:endParaRPr lang="en-US"/>
          </a:p>
        </p:txBody>
      </p:sp>
      <p:pic>
        <p:nvPicPr>
          <p:cNvPr id="7" name="Picture 6" descr="ICANN_Logo_B_RGB.pn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177" y="6019800"/>
            <a:ext cx="828247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50521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 userDrawn="1"/>
        </p:nvSpPr>
        <p:spPr bwMode="auto">
          <a:xfrm>
            <a:off x="0" y="3371292"/>
            <a:ext cx="9144000" cy="115416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30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>
            <a:off x="-8467" y="1790700"/>
            <a:ext cx="1714500" cy="1828800"/>
          </a:xfrm>
          <a:prstGeom prst="rect">
            <a:avLst/>
          </a:prstGeom>
          <a:solidFill>
            <a:schemeClr val="tx2">
              <a:alpha val="7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>
            <a:off x="-6350" y="3619500"/>
            <a:ext cx="1714500" cy="1828800"/>
          </a:xfrm>
          <a:prstGeom prst="rect">
            <a:avLst/>
          </a:prstGeom>
          <a:solidFill>
            <a:schemeClr val="tx2">
              <a:alpha val="3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>
            <a:spLocks/>
          </p:cNvSpPr>
          <p:nvPr userDrawn="1"/>
        </p:nvSpPr>
        <p:spPr>
          <a:xfrm>
            <a:off x="7429500" y="1790700"/>
            <a:ext cx="1714500" cy="1828800"/>
          </a:xfrm>
          <a:prstGeom prst="rect">
            <a:avLst/>
          </a:prstGeom>
          <a:solidFill>
            <a:schemeClr val="tx2">
              <a:alpha val="3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>
            <a:spLocks/>
          </p:cNvSpPr>
          <p:nvPr userDrawn="1"/>
        </p:nvSpPr>
        <p:spPr>
          <a:xfrm>
            <a:off x="7431617" y="3619500"/>
            <a:ext cx="1714500" cy="1828800"/>
          </a:xfrm>
          <a:prstGeom prst="rect">
            <a:avLst/>
          </a:prstGeom>
          <a:solidFill>
            <a:schemeClr val="tx2">
              <a:alpha val="7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-2117" y="2324100"/>
            <a:ext cx="1659467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91000"/>
            <a:ext cx="16573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455958" y="2400300"/>
            <a:ext cx="1688042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455958" y="4191000"/>
            <a:ext cx="1688042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1677458" y="1790700"/>
            <a:ext cx="5772150" cy="3657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400425" y="3162300"/>
            <a:ext cx="18859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pic>
        <p:nvPicPr>
          <p:cNvPr id="16" name="Picture 15" descr="ICANN_Logo_B_RGB.pn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177" y="6019800"/>
            <a:ext cx="828247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0374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 userDrawn="1"/>
        </p:nvSpPr>
        <p:spPr bwMode="auto">
          <a:xfrm>
            <a:off x="0" y="3371292"/>
            <a:ext cx="9144000" cy="115416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30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>
            <a:off x="-8467" y="1790700"/>
            <a:ext cx="1714500" cy="1828800"/>
          </a:xfrm>
          <a:prstGeom prst="rect">
            <a:avLst/>
          </a:prstGeom>
          <a:solidFill>
            <a:srgbClr val="E87724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>
            <a:off x="-6350" y="3619500"/>
            <a:ext cx="1714500" cy="1828800"/>
          </a:xfrm>
          <a:prstGeom prst="rect">
            <a:avLst/>
          </a:prstGeom>
          <a:solidFill>
            <a:srgbClr val="E87724">
              <a:alpha val="4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>
            <a:spLocks/>
          </p:cNvSpPr>
          <p:nvPr userDrawn="1"/>
        </p:nvSpPr>
        <p:spPr>
          <a:xfrm>
            <a:off x="7429500" y="1790700"/>
            <a:ext cx="1714500" cy="1828800"/>
          </a:xfrm>
          <a:prstGeom prst="rect">
            <a:avLst/>
          </a:prstGeom>
          <a:solidFill>
            <a:srgbClr val="E87724">
              <a:alpha val="4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>
            <a:spLocks/>
          </p:cNvSpPr>
          <p:nvPr userDrawn="1"/>
        </p:nvSpPr>
        <p:spPr>
          <a:xfrm>
            <a:off x="7431617" y="3619500"/>
            <a:ext cx="1714500" cy="1828800"/>
          </a:xfrm>
          <a:prstGeom prst="rect">
            <a:avLst/>
          </a:prstGeom>
          <a:solidFill>
            <a:srgbClr val="E87724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-2117" y="2324100"/>
            <a:ext cx="1659467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91000"/>
            <a:ext cx="16573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455958" y="2400300"/>
            <a:ext cx="1688042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455958" y="4191000"/>
            <a:ext cx="1688042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1677458" y="1790700"/>
            <a:ext cx="5772150" cy="36576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400425" y="3162300"/>
            <a:ext cx="18859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pic>
        <p:nvPicPr>
          <p:cNvPr id="16" name="Picture 15" descr="ICANN_Logo_B_RGB.pn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177" y="6019800"/>
            <a:ext cx="828247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75515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 Blu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 userDrawn="1"/>
        </p:nvSpPr>
        <p:spPr bwMode="auto">
          <a:xfrm>
            <a:off x="0" y="3371292"/>
            <a:ext cx="9144000" cy="115416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30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>
            <a:off x="-8467" y="1790700"/>
            <a:ext cx="1714500" cy="1828800"/>
          </a:xfrm>
          <a:prstGeom prst="rect">
            <a:avLst/>
          </a:prstGeom>
          <a:solidFill>
            <a:srgbClr val="197F86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>
            <a:off x="-6350" y="3619500"/>
            <a:ext cx="1714500" cy="1828800"/>
          </a:xfrm>
          <a:prstGeom prst="rect">
            <a:avLst/>
          </a:prstGeom>
          <a:solidFill>
            <a:srgbClr val="197F86">
              <a:alpha val="4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>
            <a:spLocks/>
          </p:cNvSpPr>
          <p:nvPr userDrawn="1"/>
        </p:nvSpPr>
        <p:spPr>
          <a:xfrm>
            <a:off x="7429500" y="1790700"/>
            <a:ext cx="1714500" cy="1828800"/>
          </a:xfrm>
          <a:prstGeom prst="rect">
            <a:avLst/>
          </a:prstGeom>
          <a:solidFill>
            <a:srgbClr val="197F86">
              <a:alpha val="4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>
            <a:spLocks/>
          </p:cNvSpPr>
          <p:nvPr userDrawn="1"/>
        </p:nvSpPr>
        <p:spPr>
          <a:xfrm>
            <a:off x="7431617" y="3619500"/>
            <a:ext cx="1714500" cy="1828800"/>
          </a:xfrm>
          <a:prstGeom prst="rect">
            <a:avLst/>
          </a:prstGeom>
          <a:solidFill>
            <a:srgbClr val="197F86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-2117" y="2324100"/>
            <a:ext cx="1659467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91000"/>
            <a:ext cx="16573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455958" y="2400300"/>
            <a:ext cx="1688042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455958" y="4191000"/>
            <a:ext cx="1688042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1677458" y="1790700"/>
            <a:ext cx="5772150" cy="36576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400425" y="3162300"/>
            <a:ext cx="18859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pic>
        <p:nvPicPr>
          <p:cNvPr id="16" name="Picture 15" descr="ICANN_Logo_B_RGB.pn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177" y="6019800"/>
            <a:ext cx="828247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6711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-gradient-abstract-hd-wallpaper-1920x1080-7772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Oval 2"/>
          <p:cNvSpPr/>
          <p:nvPr userDrawn="1"/>
        </p:nvSpPr>
        <p:spPr>
          <a:xfrm>
            <a:off x="8486775" y="3173949"/>
            <a:ext cx="784725" cy="779312"/>
          </a:xfrm>
          <a:prstGeom prst="ellipse">
            <a:avLst/>
          </a:prstGeom>
          <a:solidFill>
            <a:schemeClr val="bg2">
              <a:alpha val="3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 userDrawn="1"/>
        </p:nvSpPr>
        <p:spPr>
          <a:xfrm>
            <a:off x="8662074" y="3812299"/>
            <a:ext cx="963853" cy="934742"/>
          </a:xfrm>
          <a:prstGeom prst="ellipse">
            <a:avLst/>
          </a:prstGeom>
          <a:solidFill>
            <a:schemeClr val="accent2">
              <a:alpha val="6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 userDrawn="1"/>
        </p:nvSpPr>
        <p:spPr>
          <a:xfrm>
            <a:off x="8429625" y="2181991"/>
            <a:ext cx="1251029" cy="1249820"/>
          </a:xfrm>
          <a:prstGeom prst="ellipse">
            <a:avLst/>
          </a:prstGeom>
          <a:solidFill>
            <a:schemeClr val="accent3">
              <a:alpha val="26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7893516" y="1572391"/>
            <a:ext cx="1251029" cy="1249820"/>
          </a:xfrm>
          <a:prstGeom prst="ellipse">
            <a:avLst/>
          </a:prstGeom>
          <a:solidFill>
            <a:srgbClr val="93DAFF">
              <a:alpha val="18000"/>
            </a:srgb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2457450"/>
            <a:ext cx="7143750" cy="19431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buNone/>
              <a:defRPr sz="48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10" name="Picture 9" descr="ICANN_Logo_W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923" y="6019800"/>
            <a:ext cx="832477" cy="64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36713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lue-gradient-abstract-hd-wallpaper-1920x1080-7772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3" name="Rectangle 22"/>
          <p:cNvSpPr/>
          <p:nvPr userDrawn="1"/>
        </p:nvSpPr>
        <p:spPr bwMode="auto">
          <a:xfrm>
            <a:off x="-308" y="-5822"/>
            <a:ext cx="6934508" cy="686382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72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42925" y="1143000"/>
            <a:ext cx="2114550" cy="0"/>
          </a:xfrm>
          <a:prstGeom prst="line">
            <a:avLst/>
          </a:prstGeom>
          <a:ln>
            <a:solidFill>
              <a:schemeClr val="accent1">
                <a:alpha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571500" y="1409700"/>
            <a:ext cx="6362700" cy="4381500"/>
          </a:xfrm>
          <a:prstGeom prst="rect">
            <a:avLst/>
          </a:prstGeom>
        </p:spPr>
        <p:txBody>
          <a:bodyPr vert="horz" lIns="38405" tIns="19202" rIns="38405" bIns="19202">
            <a:normAutofit/>
          </a:bodyPr>
          <a:lstStyle>
            <a:lvl1pPr>
              <a:buSzPct val="120000"/>
              <a:defRPr sz="2800">
                <a:solidFill>
                  <a:schemeClr val="tx2"/>
                </a:solidFill>
                <a:latin typeface="Georgia"/>
                <a:cs typeface="Georgia"/>
              </a:defRPr>
            </a:lvl1pPr>
            <a:lvl2pPr marL="560070" indent="-240030">
              <a:buSzPct val="66000"/>
              <a:buFont typeface="Courier New"/>
              <a:buChar char="o"/>
              <a:defRPr sz="2400">
                <a:solidFill>
                  <a:schemeClr val="tx2"/>
                </a:solidFill>
                <a:latin typeface="Georgia"/>
                <a:cs typeface="Georgia"/>
              </a:defRPr>
            </a:lvl2pPr>
            <a:lvl3pPr marL="746760" indent="-240030">
              <a:buSzPct val="100000"/>
              <a:buFont typeface="Wingdings" charset="2"/>
              <a:buChar char="§"/>
              <a:defRPr sz="2000">
                <a:solidFill>
                  <a:schemeClr val="tx2"/>
                </a:solidFill>
                <a:latin typeface="Georgia"/>
                <a:cs typeface="Georgia"/>
              </a:defRPr>
            </a:lvl3pPr>
            <a:lvl4pPr marL="933450" indent="-240030">
              <a:buSzPct val="55000"/>
              <a:buFont typeface="Wingdings" charset="2"/>
              <a:buChar char="§"/>
              <a:defRPr sz="2000">
                <a:solidFill>
                  <a:schemeClr val="tx2"/>
                </a:solidFill>
                <a:latin typeface="Georgia"/>
                <a:cs typeface="Georgia"/>
              </a:defRPr>
            </a:lvl4pPr>
            <a:lvl5pPr>
              <a:defRPr>
                <a:solidFill>
                  <a:schemeClr val="tx2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" name="Oval 12"/>
          <p:cNvSpPr/>
          <p:nvPr userDrawn="1"/>
        </p:nvSpPr>
        <p:spPr>
          <a:xfrm>
            <a:off x="8486775" y="3173949"/>
            <a:ext cx="784725" cy="779312"/>
          </a:xfrm>
          <a:prstGeom prst="ellipse">
            <a:avLst/>
          </a:prstGeom>
          <a:solidFill>
            <a:schemeClr val="bg2">
              <a:alpha val="3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 userDrawn="1"/>
        </p:nvSpPr>
        <p:spPr>
          <a:xfrm>
            <a:off x="8662074" y="3812299"/>
            <a:ext cx="963853" cy="934742"/>
          </a:xfrm>
          <a:prstGeom prst="ellipse">
            <a:avLst/>
          </a:prstGeom>
          <a:solidFill>
            <a:schemeClr val="accent2">
              <a:alpha val="6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 userDrawn="1"/>
        </p:nvSpPr>
        <p:spPr>
          <a:xfrm>
            <a:off x="8429625" y="2181991"/>
            <a:ext cx="1251029" cy="1249820"/>
          </a:xfrm>
          <a:prstGeom prst="ellipse">
            <a:avLst/>
          </a:prstGeom>
          <a:solidFill>
            <a:schemeClr val="accent3">
              <a:alpha val="26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 userDrawn="1"/>
        </p:nvSpPr>
        <p:spPr>
          <a:xfrm>
            <a:off x="7893516" y="1572391"/>
            <a:ext cx="1251029" cy="1249820"/>
          </a:xfrm>
          <a:prstGeom prst="ellipse">
            <a:avLst/>
          </a:prstGeom>
          <a:solidFill>
            <a:srgbClr val="93DAFF">
              <a:alpha val="18000"/>
            </a:srgb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pic>
        <p:nvPicPr>
          <p:cNvPr id="22" name="Picture 21" descr="ICANN_Logo_W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923" y="6019800"/>
            <a:ext cx="832477" cy="64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85605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blue-gradient-abstract-hd-wallpaper-1920x1080-7772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42925" y="1143000"/>
            <a:ext cx="2114550" cy="0"/>
          </a:xfrm>
          <a:prstGeom prst="line">
            <a:avLst/>
          </a:prstGeom>
          <a:ln>
            <a:solidFill>
              <a:schemeClr val="accent1">
                <a:alpha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 userDrawn="1"/>
        </p:nvSpPr>
        <p:spPr>
          <a:xfrm>
            <a:off x="8486775" y="3173949"/>
            <a:ext cx="784725" cy="779312"/>
          </a:xfrm>
          <a:prstGeom prst="ellipse">
            <a:avLst/>
          </a:prstGeom>
          <a:solidFill>
            <a:schemeClr val="bg2">
              <a:alpha val="3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 userDrawn="1"/>
        </p:nvSpPr>
        <p:spPr>
          <a:xfrm>
            <a:off x="8662074" y="3812299"/>
            <a:ext cx="963853" cy="934742"/>
          </a:xfrm>
          <a:prstGeom prst="ellipse">
            <a:avLst/>
          </a:prstGeom>
          <a:solidFill>
            <a:schemeClr val="accent2">
              <a:alpha val="6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 userDrawn="1"/>
        </p:nvSpPr>
        <p:spPr>
          <a:xfrm>
            <a:off x="8429625" y="2181991"/>
            <a:ext cx="1251029" cy="1249820"/>
          </a:xfrm>
          <a:prstGeom prst="ellipse">
            <a:avLst/>
          </a:prstGeom>
          <a:solidFill>
            <a:schemeClr val="accent3">
              <a:alpha val="26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 userDrawn="1"/>
        </p:nvSpPr>
        <p:spPr>
          <a:xfrm>
            <a:off x="7893516" y="1572391"/>
            <a:ext cx="1251029" cy="1249820"/>
          </a:xfrm>
          <a:prstGeom prst="ellipse">
            <a:avLst/>
          </a:prstGeom>
          <a:solidFill>
            <a:srgbClr val="93DAFF">
              <a:alpha val="18000"/>
            </a:srgb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pic>
        <p:nvPicPr>
          <p:cNvPr id="21" name="Picture 20" descr="ICANN_Logo_W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923" y="6019800"/>
            <a:ext cx="832477" cy="645414"/>
          </a:xfrm>
          <a:prstGeom prst="rect">
            <a:avLst/>
          </a:prstGeom>
        </p:spPr>
      </p:pic>
      <p:sp>
        <p:nvSpPr>
          <p:cNvPr id="22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571500" y="1409700"/>
            <a:ext cx="7277100" cy="4381500"/>
          </a:xfrm>
          <a:prstGeom prst="rect">
            <a:avLst/>
          </a:prstGeom>
        </p:spPr>
        <p:txBody>
          <a:bodyPr vert="horz" lIns="38405" tIns="19202" rIns="38405" bIns="19202">
            <a:normAutofit/>
          </a:bodyPr>
          <a:lstStyle>
            <a:lvl1pPr>
              <a:buSzPct val="120000"/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  <a:lvl2pPr marL="560070" indent="-240030">
              <a:buSzPct val="66000"/>
              <a:buFont typeface="Courier New"/>
              <a:buChar char="o"/>
              <a:defRPr>
                <a:solidFill>
                  <a:schemeClr val="bg1"/>
                </a:solidFill>
                <a:latin typeface="Georgia"/>
                <a:cs typeface="Georgia"/>
              </a:defRPr>
            </a:lvl2pPr>
            <a:lvl3pPr marL="746760" indent="-240030">
              <a:buSzPct val="100000"/>
              <a:buFont typeface="Lucida Grande"/>
              <a:buChar char="­"/>
              <a:defRPr>
                <a:solidFill>
                  <a:schemeClr val="bg1"/>
                </a:solidFill>
                <a:latin typeface="Georgia"/>
                <a:cs typeface="Georgia"/>
              </a:defRPr>
            </a:lvl3pPr>
            <a:lvl4pPr marL="933450" indent="-240030">
              <a:buSzPct val="55000"/>
              <a:buFont typeface="Lucida Grande"/>
              <a:buChar char="-"/>
              <a:defRPr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defRPr>
                <a:solidFill>
                  <a:schemeClr val="tx2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86053950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blue-gradient-abstract-hd-wallpaper-1920x1080-7772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42925" y="1143000"/>
            <a:ext cx="2114550" cy="0"/>
          </a:xfrm>
          <a:prstGeom prst="line">
            <a:avLst/>
          </a:prstGeom>
          <a:ln>
            <a:solidFill>
              <a:schemeClr val="accent1">
                <a:alpha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71500" y="1409700"/>
            <a:ext cx="2343150" cy="43815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200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Insert Text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3429000" y="1371600"/>
            <a:ext cx="4371975" cy="4419600"/>
          </a:xfrm>
          <a:prstGeom prst="rect">
            <a:avLst/>
          </a:prstGeom>
        </p:spPr>
        <p:txBody>
          <a:bodyPr vert="horz" lIns="38405" tIns="19202" rIns="38405" bIns="19202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Oval 16"/>
          <p:cNvSpPr/>
          <p:nvPr userDrawn="1"/>
        </p:nvSpPr>
        <p:spPr>
          <a:xfrm>
            <a:off x="8486775" y="3173949"/>
            <a:ext cx="784725" cy="779312"/>
          </a:xfrm>
          <a:prstGeom prst="ellipse">
            <a:avLst/>
          </a:prstGeom>
          <a:solidFill>
            <a:schemeClr val="bg2">
              <a:alpha val="3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 userDrawn="1"/>
        </p:nvSpPr>
        <p:spPr>
          <a:xfrm>
            <a:off x="8662074" y="3812299"/>
            <a:ext cx="963853" cy="934742"/>
          </a:xfrm>
          <a:prstGeom prst="ellipse">
            <a:avLst/>
          </a:prstGeom>
          <a:solidFill>
            <a:schemeClr val="accent2">
              <a:alpha val="6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 userDrawn="1"/>
        </p:nvSpPr>
        <p:spPr>
          <a:xfrm>
            <a:off x="8429625" y="2181991"/>
            <a:ext cx="1251029" cy="1249820"/>
          </a:xfrm>
          <a:prstGeom prst="ellipse">
            <a:avLst/>
          </a:prstGeom>
          <a:solidFill>
            <a:schemeClr val="accent3">
              <a:alpha val="26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 userDrawn="1"/>
        </p:nvSpPr>
        <p:spPr>
          <a:xfrm>
            <a:off x="7893516" y="1572391"/>
            <a:ext cx="1251029" cy="1249820"/>
          </a:xfrm>
          <a:prstGeom prst="ellipse">
            <a:avLst/>
          </a:prstGeom>
          <a:solidFill>
            <a:srgbClr val="93DAFF">
              <a:alpha val="18000"/>
            </a:srgb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pic>
        <p:nvPicPr>
          <p:cNvPr id="22" name="Picture 21" descr="ICANN_Logo_W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923" y="6019800"/>
            <a:ext cx="832477" cy="64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6492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blue-gradient-abstract-hd-wallpaper-1920x1080-7772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600075" y="1767840"/>
            <a:ext cx="1875073" cy="670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628900" y="1767840"/>
            <a:ext cx="4629150" cy="67056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 dirty="0">
              <a:solidFill>
                <a:srgbClr val="00334D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600075" y="2668905"/>
            <a:ext cx="1875073" cy="670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2628900" y="2668905"/>
            <a:ext cx="4629150" cy="67056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 dirty="0">
              <a:solidFill>
                <a:srgbClr val="00334D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600075" y="3569970"/>
            <a:ext cx="1875073" cy="670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2628900" y="3569970"/>
            <a:ext cx="4629150" cy="67056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 dirty="0">
              <a:solidFill>
                <a:srgbClr val="00334D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600075" y="4471035"/>
            <a:ext cx="1875073" cy="670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2628900" y="4471035"/>
            <a:ext cx="4629150" cy="67056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 dirty="0">
              <a:solidFill>
                <a:srgbClr val="00334D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0075" y="5372100"/>
            <a:ext cx="1875073" cy="670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2628900" y="5372100"/>
            <a:ext cx="4629150" cy="67056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 dirty="0">
              <a:solidFill>
                <a:srgbClr val="00334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96835" y="1756920"/>
            <a:ext cx="18859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96835" y="2662681"/>
            <a:ext cx="18859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90355" y="3564122"/>
            <a:ext cx="18859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96835" y="4466339"/>
            <a:ext cx="18859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628900" y="1752600"/>
            <a:ext cx="46291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628900" y="2667000"/>
            <a:ext cx="46291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628900" y="3581400"/>
            <a:ext cx="46291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628900" y="4457700"/>
            <a:ext cx="46291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628900" y="5372100"/>
            <a:ext cx="46291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00075" y="5372100"/>
            <a:ext cx="1885950" cy="6858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6" name="Oval 35"/>
          <p:cNvSpPr/>
          <p:nvPr userDrawn="1"/>
        </p:nvSpPr>
        <p:spPr>
          <a:xfrm>
            <a:off x="8486775" y="3173949"/>
            <a:ext cx="784725" cy="779312"/>
          </a:xfrm>
          <a:prstGeom prst="ellipse">
            <a:avLst/>
          </a:prstGeom>
          <a:solidFill>
            <a:schemeClr val="bg2">
              <a:alpha val="3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 userDrawn="1"/>
        </p:nvSpPr>
        <p:spPr>
          <a:xfrm>
            <a:off x="8662074" y="3812299"/>
            <a:ext cx="963853" cy="934742"/>
          </a:xfrm>
          <a:prstGeom prst="ellipse">
            <a:avLst/>
          </a:prstGeom>
          <a:solidFill>
            <a:schemeClr val="accent2">
              <a:alpha val="6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 userDrawn="1"/>
        </p:nvSpPr>
        <p:spPr>
          <a:xfrm>
            <a:off x="8429625" y="2181991"/>
            <a:ext cx="1251029" cy="1249820"/>
          </a:xfrm>
          <a:prstGeom prst="ellipse">
            <a:avLst/>
          </a:prstGeom>
          <a:solidFill>
            <a:schemeClr val="accent3">
              <a:alpha val="26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 userDrawn="1"/>
        </p:nvSpPr>
        <p:spPr>
          <a:xfrm>
            <a:off x="7893516" y="1572391"/>
            <a:ext cx="1251029" cy="1249820"/>
          </a:xfrm>
          <a:prstGeom prst="ellipse">
            <a:avLst/>
          </a:prstGeom>
          <a:solidFill>
            <a:srgbClr val="93DAFF">
              <a:alpha val="18000"/>
            </a:srgb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pic>
        <p:nvPicPr>
          <p:cNvPr id="48" name="Picture 47" descr="ICANN_Logo_W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923" y="6019800"/>
            <a:ext cx="832477" cy="64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772674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605022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891" y="2591384"/>
            <a:ext cx="9133129" cy="1675234"/>
          </a:xfrm>
          <a:prstGeom prst="rect">
            <a:avLst/>
          </a:prstGeom>
          <a:solidFill>
            <a:schemeClr val="tx1">
              <a:alpha val="2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2628900"/>
            <a:ext cx="9144000" cy="16383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3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pic>
        <p:nvPicPr>
          <p:cNvPr id="12" name="Picture 11" descr="ICANN_Logo_W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923" y="6019800"/>
            <a:ext cx="832477" cy="64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045599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ICANN_Watermark_G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" y="1219200"/>
            <a:ext cx="5671095" cy="438220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457200" y="838200"/>
            <a:ext cx="7924800" cy="510540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xtLst/>
        </p:spPr>
        <p:txBody>
          <a:bodyPr wrap="square"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72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4" y="2476500"/>
            <a:ext cx="8086725" cy="19431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buNone/>
              <a:defRPr sz="4800">
                <a:ln>
                  <a:noFill/>
                </a:ln>
                <a:solidFill>
                  <a:srgbClr val="00334D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2" name="Picture 1" descr="ICANN_Logo_B_RGB.png"/>
          <p:cNvPicPr>
            <a:picLocks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177" y="6019800"/>
            <a:ext cx="828247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84379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ANN_Watermark_G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" y="1219200"/>
            <a:ext cx="5671095" cy="438220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457200" y="838200"/>
            <a:ext cx="7924800" cy="510540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xtLst/>
        </p:spPr>
        <p:txBody>
          <a:bodyPr wrap="square"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72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pic>
        <p:nvPicPr>
          <p:cNvPr id="18" name="Picture 17" descr="ICANN_Logo_B_RGB.png"/>
          <p:cNvPicPr>
            <a:picLocks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177" y="6019800"/>
            <a:ext cx="828247" cy="649224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42925" y="1143000"/>
            <a:ext cx="2114550" cy="0"/>
          </a:xfrm>
          <a:prstGeom prst="line">
            <a:avLst/>
          </a:prstGeom>
          <a:ln>
            <a:solidFill>
              <a:schemeClr val="accent1">
                <a:alpha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571500" y="1409700"/>
            <a:ext cx="7810500" cy="4381500"/>
          </a:xfrm>
          <a:prstGeom prst="rect">
            <a:avLst/>
          </a:prstGeom>
        </p:spPr>
        <p:txBody>
          <a:bodyPr vert="horz" lIns="38405" tIns="19202" rIns="38405" bIns="19202">
            <a:normAutofit/>
          </a:bodyPr>
          <a:lstStyle>
            <a:lvl1pPr>
              <a:buSzPct val="120000"/>
              <a:defRPr sz="2800">
                <a:solidFill>
                  <a:schemeClr val="tx2"/>
                </a:solidFill>
                <a:latin typeface="Georgia"/>
                <a:cs typeface="Georgia"/>
              </a:defRPr>
            </a:lvl1pPr>
            <a:lvl2pPr marL="560070" indent="-240030">
              <a:buSzPct val="66000"/>
              <a:buFont typeface="Courier New"/>
              <a:buChar char="o"/>
              <a:defRPr sz="2400">
                <a:solidFill>
                  <a:schemeClr val="tx2"/>
                </a:solidFill>
                <a:latin typeface="Georgia"/>
                <a:cs typeface="Georgia"/>
              </a:defRPr>
            </a:lvl2pPr>
            <a:lvl3pPr marL="746760" indent="-240030">
              <a:buSzPct val="100000"/>
              <a:buFont typeface="Wingdings" charset="2"/>
              <a:buChar char="§"/>
              <a:defRPr sz="2000">
                <a:solidFill>
                  <a:schemeClr val="tx2"/>
                </a:solidFill>
                <a:latin typeface="Georgia"/>
                <a:cs typeface="Georgia"/>
              </a:defRPr>
            </a:lvl3pPr>
            <a:lvl4pPr marL="933450" indent="-240030">
              <a:buSzPct val="55000"/>
              <a:buFont typeface="Wingdings" charset="2"/>
              <a:buChar char="§"/>
              <a:defRPr sz="2000">
                <a:solidFill>
                  <a:schemeClr val="tx2"/>
                </a:solidFill>
                <a:latin typeface="Georgia"/>
                <a:cs typeface="Georgia"/>
              </a:defRPr>
            </a:lvl4pPr>
            <a:lvl5pPr>
              <a:defRPr>
                <a:solidFill>
                  <a:schemeClr val="tx2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3186650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38168" y="635000"/>
            <a:ext cx="578248" cy="346556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Georgia"/>
                <a:cs typeface="Georgia"/>
              </a:rPr>
              <a:t>Text</a:t>
            </a:r>
            <a:endParaRPr lang="en-US" sz="2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3" r:id="rId8"/>
    <p:sldLayoutId id="2147483684" r:id="rId9"/>
    <p:sldLayoutId id="2147483685" r:id="rId10"/>
    <p:sldLayoutId id="2147483689" r:id="rId11"/>
    <p:sldLayoutId id="2147483691" r:id="rId12"/>
    <p:sldLayoutId id="2147483690" r:id="rId13"/>
    <p:sldLayoutId id="2147483686" r:id="rId14"/>
    <p:sldLayoutId id="2147483687" r:id="rId15"/>
    <p:sldLayoutId id="2147483688" r:id="rId16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+mj-lt"/>
          <a:ea typeface="+mj-ea"/>
          <a:cs typeface="+mj-cs"/>
          <a:sym typeface="DINOT-Light" charset="0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5pPr>
      <a:lvl6pPr marL="192024" algn="l" rtl="0" fontAlgn="base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6pPr>
      <a:lvl7pPr marL="384048" algn="l" rtl="0" fontAlgn="base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7pPr>
      <a:lvl8pPr marL="576072" algn="l" rtl="0" fontAlgn="base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8pPr>
      <a:lvl9pPr marL="768096" algn="l" rtl="0" fontAlgn="base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9pPr>
    </p:titleStyle>
    <p:bodyStyle>
      <a:lvl1pPr marL="373380" indent="-240030" algn="l" rtl="0" fontAlgn="base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560070" indent="-240030" algn="l" rtl="0" fontAlgn="base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746760" indent="-240030" algn="l" rtl="0" fontAlgn="base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933450" indent="-240030" algn="l" rtl="0" fontAlgn="base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120140" indent="-240030" algn="l" rtl="0" fontAlgn="base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1312164" indent="-240030" algn="l" rtl="0" fontAlgn="base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1504188" indent="-240030" algn="l" rtl="0" fontAlgn="base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696212" indent="-240030" algn="l" rtl="0" fontAlgn="base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88236" indent="-240030" algn="l" rtl="0" fontAlgn="base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community.icann.org/x/XQHxA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ccountability-cross-community@icann.org" TargetMode="External"/><Relationship Id="rId4" Type="http://schemas.openxmlformats.org/officeDocument/2006/relationships/hyperlink" Target="http://mm.icann.org/pipermail/accountability-cross-community/" TargetMode="External"/><Relationship Id="rId5" Type="http://schemas.openxmlformats.org/officeDocument/2006/relationships/hyperlink" Target="https://icann.adobeconnect.com/accountability/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community.icann.org/x/ogDxA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icann.org/en/system/files/files/rfp-iana-stewardship-08sep14-en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600" dirty="0" smtClean="0"/>
              <a:t>CCWG on Enhancing ICANN Accountability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dirty="0" smtClean="0"/>
              <a:t>Charter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62168"/>
      </p:ext>
    </p:extLst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2874" y="304800"/>
            <a:ext cx="6334126" cy="1143000"/>
          </a:xfrm>
        </p:spPr>
        <p:txBody>
          <a:bodyPr/>
          <a:lstStyle/>
          <a:p>
            <a:r>
              <a:rPr lang="en-US" dirty="0" smtClean="0"/>
              <a:t>Decision-making Methodology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295400"/>
            <a:ext cx="6629400" cy="4495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Chairs responsible for designating recommendations as having:</a:t>
            </a:r>
          </a:p>
          <a:p>
            <a:pPr lvl="1"/>
            <a:r>
              <a:rPr lang="en-US" dirty="0" smtClean="0"/>
              <a:t>Full consensus – a position where no minority disagrees ;</a:t>
            </a:r>
            <a:r>
              <a:rPr lang="en-US" dirty="0"/>
              <a:t> </a:t>
            </a:r>
            <a:r>
              <a:rPr lang="en-US" dirty="0" smtClean="0"/>
              <a:t>identified by an absence of objection</a:t>
            </a:r>
          </a:p>
          <a:p>
            <a:pPr lvl="1"/>
            <a:r>
              <a:rPr lang="en-US" dirty="0" smtClean="0"/>
              <a:t>Consensus – a position where a small minority disagrees, but most agree</a:t>
            </a:r>
          </a:p>
          <a:p>
            <a:pPr lvl="0"/>
            <a:r>
              <a:rPr lang="en-US" dirty="0" smtClean="0"/>
              <a:t>Minority viewpoints, if applicable, to be included in the CCWG report</a:t>
            </a:r>
          </a:p>
          <a:p>
            <a:pPr marL="133350" lvl="0" indent="0">
              <a:buNone/>
            </a:pP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12915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2874" y="304800"/>
            <a:ext cx="6334126" cy="1143000"/>
          </a:xfrm>
        </p:spPr>
        <p:txBody>
          <a:bodyPr/>
          <a:lstStyle/>
          <a:p>
            <a:r>
              <a:rPr lang="en-US" dirty="0" smtClean="0"/>
              <a:t>Further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295400"/>
            <a:ext cx="6629400" cy="4495800"/>
          </a:xfrm>
        </p:spPr>
        <p:txBody>
          <a:bodyPr>
            <a:normAutofit/>
          </a:bodyPr>
          <a:lstStyle/>
          <a:p>
            <a:pPr marL="133350" lvl="0" indent="0">
              <a:buNone/>
            </a:pPr>
            <a:r>
              <a:rPr lang="en-US" dirty="0" smtClean="0"/>
              <a:t>Please review the full charter in detail, available </a:t>
            </a:r>
            <a:r>
              <a:rPr lang="en-US" dirty="0"/>
              <a:t>from: </a:t>
            </a:r>
            <a:r>
              <a:rPr lang="en-US" dirty="0">
                <a:hlinkClick r:id="rId2"/>
              </a:rPr>
              <a:t>https://community.icann.org/x/</a:t>
            </a:r>
            <a:r>
              <a:rPr lang="en-US" dirty="0" smtClean="0">
                <a:hlinkClick r:id="rId2"/>
              </a:rPr>
              <a:t>XQHxAg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38095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600" dirty="0" smtClean="0"/>
              <a:t>CCWG on Enhancing ICANN Accountability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dirty="0" smtClean="0"/>
              <a:t>Working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67369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2874" y="304800"/>
            <a:ext cx="5495925" cy="1066800"/>
          </a:xfrm>
        </p:spPr>
        <p:txBody>
          <a:bodyPr/>
          <a:lstStyle/>
          <a:p>
            <a:r>
              <a:rPr lang="en-US" dirty="0" smtClean="0"/>
              <a:t>Principles of Operation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8600" y="1409700"/>
            <a:ext cx="6477000" cy="49911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Rotate meetings from a timing perspective to share the burden as members and participants are located in different time zones </a:t>
            </a:r>
            <a:r>
              <a:rPr lang="en-US" dirty="0" smtClean="0"/>
              <a:t>(proposed 11</a:t>
            </a:r>
            <a:r>
              <a:rPr lang="en-US" dirty="0"/>
              <a:t>:00 and 14:00 UTC)</a:t>
            </a:r>
          </a:p>
          <a:p>
            <a:pPr lvl="0"/>
            <a:r>
              <a:rPr lang="en-US" dirty="0"/>
              <a:t>No firm decisions are taken during any single meeting without the substance of those decisions having been articulated and open for review / consideration by those that may not have been present during the meeting </a:t>
            </a:r>
          </a:p>
        </p:txBody>
      </p:sp>
    </p:spTree>
    <p:extLst>
      <p:ext uri="{BB962C8B-B14F-4D97-AF65-F5344CB8AC3E}">
        <p14:creationId xmlns:p14="http://schemas.microsoft.com/office/powerpoint/2010/main" val="105734986"/>
      </p:ext>
    </p:extLst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2874" y="304800"/>
            <a:ext cx="5648326" cy="1143000"/>
          </a:xfrm>
        </p:spPr>
        <p:txBody>
          <a:bodyPr/>
          <a:lstStyle/>
          <a:p>
            <a:r>
              <a:rPr lang="en-US" dirty="0" smtClean="0"/>
              <a:t>Roles &amp; Responsibilities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295400"/>
            <a:ext cx="6629400" cy="4495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Members</a:t>
            </a:r>
            <a:r>
              <a:rPr lang="en-US" dirty="0"/>
              <a:t> are expected to communicate the views of the communities that have selected them to the </a:t>
            </a:r>
            <a:r>
              <a:rPr lang="en-US" dirty="0" smtClean="0"/>
              <a:t>CCWG</a:t>
            </a:r>
            <a:r>
              <a:rPr lang="en-US" dirty="0"/>
              <a:t>, but also communicate back the information and deliberations from the </a:t>
            </a:r>
            <a:r>
              <a:rPr lang="en-US" dirty="0" smtClean="0"/>
              <a:t>CCWG </a:t>
            </a:r>
            <a:r>
              <a:rPr lang="en-US" dirty="0"/>
              <a:t>to their respective communities</a:t>
            </a:r>
          </a:p>
          <a:p>
            <a:pPr lvl="0"/>
            <a:r>
              <a:rPr lang="en-US" b="1" dirty="0"/>
              <a:t>Members and participants </a:t>
            </a:r>
            <a:r>
              <a:rPr lang="en-US" dirty="0"/>
              <a:t>are expected to be familiar with and remain consistent with the pre-existing documents and documents developed during the course of the work of the </a:t>
            </a:r>
            <a:r>
              <a:rPr lang="en-US" dirty="0" smtClean="0"/>
              <a:t>CCWG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71417"/>
      </p:ext>
    </p:extLst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Working </a:t>
            </a:r>
            <a:r>
              <a:rPr lang="en-US" dirty="0"/>
              <a:t>T</a:t>
            </a:r>
            <a:r>
              <a:rPr lang="en-US" dirty="0" smtClean="0"/>
              <a:t>ools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09700"/>
            <a:ext cx="6629400" cy="50673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Wiki space: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https://community.icann.org/x/</a:t>
            </a:r>
            <a:r>
              <a:rPr lang="en-US" u="sng" dirty="0" smtClean="0">
                <a:solidFill>
                  <a:schemeClr val="tx1"/>
                </a:solidFill>
                <a:hlinkClick r:id="rId2"/>
              </a:rPr>
              <a:t>ogDxAg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Mailing list address: </a:t>
            </a:r>
            <a:r>
              <a:rPr lang="en-US" u="sng" dirty="0">
                <a:hlinkClick r:id="rId3"/>
              </a:rPr>
              <a:t>accountability-cross-community@icann.org</a:t>
            </a:r>
            <a:r>
              <a:rPr lang="en-US" dirty="0"/>
              <a:t> </a:t>
            </a:r>
          </a:p>
          <a:p>
            <a:r>
              <a:rPr lang="en-US" dirty="0"/>
              <a:t>Public </a:t>
            </a:r>
            <a:r>
              <a:rPr lang="en-US" dirty="0" smtClean="0"/>
              <a:t>Archive: </a:t>
            </a:r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://mm.icann.org/pipermail/accountability-cross-community/</a:t>
            </a:r>
            <a:r>
              <a:rPr lang="en-US" dirty="0"/>
              <a:t> </a:t>
            </a:r>
          </a:p>
          <a:p>
            <a:r>
              <a:rPr lang="en-US" dirty="0"/>
              <a:t>Adobe Connect room: </a:t>
            </a:r>
            <a:r>
              <a:rPr lang="en-US" u="sng" dirty="0">
                <a:hlinkClick r:id="rId5"/>
              </a:rPr>
              <a:t>https://icann.adobeconnect.com/accountability/</a:t>
            </a:r>
            <a:r>
              <a:rPr lang="en-US" dirty="0"/>
              <a:t> </a:t>
            </a:r>
          </a:p>
          <a:p>
            <a:r>
              <a:rPr lang="en-US" dirty="0" smtClean="0"/>
              <a:t>Participation on calls is limited </a:t>
            </a:r>
            <a:r>
              <a:rPr lang="en-US" dirty="0"/>
              <a:t>to CCWG members and participants </a:t>
            </a:r>
            <a:r>
              <a:rPr lang="en-US" dirty="0" smtClean="0"/>
              <a:t>only (to remain focused on the work), but there is an audio stream option (listen-only) for observers </a:t>
            </a:r>
          </a:p>
        </p:txBody>
      </p:sp>
    </p:spTree>
    <p:extLst>
      <p:ext uri="{BB962C8B-B14F-4D97-AF65-F5344CB8AC3E}">
        <p14:creationId xmlns:p14="http://schemas.microsoft.com/office/powerpoint/2010/main" val="143062146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Items covered in Charter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8600" y="1409700"/>
            <a:ext cx="6438900" cy="50673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Problem statement, goals &amp; objectives and Scope</a:t>
            </a:r>
          </a:p>
          <a:p>
            <a:pPr lvl="0"/>
            <a:r>
              <a:rPr lang="en-US" dirty="0" smtClean="0"/>
              <a:t>Deliverables, timeframes &amp; reporting</a:t>
            </a:r>
          </a:p>
          <a:p>
            <a:pPr lvl="0"/>
            <a:r>
              <a:rPr lang="en-US" dirty="0" smtClean="0"/>
              <a:t>Membership, staffing and organization</a:t>
            </a:r>
          </a:p>
          <a:p>
            <a:pPr lvl="0"/>
            <a:r>
              <a:rPr lang="en-US" dirty="0" smtClean="0"/>
              <a:t>Rules of engagement, including decision-making methodologies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0539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2874" y="304800"/>
            <a:ext cx="5495925" cy="1066800"/>
          </a:xfrm>
        </p:spPr>
        <p:txBody>
          <a:bodyPr/>
          <a:lstStyle/>
          <a:p>
            <a:r>
              <a:rPr lang="en-US" dirty="0" smtClean="0"/>
              <a:t>Goals &amp; Objectives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8600" y="1409700"/>
            <a:ext cx="6477000" cy="4991100"/>
          </a:xfrm>
        </p:spPr>
        <p:txBody>
          <a:bodyPr>
            <a:normAutofit/>
          </a:bodyPr>
          <a:lstStyle/>
          <a:p>
            <a:r>
              <a:rPr lang="en-US" dirty="0" smtClean="0"/>
              <a:t>Primary goal is </a:t>
            </a:r>
            <a:r>
              <a:rPr lang="en-US" dirty="0"/>
              <a:t>to deliver proposals that would enhance ICANN’s accountability towards all </a:t>
            </a:r>
            <a:r>
              <a:rPr lang="en-US" dirty="0" smtClean="0"/>
              <a:t>stakeholders.</a:t>
            </a:r>
          </a:p>
          <a:p>
            <a:r>
              <a:rPr lang="en-US" dirty="0" smtClean="0"/>
              <a:t>Goal </a:t>
            </a:r>
            <a:r>
              <a:rPr lang="en-US" dirty="0"/>
              <a:t>is for </a:t>
            </a:r>
            <a:r>
              <a:rPr lang="en-US" dirty="0" smtClean="0"/>
              <a:t>the IANA Stewardship Transition </a:t>
            </a:r>
            <a:r>
              <a:rPr lang="en-US" dirty="0"/>
              <a:t>proposal </a:t>
            </a:r>
            <a:r>
              <a:rPr lang="en-US" dirty="0" smtClean="0"/>
              <a:t>to </a:t>
            </a:r>
            <a:r>
              <a:rPr lang="en-US" dirty="0"/>
              <a:t>be communicated </a:t>
            </a:r>
            <a:r>
              <a:rPr lang="en-US" dirty="0" smtClean="0"/>
              <a:t>in </a:t>
            </a:r>
            <a:r>
              <a:rPr lang="en-US" dirty="0"/>
              <a:t>a timeframe which is consistent with the expiration date of the current IANA Functions </a:t>
            </a:r>
            <a:r>
              <a:rPr lang="en-US" dirty="0" smtClean="0"/>
              <a:t>Contract (30 </a:t>
            </a:r>
            <a:r>
              <a:rPr lang="en-US" dirty="0"/>
              <a:t>September </a:t>
            </a:r>
            <a:r>
              <a:rPr lang="en-US" dirty="0" smtClean="0"/>
              <a:t>2015).</a:t>
            </a:r>
          </a:p>
        </p:txBody>
      </p:sp>
    </p:spTree>
    <p:extLst>
      <p:ext uri="{BB962C8B-B14F-4D97-AF65-F5344CB8AC3E}">
        <p14:creationId xmlns:p14="http://schemas.microsoft.com/office/powerpoint/2010/main" val="3747637298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2874" y="304800"/>
            <a:ext cx="6638925" cy="609600"/>
          </a:xfrm>
        </p:spPr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8600" y="1409700"/>
            <a:ext cx="6705600" cy="51435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</a:t>
            </a:r>
            <a:r>
              <a:rPr lang="en-US" b="1" dirty="0"/>
              <a:t>s</a:t>
            </a:r>
            <a:r>
              <a:rPr lang="en-US" b="1" dirty="0" smtClean="0"/>
              <a:t>cope</a:t>
            </a:r>
            <a:r>
              <a:rPr lang="en-US" dirty="0" smtClean="0"/>
              <a:t>: accountability </a:t>
            </a:r>
            <a:r>
              <a:rPr lang="en-US" dirty="0"/>
              <a:t>mechanisms regarding all of the functions provided by </a:t>
            </a:r>
            <a:r>
              <a:rPr lang="en-US" dirty="0" smtClean="0"/>
              <a:t>ICANN;</a:t>
            </a:r>
            <a:endParaRPr lang="en-US" b="1" dirty="0"/>
          </a:p>
          <a:p>
            <a:r>
              <a:rPr lang="en-US" b="1" dirty="0" smtClean="0"/>
              <a:t>Out of scope</a:t>
            </a:r>
            <a:r>
              <a:rPr lang="en-US" dirty="0" smtClean="0"/>
              <a:t>: accountability </a:t>
            </a:r>
            <a:r>
              <a:rPr lang="en-US" dirty="0"/>
              <a:t>for the administration of the </a:t>
            </a:r>
            <a:r>
              <a:rPr lang="en-US" dirty="0" smtClean="0"/>
              <a:t>IANA (addressed by communities </a:t>
            </a:r>
            <a:r>
              <a:rPr lang="en-US" dirty="0"/>
              <a:t>outlined in the ICG </a:t>
            </a:r>
            <a:r>
              <a:rPr lang="en-US" u="sng" dirty="0">
                <a:hlinkClick r:id="rId2"/>
              </a:rPr>
              <a:t>Request for Proposals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/>
              <a:t>2 tracks are "interrelated and </a:t>
            </a:r>
            <a:r>
              <a:rPr lang="en-US" dirty="0" smtClean="0"/>
              <a:t>interdependent" </a:t>
            </a:r>
            <a:r>
              <a:rPr lang="en-US" dirty="0"/>
              <a:t>therefore coordination will be key.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48822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Two Work Streams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409700"/>
            <a:ext cx="6477000" cy="50673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Work </a:t>
            </a:r>
            <a:r>
              <a:rPr lang="en-US" b="1" dirty="0"/>
              <a:t>Stream 1</a:t>
            </a:r>
            <a:r>
              <a:rPr lang="en-US" dirty="0"/>
              <a:t>: focused on mechanisms enhancing ICANN accountability that must be in place or committed to within the time frame of the IANA Stewardship Transition;</a:t>
            </a:r>
          </a:p>
          <a:p>
            <a:pPr lvl="0"/>
            <a:r>
              <a:rPr lang="en-US" b="1" dirty="0"/>
              <a:t>Work Stream 2</a:t>
            </a:r>
            <a:r>
              <a:rPr lang="en-US" dirty="0"/>
              <a:t>: focused on addressing accountability topics for which a timeline for developing solutions and full implementation may extend beyond the IANA Stewardship Transition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00468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2874" y="304800"/>
            <a:ext cx="5648326" cy="1143000"/>
          </a:xfrm>
        </p:spPr>
        <p:txBody>
          <a:bodyPr/>
          <a:lstStyle/>
          <a:p>
            <a:r>
              <a:rPr lang="en-US" dirty="0" smtClean="0"/>
              <a:t>Deliverables &amp; Timeframe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295400"/>
            <a:ext cx="66294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Allocate </a:t>
            </a:r>
            <a:r>
              <a:rPr lang="en-US" dirty="0"/>
              <a:t>issues to Work Stream </a:t>
            </a:r>
            <a:r>
              <a:rPr lang="en-US" dirty="0" smtClean="0"/>
              <a:t>1 (WS1)  </a:t>
            </a:r>
            <a:r>
              <a:rPr lang="en-US" dirty="0"/>
              <a:t>and Work Stream </a:t>
            </a:r>
            <a:r>
              <a:rPr lang="en-US" dirty="0" smtClean="0"/>
              <a:t>2 (WS2). </a:t>
            </a:r>
            <a:r>
              <a:rPr lang="en-US" dirty="0"/>
              <a:t>Some issues may span both Work Streams. </a:t>
            </a:r>
            <a:endParaRPr lang="en-US" dirty="0" smtClean="0"/>
          </a:p>
          <a:p>
            <a:r>
              <a:rPr lang="en-US" dirty="0" smtClean="0"/>
              <a:t>WS1 deliverable </a:t>
            </a:r>
            <a:r>
              <a:rPr lang="en-US" dirty="0"/>
              <a:t>of the </a:t>
            </a:r>
            <a:r>
              <a:rPr lang="en-US" dirty="0" smtClean="0"/>
              <a:t>CCWG will </a:t>
            </a:r>
            <a:r>
              <a:rPr lang="en-US" dirty="0"/>
              <a:t>be provided </a:t>
            </a:r>
            <a:r>
              <a:rPr lang="en-US" dirty="0" smtClean="0"/>
              <a:t>to </a:t>
            </a:r>
            <a:r>
              <a:rPr lang="en-US" dirty="0"/>
              <a:t>the ICG and CWG-Stewardship. The delivery of WS1 Proposal is expected to occur following approval of the ICANN Board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First step is to develop work plan and timetable, and align the </a:t>
            </a:r>
            <a:r>
              <a:rPr lang="en-US" dirty="0"/>
              <a:t>timelines for </a:t>
            </a:r>
            <a:r>
              <a:rPr lang="en-US" dirty="0" smtClean="0"/>
              <a:t>WS1 </a:t>
            </a:r>
            <a:r>
              <a:rPr lang="en-US" dirty="0"/>
              <a:t>with the CWG-Stewardship and ICG </a:t>
            </a:r>
            <a:r>
              <a:rPr lang="en-US" dirty="0" smtClean="0"/>
              <a:t>timelines.</a:t>
            </a:r>
          </a:p>
        </p:txBody>
      </p:sp>
    </p:spTree>
    <p:extLst>
      <p:ext uri="{BB962C8B-B14F-4D97-AF65-F5344CB8AC3E}">
        <p14:creationId xmlns:p14="http://schemas.microsoft.com/office/powerpoint/2010/main" val="107924426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Areas of Work - Summary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183476"/>
              </p:ext>
            </p:extLst>
          </p:nvPr>
        </p:nvGraphicFramePr>
        <p:xfrm>
          <a:off x="152400" y="1397000"/>
          <a:ext cx="8763000" cy="5455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1566333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Review of the Guidelines in the Charter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Definition / description</a:t>
                      </a:r>
                      <a:r>
                        <a:rPr lang="en-US" sz="2000" b="0" baseline="0" dirty="0" smtClean="0"/>
                        <a:t> of what differentiates WS1 from WS2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Identify what issues go in</a:t>
                      </a:r>
                      <a:r>
                        <a:rPr lang="en-US" sz="2000" b="0" baseline="0" dirty="0" smtClean="0"/>
                        <a:t> WS</a:t>
                      </a:r>
                      <a:r>
                        <a:rPr lang="en-US" sz="2000" b="0" dirty="0" smtClean="0"/>
                        <a:t>1 and 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which</a:t>
                      </a:r>
                      <a:r>
                        <a:rPr lang="en-US" sz="2000" b="0" dirty="0" smtClean="0"/>
                        <a:t> go</a:t>
                      </a:r>
                      <a:r>
                        <a:rPr lang="en-US" sz="2000" b="0" baseline="0" dirty="0" smtClean="0"/>
                        <a:t> into WS2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Timeline</a:t>
                      </a:r>
                      <a:r>
                        <a:rPr lang="en-US" sz="2000" b="0" baseline="0" dirty="0" smtClean="0"/>
                        <a:t> of key dates &amp; target dates for each work stream</a:t>
                      </a:r>
                      <a:endParaRPr lang="en-US" sz="2000" b="0" dirty="0"/>
                    </a:p>
                  </a:txBody>
                  <a:tcPr/>
                </a:tc>
              </a:tr>
              <a:tr h="156633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Review existing accountability mechanisms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Identification of contingencies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Analysis of core issues in relation to CCWG goal and IANA Stewardship</a:t>
                      </a:r>
                      <a:r>
                        <a:rPr lang="en-US" sz="2000" baseline="0" dirty="0" smtClean="0"/>
                        <a:t> Transition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Identification of priorities</a:t>
                      </a:r>
                      <a:endParaRPr lang="en-US" sz="2000" dirty="0"/>
                    </a:p>
                  </a:txBody>
                  <a:tcPr/>
                </a:tc>
              </a:tr>
              <a:tr h="156633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Review and analyze</a:t>
                      </a:r>
                      <a:r>
                        <a:rPr lang="en-US" sz="2000" baseline="0" dirty="0" smtClean="0"/>
                        <a:t> statements from US </a:t>
                      </a:r>
                      <a:r>
                        <a:rPr lang="en-US" sz="2000" baseline="0" dirty="0" err="1" smtClean="0"/>
                        <a:t>DoC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Review of possible solutions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Consider</a:t>
                      </a:r>
                      <a:r>
                        <a:rPr lang="en-US" sz="2000" baseline="0" dirty="0" smtClean="0"/>
                        <a:t> methodology for stress tests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920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Structure its work to ensure that stress tests can be</a:t>
                      </a:r>
                      <a:r>
                        <a:rPr lang="en-US" sz="2000" baseline="0" dirty="0" smtClean="0"/>
                        <a:t> designed &amp; carried out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45553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2874" y="304800"/>
            <a:ext cx="5648326" cy="1143000"/>
          </a:xfrm>
        </p:spPr>
        <p:txBody>
          <a:bodyPr/>
          <a:lstStyle/>
          <a:p>
            <a:r>
              <a:rPr lang="en-US" dirty="0" smtClean="0"/>
              <a:t>Group Composition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295400"/>
            <a:ext cx="6629400" cy="5181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Members appointed by chartering organizations</a:t>
            </a:r>
          </a:p>
          <a:p>
            <a:pPr lvl="0"/>
            <a:r>
              <a:rPr lang="en-US" dirty="0" smtClean="0"/>
              <a:t>Participants – open to anyone interested </a:t>
            </a:r>
          </a:p>
          <a:p>
            <a:pPr lvl="0"/>
            <a:r>
              <a:rPr lang="en-US" dirty="0" smtClean="0"/>
              <a:t>ATRT Expert (past participant)</a:t>
            </a:r>
          </a:p>
          <a:p>
            <a:pPr lvl="0"/>
            <a:r>
              <a:rPr lang="en-US" dirty="0" smtClean="0"/>
              <a:t>ICANN Board liaison</a:t>
            </a:r>
          </a:p>
          <a:p>
            <a:pPr lvl="0"/>
            <a:r>
              <a:rPr lang="en-US" dirty="0" smtClean="0"/>
              <a:t>ICANN Staff representative</a:t>
            </a:r>
          </a:p>
          <a:p>
            <a:pPr lvl="0"/>
            <a:r>
              <a:rPr lang="en-US" b="1" dirty="0" smtClean="0"/>
              <a:t>All to participate on equal footing</a:t>
            </a:r>
            <a:r>
              <a:rPr lang="en-US" dirty="0" smtClean="0"/>
              <a:t> – only in circumstances where a formal consensus call may be required, this would be limited to members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4669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Expert Advisors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1409700"/>
            <a:ext cx="6553200" cy="49911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addition to </a:t>
            </a:r>
            <a:r>
              <a:rPr lang="en-US" dirty="0" smtClean="0"/>
              <a:t>community, CCWG will have input </a:t>
            </a:r>
            <a:r>
              <a:rPr lang="en-US" dirty="0"/>
              <a:t>from </a:t>
            </a:r>
            <a:r>
              <a:rPr lang="en-US" dirty="0" smtClean="0"/>
              <a:t>the Advisors </a:t>
            </a:r>
            <a:r>
              <a:rPr lang="en-US" dirty="0"/>
              <a:t>selected by the Public Experts </a:t>
            </a:r>
            <a:r>
              <a:rPr lang="en-US" dirty="0" smtClean="0"/>
              <a:t>Group. </a:t>
            </a:r>
          </a:p>
          <a:p>
            <a:r>
              <a:rPr lang="en-US" dirty="0" smtClean="0"/>
              <a:t>Advisors </a:t>
            </a:r>
            <a:r>
              <a:rPr lang="en-US" dirty="0"/>
              <a:t>are expected to contribute to the dialogue </a:t>
            </a:r>
            <a:r>
              <a:rPr lang="en-US" dirty="0" smtClean="0"/>
              <a:t>– similar </a:t>
            </a:r>
            <a:r>
              <a:rPr lang="en-US" dirty="0"/>
              <a:t>to other </a:t>
            </a:r>
            <a:r>
              <a:rPr lang="en-US" dirty="0" smtClean="0"/>
              <a:t>CCWG participants</a:t>
            </a:r>
            <a:r>
              <a:rPr lang="en-US" dirty="0"/>
              <a:t>. </a:t>
            </a:r>
          </a:p>
          <a:p>
            <a:r>
              <a:rPr lang="en-US" dirty="0" smtClean="0"/>
              <a:t>CCWG may identify </a:t>
            </a:r>
            <a:r>
              <a:rPr lang="en-US" dirty="0"/>
              <a:t>additional advisors </a:t>
            </a:r>
            <a:r>
              <a:rPr lang="en-US" dirty="0" smtClean="0"/>
              <a:t>to </a:t>
            </a:r>
            <a:r>
              <a:rPr lang="en-US" dirty="0"/>
              <a:t>contribute to its </a:t>
            </a:r>
            <a:r>
              <a:rPr lang="en-US" dirty="0" smtClean="0"/>
              <a:t>deliberations. </a:t>
            </a:r>
            <a:r>
              <a:rPr lang="en-US" dirty="0"/>
              <a:t>Should additional costs be </a:t>
            </a:r>
            <a:r>
              <a:rPr lang="en-US" dirty="0" smtClean="0"/>
              <a:t>involved, </a:t>
            </a:r>
            <a:r>
              <a:rPr lang="en-US" dirty="0"/>
              <a:t>prior approval must be obtained from ICANN. </a:t>
            </a:r>
          </a:p>
        </p:txBody>
      </p:sp>
    </p:spTree>
    <p:extLst>
      <p:ext uri="{BB962C8B-B14F-4D97-AF65-F5344CB8AC3E}">
        <p14:creationId xmlns:p14="http://schemas.microsoft.com/office/powerpoint/2010/main" val="533332704"/>
      </p:ext>
    </p:extLst>
  </p:cSld>
  <p:clrMapOvr>
    <a:masterClrMapping/>
  </p:clrMapOvr>
  <p:transition xmlns:p14="http://schemas.microsoft.com/office/powerpoint/2010/main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Custom 2">
      <a:dk1>
        <a:sysClr val="windowText" lastClr="000000"/>
      </a:dk1>
      <a:lt1>
        <a:sysClr val="window" lastClr="FFFFFF"/>
      </a:lt1>
      <a:dk2>
        <a:srgbClr val="00334D"/>
      </a:dk2>
      <a:lt2>
        <a:srgbClr val="037BC0"/>
      </a:lt2>
      <a:accent1>
        <a:srgbClr val="555555"/>
      </a:accent1>
      <a:accent2>
        <a:srgbClr val="6D99B3"/>
      </a:accent2>
      <a:accent3>
        <a:srgbClr val="F1A31E"/>
      </a:accent3>
      <a:accent4>
        <a:srgbClr val="197F86"/>
      </a:accent4>
      <a:accent5>
        <a:srgbClr val="E87724"/>
      </a:accent5>
      <a:accent6>
        <a:srgbClr val="DDDDDD"/>
      </a:accent6>
      <a:hlink>
        <a:srgbClr val="1E3EEC"/>
      </a:hlink>
      <a:folHlink>
        <a:srgbClr val="FFFFF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12700" cap="flat">
              <a:solidFill>
                <a:schemeClr val="tx1"/>
              </a:solidFill>
              <a:miter lim="800000"/>
              <a:headEnd type="none" w="med" len="med"/>
              <a:tailEnd type="none" w="med" len="med"/>
            </a14:hiddenLine>
          </a:ext>
        </a:extLst>
      </a:spPr>
      <a:bodyPr lIns="0" tIns="0" rIns="0" bIns="0">
        <a:spAutoFit/>
      </a:bodyPr>
      <a:lstStyle>
        <a:defPPr algn="l">
          <a:lnSpc>
            <a:spcPct val="10000"/>
          </a:lnSpc>
          <a:defRPr sz="7200" dirty="0" smtClean="0">
            <a:solidFill>
              <a:srgbClr val="1A8AC7"/>
            </a:solidFill>
            <a:latin typeface="DINOT-Medium" charset="0"/>
            <a:ea typeface="ＭＳ Ｐゴシック" charset="0"/>
            <a:cs typeface="DINOT-Medium" charset="0"/>
            <a:sym typeface="DINOT-Medium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>
        <a:noFill/>
      </a:spPr>
      <a:bodyPr wrap="none" lIns="38405" tIns="19202" rIns="38405" bIns="19202" rtlCol="0">
        <a:spAutoFit/>
      </a:bodyPr>
      <a:lstStyle>
        <a:defPPr>
          <a:defRPr sz="2000" dirty="0" smtClean="0">
            <a:solidFill>
              <a:schemeClr val="tx2"/>
            </a:solidFill>
            <a:latin typeface="Georgia"/>
            <a:cs typeface="Georgia"/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Pages>0</Pages>
  <Words>797</Words>
  <Characters>0</Characters>
  <Application>Microsoft Macintosh PowerPoint</Application>
  <PresentationFormat>On-screen Show (4:3)</PresentationFormat>
  <Lines>0</Lines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Grace Abuhamad</cp:lastModifiedBy>
  <cp:revision>124</cp:revision>
  <dcterms:modified xsi:type="dcterms:W3CDTF">2014-12-08T18:15:06Z</dcterms:modified>
</cp:coreProperties>
</file>