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1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E4B91"/>
    <a:srgbClr val="18548A"/>
    <a:srgbClr val="15538C"/>
    <a:srgbClr val="0B2F49"/>
    <a:srgbClr val="092F4B"/>
    <a:srgbClr val="A1472D"/>
    <a:srgbClr val="A34729"/>
    <a:srgbClr val="B87137"/>
    <a:srgbClr val="BA7132"/>
    <a:srgbClr val="17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6" autoAdjust="0"/>
    <p:restoredTop sz="99528" autoAdjust="0"/>
  </p:normalViewPr>
  <p:slideViewPr>
    <p:cSldViewPr snapToGrid="0">
      <p:cViewPr varScale="1">
        <p:scale>
          <a:sx n="117" d="100"/>
          <a:sy n="117" d="100"/>
        </p:scale>
        <p:origin x="-1500" y="-102"/>
      </p:cViewPr>
      <p:guideLst>
        <p:guide orient="horz" pos="14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4D13D1-EDFF-480B-9563-75ACCF2B6622}" type="doc">
      <dgm:prSet loTypeId="urn:microsoft.com/office/officeart/2005/8/layout/pyramid1" loCatId="pyramid" qsTypeId="urn:microsoft.com/office/officeart/2005/8/quickstyle/simple1" qsCatId="simple" csTypeId="urn:microsoft.com/office/officeart/2005/8/colors/accent1_3" csCatId="accent1" phldr="1"/>
      <dgm:spPr/>
    </dgm:pt>
    <dgm:pt modelId="{574B043E-5780-4435-8661-20E6B97B512E}">
      <dgm:prSet phldrT="[Texte]"/>
      <dgm:spPr/>
      <dgm:t>
        <a:bodyPr/>
        <a:lstStyle/>
        <a:p>
          <a:r>
            <a:rPr lang="fr-FR" dirty="0" err="1" smtClean="0"/>
            <a:t>Mechanisms</a:t>
          </a:r>
          <a:endParaRPr lang="fr-FR" dirty="0"/>
        </a:p>
      </dgm:t>
    </dgm:pt>
    <dgm:pt modelId="{093F7734-A3CF-40DA-B490-9E3128D3752F}" type="parTrans" cxnId="{38A570E5-33C3-4772-84C6-B72FE3FB9F4B}">
      <dgm:prSet/>
      <dgm:spPr/>
      <dgm:t>
        <a:bodyPr/>
        <a:lstStyle/>
        <a:p>
          <a:endParaRPr lang="fr-FR"/>
        </a:p>
      </dgm:t>
    </dgm:pt>
    <dgm:pt modelId="{90A763E6-9A72-4608-9B59-4C63EEF7BB96}" type="sibTrans" cxnId="{38A570E5-33C3-4772-84C6-B72FE3FB9F4B}">
      <dgm:prSet/>
      <dgm:spPr/>
      <dgm:t>
        <a:bodyPr/>
        <a:lstStyle/>
        <a:p>
          <a:endParaRPr lang="fr-FR"/>
        </a:p>
      </dgm:t>
    </dgm:pt>
    <dgm:pt modelId="{0E00B3F6-1D3E-448C-BE74-01A16C579D23}">
      <dgm:prSet phldrT="[Texte]"/>
      <dgm:spPr/>
      <dgm:t>
        <a:bodyPr/>
        <a:lstStyle/>
        <a:p>
          <a:r>
            <a:rPr lang="fr-FR" dirty="0" err="1" smtClean="0"/>
            <a:t>Powers</a:t>
          </a:r>
          <a:endParaRPr lang="fr-FR" dirty="0"/>
        </a:p>
      </dgm:t>
    </dgm:pt>
    <dgm:pt modelId="{C5C0ECA8-C060-4629-9238-6385C83272ED}" type="parTrans" cxnId="{8C355626-2941-40DB-9E31-7E8101F3683F}">
      <dgm:prSet/>
      <dgm:spPr/>
      <dgm:t>
        <a:bodyPr/>
        <a:lstStyle/>
        <a:p>
          <a:endParaRPr lang="fr-FR"/>
        </a:p>
      </dgm:t>
    </dgm:pt>
    <dgm:pt modelId="{7953656B-DB51-4B99-9604-BDF7A4D175C6}" type="sibTrans" cxnId="{8C355626-2941-40DB-9E31-7E8101F3683F}">
      <dgm:prSet/>
      <dgm:spPr/>
      <dgm:t>
        <a:bodyPr/>
        <a:lstStyle/>
        <a:p>
          <a:endParaRPr lang="fr-FR"/>
        </a:p>
      </dgm:t>
    </dgm:pt>
    <dgm:pt modelId="{5A2698E4-4D83-485F-936F-61E0D458CDF3}">
      <dgm:prSet phldrT="[Texte]"/>
      <dgm:spPr/>
      <dgm:t>
        <a:bodyPr/>
        <a:lstStyle/>
        <a:p>
          <a:r>
            <a:rPr lang="fr-FR" dirty="0" err="1" smtClean="0"/>
            <a:t>Principles</a:t>
          </a:r>
          <a:endParaRPr lang="fr-FR" dirty="0"/>
        </a:p>
      </dgm:t>
    </dgm:pt>
    <dgm:pt modelId="{C8AB33C9-2787-42F1-8DC2-F3CDB4C863E4}" type="parTrans" cxnId="{AEF842EB-816E-4FD8-A0F9-7C73E18BB454}">
      <dgm:prSet/>
      <dgm:spPr/>
      <dgm:t>
        <a:bodyPr/>
        <a:lstStyle/>
        <a:p>
          <a:endParaRPr lang="fr-FR"/>
        </a:p>
      </dgm:t>
    </dgm:pt>
    <dgm:pt modelId="{9F0E007F-9F21-4D42-85D4-502803E86110}" type="sibTrans" cxnId="{AEF842EB-816E-4FD8-A0F9-7C73E18BB454}">
      <dgm:prSet/>
      <dgm:spPr/>
      <dgm:t>
        <a:bodyPr/>
        <a:lstStyle/>
        <a:p>
          <a:endParaRPr lang="fr-FR"/>
        </a:p>
      </dgm:t>
    </dgm:pt>
    <dgm:pt modelId="{ABA2254B-6D59-4790-A0C5-A84F4D81C3B8}" type="pres">
      <dgm:prSet presAssocID="{B44D13D1-EDFF-480B-9563-75ACCF2B6622}" presName="Name0" presStyleCnt="0">
        <dgm:presLayoutVars>
          <dgm:dir/>
          <dgm:animLvl val="lvl"/>
          <dgm:resizeHandles val="exact"/>
        </dgm:presLayoutVars>
      </dgm:prSet>
      <dgm:spPr/>
    </dgm:pt>
    <dgm:pt modelId="{E7679A6D-9AEE-4836-BBA6-1E3456E8B6D3}" type="pres">
      <dgm:prSet presAssocID="{574B043E-5780-4435-8661-20E6B97B512E}" presName="Name8" presStyleCnt="0"/>
      <dgm:spPr/>
    </dgm:pt>
    <dgm:pt modelId="{C5C3A192-FFB0-4717-8D3A-FA5959BEA74E}" type="pres">
      <dgm:prSet presAssocID="{574B043E-5780-4435-8661-20E6B97B512E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C02D6F-3C53-4AC1-BADB-1B31E1C3226F}" type="pres">
      <dgm:prSet presAssocID="{574B043E-5780-4435-8661-20E6B97B51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F0E43B-1F5E-4219-8501-B1F6AACFA30C}" type="pres">
      <dgm:prSet presAssocID="{0E00B3F6-1D3E-448C-BE74-01A16C579D23}" presName="Name8" presStyleCnt="0"/>
      <dgm:spPr/>
    </dgm:pt>
    <dgm:pt modelId="{F60CF749-5E9C-40D0-8E5F-87E38A816C47}" type="pres">
      <dgm:prSet presAssocID="{0E00B3F6-1D3E-448C-BE74-01A16C579D23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495970C-309F-41EE-B1D8-8413734AAE93}" type="pres">
      <dgm:prSet presAssocID="{0E00B3F6-1D3E-448C-BE74-01A16C579D2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05AEE9-7224-4FB2-BAF1-4FBCE0BBF066}" type="pres">
      <dgm:prSet presAssocID="{5A2698E4-4D83-485F-936F-61E0D458CDF3}" presName="Name8" presStyleCnt="0"/>
      <dgm:spPr/>
    </dgm:pt>
    <dgm:pt modelId="{FE185C18-E4F6-4CB8-AE5D-52D7FEFC66F6}" type="pres">
      <dgm:prSet presAssocID="{5A2698E4-4D83-485F-936F-61E0D458CDF3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A2F5E7-C0B1-45F2-8145-0E90EF42C6D6}" type="pres">
      <dgm:prSet presAssocID="{5A2698E4-4D83-485F-936F-61E0D458CDF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8AE5389-170D-49C9-99A9-E1513F627C8E}" type="presOf" srcId="{574B043E-5780-4435-8661-20E6B97B512E}" destId="{C5C3A192-FFB0-4717-8D3A-FA5959BEA74E}" srcOrd="0" destOrd="0" presId="urn:microsoft.com/office/officeart/2005/8/layout/pyramid1"/>
    <dgm:cxn modelId="{BDF1674F-F888-4555-ABC4-051203156327}" type="presOf" srcId="{574B043E-5780-4435-8661-20E6B97B512E}" destId="{95C02D6F-3C53-4AC1-BADB-1B31E1C3226F}" srcOrd="1" destOrd="0" presId="urn:microsoft.com/office/officeart/2005/8/layout/pyramid1"/>
    <dgm:cxn modelId="{694257E4-2828-4F01-8F9E-E472B94FE77D}" type="presOf" srcId="{5A2698E4-4D83-485F-936F-61E0D458CDF3}" destId="{73A2F5E7-C0B1-45F2-8145-0E90EF42C6D6}" srcOrd="1" destOrd="0" presId="urn:microsoft.com/office/officeart/2005/8/layout/pyramid1"/>
    <dgm:cxn modelId="{38A570E5-33C3-4772-84C6-B72FE3FB9F4B}" srcId="{B44D13D1-EDFF-480B-9563-75ACCF2B6622}" destId="{574B043E-5780-4435-8661-20E6B97B512E}" srcOrd="0" destOrd="0" parTransId="{093F7734-A3CF-40DA-B490-9E3128D3752F}" sibTransId="{90A763E6-9A72-4608-9B59-4C63EEF7BB96}"/>
    <dgm:cxn modelId="{AEF842EB-816E-4FD8-A0F9-7C73E18BB454}" srcId="{B44D13D1-EDFF-480B-9563-75ACCF2B6622}" destId="{5A2698E4-4D83-485F-936F-61E0D458CDF3}" srcOrd="2" destOrd="0" parTransId="{C8AB33C9-2787-42F1-8DC2-F3CDB4C863E4}" sibTransId="{9F0E007F-9F21-4D42-85D4-502803E86110}"/>
    <dgm:cxn modelId="{6F324D98-C1CC-4679-85EF-F084CFB7B49B}" type="presOf" srcId="{5A2698E4-4D83-485F-936F-61E0D458CDF3}" destId="{FE185C18-E4F6-4CB8-AE5D-52D7FEFC66F6}" srcOrd="0" destOrd="0" presId="urn:microsoft.com/office/officeart/2005/8/layout/pyramid1"/>
    <dgm:cxn modelId="{7B199EF8-A8E3-4B4F-B19C-7B30AEDA3155}" type="presOf" srcId="{0E00B3F6-1D3E-448C-BE74-01A16C579D23}" destId="{0495970C-309F-41EE-B1D8-8413734AAE93}" srcOrd="1" destOrd="0" presId="urn:microsoft.com/office/officeart/2005/8/layout/pyramid1"/>
    <dgm:cxn modelId="{8C355626-2941-40DB-9E31-7E8101F3683F}" srcId="{B44D13D1-EDFF-480B-9563-75ACCF2B6622}" destId="{0E00B3F6-1D3E-448C-BE74-01A16C579D23}" srcOrd="1" destOrd="0" parTransId="{C5C0ECA8-C060-4629-9238-6385C83272ED}" sibTransId="{7953656B-DB51-4B99-9604-BDF7A4D175C6}"/>
    <dgm:cxn modelId="{4C1DC377-DBC1-42CD-8CB3-1E5E2763709F}" type="presOf" srcId="{0E00B3F6-1D3E-448C-BE74-01A16C579D23}" destId="{F60CF749-5E9C-40D0-8E5F-87E38A816C47}" srcOrd="0" destOrd="0" presId="urn:microsoft.com/office/officeart/2005/8/layout/pyramid1"/>
    <dgm:cxn modelId="{2DA37689-A374-4656-99C5-5C65024B785F}" type="presOf" srcId="{B44D13D1-EDFF-480B-9563-75ACCF2B6622}" destId="{ABA2254B-6D59-4790-A0C5-A84F4D81C3B8}" srcOrd="0" destOrd="0" presId="urn:microsoft.com/office/officeart/2005/8/layout/pyramid1"/>
    <dgm:cxn modelId="{E245B5E7-DF79-4569-9615-6A104CE130C5}" type="presParOf" srcId="{ABA2254B-6D59-4790-A0C5-A84F4D81C3B8}" destId="{E7679A6D-9AEE-4836-BBA6-1E3456E8B6D3}" srcOrd="0" destOrd="0" presId="urn:microsoft.com/office/officeart/2005/8/layout/pyramid1"/>
    <dgm:cxn modelId="{CB3BBBD8-4579-485B-8948-DE2DBD37ED25}" type="presParOf" srcId="{E7679A6D-9AEE-4836-BBA6-1E3456E8B6D3}" destId="{C5C3A192-FFB0-4717-8D3A-FA5959BEA74E}" srcOrd="0" destOrd="0" presId="urn:microsoft.com/office/officeart/2005/8/layout/pyramid1"/>
    <dgm:cxn modelId="{909C6D29-A658-4F28-8BE6-B92669051F2A}" type="presParOf" srcId="{E7679A6D-9AEE-4836-BBA6-1E3456E8B6D3}" destId="{95C02D6F-3C53-4AC1-BADB-1B31E1C3226F}" srcOrd="1" destOrd="0" presId="urn:microsoft.com/office/officeart/2005/8/layout/pyramid1"/>
    <dgm:cxn modelId="{32D0F6E3-ACD8-4102-BF4B-A1D65354A485}" type="presParOf" srcId="{ABA2254B-6D59-4790-A0C5-A84F4D81C3B8}" destId="{62F0E43B-1F5E-4219-8501-B1F6AACFA30C}" srcOrd="1" destOrd="0" presId="urn:microsoft.com/office/officeart/2005/8/layout/pyramid1"/>
    <dgm:cxn modelId="{22435AB2-D616-4577-87BE-B0D726D7DC09}" type="presParOf" srcId="{62F0E43B-1F5E-4219-8501-B1F6AACFA30C}" destId="{F60CF749-5E9C-40D0-8E5F-87E38A816C47}" srcOrd="0" destOrd="0" presId="urn:microsoft.com/office/officeart/2005/8/layout/pyramid1"/>
    <dgm:cxn modelId="{DBBC01DE-AD85-42AB-B9D2-F3B58DD8192F}" type="presParOf" srcId="{62F0E43B-1F5E-4219-8501-B1F6AACFA30C}" destId="{0495970C-309F-41EE-B1D8-8413734AAE93}" srcOrd="1" destOrd="0" presId="urn:microsoft.com/office/officeart/2005/8/layout/pyramid1"/>
    <dgm:cxn modelId="{62B1B191-C7F1-4B0A-B5F1-869EC91F0B1C}" type="presParOf" srcId="{ABA2254B-6D59-4790-A0C5-A84F4D81C3B8}" destId="{7405AEE9-7224-4FB2-BAF1-4FBCE0BBF066}" srcOrd="2" destOrd="0" presId="urn:microsoft.com/office/officeart/2005/8/layout/pyramid1"/>
    <dgm:cxn modelId="{04EFBBCA-854B-4D33-84AB-FE7BD2639D13}" type="presParOf" srcId="{7405AEE9-7224-4FB2-BAF1-4FBCE0BBF066}" destId="{FE185C18-E4F6-4CB8-AE5D-52D7FEFC66F6}" srcOrd="0" destOrd="0" presId="urn:microsoft.com/office/officeart/2005/8/layout/pyramid1"/>
    <dgm:cxn modelId="{21169226-F2F1-4603-B1E2-896CFD32CBAB}" type="presParOf" srcId="{7405AEE9-7224-4FB2-BAF1-4FBCE0BBF066}" destId="{73A2F5E7-C0B1-45F2-8145-0E90EF42C6D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3A192-FFB0-4717-8D3A-FA5959BEA74E}">
      <dsp:nvSpPr>
        <dsp:cNvPr id="0" name=""/>
        <dsp:cNvSpPr/>
      </dsp:nvSpPr>
      <dsp:spPr>
        <a:xfrm>
          <a:off x="1635629" y="0"/>
          <a:ext cx="1635629" cy="1508654"/>
        </a:xfrm>
        <a:prstGeom prst="trapezoid">
          <a:avLst>
            <a:gd name="adj" fmla="val 54208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err="1" smtClean="0"/>
            <a:t>Mechanisms</a:t>
          </a:r>
          <a:endParaRPr lang="fr-FR" sz="2400" kern="1200" dirty="0"/>
        </a:p>
      </dsp:txBody>
      <dsp:txXfrm>
        <a:off x="1635629" y="0"/>
        <a:ext cx="1635629" cy="1508654"/>
      </dsp:txXfrm>
    </dsp:sp>
    <dsp:sp modelId="{F60CF749-5E9C-40D0-8E5F-87E38A816C47}">
      <dsp:nvSpPr>
        <dsp:cNvPr id="0" name=""/>
        <dsp:cNvSpPr/>
      </dsp:nvSpPr>
      <dsp:spPr>
        <a:xfrm>
          <a:off x="817814" y="1508654"/>
          <a:ext cx="3271258" cy="1508654"/>
        </a:xfrm>
        <a:prstGeom prst="trapezoid">
          <a:avLst>
            <a:gd name="adj" fmla="val 54208"/>
          </a:avLst>
        </a:prstGeom>
        <a:solidFill>
          <a:schemeClr val="accent1">
            <a:shade val="80000"/>
            <a:hueOff val="285930"/>
            <a:satOff val="-14607"/>
            <a:lumOff val="161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err="1" smtClean="0"/>
            <a:t>Powers</a:t>
          </a:r>
          <a:endParaRPr lang="fr-FR" sz="2400" kern="1200" dirty="0"/>
        </a:p>
      </dsp:txBody>
      <dsp:txXfrm>
        <a:off x="1390284" y="1508654"/>
        <a:ext cx="2126318" cy="1508654"/>
      </dsp:txXfrm>
    </dsp:sp>
    <dsp:sp modelId="{FE185C18-E4F6-4CB8-AE5D-52D7FEFC66F6}">
      <dsp:nvSpPr>
        <dsp:cNvPr id="0" name=""/>
        <dsp:cNvSpPr/>
      </dsp:nvSpPr>
      <dsp:spPr>
        <a:xfrm>
          <a:off x="0" y="3017308"/>
          <a:ext cx="4906887" cy="1508654"/>
        </a:xfrm>
        <a:prstGeom prst="trapezoid">
          <a:avLst>
            <a:gd name="adj" fmla="val 54208"/>
          </a:avLst>
        </a:prstGeom>
        <a:solidFill>
          <a:schemeClr val="accent1">
            <a:shade val="80000"/>
            <a:hueOff val="571859"/>
            <a:satOff val="-29214"/>
            <a:lumOff val="323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err="1" smtClean="0"/>
            <a:t>Principles</a:t>
          </a:r>
          <a:endParaRPr lang="fr-FR" sz="2400" kern="1200" dirty="0"/>
        </a:p>
      </dsp:txBody>
      <dsp:txXfrm>
        <a:off x="858705" y="3017308"/>
        <a:ext cx="3189477" cy="1508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54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this slide for diagrams or other graphic elements.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42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this slide for diagrams or other graphic elements.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42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this slide for diagrams or other graphic elements.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42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this slide for diagrams or other graphic elements.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42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-67733"/>
            <a:ext cx="9309518" cy="6954090"/>
            <a:chOff x="0" y="-67733"/>
            <a:chExt cx="9309518" cy="6954090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46474"/>
              <a:ext cx="9309518" cy="636898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0" y="-67733"/>
              <a:ext cx="9309518" cy="351829"/>
            </a:xfrm>
            <a:prstGeom prst="rect">
              <a:avLst/>
            </a:prstGeom>
            <a:solidFill>
              <a:srgbClr val="062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6602262"/>
              <a:ext cx="9309518" cy="284095"/>
            </a:xfrm>
            <a:prstGeom prst="rect">
              <a:avLst/>
            </a:prstGeom>
            <a:solidFill>
              <a:srgbClr val="062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 userDrawn="1"/>
        </p:nvSpPr>
        <p:spPr>
          <a:xfrm>
            <a:off x="0" y="4130514"/>
            <a:ext cx="9309518" cy="1898497"/>
          </a:xfrm>
          <a:prstGeom prst="rect">
            <a:avLst/>
          </a:prstGeom>
          <a:solidFill>
            <a:srgbClr val="1768B1">
              <a:alpha val="8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130514"/>
            <a:ext cx="1697789" cy="18984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CANN_Logo_W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66" y="4566371"/>
            <a:ext cx="1253416" cy="97283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flipV="1">
            <a:off x="-1" y="4130513"/>
            <a:ext cx="9309519" cy="116253"/>
          </a:xfrm>
          <a:prstGeom prst="rect">
            <a:avLst/>
          </a:prstGeom>
          <a:solidFill>
            <a:srgbClr val="0C1F24">
              <a:alpha val="3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2110371"/>
            <a:ext cx="9198524" cy="4759071"/>
            <a:chOff x="0" y="2110371"/>
            <a:chExt cx="9198524" cy="4759071"/>
          </a:xfrm>
        </p:grpSpPr>
        <p:sp>
          <p:nvSpPr>
            <p:cNvPr id="3" name="Freeform 2"/>
            <p:cNvSpPr/>
            <p:nvPr userDrawn="1"/>
          </p:nvSpPr>
          <p:spPr>
            <a:xfrm>
              <a:off x="0" y="2110371"/>
              <a:ext cx="9198524" cy="4759071"/>
            </a:xfrm>
            <a:custGeom>
              <a:avLst/>
              <a:gdLst>
                <a:gd name="connsiteX0" fmla="*/ 0 w 9198524"/>
                <a:gd name="connsiteY0" fmla="*/ 0 h 5515904"/>
                <a:gd name="connsiteX1" fmla="*/ 9198524 w 9198524"/>
                <a:gd name="connsiteY1" fmla="*/ 3014506 h 5515904"/>
                <a:gd name="connsiteX2" fmla="*/ 9198524 w 9198524"/>
                <a:gd name="connsiteY2" fmla="*/ 5477421 h 5515904"/>
                <a:gd name="connsiteX3" fmla="*/ 0 w 9198524"/>
                <a:gd name="connsiteY3" fmla="*/ 5515904 h 5515904"/>
                <a:gd name="connsiteX4" fmla="*/ 0 w 9198524"/>
                <a:gd name="connsiteY4" fmla="*/ 0 h 551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98524" h="5515904">
                  <a:moveTo>
                    <a:pt x="0" y="0"/>
                  </a:moveTo>
                  <a:lnTo>
                    <a:pt x="9198524" y="3014506"/>
                  </a:lnTo>
                  <a:lnTo>
                    <a:pt x="9198524" y="5477421"/>
                  </a:lnTo>
                  <a:lnTo>
                    <a:pt x="0" y="5515904"/>
                  </a:lnTo>
                  <a:cubicBezTo>
                    <a:pt x="4276" y="3685821"/>
                    <a:pt x="8553" y="1855738"/>
                    <a:pt x="0" y="0"/>
                  </a:cubicBezTo>
                  <a:close/>
                </a:path>
              </a:pathLst>
            </a:custGeom>
            <a:solidFill>
              <a:srgbClr val="1768B1">
                <a:alpha val="1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 3"/>
            <p:cNvSpPr/>
            <p:nvPr userDrawn="1"/>
          </p:nvSpPr>
          <p:spPr>
            <a:xfrm>
              <a:off x="1" y="3174865"/>
              <a:ext cx="9144000" cy="3694577"/>
            </a:xfrm>
            <a:custGeom>
              <a:avLst/>
              <a:gdLst>
                <a:gd name="connsiteX0" fmla="*/ 6029715 w 6029715"/>
                <a:gd name="connsiteY0" fmla="*/ 0 h 6875638"/>
                <a:gd name="connsiteX1" fmla="*/ 6029715 w 6029715"/>
                <a:gd name="connsiteY1" fmla="*/ 6875638 h 6875638"/>
                <a:gd name="connsiteX2" fmla="*/ 0 w 6029715"/>
                <a:gd name="connsiteY2" fmla="*/ 6875638 h 6875638"/>
                <a:gd name="connsiteX3" fmla="*/ 6029715 w 6029715"/>
                <a:gd name="connsiteY3" fmla="*/ 0 h 687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9715" h="6875638">
                  <a:moveTo>
                    <a:pt x="6029715" y="0"/>
                  </a:moveTo>
                  <a:lnTo>
                    <a:pt x="6029715" y="6875638"/>
                  </a:lnTo>
                  <a:lnTo>
                    <a:pt x="0" y="6875638"/>
                  </a:lnTo>
                  <a:lnTo>
                    <a:pt x="6029715" y="0"/>
                  </a:lnTo>
                  <a:close/>
                </a:path>
              </a:pathLst>
            </a:custGeom>
            <a:solidFill>
              <a:srgbClr val="1768B1">
                <a:alpha val="1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34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‹N°›</a:t>
            </a:fld>
            <a:endParaRPr lang="en-US" sz="14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35" name="Title 19"/>
          <p:cNvSpPr>
            <a:spLocks noGrp="1"/>
          </p:cNvSpPr>
          <p:nvPr userDrawn="1"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‹N°›</a:t>
            </a:fld>
            <a:endParaRPr lang="en-US" sz="14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112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9" r="3872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36" name="Text Placeholder 3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 of an Agenda Item</a:t>
            </a:r>
          </a:p>
          <a:p>
            <a:pPr lvl="0"/>
            <a:r>
              <a:rPr lang="en-US" dirty="0" smtClean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genda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9" r="19889"/>
          <a:stretch/>
        </p:blipFill>
        <p:spPr>
          <a:xfrm>
            <a:off x="0" y="-2541"/>
            <a:ext cx="9144000" cy="6869049"/>
          </a:xfrm>
          <a:prstGeom prst="rect">
            <a:avLst/>
          </a:prstGeom>
        </p:spPr>
      </p:pic>
      <p:sp>
        <p:nvSpPr>
          <p:cNvPr id="9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 of an Agenda Item</a:t>
            </a:r>
          </a:p>
          <a:p>
            <a:pPr lvl="0"/>
            <a:r>
              <a:rPr lang="en-US" dirty="0" smtClean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18670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genda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6" r="19518"/>
          <a:stretch/>
        </p:blipFill>
        <p:spPr>
          <a:xfrm>
            <a:off x="0" y="0"/>
            <a:ext cx="9155981" cy="6876852"/>
          </a:xfrm>
          <a:prstGeom prst="rect">
            <a:avLst/>
          </a:prstGeom>
        </p:spPr>
      </p:pic>
      <p:sp>
        <p:nvSpPr>
          <p:cNvPr id="4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 of an Agenda Item</a:t>
            </a:r>
          </a:p>
          <a:p>
            <a:pPr lvl="0"/>
            <a:r>
              <a:rPr lang="en-US" dirty="0" smtClean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408033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CDCF55-BF1C-4277-AC3F-2C84C739A8EA}" type="datetimeFigureOut">
              <a:rPr lang="fr-FR" smtClean="0"/>
              <a:t>11/02/2015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A174A-E352-4D07-907A-2433B71984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821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CDCF55-BF1C-4277-AC3F-2C84C739A8EA}" type="datetimeFigureOut">
              <a:rPr lang="fr-FR" smtClean="0"/>
              <a:t>11/02/2015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A174A-E352-4D07-907A-2433B71984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31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4" r:id="rId4"/>
    <p:sldLayoutId id="2147483655" r:id="rId5"/>
    <p:sldLayoutId id="2147483663" r:id="rId6"/>
    <p:sldLayoutId id="2147483662" r:id="rId7"/>
    <p:sldLayoutId id="2147483665" r:id="rId8"/>
    <p:sldLayoutId id="2147483666" r:id="rId9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76115" y="4471954"/>
            <a:ext cx="5087226" cy="6950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700"/>
              </a:lnSpc>
            </a:pPr>
            <a:r>
              <a:rPr lang="en-US" sz="40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CCWG Accountability</a:t>
            </a:r>
            <a:endParaRPr lang="en-US" sz="40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6114" y="5152820"/>
            <a:ext cx="3469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FFFF"/>
                </a:solidFill>
                <a:latin typeface="Source Sans Pro"/>
                <a:cs typeface="Source Sans Pro"/>
              </a:rPr>
              <a:t>Icann</a:t>
            </a:r>
            <a:r>
              <a:rPr lang="en-US" sz="20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 52 </a:t>
            </a:r>
            <a:r>
              <a:rPr lang="en-US" sz="2000" dirty="0" smtClean="0">
                <a:solidFill>
                  <a:srgbClr val="FFFFFF"/>
                </a:solidFill>
                <a:latin typeface="Source Sans Pro"/>
                <a:ea typeface="Wingdings"/>
                <a:cs typeface="Source Sans Pro"/>
                <a:sym typeface="Wingdings"/>
              </a:rPr>
              <a:t>|  12 February 2015</a:t>
            </a:r>
            <a:endParaRPr lang="en-US" sz="20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5646" y="6271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40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23064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Level</a:t>
            </a:r>
            <a:r>
              <a:rPr lang="fr-FR" dirty="0" smtClean="0"/>
              <a:t> of description </a:t>
            </a:r>
            <a:r>
              <a:rPr lang="fr-FR" dirty="0" err="1" smtClean="0"/>
              <a:t>expected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800"/>
            <a:ext cx="5698976" cy="5112568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Power(s)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enable</a:t>
            </a:r>
            <a:r>
              <a:rPr lang="fr-FR" dirty="0" smtClean="0"/>
              <a:t> to </a:t>
            </a:r>
            <a:r>
              <a:rPr lang="fr-FR" dirty="0" err="1" smtClean="0"/>
              <a:t>exercise</a:t>
            </a:r>
            <a:endParaRPr lang="fr-FR" dirty="0" smtClean="0"/>
          </a:p>
          <a:p>
            <a:r>
              <a:rPr lang="fr-FR" dirty="0" smtClean="0"/>
              <a:t>Standing ?</a:t>
            </a:r>
          </a:p>
          <a:p>
            <a:pPr lvl="1"/>
            <a:r>
              <a:rPr lang="fr-FR" dirty="0" smtClean="0"/>
              <a:t>Conditions of standing (</a:t>
            </a:r>
            <a:r>
              <a:rPr lang="fr-FR" dirty="0" err="1" smtClean="0"/>
              <a:t>ie</a:t>
            </a:r>
            <a:r>
              <a:rPr lang="fr-FR" dirty="0" smtClean="0"/>
              <a:t> « last </a:t>
            </a:r>
            <a:r>
              <a:rPr lang="fr-FR" dirty="0" err="1" smtClean="0"/>
              <a:t>resort</a:t>
            </a:r>
            <a:r>
              <a:rPr lang="fr-FR" dirty="0" smtClean="0"/>
              <a:t> »)</a:t>
            </a:r>
          </a:p>
          <a:p>
            <a:pPr lvl="1"/>
            <a:r>
              <a:rPr lang="fr-FR" dirty="0" err="1" smtClean="0"/>
              <a:t>Who</a:t>
            </a:r>
            <a:r>
              <a:rPr lang="fr-FR" dirty="0" smtClean="0"/>
              <a:t> has standing ?</a:t>
            </a:r>
          </a:p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standard of </a:t>
            </a:r>
            <a:r>
              <a:rPr lang="fr-FR" dirty="0" err="1" smtClean="0"/>
              <a:t>review</a:t>
            </a:r>
            <a:r>
              <a:rPr lang="fr-FR" dirty="0" smtClean="0"/>
              <a:t> ? </a:t>
            </a:r>
          </a:p>
          <a:p>
            <a:r>
              <a:rPr lang="fr-FR" dirty="0" smtClean="0"/>
              <a:t>Composition :</a:t>
            </a:r>
          </a:p>
          <a:p>
            <a:pPr lvl="1"/>
            <a:r>
              <a:rPr lang="fr-FR" dirty="0" err="1" smtClean="0"/>
              <a:t>Numbers</a:t>
            </a:r>
            <a:endParaRPr lang="fr-FR" dirty="0" smtClean="0"/>
          </a:p>
          <a:p>
            <a:pPr lvl="1"/>
            <a:r>
              <a:rPr lang="fr-FR" dirty="0" smtClean="0"/>
              <a:t>Election or </a:t>
            </a:r>
            <a:r>
              <a:rPr lang="fr-FR" dirty="0" err="1" smtClean="0"/>
              <a:t>appointment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endParaRPr lang="fr-FR" dirty="0" smtClean="0"/>
          </a:p>
          <a:p>
            <a:pPr lvl="1"/>
            <a:r>
              <a:rPr lang="fr-FR" dirty="0" smtClean="0"/>
              <a:t>Independence conditions</a:t>
            </a:r>
          </a:p>
          <a:p>
            <a:pPr lvl="1"/>
            <a:r>
              <a:rPr lang="fr-FR" dirty="0" err="1" smtClean="0"/>
              <a:t>Recall</a:t>
            </a:r>
            <a:r>
              <a:rPr lang="fr-FR" dirty="0" smtClean="0"/>
              <a:t> </a:t>
            </a:r>
            <a:r>
              <a:rPr lang="fr-FR" dirty="0" err="1" smtClean="0"/>
              <a:t>mechanisms</a:t>
            </a:r>
            <a:r>
              <a:rPr lang="fr-FR" dirty="0" smtClean="0"/>
              <a:t> </a:t>
            </a:r>
          </a:p>
          <a:p>
            <a:r>
              <a:rPr lang="fr-FR" dirty="0" smtClean="0"/>
              <a:t>How </a:t>
            </a:r>
            <a:r>
              <a:rPr lang="fr-FR" dirty="0" err="1" smtClean="0"/>
              <a:t>does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come to a </a:t>
            </a:r>
            <a:r>
              <a:rPr lang="fr-FR" dirty="0" err="1" smtClean="0"/>
              <a:t>decision</a:t>
            </a:r>
            <a:r>
              <a:rPr lang="fr-FR" dirty="0" smtClean="0"/>
              <a:t> ? </a:t>
            </a:r>
          </a:p>
          <a:p>
            <a:pPr lvl="1"/>
            <a:r>
              <a:rPr lang="fr-FR" dirty="0" smtClean="0"/>
              <a:t>consensus, vote…</a:t>
            </a:r>
          </a:p>
          <a:p>
            <a:pPr lvl="1"/>
            <a:r>
              <a:rPr lang="fr-FR" dirty="0" smtClean="0"/>
              <a:t>Is the </a:t>
            </a:r>
            <a:r>
              <a:rPr lang="fr-FR" dirty="0" err="1" smtClean="0"/>
              <a:t>decision</a:t>
            </a:r>
            <a:r>
              <a:rPr lang="fr-FR" dirty="0" smtClean="0"/>
              <a:t> </a:t>
            </a:r>
            <a:r>
              <a:rPr lang="fr-FR" dirty="0" err="1" smtClean="0"/>
              <a:t>bound</a:t>
            </a:r>
            <a:r>
              <a:rPr lang="fr-FR" dirty="0" smtClean="0"/>
              <a:t> by mandates of </a:t>
            </a:r>
            <a:r>
              <a:rPr lang="fr-FR" dirty="0" err="1" smtClean="0"/>
              <a:t>electors</a:t>
            </a:r>
            <a:r>
              <a:rPr lang="fr-FR" dirty="0" smtClean="0"/>
              <a:t> ?</a:t>
            </a:r>
          </a:p>
          <a:p>
            <a:r>
              <a:rPr lang="fr-FR" dirty="0" smtClean="0"/>
              <a:t> </a:t>
            </a:r>
            <a:r>
              <a:rPr lang="fr-FR" dirty="0" err="1" smtClean="0"/>
              <a:t>Accessibility</a:t>
            </a:r>
            <a:endParaRPr lang="fr-FR" dirty="0" smtClean="0"/>
          </a:p>
          <a:p>
            <a:pPr lvl="1"/>
            <a:r>
              <a:rPr lang="fr-FR" dirty="0" err="1" smtClean="0"/>
              <a:t>Cost</a:t>
            </a:r>
            <a:endParaRPr lang="fr-FR" dirty="0" smtClean="0"/>
          </a:p>
          <a:p>
            <a:pPr lvl="1"/>
            <a:r>
              <a:rPr lang="fr-FR" dirty="0" err="1" smtClean="0"/>
              <a:t>Delays</a:t>
            </a:r>
            <a:r>
              <a:rPr lang="fr-FR" dirty="0" smtClean="0"/>
              <a:t>, …</a:t>
            </a:r>
          </a:p>
          <a:p>
            <a:r>
              <a:rPr lang="fr-FR" dirty="0" err="1" smtClean="0"/>
              <a:t>Potential</a:t>
            </a:r>
            <a:r>
              <a:rPr lang="fr-FR" dirty="0" smtClean="0"/>
              <a:t> </a:t>
            </a:r>
            <a:r>
              <a:rPr lang="fr-FR" dirty="0" err="1" smtClean="0"/>
              <a:t>means</a:t>
            </a:r>
            <a:r>
              <a:rPr lang="fr-FR" dirty="0" smtClean="0"/>
              <a:t> to </a:t>
            </a:r>
            <a:r>
              <a:rPr lang="fr-FR" dirty="0" err="1" smtClean="0"/>
              <a:t>implement</a:t>
            </a:r>
            <a:endParaRPr lang="fr-FR" dirty="0" smtClean="0"/>
          </a:p>
          <a:p>
            <a:pPr lvl="2"/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4929251" y="3429000"/>
            <a:ext cx="11521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7" descr="CCWG_Mechanisms_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893" y="285120"/>
            <a:ext cx="3487107" cy="898684"/>
          </a:xfrm>
          <a:prstGeom prst="rect">
            <a:avLst/>
          </a:prstGeom>
        </p:spPr>
      </p:pic>
      <p:pic>
        <p:nvPicPr>
          <p:cNvPr id="7" name="Picture 11" descr="CCWG_Mechanisms_b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197" y="1144494"/>
            <a:ext cx="3486405" cy="338956"/>
          </a:xfrm>
          <a:prstGeom prst="rect">
            <a:avLst/>
          </a:prstGeom>
        </p:spPr>
      </p:pic>
      <p:pic>
        <p:nvPicPr>
          <p:cNvPr id="8" name="Picture 12" descr="CCWG_Mechanisms_b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3"/>
          <a:stretch/>
        </p:blipFill>
        <p:spPr>
          <a:xfrm>
            <a:off x="5647197" y="1144494"/>
            <a:ext cx="1962405" cy="338956"/>
          </a:xfrm>
          <a:prstGeom prst="rect">
            <a:avLst/>
          </a:prstGeom>
        </p:spPr>
      </p:pic>
      <p:pic>
        <p:nvPicPr>
          <p:cNvPr id="9" name="Picture 1" descr="CCWG_RecipeCard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735036"/>
            <a:ext cx="2578728" cy="190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4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Storyboard of CCWG</a:t>
            </a:r>
            <a:endParaRPr lang="en-US" dirty="0"/>
          </a:p>
        </p:txBody>
      </p:sp>
      <p:pic>
        <p:nvPicPr>
          <p:cNvPr id="4" name="Picture 3" descr="CCWG_Progress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785669"/>
            <a:ext cx="7264400" cy="545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2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components</a:t>
            </a:r>
            <a:endParaRPr lang="en-US" dirty="0"/>
          </a:p>
        </p:txBody>
      </p:sp>
      <p:pic>
        <p:nvPicPr>
          <p:cNvPr id="7" name="Picture 6" descr="CCWG_Mechanisms_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75" y="889000"/>
            <a:ext cx="7108748" cy="5262950"/>
          </a:xfrm>
          <a:prstGeom prst="rect">
            <a:avLst/>
          </a:prstGeom>
        </p:spPr>
      </p:pic>
      <p:pic>
        <p:nvPicPr>
          <p:cNvPr id="8" name="Picture 7" descr="CCWG_Mechanisms_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691" y="2928528"/>
            <a:ext cx="3487107" cy="898684"/>
          </a:xfrm>
          <a:prstGeom prst="rect">
            <a:avLst/>
          </a:prstGeom>
        </p:spPr>
      </p:pic>
      <p:pic>
        <p:nvPicPr>
          <p:cNvPr id="10" name="Picture 9" descr="CCWG_Mechanisms_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03" y="2568875"/>
            <a:ext cx="1485249" cy="452033"/>
          </a:xfrm>
          <a:prstGeom prst="rect">
            <a:avLst/>
          </a:prstGeom>
        </p:spPr>
      </p:pic>
      <p:pic>
        <p:nvPicPr>
          <p:cNvPr id="12" name="Picture 11" descr="CCWG_Mechanisms_b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995" y="3787902"/>
            <a:ext cx="3486405" cy="338956"/>
          </a:xfrm>
          <a:prstGeom prst="rect">
            <a:avLst/>
          </a:prstGeom>
        </p:spPr>
      </p:pic>
      <p:pic>
        <p:nvPicPr>
          <p:cNvPr id="13" name="Picture 12" descr="CCWG_Mechanisms_b2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3"/>
          <a:stretch/>
        </p:blipFill>
        <p:spPr>
          <a:xfrm>
            <a:off x="2634995" y="3787902"/>
            <a:ext cx="1962405" cy="33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6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 for mechanisms</a:t>
            </a:r>
            <a:endParaRPr lang="en-US" dirty="0"/>
          </a:p>
        </p:txBody>
      </p:sp>
      <p:pic>
        <p:nvPicPr>
          <p:cNvPr id="2" name="Picture 1" descr="CCWG_RecipeCard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55" y="936448"/>
            <a:ext cx="7267446" cy="535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4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CWG_Mechanisms_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953516"/>
            <a:ext cx="7748016" cy="505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6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 of </a:t>
            </a:r>
            <a:r>
              <a:rPr lang="fr-FR" dirty="0" err="1" smtClean="0"/>
              <a:t>deliverables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614971"/>
              </p:ext>
            </p:extLst>
          </p:nvPr>
        </p:nvGraphicFramePr>
        <p:xfrm>
          <a:off x="457200" y="1600200"/>
          <a:ext cx="49068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7" descr="CCWG_Mechanisms_a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084" y="1730198"/>
            <a:ext cx="3487107" cy="898684"/>
          </a:xfrm>
          <a:prstGeom prst="rect">
            <a:avLst/>
          </a:prstGeom>
        </p:spPr>
      </p:pic>
      <p:pic>
        <p:nvPicPr>
          <p:cNvPr id="6" name="Picture 11" descr="CCWG_Mechanisms_b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388" y="2589572"/>
            <a:ext cx="3486405" cy="338956"/>
          </a:xfrm>
          <a:prstGeom prst="rect">
            <a:avLst/>
          </a:prstGeom>
        </p:spPr>
      </p:pic>
      <p:pic>
        <p:nvPicPr>
          <p:cNvPr id="7" name="Picture 12" descr="CCWG_Mechanisms_b2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3"/>
          <a:stretch/>
        </p:blipFill>
        <p:spPr>
          <a:xfrm>
            <a:off x="4145388" y="2589572"/>
            <a:ext cx="1962405" cy="338956"/>
          </a:xfrm>
          <a:prstGeom prst="rect">
            <a:avLst/>
          </a:prstGeom>
        </p:spPr>
      </p:pic>
      <p:pic>
        <p:nvPicPr>
          <p:cNvPr id="8" name="Picture 3" descr="CCWG_Mechanisms_x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17" r="62265"/>
          <a:stretch/>
        </p:blipFill>
        <p:spPr>
          <a:xfrm>
            <a:off x="5682343" y="4891345"/>
            <a:ext cx="2326821" cy="1499475"/>
          </a:xfrm>
          <a:prstGeom prst="rect">
            <a:avLst/>
          </a:prstGeom>
        </p:spPr>
      </p:pic>
      <p:pic>
        <p:nvPicPr>
          <p:cNvPr id="9" name="Picture 3" descr="CCWG_Mechanisms_x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590" y="3021051"/>
            <a:ext cx="2450193" cy="15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9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Principles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Becky’s</a:t>
            </a:r>
            <a:r>
              <a:rPr lang="fr-FR" dirty="0" smtClean="0"/>
              <a:t> </a:t>
            </a:r>
            <a:r>
              <a:rPr lang="fr-FR" dirty="0" err="1" smtClean="0"/>
              <a:t>strawman</a:t>
            </a:r>
            <a:r>
              <a:rPr lang="fr-FR" dirty="0" smtClean="0"/>
              <a:t> </a:t>
            </a:r>
            <a:r>
              <a:rPr lang="fr-FR" dirty="0" err="1" smtClean="0"/>
              <a:t>proposal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Monday</a:t>
            </a:r>
            <a:r>
              <a:rPr lang="fr-FR" dirty="0" smtClean="0"/>
              <a:t> meeting:</a:t>
            </a:r>
          </a:p>
          <a:p>
            <a:pPr lvl="1"/>
            <a:r>
              <a:rPr lang="fr-FR" dirty="0" smtClean="0"/>
              <a:t>Mission</a:t>
            </a:r>
          </a:p>
          <a:p>
            <a:pPr lvl="1"/>
            <a:r>
              <a:rPr lang="fr-FR" dirty="0" err="1" smtClean="0"/>
              <a:t>Core</a:t>
            </a:r>
            <a:r>
              <a:rPr lang="fr-FR" dirty="0" smtClean="0"/>
              <a:t> Values</a:t>
            </a:r>
          </a:p>
          <a:p>
            <a:pPr lvl="1"/>
            <a:r>
              <a:rPr lang="fr-FR" dirty="0" smtClean="0"/>
              <a:t>Mandate</a:t>
            </a:r>
          </a:p>
          <a:p>
            <a:pPr lvl="1"/>
            <a:endParaRPr lang="fr-FR" dirty="0"/>
          </a:p>
          <a:p>
            <a:r>
              <a:rPr lang="fr-FR" dirty="0" smtClean="0"/>
              <a:t>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refined</a:t>
            </a:r>
            <a:r>
              <a:rPr lang="fr-FR" dirty="0" smtClean="0"/>
              <a:t> as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progress</a:t>
            </a:r>
            <a:r>
              <a:rPr lang="fr-FR" dirty="0" smtClean="0"/>
              <a:t> on </a:t>
            </a:r>
            <a:r>
              <a:rPr lang="fr-FR" dirty="0" err="1" smtClean="0"/>
              <a:t>mechanisms</a:t>
            </a:r>
            <a:endParaRPr lang="fr-FR" dirty="0"/>
          </a:p>
        </p:txBody>
      </p:sp>
      <p:pic>
        <p:nvPicPr>
          <p:cNvPr id="4" name="Picture 3" descr="CCWG_Mechanisms_x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17" r="62265"/>
          <a:stretch/>
        </p:blipFill>
        <p:spPr>
          <a:xfrm>
            <a:off x="6482443" y="196881"/>
            <a:ext cx="2326821" cy="149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18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Powers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requirements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err="1" smtClean="0"/>
              <a:t>Approve</a:t>
            </a:r>
            <a:r>
              <a:rPr lang="fr-FR" dirty="0" smtClean="0"/>
              <a:t> / </a:t>
            </a:r>
            <a:r>
              <a:rPr lang="fr-FR" dirty="0" err="1" smtClean="0"/>
              <a:t>reject</a:t>
            </a:r>
            <a:r>
              <a:rPr lang="fr-FR" dirty="0" smtClean="0"/>
              <a:t> budget / </a:t>
            </a:r>
            <a:r>
              <a:rPr lang="fr-FR" dirty="0" err="1" smtClean="0"/>
              <a:t>strategic</a:t>
            </a:r>
            <a:r>
              <a:rPr lang="fr-FR" dirty="0" smtClean="0"/>
              <a:t> plan </a:t>
            </a:r>
          </a:p>
          <a:p>
            <a:r>
              <a:rPr lang="fr-FR" dirty="0" err="1" smtClean="0"/>
              <a:t>Approve</a:t>
            </a:r>
            <a:r>
              <a:rPr lang="fr-FR" dirty="0" smtClean="0"/>
              <a:t> / </a:t>
            </a:r>
            <a:r>
              <a:rPr lang="fr-FR" dirty="0" err="1" smtClean="0"/>
              <a:t>reject</a:t>
            </a:r>
            <a:r>
              <a:rPr lang="fr-FR" dirty="0" smtClean="0"/>
              <a:t> </a:t>
            </a:r>
            <a:r>
              <a:rPr lang="fr-FR" dirty="0" err="1" smtClean="0"/>
              <a:t>bylaw</a:t>
            </a:r>
            <a:r>
              <a:rPr lang="fr-FR" dirty="0" smtClean="0"/>
              <a:t> changes </a:t>
            </a:r>
          </a:p>
          <a:p>
            <a:r>
              <a:rPr lang="fr-FR" dirty="0" err="1" smtClean="0"/>
              <a:t>Review</a:t>
            </a:r>
            <a:r>
              <a:rPr lang="fr-FR" dirty="0" smtClean="0"/>
              <a:t> &amp; </a:t>
            </a:r>
            <a:r>
              <a:rPr lang="fr-FR" dirty="0" err="1" smtClean="0"/>
              <a:t>redress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r>
              <a:rPr lang="fr-FR" dirty="0" smtClean="0"/>
              <a:t> </a:t>
            </a:r>
            <a:r>
              <a:rPr lang="fr-FR" dirty="0" err="1" smtClean="0"/>
              <a:t>decisions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Review</a:t>
            </a:r>
            <a:r>
              <a:rPr lang="fr-FR" dirty="0" smtClean="0"/>
              <a:t> &amp; </a:t>
            </a:r>
            <a:r>
              <a:rPr lang="fr-FR" dirty="0" err="1" smtClean="0"/>
              <a:t>redress</a:t>
            </a:r>
            <a:r>
              <a:rPr lang="fr-FR" dirty="0" smtClean="0"/>
              <a:t> management </a:t>
            </a:r>
            <a:r>
              <a:rPr lang="fr-FR" dirty="0" err="1" smtClean="0"/>
              <a:t>decisions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Initiate</a:t>
            </a:r>
            <a:r>
              <a:rPr lang="fr-FR" dirty="0" smtClean="0"/>
              <a:t> action </a:t>
            </a:r>
            <a:r>
              <a:rPr lang="fr-FR" dirty="0" err="1" smtClean="0"/>
              <a:t>against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r>
              <a:rPr lang="fr-FR" dirty="0" smtClean="0"/>
              <a:t> inaction</a:t>
            </a:r>
          </a:p>
          <a:p>
            <a:r>
              <a:rPr lang="fr-FR" dirty="0" err="1" smtClean="0"/>
              <a:t>Prevent</a:t>
            </a:r>
            <a:r>
              <a:rPr lang="fr-FR" dirty="0" smtClean="0"/>
              <a:t> action </a:t>
            </a:r>
            <a:r>
              <a:rPr lang="fr-FR" dirty="0" err="1" smtClean="0"/>
              <a:t>outside</a:t>
            </a:r>
            <a:r>
              <a:rPr lang="fr-FR" dirty="0" smtClean="0"/>
              <a:t> of </a:t>
            </a:r>
            <a:r>
              <a:rPr lang="fr-FR" dirty="0" err="1" smtClean="0"/>
              <a:t>Icann’s</a:t>
            </a:r>
            <a:r>
              <a:rPr lang="fr-FR" dirty="0" smtClean="0"/>
              <a:t> mission</a:t>
            </a:r>
          </a:p>
          <a:p>
            <a:r>
              <a:rPr lang="fr-FR" dirty="0" err="1" smtClean="0"/>
              <a:t>Remove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r>
              <a:rPr lang="fr-FR" dirty="0" smtClean="0"/>
              <a:t> </a:t>
            </a:r>
            <a:r>
              <a:rPr lang="fr-FR" dirty="0" err="1" smtClean="0"/>
              <a:t>member</a:t>
            </a:r>
            <a:r>
              <a:rPr lang="fr-FR" dirty="0" smtClean="0"/>
              <a:t>(s)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err="1" smtClean="0"/>
              <a:t>Expected</a:t>
            </a:r>
            <a:r>
              <a:rPr lang="fr-FR" dirty="0" smtClean="0"/>
              <a:t> description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smtClean="0"/>
              <a:t>Description of </a:t>
            </a:r>
            <a:r>
              <a:rPr lang="fr-FR" dirty="0" err="1" smtClean="0"/>
              <a:t>outcome</a:t>
            </a:r>
            <a:r>
              <a:rPr lang="fr-FR" dirty="0" smtClean="0"/>
              <a:t> </a:t>
            </a:r>
            <a:r>
              <a:rPr lang="fr-FR" dirty="0" err="1" smtClean="0"/>
              <a:t>expected</a:t>
            </a:r>
            <a:r>
              <a:rPr lang="fr-FR" dirty="0" smtClean="0"/>
              <a:t> (</a:t>
            </a:r>
            <a:r>
              <a:rPr lang="fr-FR" dirty="0" err="1" smtClean="0"/>
              <a:t>including</a:t>
            </a:r>
            <a:r>
              <a:rPr lang="fr-FR" dirty="0" smtClean="0"/>
              <a:t> </a:t>
            </a:r>
            <a:r>
              <a:rPr lang="fr-FR" dirty="0" err="1" smtClean="0"/>
              <a:t>examples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Why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important ?</a:t>
            </a:r>
          </a:p>
          <a:p>
            <a:pPr lvl="1"/>
            <a:r>
              <a:rPr lang="fr-FR" dirty="0" err="1" smtClean="0"/>
              <a:t>What</a:t>
            </a:r>
            <a:r>
              <a:rPr lang="fr-FR" dirty="0" smtClean="0"/>
              <a:t> value </a:t>
            </a:r>
            <a:r>
              <a:rPr lang="fr-FR" dirty="0" err="1" smtClean="0"/>
              <a:t>does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bring</a:t>
            </a:r>
            <a:r>
              <a:rPr lang="fr-FR" dirty="0" smtClean="0"/>
              <a:t> ?</a:t>
            </a:r>
          </a:p>
          <a:p>
            <a:pPr lvl="1"/>
            <a:r>
              <a:rPr lang="fr-FR" dirty="0" smtClean="0"/>
              <a:t>And/or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problem</a:t>
            </a:r>
            <a:r>
              <a:rPr lang="fr-FR" dirty="0" smtClean="0"/>
              <a:t> </a:t>
            </a:r>
            <a:r>
              <a:rPr lang="fr-FR" dirty="0" err="1" smtClean="0"/>
              <a:t>does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solve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And/or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contingency</a:t>
            </a:r>
            <a:r>
              <a:rPr lang="fr-FR" dirty="0" smtClean="0"/>
              <a:t> </a:t>
            </a:r>
            <a:r>
              <a:rPr lang="fr-FR" dirty="0" err="1" smtClean="0"/>
              <a:t>does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mitigate</a:t>
            </a:r>
            <a:r>
              <a:rPr lang="fr-FR" dirty="0" smtClean="0"/>
              <a:t> ?</a:t>
            </a:r>
          </a:p>
          <a:p>
            <a:endParaRPr lang="fr-FR" dirty="0"/>
          </a:p>
        </p:txBody>
      </p:sp>
      <p:pic>
        <p:nvPicPr>
          <p:cNvPr id="10" name="Picture 3" descr="CCWG_Mechanisms_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29" y="294179"/>
            <a:ext cx="2156150" cy="140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69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WP1: non </a:t>
            </a:r>
            <a:r>
              <a:rPr lang="fr-FR" dirty="0" err="1" smtClean="0"/>
              <a:t>triggered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Budget &amp; </a:t>
            </a:r>
            <a:r>
              <a:rPr lang="fr-FR" dirty="0" err="1" smtClean="0"/>
              <a:t>strategic</a:t>
            </a:r>
            <a:r>
              <a:rPr lang="fr-FR" dirty="0" smtClean="0"/>
              <a:t> plan </a:t>
            </a:r>
            <a:r>
              <a:rPr lang="fr-FR" dirty="0" err="1" smtClean="0"/>
              <a:t>process</a:t>
            </a:r>
            <a:endParaRPr lang="fr-FR" dirty="0" smtClean="0"/>
          </a:p>
          <a:p>
            <a:r>
              <a:rPr lang="fr-FR" dirty="0" smtClean="0"/>
              <a:t>Structural </a:t>
            </a:r>
            <a:r>
              <a:rPr lang="fr-FR" dirty="0" err="1" smtClean="0"/>
              <a:t>reviews</a:t>
            </a:r>
            <a:endParaRPr lang="fr-FR" dirty="0" smtClean="0"/>
          </a:p>
          <a:p>
            <a:r>
              <a:rPr lang="fr-FR" dirty="0" err="1" smtClean="0"/>
              <a:t>AoC</a:t>
            </a:r>
            <a:endParaRPr lang="fr-FR" dirty="0" smtClean="0"/>
          </a:p>
          <a:p>
            <a:r>
              <a:rPr lang="fr-FR" dirty="0" err="1" smtClean="0"/>
              <a:t>Board</a:t>
            </a:r>
            <a:r>
              <a:rPr lang="fr-FR" dirty="0" smtClean="0"/>
              <a:t> </a:t>
            </a:r>
            <a:r>
              <a:rPr lang="fr-FR" dirty="0" err="1" smtClean="0"/>
              <a:t>member</a:t>
            </a:r>
            <a:r>
              <a:rPr lang="fr-FR" dirty="0" smtClean="0"/>
              <a:t> </a:t>
            </a:r>
            <a:r>
              <a:rPr lang="fr-FR" dirty="0" err="1" smtClean="0"/>
              <a:t>election</a:t>
            </a:r>
            <a:endParaRPr lang="fr-FR" dirty="0" smtClean="0"/>
          </a:p>
          <a:p>
            <a:r>
              <a:rPr lang="fr-FR" dirty="0" smtClean="0"/>
              <a:t>ATRT </a:t>
            </a:r>
            <a:r>
              <a:rPr lang="fr-FR" dirty="0" err="1" smtClean="0"/>
              <a:t>review</a:t>
            </a:r>
            <a:r>
              <a:rPr lang="fr-FR" dirty="0" smtClean="0"/>
              <a:t> teams</a:t>
            </a:r>
          </a:p>
          <a:p>
            <a:endParaRPr lang="fr-FR" dirty="0" smtClean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smtClean="0"/>
              <a:t>WP2: </a:t>
            </a:r>
            <a:r>
              <a:rPr lang="fr-FR" dirty="0" err="1" smtClean="0"/>
              <a:t>triggered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50469"/>
          </a:xfrm>
        </p:spPr>
        <p:txBody>
          <a:bodyPr>
            <a:normAutofit/>
          </a:bodyPr>
          <a:lstStyle/>
          <a:p>
            <a:r>
              <a:rPr lang="fr-FR" dirty="0" smtClean="0"/>
              <a:t>IRP</a:t>
            </a:r>
          </a:p>
          <a:p>
            <a:r>
              <a:rPr lang="fr-FR" dirty="0" err="1" smtClean="0"/>
              <a:t>Reconsideration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endParaRPr lang="fr-FR" dirty="0" smtClean="0"/>
          </a:p>
          <a:p>
            <a:r>
              <a:rPr lang="fr-FR" dirty="0" err="1" smtClean="0"/>
              <a:t>Bylaw</a:t>
            </a:r>
            <a:r>
              <a:rPr lang="fr-FR" dirty="0" smtClean="0"/>
              <a:t> change </a:t>
            </a:r>
            <a:r>
              <a:rPr lang="fr-FR" dirty="0" err="1" smtClean="0"/>
              <a:t>process</a:t>
            </a:r>
            <a:endParaRPr lang="fr-FR" dirty="0" smtClean="0"/>
          </a:p>
          <a:p>
            <a:r>
              <a:rPr lang="fr-FR" dirty="0" smtClean="0"/>
              <a:t>Action </a:t>
            </a:r>
            <a:r>
              <a:rPr lang="fr-FR" dirty="0" err="1" smtClean="0"/>
              <a:t>against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r>
              <a:rPr lang="fr-FR" dirty="0" smtClean="0"/>
              <a:t> inaction</a:t>
            </a:r>
          </a:p>
          <a:p>
            <a:r>
              <a:rPr lang="fr-FR" dirty="0" err="1" smtClean="0"/>
              <a:t>Board</a:t>
            </a:r>
            <a:r>
              <a:rPr lang="fr-FR" dirty="0" smtClean="0"/>
              <a:t> </a:t>
            </a:r>
            <a:r>
              <a:rPr lang="fr-FR" dirty="0" err="1" smtClean="0"/>
              <a:t>member</a:t>
            </a:r>
            <a:r>
              <a:rPr lang="fr-FR" dirty="0" smtClean="0"/>
              <a:t> </a:t>
            </a:r>
            <a:r>
              <a:rPr lang="fr-FR" dirty="0" err="1" smtClean="0"/>
              <a:t>removal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8" name="Picture 7" descr="CCWG_Mechanisms_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799" y="276956"/>
            <a:ext cx="3487107" cy="898684"/>
          </a:xfrm>
          <a:prstGeom prst="rect">
            <a:avLst/>
          </a:prstGeom>
        </p:spPr>
      </p:pic>
      <p:pic>
        <p:nvPicPr>
          <p:cNvPr id="9" name="Picture 11" descr="CCWG_Mechanisms_b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103" y="1136330"/>
            <a:ext cx="3486405" cy="338956"/>
          </a:xfrm>
          <a:prstGeom prst="rect">
            <a:avLst/>
          </a:prstGeom>
        </p:spPr>
      </p:pic>
      <p:pic>
        <p:nvPicPr>
          <p:cNvPr id="10" name="Picture 12" descr="CCWG_Mechanisms_b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3"/>
          <a:stretch/>
        </p:blipFill>
        <p:spPr>
          <a:xfrm>
            <a:off x="2839103" y="1136330"/>
            <a:ext cx="1962405" cy="33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1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ICANN Template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Source Sans Pro"/>
            <a:cs typeface="Source Sans Pro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5728</TotalTime>
  <Words>218</Words>
  <Application>Microsoft Office PowerPoint</Application>
  <PresentationFormat>Affichage à l'écran (4:3)</PresentationFormat>
  <Paragraphs>70</Paragraphs>
  <Slides>10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Office Theme</vt:lpstr>
      <vt:lpstr>Présentation PowerPoint</vt:lpstr>
      <vt:lpstr>Storyboard of CCWG</vt:lpstr>
      <vt:lpstr>Key components</vt:lpstr>
      <vt:lpstr>Template for mechanisms</vt:lpstr>
      <vt:lpstr>Présentation PowerPoint</vt:lpstr>
      <vt:lpstr>Structure of deliverables</vt:lpstr>
      <vt:lpstr>Principles</vt:lpstr>
      <vt:lpstr>Powers</vt:lpstr>
      <vt:lpstr>Présentation PowerPoint</vt:lpstr>
      <vt:lpstr>Level of description expected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</dc:creator>
  <cp:lastModifiedBy>Mathieu Weill</cp:lastModifiedBy>
  <cp:revision>165</cp:revision>
  <cp:lastPrinted>2015-01-14T03:55:09Z</cp:lastPrinted>
  <dcterms:created xsi:type="dcterms:W3CDTF">2015-01-07T16:11:05Z</dcterms:created>
  <dcterms:modified xsi:type="dcterms:W3CDTF">2015-02-11T15:19:05Z</dcterms:modified>
</cp:coreProperties>
</file>