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10.xml" ContentType="application/vnd.openxmlformats-officedocument.presentationml.notesSlide+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22"/>
  </p:notesMasterIdLst>
  <p:sldIdLst>
    <p:sldId id="256" r:id="rId3"/>
    <p:sldId id="286" r:id="rId4"/>
    <p:sldId id="258" r:id="rId5"/>
    <p:sldId id="283" r:id="rId6"/>
    <p:sldId id="293" r:id="rId7"/>
    <p:sldId id="291" r:id="rId8"/>
    <p:sldId id="272" r:id="rId9"/>
    <p:sldId id="263" r:id="rId10"/>
    <p:sldId id="285" r:id="rId11"/>
    <p:sldId id="261" r:id="rId12"/>
    <p:sldId id="290" r:id="rId13"/>
    <p:sldId id="268" r:id="rId14"/>
    <p:sldId id="287" r:id="rId15"/>
    <p:sldId id="288" r:id="rId16"/>
    <p:sldId id="289" r:id="rId17"/>
    <p:sldId id="292" r:id="rId18"/>
    <p:sldId id="277" r:id="rId19"/>
    <p:sldId id="278" r:id="rId20"/>
    <p:sldId id="271" r:id="rId2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el Uleners" initials="" lastIdx="10" clrIdx="0"/>
  <p:cmAuthor id="1" name="Hillary Jett"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D9E6F7"/>
    <a:srgbClr val="18BC51"/>
    <a:srgbClr val="1C75BB"/>
    <a:srgbClr val="1960AD"/>
    <a:srgbClr val="DAE6F5"/>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04" autoAdjust="0"/>
    <p:restoredTop sz="98540" autoAdjust="0"/>
  </p:normalViewPr>
  <p:slideViewPr>
    <p:cSldViewPr snapToGrid="0" snapToObjects="1">
      <p:cViewPr>
        <p:scale>
          <a:sx n="100" d="100"/>
          <a:sy n="100" d="100"/>
        </p:scale>
        <p:origin x="-1256" y="-55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7-30T09:39:22.682" idx="1">
    <p:pos x="3610" y="1752"/>
    <p:text>Doing Slide 4 definitions or the "people, executive, constitution, judiciary" definitions?</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5-07-30T09:41:00.185" idx="2">
    <p:pos x="5383" y="2762"/>
    <p:text>Left the 6th power as "under consideration" we can update</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7-30T11:37:23.115" idx="4">
    <p:pos x="194" y="3410"/>
    <p:text>6th power?</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5-07-30T09:49:48.176" idx="7">
    <p:pos x="4834" y="1346"/>
    <p:text>Updated text to be more general</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5-07-30T09:42:05.814" idx="3">
    <p:pos x="2282" y="3866"/>
    <p:text>Dublin is here, we can add the rest of the meetings though</p:text>
  </p:cm>
  <p:cm authorId="1" dt="2015-07-30T09:44:45.541" idx="5">
    <p:pos x="4776" y="1632"/>
    <p:text>Updated to culture of transparency after today's call</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5-07-30T09:46:31.671" idx="6">
    <p:pos x="1810" y="3418"/>
    <p:text>Updated text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26058922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9296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3323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Slide">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2125980"/>
            <a:ext cx="7772400" cy="1440300"/>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56" name="Shape 56"/>
          <p:cNvSpPr txBox="1">
            <a:spLocks noGrp="1"/>
          </p:cNvSpPr>
          <p:nvPr>
            <p:ph type="subTitle" idx="1"/>
          </p:nvPr>
        </p:nvSpPr>
        <p:spPr>
          <a:xfrm>
            <a:off x="1371600" y="3840480"/>
            <a:ext cx="6400799" cy="17145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36"/>
          <p:cNvSpPr txBox="1">
            <a:spLocks noGrp="1"/>
          </p:cNvSpPr>
          <p:nvPr>
            <p:ph type="sldNum" idx="12"/>
          </p:nvPr>
        </p:nvSpPr>
        <p:spPr>
          <a:xfrm>
            <a:off x="8425828" y="6415298"/>
            <a:ext cx="467348" cy="139799"/>
          </a:xfrm>
          <a:prstGeom prst="rect">
            <a:avLst/>
          </a:prstGeom>
          <a:noFill/>
          <a:ln>
            <a:noFill/>
          </a:ln>
        </p:spPr>
        <p:txBody>
          <a:bodyPr lIns="0" tIns="0" rIns="0" bIns="0" anchor="t" anchorCtr="0">
            <a:noAutofit/>
          </a:bodyPr>
          <a:lstStyle>
            <a:lvl1pPr marL="25400" marR="0" indent="0" algn="r" rtl="0">
              <a:lnSpc>
                <a:spcPct val="100000"/>
              </a:lnSpc>
              <a:spcBef>
                <a:spcPts val="0"/>
              </a:spcBef>
              <a:buSzPct val="25000"/>
              <a:buNone/>
              <a:defRPr sz="900" b="0" i="0" u="none" strike="noStrike" cap="none" baseline="0">
                <a:solidFill>
                  <a:schemeClr val="lt1"/>
                </a:solidFill>
                <a:latin typeface="Arial"/>
                <a:ea typeface="Helvetica Neue"/>
                <a:cs typeface="Arial"/>
                <a:sym typeface="Helvetica Neue"/>
              </a:defRPr>
            </a:lvl1pPr>
          </a:lstStyle>
          <a:p>
            <a:fld id="{00000000-1234-1234-1234-123412341234}" type="slidenum">
              <a:rPr lang="en" smtClean="0"/>
              <a:pPr/>
              <a:t>‹#›</a:t>
            </a:fld>
            <a:endParaRPr lang="e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1C75BB"/>
                </a:solidFill>
                <a:latin typeface="Helvetica Neue"/>
                <a:cs typeface="Helvetica Neue"/>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315303" y="1143296"/>
            <a:ext cx="3336925" cy="4369435"/>
          </a:xfrm>
          <a:prstGeom prst="rect">
            <a:avLst/>
          </a:prstGeom>
        </p:spPr>
        <p:txBody>
          <a:bodyPr wrap="square" lIns="0" tIns="0" rIns="0" bIns="0">
            <a:spAutoFit/>
          </a:bodyPr>
          <a:lstStyle>
            <a:lvl1pPr>
              <a:defRPr sz="1800" b="0" i="0">
                <a:solidFill>
                  <a:srgbClr val="1C75BB"/>
                </a:solidFill>
                <a:latin typeface="Helvetica Neue"/>
                <a:cs typeface="Helvetica Neue"/>
              </a:defRPr>
            </a:lvl1pPr>
          </a:lstStyle>
          <a:p>
            <a:endParaRPr/>
          </a:p>
        </p:txBody>
      </p:sp>
      <p:sp>
        <p:nvSpPr>
          <p:cNvPr id="5" name="Holder 5"/>
          <p:cNvSpPr>
            <a:spLocks noGrp="1"/>
          </p:cNvSpPr>
          <p:nvPr>
            <p:ph type="ftr" sz="quarter" idx="5"/>
          </p:nvPr>
        </p:nvSpPr>
        <p:spPr>
          <a:xfrm>
            <a:off x="275252" y="6415298"/>
            <a:ext cx="5068570" cy="139700"/>
          </a:xfrm>
          <a:prstGeom prst="rect">
            <a:avLst/>
          </a:prstGeom>
        </p:spPr>
        <p:txBody>
          <a:bodyPr lIns="0" tIns="0" rIns="0" bIns="0"/>
          <a:lstStyle>
            <a:lvl1pPr>
              <a:defRPr sz="900" b="0" i="0">
                <a:solidFill>
                  <a:srgbClr val="064263"/>
                </a:solidFill>
                <a:latin typeface="Helvetica Neue"/>
                <a:cs typeface="Helvetica Neue"/>
              </a:defRPr>
            </a:lvl1pPr>
          </a:lstStyle>
          <a:p>
            <a:pPr marL="12700">
              <a:lnSpc>
                <a:spcPct val="100000"/>
              </a:lnSpc>
            </a:pPr>
            <a:r>
              <a:rPr dirty="0"/>
              <a:t>C</a:t>
            </a:r>
            <a:r>
              <a:rPr spc="-20" dirty="0"/>
              <a:t>r</a:t>
            </a:r>
            <a:r>
              <a:rPr dirty="0"/>
              <a:t>oss Community </a:t>
            </a:r>
            <a:r>
              <a:rPr spc="-55" dirty="0"/>
              <a:t>W</a:t>
            </a:r>
            <a:r>
              <a:rPr dirty="0"/>
              <a:t>orking G</a:t>
            </a:r>
            <a:r>
              <a:rPr spc="-20" dirty="0"/>
              <a:t>r</a:t>
            </a:r>
            <a:r>
              <a:rPr dirty="0"/>
              <a:t>oup (CCWG) Accountability Initial Draft P</a:t>
            </a:r>
            <a:r>
              <a:rPr spc="-20" dirty="0"/>
              <a:t>r</a:t>
            </a:r>
            <a:r>
              <a:rPr dirty="0"/>
              <a:t>oposal for Public Comment</a:t>
            </a:r>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35401799-D911-2B4F-A694-230100EF687F}" type="datetime1">
              <a:rPr lang="en-US" smtClean="0"/>
              <a:t>7/30/15</a:t>
            </a:fld>
            <a:endParaRPr lang="en-US"/>
          </a:p>
        </p:txBody>
      </p:sp>
      <p:sp>
        <p:nvSpPr>
          <p:cNvPr id="7" name="Holder 7"/>
          <p:cNvSpPr>
            <a:spLocks noGrp="1"/>
          </p:cNvSpPr>
          <p:nvPr>
            <p:ph type="sldNum" sz="quarter" idx="7"/>
          </p:nvPr>
        </p:nvSpPr>
        <p:spPr/>
        <p:txBody>
          <a:bodyPr lIns="0" tIns="0" rIns="0" bIns="0"/>
          <a:lstStyle>
            <a:lvl1pPr>
              <a:defRPr sz="900" b="0" i="0">
                <a:solidFill>
                  <a:schemeClr val="bg1"/>
                </a:solidFill>
                <a:latin typeface="Helvetica Neue"/>
                <a:cs typeface="Helvetica Neue"/>
              </a:defRPr>
            </a:lvl1pPr>
          </a:lstStyle>
          <a:p>
            <a:pPr marL="25400">
              <a:lnSpc>
                <a:spcPct val="100000"/>
              </a:lnSpc>
            </a:pPr>
            <a:fld id="{81D60167-4931-47E6-BA6A-407CBD079E47}" type="slidenum">
              <a:rPr dirty="0"/>
              <a:t>‹#›</a:t>
            </a:fld>
            <a:endParaRPr dirty="0"/>
          </a:p>
        </p:txBody>
      </p:sp>
    </p:spTree>
    <p:extLst>
      <p:ext uri="{BB962C8B-B14F-4D97-AF65-F5344CB8AC3E}">
        <p14:creationId xmlns:p14="http://schemas.microsoft.com/office/powerpoint/2010/main" val="315564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275300" y="283626"/>
            <a:ext cx="8593500" cy="330300"/>
          </a:xfrm>
          <a:prstGeom prst="rect">
            <a:avLst/>
          </a:prstGeom>
          <a:noFill/>
          <a:ln>
            <a:noFill/>
          </a:ln>
        </p:spPr>
        <p:txBody>
          <a:bodyPr lIns="91425" tIns="91425" rIns="91425" bIns="91425" anchor="t" anchorCtr="0"/>
          <a:lstStyle>
            <a:lvl1pPr rtl="0">
              <a:spcBef>
                <a:spcPts val="0"/>
              </a:spcBef>
              <a:defRPr sz="2400">
                <a:solidFill>
                  <a:srgbClr val="1C75BB"/>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dirty="0"/>
          </a:p>
        </p:txBody>
      </p:sp>
      <p:sp>
        <p:nvSpPr>
          <p:cNvPr id="39" name="Shape 39"/>
          <p:cNvSpPr txBox="1">
            <a:spLocks noGrp="1"/>
          </p:cNvSpPr>
          <p:nvPr>
            <p:ph type="body" idx="1"/>
          </p:nvPr>
        </p:nvSpPr>
        <p:spPr>
          <a:xfrm>
            <a:off x="959301" y="2449510"/>
            <a:ext cx="7225499" cy="14654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 name="Shape 36"/>
          <p:cNvSpPr txBox="1">
            <a:spLocks noGrp="1"/>
          </p:cNvSpPr>
          <p:nvPr>
            <p:ph type="sldNum" idx="12"/>
          </p:nvPr>
        </p:nvSpPr>
        <p:spPr>
          <a:xfrm>
            <a:off x="8425828" y="6415298"/>
            <a:ext cx="467348" cy="139799"/>
          </a:xfrm>
          <a:prstGeom prst="rect">
            <a:avLst/>
          </a:prstGeom>
          <a:noFill/>
          <a:ln>
            <a:noFill/>
          </a:ln>
        </p:spPr>
        <p:txBody>
          <a:bodyPr lIns="0" tIns="0" rIns="0" bIns="0" anchor="t" anchorCtr="0">
            <a:noAutofit/>
          </a:bodyPr>
          <a:lstStyle>
            <a:lvl1pPr marL="25400" marR="0" indent="0" algn="r" rtl="0">
              <a:lnSpc>
                <a:spcPct val="100000"/>
              </a:lnSpc>
              <a:spcBef>
                <a:spcPts val="0"/>
              </a:spcBef>
              <a:buSzPct val="25000"/>
              <a:buNone/>
              <a:defRPr sz="900" b="0" i="0" u="none" strike="noStrike" cap="none" baseline="0">
                <a:solidFill>
                  <a:schemeClr val="lt1"/>
                </a:solidFill>
                <a:latin typeface="Arial"/>
                <a:ea typeface="Helvetica Neue"/>
                <a:cs typeface="Arial"/>
                <a:sym typeface="Helvetica Neue"/>
              </a:defRPr>
            </a:lvl1pPr>
          </a:lstStyle>
          <a:p>
            <a:fld id="{00000000-1234-1234-1234-123412341234}" type="slidenum">
              <a:rPr lang="en" smtClean="0"/>
              <a:pPr/>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wo Content">
    <p:bg>
      <p:bgPr>
        <a:solidFill>
          <a:schemeClr val="lt1"/>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275300" y="283626"/>
            <a:ext cx="8593500" cy="3303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457200" y="1577340"/>
            <a:ext cx="3977699" cy="4526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2"/>
          </p:nvPr>
        </p:nvSpPr>
        <p:spPr>
          <a:xfrm>
            <a:off x="5315303" y="1143295"/>
            <a:ext cx="3336900" cy="43695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 name="Shape 36"/>
          <p:cNvSpPr txBox="1">
            <a:spLocks noGrp="1"/>
          </p:cNvSpPr>
          <p:nvPr>
            <p:ph type="sldNum" idx="12"/>
          </p:nvPr>
        </p:nvSpPr>
        <p:spPr>
          <a:xfrm>
            <a:off x="8425828" y="6415298"/>
            <a:ext cx="467348" cy="139799"/>
          </a:xfrm>
          <a:prstGeom prst="rect">
            <a:avLst/>
          </a:prstGeom>
          <a:noFill/>
          <a:ln>
            <a:noFill/>
          </a:ln>
        </p:spPr>
        <p:txBody>
          <a:bodyPr lIns="0" tIns="0" rIns="0" bIns="0" anchor="t" anchorCtr="0">
            <a:noAutofit/>
          </a:bodyPr>
          <a:lstStyle>
            <a:lvl1pPr marL="25400" marR="0" indent="0" algn="r" rtl="0">
              <a:lnSpc>
                <a:spcPct val="100000"/>
              </a:lnSpc>
              <a:spcBef>
                <a:spcPts val="0"/>
              </a:spcBef>
              <a:buSzPct val="25000"/>
              <a:buNone/>
              <a:defRPr sz="900" b="0" i="0" u="none" strike="noStrike" cap="none" baseline="0">
                <a:solidFill>
                  <a:schemeClr val="lt1"/>
                </a:solidFill>
                <a:latin typeface="Arial"/>
                <a:ea typeface="Helvetica Neue"/>
                <a:cs typeface="Arial"/>
                <a:sym typeface="Helvetica Neue"/>
              </a:defRPr>
            </a:lvl1pPr>
          </a:lstStyle>
          <a:p>
            <a:fld id="{00000000-1234-1234-1234-123412341234}" type="slidenum">
              <a:rPr lang="en" smtClean="0"/>
              <a:pPr/>
              <a:t>‹#›</a:t>
            </a:fld>
            <a:endParaRPr lang="e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Shape 50"/>
        <p:cNvGrpSpPr/>
        <p:nvPr/>
      </p:nvGrpSpPr>
      <p:grpSpPr>
        <a:xfrm>
          <a:off x="0" y="0"/>
          <a:ext cx="0" cy="0"/>
          <a:chOff x="0" y="0"/>
          <a:chExt cx="0" cy="0"/>
        </a:xfrm>
      </p:grpSpPr>
      <p:sp>
        <p:nvSpPr>
          <p:cNvPr id="7" name="Shape 36"/>
          <p:cNvSpPr txBox="1">
            <a:spLocks noGrp="1"/>
          </p:cNvSpPr>
          <p:nvPr>
            <p:ph type="sldNum" idx="12"/>
          </p:nvPr>
        </p:nvSpPr>
        <p:spPr>
          <a:xfrm>
            <a:off x="8425828" y="6415298"/>
            <a:ext cx="467348" cy="139799"/>
          </a:xfrm>
          <a:prstGeom prst="rect">
            <a:avLst/>
          </a:prstGeom>
          <a:noFill/>
          <a:ln>
            <a:noFill/>
          </a:ln>
        </p:spPr>
        <p:txBody>
          <a:bodyPr lIns="0" tIns="0" rIns="0" bIns="0" anchor="t" anchorCtr="0">
            <a:noAutofit/>
          </a:bodyPr>
          <a:lstStyle>
            <a:lvl1pPr marL="25400" marR="0" indent="0" algn="r" rtl="0">
              <a:lnSpc>
                <a:spcPct val="100000"/>
              </a:lnSpc>
              <a:spcBef>
                <a:spcPts val="0"/>
              </a:spcBef>
              <a:buSzPct val="25000"/>
              <a:buNone/>
              <a:defRPr sz="900" b="0" i="0" u="none" strike="noStrike" cap="none" baseline="0">
                <a:solidFill>
                  <a:schemeClr val="lt1"/>
                </a:solidFill>
                <a:latin typeface="Arial"/>
                <a:ea typeface="Helvetica Neue"/>
                <a:cs typeface="Arial"/>
                <a:sym typeface="Helvetica Neue"/>
              </a:defRPr>
            </a:lvl1pPr>
          </a:lstStyle>
          <a:p>
            <a:fld id="{00000000-1234-1234-1234-123412341234}" type="slidenum">
              <a:rPr lang="en" smtClean="0"/>
              <a:pPr/>
              <a:t>‹#›</a:t>
            </a:fld>
            <a:endParaRPr lang="e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Shape 30"/>
          <p:cNvSpPr/>
          <p:nvPr/>
        </p:nvSpPr>
        <p:spPr>
          <a:xfrm>
            <a:off x="8423997" y="6377394"/>
            <a:ext cx="504189" cy="216533"/>
          </a:xfrm>
          <a:custGeom>
            <a:avLst/>
            <a:gdLst/>
            <a:ahLst/>
            <a:cxnLst/>
            <a:rect l="0" t="0" r="0" b="0"/>
            <a:pathLst>
              <a:path w="504190" h="216534" extrusionOk="0">
                <a:moveTo>
                  <a:pt x="0" y="216001"/>
                </a:moveTo>
                <a:lnTo>
                  <a:pt x="503999" y="216001"/>
                </a:lnTo>
                <a:lnTo>
                  <a:pt x="503999" y="0"/>
                </a:lnTo>
                <a:lnTo>
                  <a:pt x="0" y="0"/>
                </a:lnTo>
                <a:lnTo>
                  <a:pt x="0" y="216001"/>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31" name="Shape 31"/>
          <p:cNvSpPr/>
          <p:nvPr/>
        </p:nvSpPr>
        <p:spPr>
          <a:xfrm>
            <a:off x="216001" y="6377394"/>
            <a:ext cx="8208008" cy="216533"/>
          </a:xfrm>
          <a:custGeom>
            <a:avLst/>
            <a:gdLst/>
            <a:ahLst/>
            <a:cxnLst/>
            <a:rect l="0" t="0" r="0" b="0"/>
            <a:pathLst>
              <a:path w="8208009" h="216534" extrusionOk="0">
                <a:moveTo>
                  <a:pt x="0" y="216001"/>
                </a:moveTo>
                <a:lnTo>
                  <a:pt x="8207997" y="216001"/>
                </a:lnTo>
                <a:lnTo>
                  <a:pt x="8207997" y="0"/>
                </a:lnTo>
                <a:lnTo>
                  <a:pt x="0" y="0"/>
                </a:lnTo>
                <a:lnTo>
                  <a:pt x="0" y="216001"/>
                </a:lnTo>
                <a:close/>
              </a:path>
            </a:pathLst>
          </a:custGeom>
          <a:solidFill>
            <a:srgbClr val="BBBDC0"/>
          </a:solidFill>
          <a:ln>
            <a:noFill/>
          </a:ln>
        </p:spPr>
        <p:txBody>
          <a:bodyPr lIns="0" tIns="0" rIns="0" bIns="0" anchor="t" anchorCtr="0">
            <a:noAutofit/>
          </a:bodyPr>
          <a:lstStyle/>
          <a:p>
            <a:pPr marL="0" marR="0" lvl="0" indent="0" algn="l" rtl="0">
              <a:spcBef>
                <a:spcPts val="0"/>
              </a:spcBef>
              <a:buNone/>
            </a:pPr>
            <a:endParaRPr sz="1800" b="0" i="0" u="none" strike="noStrike" cap="none" baseline="0" dirty="0">
              <a:solidFill>
                <a:schemeClr val="dk1"/>
              </a:solidFill>
              <a:latin typeface="Calibri"/>
              <a:ea typeface="Calibri"/>
              <a:cs typeface="Calibri"/>
              <a:sym typeface="Calibri"/>
            </a:endParaRPr>
          </a:p>
        </p:txBody>
      </p:sp>
      <p:sp>
        <p:nvSpPr>
          <p:cNvPr id="32" name="Shape 32"/>
          <p:cNvSpPr txBox="1">
            <a:spLocks noGrp="1"/>
          </p:cNvSpPr>
          <p:nvPr>
            <p:ph type="title"/>
          </p:nvPr>
        </p:nvSpPr>
        <p:spPr>
          <a:xfrm>
            <a:off x="275300" y="283626"/>
            <a:ext cx="8593500" cy="330300"/>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US" dirty="0" smtClean="0"/>
              <a:t> </a:t>
            </a:r>
            <a:endParaRPr dirty="0"/>
          </a:p>
        </p:txBody>
      </p:sp>
      <p:sp>
        <p:nvSpPr>
          <p:cNvPr id="33" name="Shape 33"/>
          <p:cNvSpPr txBox="1">
            <a:spLocks noGrp="1"/>
          </p:cNvSpPr>
          <p:nvPr>
            <p:ph type="body" idx="1"/>
          </p:nvPr>
        </p:nvSpPr>
        <p:spPr>
          <a:xfrm>
            <a:off x="959301" y="2449510"/>
            <a:ext cx="7225499" cy="14654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sldNum" idx="12"/>
          </p:nvPr>
        </p:nvSpPr>
        <p:spPr>
          <a:xfrm>
            <a:off x="8425828" y="6415298"/>
            <a:ext cx="467348" cy="139799"/>
          </a:xfrm>
          <a:prstGeom prst="rect">
            <a:avLst/>
          </a:prstGeom>
          <a:noFill/>
          <a:ln>
            <a:noFill/>
          </a:ln>
        </p:spPr>
        <p:txBody>
          <a:bodyPr lIns="0" tIns="0" rIns="0" bIns="0" anchor="t" anchorCtr="0">
            <a:noAutofit/>
          </a:bodyPr>
          <a:lstStyle>
            <a:lvl1pPr marL="25400" marR="0" indent="0" algn="r" rtl="0">
              <a:lnSpc>
                <a:spcPct val="100000"/>
              </a:lnSpc>
              <a:spcBef>
                <a:spcPts val="0"/>
              </a:spcBef>
              <a:buSzPct val="25000"/>
              <a:buNone/>
              <a:defRPr sz="900" b="0" i="0" u="none" strike="noStrike" cap="none" baseline="0">
                <a:solidFill>
                  <a:schemeClr val="lt1"/>
                </a:solidFill>
                <a:latin typeface="Arial"/>
                <a:ea typeface="Helvetica Neue"/>
                <a:cs typeface="Arial"/>
                <a:sym typeface="Helvetica Neue"/>
              </a:defRPr>
            </a:lvl1pPr>
          </a:lstStyle>
          <a:p>
            <a:fld id="{00000000-1234-1234-1234-123412341234}" type="slidenum">
              <a:rPr lang="en" smtClean="0"/>
              <a:pPr/>
              <a:t>‹#›</a:t>
            </a:fld>
            <a:endParaRPr lang="en" dirty="0"/>
          </a:p>
        </p:txBody>
      </p:sp>
      <p:sp>
        <p:nvSpPr>
          <p:cNvPr id="11" name="Shape 92"/>
          <p:cNvSpPr txBox="1">
            <a:spLocks/>
          </p:cNvSpPr>
          <p:nvPr userDrawn="1"/>
        </p:nvSpPr>
        <p:spPr>
          <a:xfrm>
            <a:off x="277070" y="6411281"/>
            <a:ext cx="5068499" cy="139799"/>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12700">
              <a:buSzPct val="25000"/>
            </a:pPr>
            <a:r>
              <a:rPr lang="en" sz="900" dirty="0" smtClean="0">
                <a:solidFill>
                  <a:srgbClr val="064263"/>
                </a:solidFill>
                <a:ea typeface="Helvetica Neue"/>
                <a:sym typeface="Helvetica Neue"/>
              </a:rPr>
              <a:t>Cross Community Working Group (CCWG) Accountability</a:t>
            </a:r>
            <a:r>
              <a:rPr lang="en-US" sz="900" dirty="0" smtClean="0">
                <a:solidFill>
                  <a:srgbClr val="064263"/>
                </a:solidFill>
                <a:ea typeface="Helvetica Neue"/>
                <a:sym typeface="Helvetica Neue"/>
              </a:rPr>
              <a:t> 2nd</a:t>
            </a:r>
            <a:r>
              <a:rPr lang="en" sz="900" dirty="0" smtClean="0">
                <a:solidFill>
                  <a:srgbClr val="064263"/>
                </a:solidFill>
                <a:ea typeface="Helvetica Neue"/>
                <a:sym typeface="Helvetica Neue"/>
              </a:rPr>
              <a:t> Draft Proposal for Public Comment</a:t>
            </a:r>
            <a:endParaRPr lang="en" sz="900" dirty="0">
              <a:solidFill>
                <a:srgbClr val="064263"/>
              </a:solidFill>
              <a:ea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comments" Target="../comments/comment2.xml"/><Relationship Id="rId1" Type="http://schemas.openxmlformats.org/officeDocument/2006/relationships/slideLayout" Target="../slideLayouts/slideLayout9.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comments" Target="../comments/comment3.xml"/><Relationship Id="rId1" Type="http://schemas.openxmlformats.org/officeDocument/2006/relationships/slideLayout" Target="../slideLayouts/slideLayout6.xml"/><Relationship Id="rId2"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comments" Target="../comments/comment4.xml"/><Relationship Id="rId1" Type="http://schemas.openxmlformats.org/officeDocument/2006/relationships/slideLayout" Target="../slideLayouts/slideLayout9.xml"/><Relationship Id="rId2"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1" Type="http://schemas.openxmlformats.org/officeDocument/2006/relationships/slideLayout" Target="../slideLayouts/slideLayout9.xml"/><Relationship Id="rId2"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1" Type="http://schemas.openxmlformats.org/officeDocument/2006/relationships/slideLayout" Target="../slideLayouts/slideLayout9.xml"/><Relationship Id="rId2" Type="http://schemas.openxmlformats.org/officeDocument/2006/relationships/image" Target="../media/image1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5" Type="http://schemas.openxmlformats.org/officeDocument/2006/relationships/image" Target="../media/image22.png"/><Relationship Id="rId6" Type="http://schemas.openxmlformats.org/officeDocument/2006/relationships/image" Target="../media/image23.pn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comments" Target="../comments/commen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4.png"/><Relationship Id="rId3" Type="http://schemas.openxmlformats.org/officeDocument/2006/relationships/comments" Target="../comments/commen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comments" Target="../comments/comment1.xml"/><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p:nvPr/>
        </p:nvSpPr>
        <p:spPr>
          <a:xfrm>
            <a:off x="8423997" y="216001"/>
            <a:ext cx="504189" cy="216535"/>
          </a:xfrm>
          <a:custGeom>
            <a:avLst/>
            <a:gdLst/>
            <a:ahLst/>
            <a:cxnLst/>
            <a:rect l="0" t="0" r="0" b="0"/>
            <a:pathLst>
              <a:path w="504190" h="216534" extrusionOk="0">
                <a:moveTo>
                  <a:pt x="0" y="216001"/>
                </a:moveTo>
                <a:lnTo>
                  <a:pt x="503999" y="216001"/>
                </a:lnTo>
                <a:lnTo>
                  <a:pt x="503999" y="0"/>
                </a:lnTo>
                <a:lnTo>
                  <a:pt x="0" y="0"/>
                </a:lnTo>
                <a:lnTo>
                  <a:pt x="0" y="216001"/>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67" name="Shape 67"/>
          <p:cNvSpPr/>
          <p:nvPr/>
        </p:nvSpPr>
        <p:spPr>
          <a:xfrm>
            <a:off x="216001" y="216001"/>
            <a:ext cx="8208008" cy="216535"/>
          </a:xfrm>
          <a:custGeom>
            <a:avLst/>
            <a:gdLst/>
            <a:ahLst/>
            <a:cxnLst/>
            <a:rect l="0" t="0" r="0" b="0"/>
            <a:pathLst>
              <a:path w="8208009" h="216534" extrusionOk="0">
                <a:moveTo>
                  <a:pt x="0" y="216001"/>
                </a:moveTo>
                <a:lnTo>
                  <a:pt x="8207997" y="216001"/>
                </a:lnTo>
                <a:lnTo>
                  <a:pt x="8207997" y="0"/>
                </a:lnTo>
                <a:lnTo>
                  <a:pt x="0" y="0"/>
                </a:lnTo>
                <a:lnTo>
                  <a:pt x="0" y="216001"/>
                </a:lnTo>
                <a:close/>
              </a:path>
            </a:pathLst>
          </a:custGeom>
          <a:solidFill>
            <a:srgbClr val="BBBDC0"/>
          </a:solidFill>
          <a:ln>
            <a:noFill/>
          </a:ln>
        </p:spPr>
        <p:txBody>
          <a:bodyPr lIns="0" tIns="0" rIns="0" bIns="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68" name="Shape 68"/>
          <p:cNvSpPr/>
          <p:nvPr/>
        </p:nvSpPr>
        <p:spPr>
          <a:xfrm>
            <a:off x="216001" y="720000"/>
            <a:ext cx="8208008" cy="5904229"/>
          </a:xfrm>
          <a:custGeom>
            <a:avLst/>
            <a:gdLst/>
            <a:ahLst/>
            <a:cxnLst/>
            <a:rect l="0" t="0" r="0" b="0"/>
            <a:pathLst>
              <a:path w="8208009" h="5904230" extrusionOk="0">
                <a:moveTo>
                  <a:pt x="0" y="5904001"/>
                </a:moveTo>
                <a:lnTo>
                  <a:pt x="8207997" y="5904001"/>
                </a:lnTo>
                <a:lnTo>
                  <a:pt x="8207997" y="0"/>
                </a:lnTo>
                <a:lnTo>
                  <a:pt x="0" y="0"/>
                </a:lnTo>
                <a:lnTo>
                  <a:pt x="0" y="5904001"/>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69" name="Shape 69"/>
          <p:cNvSpPr txBox="1">
            <a:spLocks noGrp="1"/>
          </p:cNvSpPr>
          <p:nvPr>
            <p:ph type="title"/>
          </p:nvPr>
        </p:nvSpPr>
        <p:spPr>
          <a:xfrm>
            <a:off x="959297" y="1718000"/>
            <a:ext cx="3252300" cy="3303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2400" b="1" dirty="0">
                <a:solidFill>
                  <a:srgbClr val="4F81BD"/>
                </a:solidFill>
                <a:latin typeface="Helvetica Neue"/>
                <a:ea typeface="Helvetica Neue"/>
                <a:cs typeface="Helvetica Neue"/>
                <a:sym typeface="Helvetica Neue"/>
              </a:rPr>
              <a:t>Visual Summary</a:t>
            </a:r>
          </a:p>
        </p:txBody>
      </p:sp>
      <p:sp>
        <p:nvSpPr>
          <p:cNvPr id="70" name="Shape 70"/>
          <p:cNvSpPr txBox="1">
            <a:spLocks noGrp="1"/>
          </p:cNvSpPr>
          <p:nvPr>
            <p:ph type="body" idx="1"/>
          </p:nvPr>
        </p:nvSpPr>
        <p:spPr>
          <a:xfrm>
            <a:off x="959301" y="2449510"/>
            <a:ext cx="7225394" cy="1465579"/>
          </a:xfrm>
          <a:prstGeom prst="rect">
            <a:avLst/>
          </a:prstGeom>
          <a:noFill/>
          <a:ln>
            <a:noFill/>
          </a:ln>
        </p:spPr>
        <p:txBody>
          <a:bodyPr lIns="0" tIns="0" rIns="0" bIns="0" anchor="t" anchorCtr="0">
            <a:noAutofit/>
          </a:bodyPr>
          <a:lstStyle/>
          <a:p>
            <a:pPr marL="12700" marR="5080" lvl="0" indent="0" algn="l" rtl="0">
              <a:lnSpc>
                <a:spcPct val="100000"/>
              </a:lnSpc>
              <a:spcBef>
                <a:spcPts val="0"/>
              </a:spcBef>
              <a:buSzPct val="25000"/>
              <a:buNone/>
            </a:pPr>
            <a:r>
              <a:rPr lang="en" sz="2800" b="1" i="0" u="none" strike="noStrike" cap="none" baseline="0" dirty="0">
                <a:solidFill>
                  <a:schemeClr val="lt1"/>
                </a:solidFill>
                <a:latin typeface="Helvetica Neue"/>
                <a:ea typeface="Helvetica Neue"/>
                <a:cs typeface="Helvetica Neue"/>
                <a:sym typeface="Helvetica Neue"/>
              </a:rPr>
              <a:t>Cross Community Working Group </a:t>
            </a:r>
            <a:endParaRPr lang="en-US" sz="2800" b="1" i="0" u="none" strike="noStrike" cap="none" baseline="0" dirty="0" smtClean="0">
              <a:solidFill>
                <a:schemeClr val="lt1"/>
              </a:solidFill>
              <a:latin typeface="Helvetica Neue"/>
              <a:ea typeface="Helvetica Neue"/>
              <a:cs typeface="Helvetica Neue"/>
              <a:sym typeface="Helvetica Neue"/>
            </a:endParaRPr>
          </a:p>
          <a:p>
            <a:pPr marL="12700" marR="5080" lvl="0" indent="0" algn="l" rtl="0">
              <a:lnSpc>
                <a:spcPct val="100000"/>
              </a:lnSpc>
              <a:spcBef>
                <a:spcPts val="0"/>
              </a:spcBef>
              <a:buSzPct val="25000"/>
              <a:buNone/>
            </a:pPr>
            <a:r>
              <a:rPr lang="en" sz="2800" b="1" i="0" u="none" strike="noStrike" cap="none" baseline="0" dirty="0" smtClean="0">
                <a:solidFill>
                  <a:schemeClr val="lt1"/>
                </a:solidFill>
                <a:latin typeface="Helvetica Neue"/>
                <a:ea typeface="Helvetica Neue"/>
                <a:cs typeface="Helvetica Neue"/>
                <a:sym typeface="Helvetica Neue"/>
              </a:rPr>
              <a:t>(</a:t>
            </a:r>
            <a:r>
              <a:rPr lang="en" sz="2800" b="1" i="0" u="none" strike="noStrike" cap="none" baseline="0" dirty="0">
                <a:solidFill>
                  <a:schemeClr val="lt1"/>
                </a:solidFill>
                <a:latin typeface="Helvetica Neue"/>
                <a:ea typeface="Helvetica Neue"/>
                <a:cs typeface="Helvetica Neue"/>
                <a:sym typeface="Helvetica Neue"/>
              </a:rPr>
              <a:t>CCWG) Accountability</a:t>
            </a:r>
          </a:p>
          <a:p>
            <a:pPr marL="12700" marR="0" lvl="0" indent="0" algn="l" rtl="0">
              <a:lnSpc>
                <a:spcPct val="100000"/>
              </a:lnSpc>
              <a:spcBef>
                <a:spcPts val="0"/>
              </a:spcBef>
              <a:buSzPct val="25000"/>
              <a:buNone/>
            </a:pPr>
            <a:r>
              <a:rPr lang="en-US" sz="2000" dirty="0" smtClean="0">
                <a:solidFill>
                  <a:schemeClr val="lt1"/>
                </a:solidFill>
                <a:latin typeface="Helvetica Neue"/>
                <a:ea typeface="Helvetica Neue"/>
                <a:cs typeface="Helvetica Neue"/>
                <a:sym typeface="Helvetica Neue"/>
              </a:rPr>
              <a:t>Work Steam 1 – </a:t>
            </a:r>
            <a:r>
              <a:rPr lang="en" sz="2000" dirty="0" smtClean="0">
                <a:solidFill>
                  <a:schemeClr val="lt1"/>
                </a:solidFill>
                <a:latin typeface="Helvetica Neue"/>
                <a:ea typeface="Helvetica Neue"/>
                <a:cs typeface="Helvetica Neue"/>
                <a:sym typeface="Helvetica Neue"/>
              </a:rPr>
              <a:t>2nd</a:t>
            </a:r>
            <a:r>
              <a:rPr lang="en" sz="2000" b="0" i="0" u="none" strike="noStrike" cap="none" baseline="0" dirty="0" smtClean="0">
                <a:solidFill>
                  <a:schemeClr val="lt1"/>
                </a:solidFill>
                <a:latin typeface="Helvetica Neue"/>
                <a:ea typeface="Helvetica Neue"/>
                <a:cs typeface="Helvetica Neue"/>
                <a:sym typeface="Helvetica Neue"/>
              </a:rPr>
              <a:t> </a:t>
            </a:r>
            <a:r>
              <a:rPr lang="en" sz="2000" b="0" i="0" u="none" strike="noStrike" cap="none" baseline="0" dirty="0">
                <a:solidFill>
                  <a:schemeClr val="lt1"/>
                </a:solidFill>
                <a:latin typeface="Helvetica Neue"/>
                <a:ea typeface="Helvetica Neue"/>
                <a:cs typeface="Helvetica Neue"/>
                <a:sym typeface="Helvetica Neue"/>
              </a:rPr>
              <a:t>Draft Proposal for Public Comment</a:t>
            </a:r>
          </a:p>
          <a:p>
            <a:pPr marL="12700" marR="0" lvl="0" indent="0" algn="l" rtl="0">
              <a:lnSpc>
                <a:spcPct val="100000"/>
              </a:lnSpc>
              <a:spcBef>
                <a:spcPts val="1480"/>
              </a:spcBef>
              <a:buSzPct val="25000"/>
              <a:buNone/>
            </a:pPr>
            <a:r>
              <a:rPr lang="en" dirty="0">
                <a:solidFill>
                  <a:schemeClr val="lt1"/>
                </a:solidFill>
                <a:latin typeface="Helvetica Neue"/>
                <a:ea typeface="Helvetica Neue"/>
                <a:cs typeface="Helvetica Neue"/>
                <a:sym typeface="Helvetica Neue"/>
              </a:rPr>
              <a:t>31 July </a:t>
            </a:r>
            <a:r>
              <a:rPr lang="en" sz="1400" b="0" i="0" u="none" strike="noStrike" cap="none" baseline="0" dirty="0">
                <a:solidFill>
                  <a:schemeClr val="lt1"/>
                </a:solidFill>
                <a:latin typeface="Helvetica Neue"/>
                <a:ea typeface="Helvetica Neue"/>
                <a:cs typeface="Helvetica Neue"/>
                <a:sym typeface="Helvetica Neue"/>
              </a:rPr>
              <a:t> 2015</a:t>
            </a:r>
          </a:p>
        </p:txBody>
      </p:sp>
      <p:sp>
        <p:nvSpPr>
          <p:cNvPr id="71" name="Shape 71"/>
          <p:cNvSpPr/>
          <p:nvPr/>
        </p:nvSpPr>
        <p:spPr>
          <a:xfrm>
            <a:off x="971999" y="4212000"/>
            <a:ext cx="5832474" cy="0"/>
          </a:xfrm>
          <a:custGeom>
            <a:avLst/>
            <a:gdLst/>
            <a:ahLst/>
            <a:cxnLst/>
            <a:rect l="0" t="0" r="0" b="0"/>
            <a:pathLst>
              <a:path w="5832475" extrusionOk="0">
                <a:moveTo>
                  <a:pt x="0" y="0"/>
                </a:moveTo>
                <a:lnTo>
                  <a:pt x="5832005" y="0"/>
                </a:lnTo>
              </a:path>
            </a:pathLst>
          </a:custGeom>
          <a:noFill/>
          <a:ln w="25400" cap="flat" cmpd="sng">
            <a:solidFill>
              <a:srgbClr val="FFFFFF"/>
            </a:solidFill>
            <a:prstDash val="solid"/>
            <a:round/>
            <a:headEnd type="none" w="med" len="med"/>
            <a:tailEnd type="none" w="med" len="med"/>
          </a:ln>
        </p:spPr>
        <p:txBody>
          <a:bodyPr lIns="0" tIns="0" rIns="0" bIns="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72" name="Shape 72"/>
          <p:cNvSpPr/>
          <p:nvPr/>
        </p:nvSpPr>
        <p:spPr>
          <a:xfrm>
            <a:off x="8423997" y="720000"/>
            <a:ext cx="504189" cy="5904229"/>
          </a:xfrm>
          <a:custGeom>
            <a:avLst/>
            <a:gdLst/>
            <a:ahLst/>
            <a:cxnLst/>
            <a:rect l="0" t="0" r="0" b="0"/>
            <a:pathLst>
              <a:path w="504190" h="5904230" extrusionOk="0">
                <a:moveTo>
                  <a:pt x="0" y="5904001"/>
                </a:moveTo>
                <a:lnTo>
                  <a:pt x="503999" y="5904001"/>
                </a:lnTo>
                <a:lnTo>
                  <a:pt x="503999" y="0"/>
                </a:lnTo>
                <a:lnTo>
                  <a:pt x="0" y="0"/>
                </a:lnTo>
                <a:lnTo>
                  <a:pt x="0" y="5904001"/>
                </a:lnTo>
                <a:close/>
              </a:path>
            </a:pathLst>
          </a:custGeom>
          <a:solidFill>
            <a:srgbClr val="BBBDC0"/>
          </a:solidFill>
          <a:ln>
            <a:noFill/>
          </a:ln>
        </p:spPr>
        <p:txBody>
          <a:bodyPr lIns="0" tIns="0" rIns="0" bIns="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74" name="Shape 74"/>
          <p:cNvSpPr txBox="1"/>
          <p:nvPr/>
        </p:nvSpPr>
        <p:spPr>
          <a:xfrm>
            <a:off x="959301" y="4228741"/>
            <a:ext cx="5845172" cy="745500"/>
          </a:xfrm>
          <a:prstGeom prst="rect">
            <a:avLst/>
          </a:prstGeom>
          <a:noFill/>
          <a:ln>
            <a:noFill/>
          </a:ln>
        </p:spPr>
        <p:txBody>
          <a:bodyPr lIns="0" tIns="91425" rIns="91425" bIns="91425" anchor="t" anchorCtr="0">
            <a:noAutofit/>
          </a:bodyPr>
          <a:lstStyle/>
          <a:p>
            <a:r>
              <a:rPr lang="en-US" sz="1100" dirty="0">
                <a:solidFill>
                  <a:schemeClr val="bg1"/>
                </a:solidFill>
              </a:rPr>
              <a:t>This document is a summary interpretation of key points found in the proposal </a:t>
            </a:r>
            <a:r>
              <a:rPr lang="en-US" sz="1100" dirty="0" smtClean="0">
                <a:solidFill>
                  <a:schemeClr val="bg1"/>
                </a:solidFill>
              </a:rPr>
              <a:t>described above</a:t>
            </a:r>
            <a:r>
              <a:rPr lang="en-US" sz="1100" dirty="0">
                <a:solidFill>
                  <a:schemeClr val="bg1"/>
                </a:solidFill>
              </a:rPr>
              <a:t>. </a:t>
            </a:r>
            <a:r>
              <a:rPr lang="en-US" sz="1100" dirty="0" smtClean="0">
                <a:solidFill>
                  <a:schemeClr val="bg1"/>
                </a:solidFill>
              </a:rPr>
              <a:t>The </a:t>
            </a:r>
            <a:r>
              <a:rPr lang="en-US" sz="1100" dirty="0">
                <a:solidFill>
                  <a:schemeClr val="bg1"/>
                </a:solidFill>
              </a:rPr>
              <a:t>summaries and graphics here present the main recommendations found in the full </a:t>
            </a:r>
            <a:r>
              <a:rPr lang="en-US" sz="1100" dirty="0" smtClean="0">
                <a:solidFill>
                  <a:schemeClr val="bg1"/>
                </a:solidFill>
              </a:rPr>
              <a:t>proposal</a:t>
            </a:r>
            <a:r>
              <a:rPr lang="en-US" sz="1100" dirty="0" smtClean="0">
                <a:solidFill>
                  <a:schemeClr val="bg1"/>
                </a:solidFill>
              </a:rPr>
              <a:t>. </a:t>
            </a:r>
            <a:r>
              <a:rPr lang="en-US" sz="1100" dirty="0" smtClean="0">
                <a:solidFill>
                  <a:schemeClr val="bg1"/>
                </a:solidFill>
              </a:rPr>
              <a:t>This </a:t>
            </a:r>
            <a:r>
              <a:rPr lang="en-US" sz="1100" dirty="0">
                <a:solidFill>
                  <a:schemeClr val="bg1"/>
                </a:solidFill>
              </a:rPr>
              <a:t>document may be updated based on revisions made to that proposal.</a:t>
            </a:r>
            <a:endParaRPr lang="en" sz="1100" dirty="0">
              <a:solidFill>
                <a:schemeClr val="bg1"/>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21" name="Shape 101"/>
          <p:cNvSpPr/>
          <p:nvPr/>
        </p:nvSpPr>
        <p:spPr>
          <a:xfrm>
            <a:off x="6841323" y="2201337"/>
            <a:ext cx="2076673" cy="190054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5" name="Shape 101"/>
          <p:cNvSpPr/>
          <p:nvPr/>
        </p:nvSpPr>
        <p:spPr>
          <a:xfrm>
            <a:off x="216000" y="2201337"/>
            <a:ext cx="2076673" cy="190054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68" name="Shape 168"/>
          <p:cNvSpPr txBox="1">
            <a:spLocks noGrp="1"/>
          </p:cNvSpPr>
          <p:nvPr>
            <p:ph type="title"/>
          </p:nvPr>
        </p:nvSpPr>
        <p:spPr>
          <a:xfrm>
            <a:off x="287395" y="228600"/>
            <a:ext cx="8593500" cy="330300"/>
          </a:xfrm>
          <a:prstGeom prst="rect">
            <a:avLst/>
          </a:prstGeom>
          <a:noFill/>
          <a:ln>
            <a:noFill/>
          </a:ln>
        </p:spPr>
        <p:txBody>
          <a:bodyPr lIns="0" tIns="0" rIns="0" bIns="0" anchor="t" anchorCtr="0">
            <a:noAutofit/>
          </a:bodyPr>
          <a:lstStyle/>
          <a:p>
            <a:pPr lvl="0" rtl="0">
              <a:spcBef>
                <a:spcPts val="0"/>
              </a:spcBef>
              <a:buSzPct val="45833"/>
              <a:buNone/>
            </a:pPr>
            <a:r>
              <a:rPr lang="en" sz="2400" b="1" dirty="0" smtClean="0">
                <a:solidFill>
                  <a:srgbClr val="1C75BB"/>
                </a:solidFill>
                <a:ea typeface="Helvetica Neue"/>
                <a:sym typeface="Helvetica Neue"/>
              </a:rPr>
              <a:t>Appeals Mechanisms</a:t>
            </a:r>
            <a:r>
              <a:rPr lang="en-US" b="1" dirty="0">
                <a:ea typeface="Helvetica Neue"/>
                <a:sym typeface="Helvetica Neue"/>
              </a:rPr>
              <a:t>:</a:t>
            </a:r>
            <a:r>
              <a:rPr lang="en-US" sz="2400" b="1" dirty="0" smtClean="0">
                <a:solidFill>
                  <a:srgbClr val="1C75BB"/>
                </a:solidFill>
                <a:ea typeface="Helvetica Neue"/>
                <a:sym typeface="Helvetica Neue"/>
              </a:rPr>
              <a:t> </a:t>
            </a:r>
            <a:r>
              <a:rPr lang="en-US" sz="2400" dirty="0" smtClean="0">
                <a:solidFill>
                  <a:srgbClr val="1C75BB"/>
                </a:solidFill>
                <a:ea typeface="Helvetica Neue"/>
                <a:sym typeface="Helvetica Neue"/>
              </a:rPr>
              <a:t>Request for Reconsideration</a:t>
            </a:r>
            <a:endParaRPr lang="en" sz="2400" dirty="0">
              <a:solidFill>
                <a:srgbClr val="1C75BB"/>
              </a:solidFill>
              <a:ea typeface="Helvetica Neue"/>
              <a:sym typeface="Helvetica Neue"/>
            </a:endParaRPr>
          </a:p>
        </p:txBody>
      </p:sp>
      <p:sp>
        <p:nvSpPr>
          <p:cNvPr id="169" name="Shape 169"/>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70" name="Shape 170"/>
          <p:cNvSpPr txBox="1">
            <a:spLocks noGrp="1"/>
          </p:cNvSpPr>
          <p:nvPr>
            <p:ph type="ftr" idx="4294967295"/>
          </p:nvPr>
        </p:nvSpPr>
        <p:spPr>
          <a:xfrm>
            <a:off x="275252" y="6415298"/>
            <a:ext cx="5068499" cy="139799"/>
          </a:xfrm>
          <a:prstGeom prst="rect">
            <a:avLst/>
          </a:prstGeom>
          <a:noFill/>
          <a:ln>
            <a:noFill/>
          </a:ln>
        </p:spPr>
        <p:txBody>
          <a:bodyPr lIns="0" tIns="0" rIns="0" bIns="0" anchor="t" anchorCtr="0">
            <a:noAutofit/>
          </a:bodyPr>
          <a:lstStyle/>
          <a:p>
            <a:pPr marL="12700" lvl="0">
              <a:buSzPct val="25000"/>
            </a:pPr>
            <a:r>
              <a:rPr lang="en" sz="900" dirty="0">
                <a:solidFill>
                  <a:srgbClr val="064263"/>
                </a:solidFill>
                <a:ea typeface="Helvetica Neue"/>
                <a:sym typeface="Helvetica Neue"/>
              </a:rPr>
              <a:t>Cross Community Working Group (CCWG) </a:t>
            </a:r>
            <a:r>
              <a:rPr lang="en" sz="900" dirty="0" smtClean="0">
                <a:solidFill>
                  <a:srgbClr val="064263"/>
                </a:solidFill>
                <a:ea typeface="Helvetica Neue"/>
                <a:sym typeface="Helvetica Neue"/>
              </a:rPr>
              <a:t>Accountability</a:t>
            </a:r>
            <a:r>
              <a:rPr lang="en-US" sz="900" dirty="0" smtClean="0">
                <a:solidFill>
                  <a:srgbClr val="064263"/>
                </a:solidFill>
                <a:ea typeface="Helvetica Neue"/>
                <a:sym typeface="Helvetica Neue"/>
              </a:rPr>
              <a:t> 2nd</a:t>
            </a:r>
            <a:r>
              <a:rPr lang="en" sz="900" dirty="0" smtClean="0">
                <a:solidFill>
                  <a:srgbClr val="064263"/>
                </a:solidFill>
                <a:ea typeface="Helvetica Neue"/>
                <a:sym typeface="Helvetica Neue"/>
              </a:rPr>
              <a:t> </a:t>
            </a:r>
            <a:r>
              <a:rPr lang="en" sz="900" dirty="0">
                <a:solidFill>
                  <a:srgbClr val="064263"/>
                </a:solidFill>
                <a:ea typeface="Helvetica Neue"/>
                <a:sym typeface="Helvetica Neue"/>
              </a:rPr>
              <a:t>Draft Proposal for Public Comment</a:t>
            </a:r>
          </a:p>
        </p:txBody>
      </p:sp>
      <p:sp>
        <p:nvSpPr>
          <p:cNvPr id="171" name="Shape 171"/>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10</a:t>
            </a:fld>
            <a:endParaRPr lang="en" sz="900" b="0" i="0" u="none" strike="noStrike" cap="none" baseline="0" dirty="0">
              <a:solidFill>
                <a:schemeClr val="lt1"/>
              </a:solidFill>
              <a:latin typeface="Arial"/>
              <a:ea typeface="Helvetica Neue"/>
              <a:cs typeface="Arial"/>
              <a:sym typeface="Helvetica Neue"/>
            </a:endParaRPr>
          </a:p>
        </p:txBody>
      </p:sp>
      <p:sp>
        <p:nvSpPr>
          <p:cNvPr id="172" name="Shape 172"/>
          <p:cNvSpPr txBox="1"/>
          <p:nvPr/>
        </p:nvSpPr>
        <p:spPr>
          <a:xfrm>
            <a:off x="216026" y="1723848"/>
            <a:ext cx="3702832" cy="47748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dirty="0">
                <a:solidFill>
                  <a:srgbClr val="1C75BB"/>
                </a:solidFill>
                <a:ea typeface="Helvetica Neue"/>
                <a:sym typeface="Helvetica Neue"/>
              </a:rPr>
              <a:t>Key Reforms Proposed include</a:t>
            </a:r>
            <a:r>
              <a:rPr lang="en" sz="1800" dirty="0" smtClean="0">
                <a:solidFill>
                  <a:srgbClr val="1C75BB"/>
                </a:solidFill>
                <a:ea typeface="Helvetica Neue"/>
                <a:sym typeface="Helvetica Neue"/>
              </a:rPr>
              <a:t>:</a:t>
            </a:r>
            <a:endParaRPr lang="en" sz="1800" dirty="0">
              <a:solidFill>
                <a:srgbClr val="1C75BB"/>
              </a:solidFill>
              <a:ea typeface="Helvetica Neue"/>
              <a:sym typeface="Helvetica Neue"/>
            </a:endParaRPr>
          </a:p>
        </p:txBody>
      </p:sp>
      <p:sp>
        <p:nvSpPr>
          <p:cNvPr id="174" name="Shape 174"/>
          <p:cNvSpPr txBox="1"/>
          <p:nvPr/>
        </p:nvSpPr>
        <p:spPr>
          <a:xfrm>
            <a:off x="216025" y="820300"/>
            <a:ext cx="8712299" cy="885300"/>
          </a:xfrm>
          <a:prstGeom prst="rect">
            <a:avLst/>
          </a:prstGeom>
          <a:noFill/>
          <a:ln>
            <a:noFill/>
          </a:ln>
        </p:spPr>
        <p:txBody>
          <a:bodyPr lIns="91425" tIns="91425" rIns="91425" bIns="91425" anchor="t" anchorCtr="0">
            <a:noAutofit/>
          </a:bodyPr>
          <a:lstStyle/>
          <a:p>
            <a:pPr lvl="0" indent="-342900" rtl="0">
              <a:lnSpc>
                <a:spcPct val="100000"/>
              </a:lnSpc>
              <a:spcBef>
                <a:spcPts val="0"/>
              </a:spcBef>
              <a:buNone/>
            </a:pPr>
            <a:r>
              <a:rPr lang="en" dirty="0" smtClean="0">
                <a:solidFill>
                  <a:schemeClr val="accent1"/>
                </a:solidFill>
              </a:rPr>
              <a:t>The CCWG-Accountability </a:t>
            </a:r>
            <a:r>
              <a:rPr lang="en" b="1" dirty="0" smtClean="0">
                <a:solidFill>
                  <a:schemeClr val="accent1"/>
                </a:solidFill>
              </a:rPr>
              <a:t>proposes a number of key reforms to ICANN's Request for Reconsideration (RFR) process</a:t>
            </a:r>
            <a:r>
              <a:rPr lang="en" dirty="0" smtClean="0">
                <a:solidFill>
                  <a:schemeClr val="accent1"/>
                </a:solidFill>
              </a:rPr>
              <a:t>, whereby any person or entity materially affected by an action (or inaction) of ICANN may request review or reconsideration of that action by the Board.</a:t>
            </a:r>
          </a:p>
        </p:txBody>
      </p:sp>
      <p:sp>
        <p:nvSpPr>
          <p:cNvPr id="2" name="Tekstvak 1"/>
          <p:cNvSpPr txBox="1"/>
          <p:nvPr/>
        </p:nvSpPr>
        <p:spPr>
          <a:xfrm>
            <a:off x="6841323" y="2231220"/>
            <a:ext cx="2056015" cy="1654812"/>
          </a:xfrm>
          <a:prstGeom prst="rect">
            <a:avLst/>
          </a:prstGeom>
          <a:noFill/>
        </p:spPr>
        <p:txBody>
          <a:bodyPr wrap="square" lIns="182880" tIns="91440" rIns="182880" bIns="91440" rtlCol="0">
            <a:spAutoFit/>
          </a:bodyPr>
          <a:lstStyle/>
          <a:p>
            <a:pPr lvl="0">
              <a:lnSpc>
                <a:spcPct val="110000"/>
              </a:lnSpc>
              <a:spcBef>
                <a:spcPts val="800"/>
              </a:spcBef>
              <a:buClr>
                <a:schemeClr val="dk1"/>
              </a:buClr>
              <a:buSzPct val="100000"/>
            </a:pPr>
            <a:r>
              <a:rPr lang="en-US" sz="1100" b="1" dirty="0"/>
              <a:t>Requiring the ICANN Board of Directors</a:t>
            </a:r>
            <a:r>
              <a:rPr lang="en-US" sz="1100" dirty="0"/>
              <a:t> </a:t>
            </a:r>
            <a:r>
              <a:rPr lang="en-US" sz="1100" dirty="0" smtClean="0"/>
              <a:t>to </a:t>
            </a:r>
            <a:r>
              <a:rPr lang="en-US" sz="1100" dirty="0"/>
              <a:t>make determinations on all requests after receiving a recommendation from the Board Governance Committee </a:t>
            </a:r>
            <a:r>
              <a:rPr lang="en-US" sz="1000" dirty="0"/>
              <a:t>(rather than </a:t>
            </a:r>
            <a:r>
              <a:rPr lang="en-US" sz="1000" dirty="0" smtClean="0"/>
              <a:t>the BCG deciding) </a:t>
            </a:r>
            <a:endParaRPr lang="en" sz="1000" dirty="0">
              <a:solidFill>
                <a:schemeClr val="dk1"/>
              </a:solidFill>
              <a:ea typeface="Helvetica Neue"/>
              <a:sym typeface="Helvetica Neue"/>
            </a:endParaRPr>
          </a:p>
        </p:txBody>
      </p:sp>
      <p:sp>
        <p:nvSpPr>
          <p:cNvPr id="20" name="Shape 101"/>
          <p:cNvSpPr/>
          <p:nvPr/>
        </p:nvSpPr>
        <p:spPr>
          <a:xfrm>
            <a:off x="2424441" y="2201337"/>
            <a:ext cx="2076673" cy="190054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2" name="Shape 101"/>
          <p:cNvSpPr/>
          <p:nvPr/>
        </p:nvSpPr>
        <p:spPr>
          <a:xfrm>
            <a:off x="4632882" y="2201337"/>
            <a:ext cx="2076673" cy="190054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3" name="Tekstvak 1"/>
          <p:cNvSpPr txBox="1"/>
          <p:nvPr/>
        </p:nvSpPr>
        <p:spPr>
          <a:xfrm>
            <a:off x="4632882" y="2231220"/>
            <a:ext cx="2056015" cy="554254"/>
          </a:xfrm>
          <a:prstGeom prst="rect">
            <a:avLst/>
          </a:prstGeom>
          <a:noFill/>
        </p:spPr>
        <p:txBody>
          <a:bodyPr wrap="square" lIns="182880" tIns="91440" rIns="182880" bIns="91440" rtlCol="0">
            <a:spAutoFit/>
          </a:bodyPr>
          <a:lstStyle/>
          <a:p>
            <a:pPr lvl="0">
              <a:lnSpc>
                <a:spcPct val="110000"/>
              </a:lnSpc>
              <a:spcBef>
                <a:spcPts val="800"/>
              </a:spcBef>
              <a:buClr>
                <a:schemeClr val="dk1"/>
              </a:buClr>
              <a:buSzPct val="100000"/>
            </a:pPr>
            <a:r>
              <a:rPr lang="en-US" sz="1100" b="1" dirty="0"/>
              <a:t>Narrowing the grounds </a:t>
            </a:r>
            <a:r>
              <a:rPr lang="en-US" sz="1100" dirty="0"/>
              <a:t>for summary dismissal </a:t>
            </a:r>
            <a:endParaRPr lang="en" sz="1000" dirty="0">
              <a:solidFill>
                <a:schemeClr val="dk1"/>
              </a:solidFill>
              <a:ea typeface="Helvetica Neue"/>
              <a:sym typeface="Helvetica Neue"/>
            </a:endParaRPr>
          </a:p>
        </p:txBody>
      </p:sp>
      <p:sp>
        <p:nvSpPr>
          <p:cNvPr id="24" name="Tekstvak 1"/>
          <p:cNvSpPr txBox="1"/>
          <p:nvPr/>
        </p:nvSpPr>
        <p:spPr>
          <a:xfrm>
            <a:off x="2445099" y="2231220"/>
            <a:ext cx="2056015" cy="926664"/>
          </a:xfrm>
          <a:prstGeom prst="rect">
            <a:avLst/>
          </a:prstGeom>
          <a:noFill/>
        </p:spPr>
        <p:txBody>
          <a:bodyPr wrap="square" lIns="182880" tIns="91440" rIns="182880" bIns="91440" rtlCol="0">
            <a:spAutoFit/>
          </a:bodyPr>
          <a:lstStyle/>
          <a:p>
            <a:pPr lvl="0">
              <a:lnSpc>
                <a:spcPct val="110000"/>
              </a:lnSpc>
              <a:spcBef>
                <a:spcPts val="800"/>
              </a:spcBef>
              <a:buClr>
                <a:schemeClr val="dk1"/>
              </a:buClr>
              <a:buSzPct val="100000"/>
            </a:pPr>
            <a:r>
              <a:rPr lang="en-US" sz="1100" b="1" dirty="0"/>
              <a:t>Extending the time for filing </a:t>
            </a:r>
            <a:r>
              <a:rPr lang="en-US" sz="1100" dirty="0"/>
              <a:t>a Request for Reconsideration from 15 to 30 days </a:t>
            </a:r>
            <a:endParaRPr lang="en" sz="1000" dirty="0">
              <a:solidFill>
                <a:schemeClr val="dk1"/>
              </a:solidFill>
              <a:ea typeface="Helvetica Neue"/>
              <a:sym typeface="Helvetica Neue"/>
            </a:endParaRPr>
          </a:p>
        </p:txBody>
      </p:sp>
      <p:sp>
        <p:nvSpPr>
          <p:cNvPr id="25" name="Tekstvak 1"/>
          <p:cNvSpPr txBox="1"/>
          <p:nvPr/>
        </p:nvSpPr>
        <p:spPr>
          <a:xfrm>
            <a:off x="236658" y="2231220"/>
            <a:ext cx="2056015" cy="1485278"/>
          </a:xfrm>
          <a:prstGeom prst="rect">
            <a:avLst/>
          </a:prstGeom>
          <a:noFill/>
        </p:spPr>
        <p:txBody>
          <a:bodyPr wrap="square" lIns="182880" tIns="91440" rIns="182880" bIns="91440" rtlCol="0">
            <a:spAutoFit/>
          </a:bodyPr>
          <a:lstStyle/>
          <a:p>
            <a:pPr lvl="0">
              <a:lnSpc>
                <a:spcPct val="110000"/>
              </a:lnSpc>
              <a:spcBef>
                <a:spcPts val="800"/>
              </a:spcBef>
              <a:buClr>
                <a:schemeClr val="dk1"/>
              </a:buClr>
              <a:buSzPct val="100000"/>
            </a:pPr>
            <a:r>
              <a:rPr lang="en-US" sz="1100" b="1" dirty="0"/>
              <a:t>Expanding the scope of permissible requests </a:t>
            </a:r>
            <a:r>
              <a:rPr lang="en-US" sz="1100" dirty="0"/>
              <a:t>to include Board or staff actions or inactions that contradict ICANN's Mission, Commitments or Core Values </a:t>
            </a:r>
            <a:endParaRPr lang="en" sz="1000" dirty="0">
              <a:solidFill>
                <a:schemeClr val="dk1"/>
              </a:solidFill>
              <a:ea typeface="Helvetica Neue"/>
              <a:sym typeface="Helvetica Neue"/>
            </a:endParaRPr>
          </a:p>
        </p:txBody>
      </p:sp>
      <p:sp>
        <p:nvSpPr>
          <p:cNvPr id="26" name="Shape 101"/>
          <p:cNvSpPr/>
          <p:nvPr/>
        </p:nvSpPr>
        <p:spPr>
          <a:xfrm>
            <a:off x="216000" y="4235418"/>
            <a:ext cx="2076673" cy="190054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7" name="Shape 101"/>
          <p:cNvSpPr/>
          <p:nvPr/>
        </p:nvSpPr>
        <p:spPr>
          <a:xfrm>
            <a:off x="2424441" y="4235418"/>
            <a:ext cx="2076673" cy="190054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8" name="Shape 101"/>
          <p:cNvSpPr/>
          <p:nvPr/>
        </p:nvSpPr>
        <p:spPr>
          <a:xfrm>
            <a:off x="4632882" y="4235418"/>
            <a:ext cx="2076673" cy="190054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9" name="Tekstvak 1"/>
          <p:cNvSpPr txBox="1"/>
          <p:nvPr/>
        </p:nvSpPr>
        <p:spPr>
          <a:xfrm>
            <a:off x="4632882" y="4265301"/>
            <a:ext cx="2056015" cy="1112869"/>
          </a:xfrm>
          <a:prstGeom prst="rect">
            <a:avLst/>
          </a:prstGeom>
          <a:noFill/>
        </p:spPr>
        <p:txBody>
          <a:bodyPr wrap="square" lIns="182880" tIns="91440" rIns="182880" bIns="91440" rtlCol="0">
            <a:spAutoFit/>
          </a:bodyPr>
          <a:lstStyle/>
          <a:p>
            <a:pPr lvl="0">
              <a:lnSpc>
                <a:spcPct val="110000"/>
              </a:lnSpc>
              <a:spcBef>
                <a:spcPts val="800"/>
              </a:spcBef>
              <a:buClr>
                <a:schemeClr val="dk1"/>
              </a:buClr>
              <a:buSzPct val="100000"/>
            </a:pPr>
            <a:r>
              <a:rPr lang="en-US" sz="1100" b="1" dirty="0"/>
              <a:t>Providing enhanced transparency requirements</a:t>
            </a:r>
            <a:r>
              <a:rPr lang="en-US" sz="1100" dirty="0"/>
              <a:t> and firm deadlines in issuing determinations. </a:t>
            </a:r>
            <a:endParaRPr lang="en" sz="1000" dirty="0">
              <a:solidFill>
                <a:schemeClr val="dk1"/>
              </a:solidFill>
              <a:ea typeface="Helvetica Neue"/>
              <a:sym typeface="Helvetica Neue"/>
            </a:endParaRPr>
          </a:p>
        </p:txBody>
      </p:sp>
      <p:sp>
        <p:nvSpPr>
          <p:cNvPr id="30" name="Tekstvak 1"/>
          <p:cNvSpPr txBox="1"/>
          <p:nvPr/>
        </p:nvSpPr>
        <p:spPr>
          <a:xfrm>
            <a:off x="2445099" y="4265301"/>
            <a:ext cx="2056015" cy="1485278"/>
          </a:xfrm>
          <a:prstGeom prst="rect">
            <a:avLst/>
          </a:prstGeom>
          <a:noFill/>
        </p:spPr>
        <p:txBody>
          <a:bodyPr wrap="square" lIns="182880" tIns="91440" rIns="182880" bIns="91440" rtlCol="0">
            <a:spAutoFit/>
          </a:bodyPr>
          <a:lstStyle/>
          <a:p>
            <a:pPr lvl="0">
              <a:lnSpc>
                <a:spcPct val="110000"/>
              </a:lnSpc>
              <a:spcBef>
                <a:spcPts val="800"/>
              </a:spcBef>
              <a:buClr>
                <a:schemeClr val="dk1"/>
              </a:buClr>
              <a:buSzPct val="100000"/>
            </a:pPr>
            <a:r>
              <a:rPr lang="en-US" sz="1100" b="1" dirty="0"/>
              <a:t>Providing requesters an opportunit</a:t>
            </a:r>
            <a:r>
              <a:rPr lang="en-US" sz="1100" dirty="0"/>
              <a:t>y to rebut the Board Governance Committee's recommendation before a final decision by the entire Board </a:t>
            </a:r>
            <a:endParaRPr lang="en" sz="1000" dirty="0">
              <a:solidFill>
                <a:schemeClr val="dk1"/>
              </a:solidFill>
              <a:ea typeface="Helvetica Neue"/>
              <a:sym typeface="Helvetica Neue"/>
            </a:endParaRPr>
          </a:p>
        </p:txBody>
      </p:sp>
      <p:sp>
        <p:nvSpPr>
          <p:cNvPr id="31" name="Tekstvak 1"/>
          <p:cNvSpPr txBox="1"/>
          <p:nvPr/>
        </p:nvSpPr>
        <p:spPr>
          <a:xfrm>
            <a:off x="236658" y="4265301"/>
            <a:ext cx="2056015" cy="1369606"/>
          </a:xfrm>
          <a:prstGeom prst="rect">
            <a:avLst/>
          </a:prstGeom>
          <a:noFill/>
        </p:spPr>
        <p:txBody>
          <a:bodyPr wrap="square" lIns="182880" tIns="91440" rIns="182880" bIns="91440" rtlCol="0">
            <a:spAutoFit/>
          </a:bodyPr>
          <a:lstStyle/>
          <a:p>
            <a:pPr lvl="0"/>
            <a:r>
              <a:rPr lang="en-US" sz="1100" b="1" dirty="0"/>
              <a:t>Tasking ICANN's Ombudsman </a:t>
            </a:r>
            <a:r>
              <a:rPr lang="en-US" sz="1100" b="1" dirty="0" smtClean="0"/>
              <a:t>with</a:t>
            </a:r>
            <a:r>
              <a:rPr lang="en-US" sz="1100" dirty="0"/>
              <a:t> initial substantive evaluation of the requests to aid the Board Governance Committee in its recommendation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89"/>
          <p:cNvSpPr txBox="1">
            <a:spLocks/>
          </p:cNvSpPr>
          <p:nvPr/>
        </p:nvSpPr>
        <p:spPr>
          <a:xfrm>
            <a:off x="275300" y="228600"/>
            <a:ext cx="8593500" cy="330300"/>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1pPr>
            <a:lvl2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2pPr>
            <a:lvl3pPr algn="ctr">
              <a:spcBef>
                <a:spcPts val="0"/>
              </a:spcBef>
              <a:buClr>
                <a:schemeClr val="dk1"/>
              </a:buClr>
              <a:buSzPct val="100000"/>
              <a:buNone/>
              <a:defRPr sz="4800" b="1">
                <a:solidFill>
                  <a:schemeClr val="dk1"/>
                </a:solidFill>
              </a:defRPr>
            </a:lvl3pPr>
            <a:lvl4pPr algn="ctr">
              <a:spcBef>
                <a:spcPts val="0"/>
              </a:spcBef>
              <a:buClr>
                <a:schemeClr val="dk1"/>
              </a:buClr>
              <a:buSzPct val="100000"/>
              <a:buNone/>
              <a:defRPr sz="4800" b="1">
                <a:solidFill>
                  <a:schemeClr val="dk1"/>
                </a:solidFill>
              </a:defRPr>
            </a:lvl4pPr>
            <a:lvl5pPr algn="ctr">
              <a:spcBef>
                <a:spcPts val="0"/>
              </a:spcBef>
              <a:buClr>
                <a:schemeClr val="dk1"/>
              </a:buClr>
              <a:buSzPct val="100000"/>
              <a:buNone/>
              <a:defRPr sz="4800" b="1">
                <a:solidFill>
                  <a:schemeClr val="dk1"/>
                </a:solidFill>
              </a:defRPr>
            </a:lvl5pPr>
            <a:lvl6pPr algn="ctr">
              <a:spcBef>
                <a:spcPts val="0"/>
              </a:spcBef>
              <a:buClr>
                <a:schemeClr val="dk1"/>
              </a:buClr>
              <a:buSzPct val="100000"/>
              <a:buNone/>
              <a:defRPr sz="4800" b="1">
                <a:solidFill>
                  <a:schemeClr val="dk1"/>
                </a:solidFill>
              </a:defRPr>
            </a:lvl6pPr>
            <a:lvl7pPr algn="ctr">
              <a:spcBef>
                <a:spcPts val="0"/>
              </a:spcBef>
              <a:buClr>
                <a:schemeClr val="dk1"/>
              </a:buClr>
              <a:buSzPct val="100000"/>
              <a:buNone/>
              <a:defRPr sz="4800" b="1">
                <a:solidFill>
                  <a:schemeClr val="dk1"/>
                </a:solidFill>
              </a:defRPr>
            </a:lvl7pPr>
            <a:lvl8pPr algn="ctr">
              <a:spcBef>
                <a:spcPts val="0"/>
              </a:spcBef>
              <a:buClr>
                <a:schemeClr val="dk1"/>
              </a:buClr>
              <a:buSzPct val="100000"/>
              <a:buNone/>
              <a:defRPr sz="4800" b="1">
                <a:solidFill>
                  <a:schemeClr val="dk1"/>
                </a:solidFill>
              </a:defRPr>
            </a:lvl8pPr>
            <a:lvl9pPr algn="ctr">
              <a:spcBef>
                <a:spcPts val="0"/>
              </a:spcBef>
              <a:buClr>
                <a:schemeClr val="dk1"/>
              </a:buClr>
              <a:buSzPct val="100000"/>
              <a:buNone/>
              <a:defRPr sz="4800" b="1">
                <a:solidFill>
                  <a:schemeClr val="dk1"/>
                </a:solidFill>
              </a:defRPr>
            </a:lvl9pPr>
          </a:lstStyle>
          <a:p>
            <a:pPr marL="12700" algn="l">
              <a:buSzPct val="25000"/>
            </a:pPr>
            <a:r>
              <a:rPr lang="en-US" sz="2400" dirty="0" smtClean="0">
                <a:solidFill>
                  <a:srgbClr val="1C75BB"/>
                </a:solidFill>
                <a:ea typeface="Helvetica Neue"/>
                <a:sym typeface="Helvetica Neue"/>
              </a:rPr>
              <a:t>Community Mechanism as </a:t>
            </a:r>
            <a:r>
              <a:rPr lang="en" sz="2400" dirty="0" smtClean="0">
                <a:solidFill>
                  <a:srgbClr val="1C75BB"/>
                </a:solidFill>
                <a:ea typeface="Helvetica Neue"/>
                <a:sym typeface="Helvetica Neue"/>
              </a:rPr>
              <a:t>Sole Member Model</a:t>
            </a:r>
            <a:endParaRPr lang="en" sz="2400" dirty="0">
              <a:solidFill>
                <a:srgbClr val="1C75BB"/>
              </a:solidFill>
              <a:ea typeface="Helvetica Neue"/>
              <a:sym typeface="Helvetica Neue"/>
            </a:endParaRPr>
          </a:p>
        </p:txBody>
      </p:sp>
      <p:sp>
        <p:nvSpPr>
          <p:cNvPr id="6" name="Shape 1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 name="Shape 194"/>
          <p:cNvSpPr txBox="1">
            <a:spLocks noGrp="1"/>
          </p:cNvSpPr>
          <p:nvPr>
            <p:ph type="sldNum" idx="12"/>
          </p:nvPr>
        </p:nvSpPr>
        <p:spPr>
          <a:xfrm>
            <a:off x="8739496" y="5617145"/>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11</a:t>
            </a:fld>
            <a:endParaRPr lang="en" sz="900" b="0" i="0" u="none" strike="noStrike" cap="none" baseline="0">
              <a:solidFill>
                <a:schemeClr val="lt1"/>
              </a:solidFill>
              <a:latin typeface="Arial"/>
              <a:ea typeface="Helvetica Neue"/>
              <a:cs typeface="Arial"/>
              <a:sym typeface="Helvetica Neue"/>
            </a:endParaRPr>
          </a:p>
        </p:txBody>
      </p:sp>
      <p:sp>
        <p:nvSpPr>
          <p:cNvPr id="9" name="Tekstvak 24"/>
          <p:cNvSpPr txBox="1"/>
          <p:nvPr/>
        </p:nvSpPr>
        <p:spPr>
          <a:xfrm>
            <a:off x="228600" y="835192"/>
            <a:ext cx="8689396" cy="738664"/>
          </a:xfrm>
          <a:prstGeom prst="rect">
            <a:avLst/>
          </a:prstGeom>
          <a:noFill/>
        </p:spPr>
        <p:txBody>
          <a:bodyPr wrap="square" rtlCol="0">
            <a:spAutoFit/>
          </a:bodyPr>
          <a:lstStyle/>
          <a:p>
            <a:r>
              <a:rPr lang="en-US" dirty="0" smtClean="0">
                <a:solidFill>
                  <a:srgbClr val="4F81BD"/>
                </a:solidFill>
              </a:rPr>
              <a:t>Numerous legal structures, or mechanisms, have been explored </a:t>
            </a:r>
            <a:r>
              <a:rPr lang="en-US" dirty="0">
                <a:solidFill>
                  <a:srgbClr val="4F81BD"/>
                </a:solidFill>
              </a:rPr>
              <a:t>for </a:t>
            </a:r>
            <a:r>
              <a:rPr lang="en-US" dirty="0" smtClean="0">
                <a:solidFill>
                  <a:srgbClr val="4F81BD"/>
                </a:solidFill>
              </a:rPr>
              <a:t>organizing the community </a:t>
            </a:r>
            <a:r>
              <a:rPr lang="en-US" dirty="0">
                <a:solidFill>
                  <a:srgbClr val="4F81BD"/>
                </a:solidFill>
              </a:rPr>
              <a:t>to have enforceable powers, which generally requires “</a:t>
            </a:r>
            <a:r>
              <a:rPr lang="en-US" dirty="0" smtClean="0">
                <a:solidFill>
                  <a:srgbClr val="4F81BD"/>
                </a:solidFill>
              </a:rPr>
              <a:t>legal personhood” </a:t>
            </a:r>
            <a:r>
              <a:rPr lang="en-US" dirty="0">
                <a:solidFill>
                  <a:srgbClr val="4F81BD"/>
                </a:solidFill>
              </a:rPr>
              <a:t>in California (and other jurisdictions)</a:t>
            </a:r>
            <a:r>
              <a:rPr lang="en" dirty="0" smtClean="0">
                <a:solidFill>
                  <a:srgbClr val="4F81BD"/>
                </a:solidFill>
              </a:rPr>
              <a:t>.</a:t>
            </a:r>
            <a:r>
              <a:rPr lang="en-US" dirty="0" smtClean="0">
                <a:solidFill>
                  <a:srgbClr val="4F81BD"/>
                </a:solidFill>
              </a:rPr>
              <a:t> The </a:t>
            </a:r>
            <a:r>
              <a:rPr lang="en" dirty="0">
                <a:solidFill>
                  <a:srgbClr val="4F81BD"/>
                </a:solidFill>
              </a:rPr>
              <a:t>CCWG-Accountability </a:t>
            </a:r>
            <a:r>
              <a:rPr lang="en-US" b="1" dirty="0" smtClean="0">
                <a:solidFill>
                  <a:srgbClr val="4F81BD"/>
                </a:solidFill>
              </a:rPr>
              <a:t>is recommending the Community Mechanism as Sole Member Model</a:t>
            </a:r>
            <a:r>
              <a:rPr lang="en-US" dirty="0" smtClean="0">
                <a:solidFill>
                  <a:srgbClr val="4F81BD"/>
                </a:solidFill>
              </a:rPr>
              <a:t>.</a:t>
            </a:r>
            <a:endParaRPr lang="en" dirty="0">
              <a:solidFill>
                <a:srgbClr val="4F81BD"/>
              </a:solidFill>
            </a:endParaRPr>
          </a:p>
        </p:txBody>
      </p:sp>
      <p:sp>
        <p:nvSpPr>
          <p:cNvPr id="15" name="Rectangle 14"/>
          <p:cNvSpPr/>
          <p:nvPr/>
        </p:nvSpPr>
        <p:spPr>
          <a:xfrm>
            <a:off x="216002" y="2320638"/>
            <a:ext cx="4247448" cy="3934679"/>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670548" y="2320638"/>
            <a:ext cx="4247448" cy="3934679"/>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024" y="2600578"/>
            <a:ext cx="4248912" cy="3712464"/>
          </a:xfrm>
          <a:prstGeom prst="rect">
            <a:avLst/>
          </a:prstGeom>
        </p:spPr>
      </p:pic>
      <p:pic>
        <p:nvPicPr>
          <p:cNvPr id="22" name="Picture 21" descr="CCWG_Paris2015_Overview05-3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084" y="2596297"/>
            <a:ext cx="4248912" cy="3712464"/>
          </a:xfrm>
          <a:prstGeom prst="rect">
            <a:avLst/>
          </a:prstGeom>
        </p:spPr>
      </p:pic>
      <p:sp>
        <p:nvSpPr>
          <p:cNvPr id="59" name="TextBox 58"/>
          <p:cNvSpPr txBox="1"/>
          <p:nvPr/>
        </p:nvSpPr>
        <p:spPr>
          <a:xfrm>
            <a:off x="886153" y="3783382"/>
            <a:ext cx="783897" cy="184666"/>
          </a:xfrm>
          <a:prstGeom prst="rect">
            <a:avLst/>
          </a:prstGeom>
          <a:noFill/>
        </p:spPr>
        <p:txBody>
          <a:bodyPr wrap="square" tIns="0" rIns="0" bIns="0" rtlCol="0" anchor="ctr">
            <a:spAutoFit/>
          </a:bodyPr>
          <a:lstStyle/>
          <a:p>
            <a:pPr algn="ctr"/>
            <a:r>
              <a:rPr lang="en-US" sz="1200" b="1" dirty="0" smtClean="0"/>
              <a:t>BOARD</a:t>
            </a:r>
            <a:endParaRPr lang="en-US" sz="1200" b="1" dirty="0"/>
          </a:p>
        </p:txBody>
      </p:sp>
      <p:sp>
        <p:nvSpPr>
          <p:cNvPr id="60" name="TextBox 59"/>
          <p:cNvSpPr txBox="1"/>
          <p:nvPr/>
        </p:nvSpPr>
        <p:spPr>
          <a:xfrm>
            <a:off x="409904" y="5910632"/>
            <a:ext cx="1736396" cy="184666"/>
          </a:xfrm>
          <a:prstGeom prst="rect">
            <a:avLst/>
          </a:prstGeom>
          <a:noFill/>
        </p:spPr>
        <p:txBody>
          <a:bodyPr wrap="square" tIns="0" rIns="0" bIns="0" rtlCol="0" anchor="ctr">
            <a:spAutoFit/>
          </a:bodyPr>
          <a:lstStyle/>
          <a:p>
            <a:pPr algn="ctr"/>
            <a:r>
              <a:rPr lang="en-US" sz="1200" b="1" dirty="0" smtClean="0"/>
              <a:t>THE COMMUNITY</a:t>
            </a:r>
            <a:endParaRPr lang="en-US" sz="1200" b="1" dirty="0"/>
          </a:p>
        </p:txBody>
      </p:sp>
      <p:sp>
        <p:nvSpPr>
          <p:cNvPr id="61" name="TextBox 60"/>
          <p:cNvSpPr txBox="1"/>
          <p:nvPr/>
        </p:nvSpPr>
        <p:spPr>
          <a:xfrm>
            <a:off x="2284558" y="5488002"/>
            <a:ext cx="1409700" cy="153888"/>
          </a:xfrm>
          <a:prstGeom prst="rect">
            <a:avLst/>
          </a:prstGeom>
          <a:noFill/>
        </p:spPr>
        <p:txBody>
          <a:bodyPr wrap="square" tIns="0" rIns="0" bIns="0" rtlCol="0" anchor="ctr">
            <a:spAutoFit/>
          </a:bodyPr>
          <a:lstStyle/>
          <a:p>
            <a:pPr algn="r"/>
            <a:r>
              <a:rPr lang="en-US" sz="1000" dirty="0" smtClean="0"/>
              <a:t>Community disagrees?</a:t>
            </a:r>
            <a:endParaRPr lang="en-US" sz="1000" dirty="0"/>
          </a:p>
        </p:txBody>
      </p:sp>
      <p:sp>
        <p:nvSpPr>
          <p:cNvPr id="63" name="TextBox 62"/>
          <p:cNvSpPr txBox="1"/>
          <p:nvPr/>
        </p:nvSpPr>
        <p:spPr>
          <a:xfrm>
            <a:off x="3436411" y="4280162"/>
            <a:ext cx="927985" cy="153888"/>
          </a:xfrm>
          <a:prstGeom prst="rect">
            <a:avLst/>
          </a:prstGeom>
          <a:noFill/>
        </p:spPr>
        <p:txBody>
          <a:bodyPr wrap="square" tIns="0" rIns="0" bIns="0" rtlCol="0" anchor="ctr">
            <a:spAutoFit/>
          </a:bodyPr>
          <a:lstStyle/>
          <a:p>
            <a:r>
              <a:rPr lang="en-US" sz="1000" dirty="0" smtClean="0"/>
              <a:t>No recourse…</a:t>
            </a:r>
            <a:endParaRPr lang="en-US" sz="1000" dirty="0"/>
          </a:p>
        </p:txBody>
      </p:sp>
      <p:sp>
        <p:nvSpPr>
          <p:cNvPr id="64" name="TextBox 63"/>
          <p:cNvSpPr txBox="1"/>
          <p:nvPr/>
        </p:nvSpPr>
        <p:spPr>
          <a:xfrm>
            <a:off x="2359353" y="3791030"/>
            <a:ext cx="1844347" cy="161583"/>
          </a:xfrm>
          <a:prstGeom prst="rect">
            <a:avLst/>
          </a:prstGeom>
          <a:noFill/>
        </p:spPr>
        <p:txBody>
          <a:bodyPr wrap="square" tIns="0" rIns="0" bIns="0" rtlCol="0" anchor="ctr">
            <a:spAutoFit/>
          </a:bodyPr>
          <a:lstStyle/>
          <a:p>
            <a:pPr algn="ctr"/>
            <a:r>
              <a:rPr lang="en-US" sz="1050" b="1" dirty="0" smtClean="0"/>
              <a:t>Board Decision or Action</a:t>
            </a:r>
            <a:endParaRPr lang="en-US" sz="1050" b="1" dirty="0"/>
          </a:p>
        </p:txBody>
      </p:sp>
      <p:sp>
        <p:nvSpPr>
          <p:cNvPr id="70" name="TextBox 69"/>
          <p:cNvSpPr txBox="1"/>
          <p:nvPr/>
        </p:nvSpPr>
        <p:spPr>
          <a:xfrm>
            <a:off x="486834"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77" name="TextBox 76"/>
          <p:cNvSpPr txBox="1"/>
          <p:nvPr/>
        </p:nvSpPr>
        <p:spPr>
          <a:xfrm>
            <a:off x="736600" y="5691115"/>
            <a:ext cx="211665" cy="123111"/>
          </a:xfrm>
          <a:prstGeom prst="rect">
            <a:avLst/>
          </a:prstGeom>
          <a:noFill/>
        </p:spPr>
        <p:txBody>
          <a:bodyPr wrap="square" lIns="0" tIns="0" rIns="0" bIns="0" rtlCol="0">
            <a:spAutoFit/>
          </a:bodyPr>
          <a:lstStyle/>
          <a:p>
            <a:pPr algn="ctr"/>
            <a:r>
              <a:rPr lang="en-US" sz="800" dirty="0" smtClean="0">
                <a:solidFill>
                  <a:srgbClr val="231F20"/>
                </a:solidFill>
              </a:rPr>
              <a:t>SO</a:t>
            </a:r>
            <a:endParaRPr lang="en-US" sz="800" dirty="0"/>
          </a:p>
        </p:txBody>
      </p:sp>
      <p:sp>
        <p:nvSpPr>
          <p:cNvPr id="78" name="TextBox 77"/>
          <p:cNvSpPr txBox="1"/>
          <p:nvPr/>
        </p:nvSpPr>
        <p:spPr>
          <a:xfrm>
            <a:off x="986367"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79" name="TextBox 78"/>
          <p:cNvSpPr txBox="1"/>
          <p:nvPr/>
        </p:nvSpPr>
        <p:spPr>
          <a:xfrm>
            <a:off x="1240367" y="5691115"/>
            <a:ext cx="211665" cy="123111"/>
          </a:xfrm>
          <a:prstGeom prst="rect">
            <a:avLst/>
          </a:prstGeom>
          <a:noFill/>
        </p:spPr>
        <p:txBody>
          <a:bodyPr wrap="square" lIns="0" tIns="0" rIns="0" bIns="0" rtlCol="0">
            <a:spAutoFit/>
          </a:bodyPr>
          <a:lstStyle/>
          <a:p>
            <a:pPr algn="ctr"/>
            <a:r>
              <a:rPr lang="en-US" sz="800" dirty="0" smtClean="0">
                <a:solidFill>
                  <a:srgbClr val="231F20"/>
                </a:solidFill>
              </a:rPr>
              <a:t>SO</a:t>
            </a:r>
            <a:endParaRPr lang="en-US" sz="800" dirty="0"/>
          </a:p>
        </p:txBody>
      </p:sp>
      <p:sp>
        <p:nvSpPr>
          <p:cNvPr id="80" name="TextBox 79"/>
          <p:cNvSpPr txBox="1"/>
          <p:nvPr/>
        </p:nvSpPr>
        <p:spPr>
          <a:xfrm>
            <a:off x="1494367"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81" name="TextBox 80"/>
          <p:cNvSpPr txBox="1"/>
          <p:nvPr/>
        </p:nvSpPr>
        <p:spPr>
          <a:xfrm>
            <a:off x="1748368" y="5691115"/>
            <a:ext cx="211665" cy="123111"/>
          </a:xfrm>
          <a:prstGeom prst="rect">
            <a:avLst/>
          </a:prstGeom>
          <a:noFill/>
        </p:spPr>
        <p:txBody>
          <a:bodyPr wrap="square" lIns="0" tIns="0" rIns="0" bIns="0" rtlCol="0">
            <a:spAutoFit/>
          </a:bodyPr>
          <a:lstStyle/>
          <a:p>
            <a:pPr algn="ctr"/>
            <a:r>
              <a:rPr lang="en-US" sz="800" dirty="0" smtClean="0">
                <a:solidFill>
                  <a:srgbClr val="231F20"/>
                </a:solidFill>
              </a:rPr>
              <a:t>SO</a:t>
            </a:r>
            <a:endParaRPr lang="en-US" sz="800" dirty="0"/>
          </a:p>
        </p:txBody>
      </p:sp>
      <p:sp>
        <p:nvSpPr>
          <p:cNvPr id="82" name="TextBox 81"/>
          <p:cNvSpPr txBox="1"/>
          <p:nvPr/>
        </p:nvSpPr>
        <p:spPr>
          <a:xfrm>
            <a:off x="1998135"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83" name="TextBox 82"/>
          <p:cNvSpPr txBox="1"/>
          <p:nvPr/>
        </p:nvSpPr>
        <p:spPr>
          <a:xfrm>
            <a:off x="596900" y="4280162"/>
            <a:ext cx="501650" cy="692497"/>
          </a:xfrm>
          <a:prstGeom prst="rect">
            <a:avLst/>
          </a:prstGeom>
          <a:noFill/>
        </p:spPr>
        <p:txBody>
          <a:bodyPr wrap="square" tIns="0" rIns="0" bIns="0" rtlCol="0" anchor="ctr">
            <a:spAutoFit/>
          </a:bodyPr>
          <a:lstStyle/>
          <a:p>
            <a:pPr algn="r"/>
            <a:r>
              <a:rPr lang="en-US" sz="900" dirty="0" smtClean="0"/>
              <a:t>Policies</a:t>
            </a:r>
          </a:p>
          <a:p>
            <a:pPr algn="r"/>
            <a:r>
              <a:rPr lang="en-US" sz="900" dirty="0" smtClean="0"/>
              <a:t>(SOs)</a:t>
            </a:r>
          </a:p>
          <a:p>
            <a:pPr algn="r"/>
            <a:endParaRPr lang="en-US" sz="900" dirty="0"/>
          </a:p>
          <a:p>
            <a:pPr algn="r"/>
            <a:r>
              <a:rPr lang="en-US" sz="900" dirty="0" smtClean="0"/>
              <a:t>Advise</a:t>
            </a:r>
          </a:p>
          <a:p>
            <a:pPr algn="r"/>
            <a:r>
              <a:rPr lang="en-US" sz="900" dirty="0" smtClean="0"/>
              <a:t>(ACs)</a:t>
            </a:r>
            <a:endParaRPr lang="en-US" sz="900" dirty="0"/>
          </a:p>
        </p:txBody>
      </p:sp>
      <p:sp>
        <p:nvSpPr>
          <p:cNvPr id="84" name="TextBox 83"/>
          <p:cNvSpPr txBox="1"/>
          <p:nvPr/>
        </p:nvSpPr>
        <p:spPr>
          <a:xfrm>
            <a:off x="1394882" y="4555644"/>
            <a:ext cx="1018118" cy="276999"/>
          </a:xfrm>
          <a:prstGeom prst="rect">
            <a:avLst/>
          </a:prstGeom>
          <a:noFill/>
        </p:spPr>
        <p:txBody>
          <a:bodyPr wrap="square" tIns="0" rIns="0" bIns="0" rtlCol="0" anchor="ctr">
            <a:spAutoFit/>
          </a:bodyPr>
          <a:lstStyle/>
          <a:p>
            <a:r>
              <a:rPr lang="en-US" sz="900" dirty="0" smtClean="0"/>
              <a:t>Representation on the Board</a:t>
            </a:r>
            <a:endParaRPr lang="en-US" sz="900" dirty="0"/>
          </a:p>
        </p:txBody>
      </p:sp>
      <p:sp>
        <p:nvSpPr>
          <p:cNvPr id="85" name="TextBox 84"/>
          <p:cNvSpPr txBox="1"/>
          <p:nvPr/>
        </p:nvSpPr>
        <p:spPr>
          <a:xfrm>
            <a:off x="5349269" y="3783382"/>
            <a:ext cx="783897" cy="184666"/>
          </a:xfrm>
          <a:prstGeom prst="rect">
            <a:avLst/>
          </a:prstGeom>
          <a:noFill/>
        </p:spPr>
        <p:txBody>
          <a:bodyPr wrap="square" tIns="0" rIns="0" bIns="0" rtlCol="0" anchor="ctr">
            <a:spAutoFit/>
          </a:bodyPr>
          <a:lstStyle/>
          <a:p>
            <a:pPr algn="ctr"/>
            <a:r>
              <a:rPr lang="en-US" sz="1200" b="1" dirty="0" smtClean="0"/>
              <a:t>BOARD</a:t>
            </a:r>
            <a:endParaRPr lang="en-US" sz="1200" b="1" dirty="0"/>
          </a:p>
        </p:txBody>
      </p:sp>
      <p:sp>
        <p:nvSpPr>
          <p:cNvPr id="86" name="TextBox 85"/>
          <p:cNvSpPr txBox="1"/>
          <p:nvPr/>
        </p:nvSpPr>
        <p:spPr>
          <a:xfrm>
            <a:off x="4871618" y="5910632"/>
            <a:ext cx="3029818" cy="184666"/>
          </a:xfrm>
          <a:prstGeom prst="rect">
            <a:avLst/>
          </a:prstGeom>
          <a:noFill/>
        </p:spPr>
        <p:txBody>
          <a:bodyPr wrap="square" tIns="0" rIns="0" bIns="0" rtlCol="0" anchor="ctr">
            <a:spAutoFit/>
          </a:bodyPr>
          <a:lstStyle/>
          <a:p>
            <a:r>
              <a:rPr lang="en-US" sz="1200" b="1" dirty="0" smtClean="0"/>
              <a:t>THE EMPOWERED COMMUNITY</a:t>
            </a:r>
            <a:endParaRPr lang="en-US" sz="1200" b="1" dirty="0"/>
          </a:p>
        </p:txBody>
      </p:sp>
      <p:sp>
        <p:nvSpPr>
          <p:cNvPr id="88" name="TextBox 87"/>
          <p:cNvSpPr txBox="1"/>
          <p:nvPr/>
        </p:nvSpPr>
        <p:spPr>
          <a:xfrm>
            <a:off x="6747674" y="5488002"/>
            <a:ext cx="1409700" cy="153888"/>
          </a:xfrm>
          <a:prstGeom prst="rect">
            <a:avLst/>
          </a:prstGeom>
          <a:noFill/>
        </p:spPr>
        <p:txBody>
          <a:bodyPr wrap="square" tIns="0" rIns="0" bIns="0" rtlCol="0" anchor="ctr">
            <a:spAutoFit/>
          </a:bodyPr>
          <a:lstStyle/>
          <a:p>
            <a:pPr algn="r"/>
            <a:r>
              <a:rPr lang="en-US" sz="1000" dirty="0" smtClean="0"/>
              <a:t>Community disagrees?</a:t>
            </a:r>
            <a:endParaRPr lang="en-US" sz="1000" dirty="0"/>
          </a:p>
        </p:txBody>
      </p:sp>
      <p:sp>
        <p:nvSpPr>
          <p:cNvPr id="90" name="TextBox 89"/>
          <p:cNvSpPr txBox="1"/>
          <p:nvPr/>
        </p:nvSpPr>
        <p:spPr>
          <a:xfrm>
            <a:off x="6822469" y="3791030"/>
            <a:ext cx="1844347" cy="161583"/>
          </a:xfrm>
          <a:prstGeom prst="rect">
            <a:avLst/>
          </a:prstGeom>
          <a:noFill/>
        </p:spPr>
        <p:txBody>
          <a:bodyPr wrap="square" tIns="0" rIns="0" bIns="0" rtlCol="0" anchor="ctr">
            <a:spAutoFit/>
          </a:bodyPr>
          <a:lstStyle/>
          <a:p>
            <a:pPr algn="ctr"/>
            <a:r>
              <a:rPr lang="en-US" sz="1050" b="1" dirty="0" smtClean="0"/>
              <a:t>Board Decision or Action</a:t>
            </a:r>
            <a:endParaRPr lang="en-US" sz="1050" b="1" dirty="0"/>
          </a:p>
        </p:txBody>
      </p:sp>
      <p:sp>
        <p:nvSpPr>
          <p:cNvPr id="91" name="TextBox 90"/>
          <p:cNvSpPr txBox="1"/>
          <p:nvPr/>
        </p:nvSpPr>
        <p:spPr>
          <a:xfrm>
            <a:off x="4949950"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92" name="TextBox 91"/>
          <p:cNvSpPr txBox="1"/>
          <p:nvPr/>
        </p:nvSpPr>
        <p:spPr>
          <a:xfrm>
            <a:off x="5199716" y="5691115"/>
            <a:ext cx="211665" cy="123111"/>
          </a:xfrm>
          <a:prstGeom prst="rect">
            <a:avLst/>
          </a:prstGeom>
          <a:noFill/>
        </p:spPr>
        <p:txBody>
          <a:bodyPr wrap="square" lIns="0" tIns="0" rIns="0" bIns="0" rtlCol="0">
            <a:spAutoFit/>
          </a:bodyPr>
          <a:lstStyle/>
          <a:p>
            <a:pPr algn="ctr"/>
            <a:r>
              <a:rPr lang="en-US" sz="800" dirty="0" smtClean="0">
                <a:solidFill>
                  <a:srgbClr val="231F20"/>
                </a:solidFill>
              </a:rPr>
              <a:t>SO</a:t>
            </a:r>
            <a:endParaRPr lang="en-US" sz="800" dirty="0"/>
          </a:p>
        </p:txBody>
      </p:sp>
      <p:sp>
        <p:nvSpPr>
          <p:cNvPr id="93" name="TextBox 92"/>
          <p:cNvSpPr txBox="1"/>
          <p:nvPr/>
        </p:nvSpPr>
        <p:spPr>
          <a:xfrm>
            <a:off x="5449483"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94" name="TextBox 93"/>
          <p:cNvSpPr txBox="1"/>
          <p:nvPr/>
        </p:nvSpPr>
        <p:spPr>
          <a:xfrm>
            <a:off x="5703483" y="5691115"/>
            <a:ext cx="211665" cy="123111"/>
          </a:xfrm>
          <a:prstGeom prst="rect">
            <a:avLst/>
          </a:prstGeom>
          <a:noFill/>
        </p:spPr>
        <p:txBody>
          <a:bodyPr wrap="square" lIns="0" tIns="0" rIns="0" bIns="0" rtlCol="0">
            <a:spAutoFit/>
          </a:bodyPr>
          <a:lstStyle/>
          <a:p>
            <a:pPr algn="ctr"/>
            <a:r>
              <a:rPr lang="en-US" sz="800" dirty="0" smtClean="0">
                <a:solidFill>
                  <a:srgbClr val="231F20"/>
                </a:solidFill>
              </a:rPr>
              <a:t>SO</a:t>
            </a:r>
            <a:endParaRPr lang="en-US" sz="800" dirty="0"/>
          </a:p>
        </p:txBody>
      </p:sp>
      <p:sp>
        <p:nvSpPr>
          <p:cNvPr id="95" name="TextBox 94"/>
          <p:cNvSpPr txBox="1"/>
          <p:nvPr/>
        </p:nvSpPr>
        <p:spPr>
          <a:xfrm>
            <a:off x="5957483"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96" name="TextBox 95"/>
          <p:cNvSpPr txBox="1"/>
          <p:nvPr/>
        </p:nvSpPr>
        <p:spPr>
          <a:xfrm>
            <a:off x="6211484" y="5691115"/>
            <a:ext cx="211665" cy="123111"/>
          </a:xfrm>
          <a:prstGeom prst="rect">
            <a:avLst/>
          </a:prstGeom>
          <a:noFill/>
        </p:spPr>
        <p:txBody>
          <a:bodyPr wrap="square" lIns="0" tIns="0" rIns="0" bIns="0" rtlCol="0">
            <a:spAutoFit/>
          </a:bodyPr>
          <a:lstStyle/>
          <a:p>
            <a:pPr algn="ctr"/>
            <a:r>
              <a:rPr lang="en-US" sz="800" dirty="0" smtClean="0">
                <a:solidFill>
                  <a:srgbClr val="231F20"/>
                </a:solidFill>
              </a:rPr>
              <a:t>SO</a:t>
            </a:r>
            <a:endParaRPr lang="en-US" sz="800" dirty="0"/>
          </a:p>
        </p:txBody>
      </p:sp>
      <p:sp>
        <p:nvSpPr>
          <p:cNvPr id="97" name="TextBox 96"/>
          <p:cNvSpPr txBox="1"/>
          <p:nvPr/>
        </p:nvSpPr>
        <p:spPr>
          <a:xfrm>
            <a:off x="6461251" y="5691115"/>
            <a:ext cx="211665" cy="123111"/>
          </a:xfrm>
          <a:prstGeom prst="rect">
            <a:avLst/>
          </a:prstGeom>
          <a:noFill/>
        </p:spPr>
        <p:txBody>
          <a:bodyPr wrap="square" lIns="0" tIns="0" rIns="0" bIns="0" rtlCol="0">
            <a:spAutoFit/>
          </a:bodyPr>
          <a:lstStyle/>
          <a:p>
            <a:pPr algn="ctr"/>
            <a:r>
              <a:rPr lang="en-US" sz="800" dirty="0">
                <a:solidFill>
                  <a:srgbClr val="231F20"/>
                </a:solidFill>
              </a:rPr>
              <a:t>AC</a:t>
            </a:r>
            <a:endParaRPr lang="en-US" sz="800" dirty="0"/>
          </a:p>
        </p:txBody>
      </p:sp>
      <p:sp>
        <p:nvSpPr>
          <p:cNvPr id="98" name="TextBox 97"/>
          <p:cNvSpPr txBox="1"/>
          <p:nvPr/>
        </p:nvSpPr>
        <p:spPr>
          <a:xfrm>
            <a:off x="5060016" y="4280162"/>
            <a:ext cx="501650" cy="692497"/>
          </a:xfrm>
          <a:prstGeom prst="rect">
            <a:avLst/>
          </a:prstGeom>
          <a:noFill/>
        </p:spPr>
        <p:txBody>
          <a:bodyPr wrap="square" tIns="0" rIns="0" bIns="0" rtlCol="0" anchor="ctr">
            <a:spAutoFit/>
          </a:bodyPr>
          <a:lstStyle/>
          <a:p>
            <a:pPr algn="r"/>
            <a:r>
              <a:rPr lang="en-US" sz="900" dirty="0" smtClean="0"/>
              <a:t>Policies</a:t>
            </a:r>
          </a:p>
          <a:p>
            <a:pPr algn="r"/>
            <a:r>
              <a:rPr lang="en-US" sz="900" dirty="0" smtClean="0"/>
              <a:t>(SOs)</a:t>
            </a:r>
          </a:p>
          <a:p>
            <a:pPr algn="r"/>
            <a:endParaRPr lang="en-US" sz="900" dirty="0"/>
          </a:p>
          <a:p>
            <a:pPr algn="r"/>
            <a:r>
              <a:rPr lang="en-US" sz="900" dirty="0" smtClean="0"/>
              <a:t>Advise</a:t>
            </a:r>
          </a:p>
          <a:p>
            <a:pPr algn="r"/>
            <a:r>
              <a:rPr lang="en-US" sz="900" dirty="0" smtClean="0"/>
              <a:t>(ACs)</a:t>
            </a:r>
            <a:endParaRPr lang="en-US" sz="900" dirty="0"/>
          </a:p>
        </p:txBody>
      </p:sp>
      <p:sp>
        <p:nvSpPr>
          <p:cNvPr id="99" name="TextBox 98"/>
          <p:cNvSpPr txBox="1"/>
          <p:nvPr/>
        </p:nvSpPr>
        <p:spPr>
          <a:xfrm>
            <a:off x="5857998" y="4555644"/>
            <a:ext cx="1018118" cy="276999"/>
          </a:xfrm>
          <a:prstGeom prst="rect">
            <a:avLst/>
          </a:prstGeom>
          <a:noFill/>
        </p:spPr>
        <p:txBody>
          <a:bodyPr wrap="square" tIns="0" rIns="0" bIns="0" rtlCol="0" anchor="ctr">
            <a:spAutoFit/>
          </a:bodyPr>
          <a:lstStyle/>
          <a:p>
            <a:r>
              <a:rPr lang="en-US" sz="900" dirty="0" smtClean="0"/>
              <a:t>Representation on the Board</a:t>
            </a:r>
            <a:endParaRPr lang="en-US" sz="900" dirty="0"/>
          </a:p>
        </p:txBody>
      </p:sp>
      <p:sp>
        <p:nvSpPr>
          <p:cNvPr id="100" name="TextBox 99"/>
          <p:cNvSpPr txBox="1"/>
          <p:nvPr/>
        </p:nvSpPr>
        <p:spPr>
          <a:xfrm>
            <a:off x="6997700" y="4653769"/>
            <a:ext cx="1383366" cy="484748"/>
          </a:xfrm>
          <a:prstGeom prst="rect">
            <a:avLst/>
          </a:prstGeom>
          <a:noFill/>
        </p:spPr>
        <p:txBody>
          <a:bodyPr wrap="square" tIns="0" rIns="0" bIns="0" rtlCol="0" anchor="ctr">
            <a:spAutoFit/>
          </a:bodyPr>
          <a:lstStyle/>
          <a:p>
            <a:pPr algn="ctr"/>
            <a:r>
              <a:rPr lang="en-US" sz="1050" b="1" dirty="0" smtClean="0">
                <a:solidFill>
                  <a:srgbClr val="1C75BB"/>
                </a:solidFill>
              </a:rPr>
              <a:t>Community</a:t>
            </a:r>
          </a:p>
          <a:p>
            <a:pPr algn="ctr"/>
            <a:r>
              <a:rPr lang="en-US" sz="1050" b="1" dirty="0" smtClean="0">
                <a:solidFill>
                  <a:srgbClr val="1C75BB"/>
                </a:solidFill>
              </a:rPr>
              <a:t>Mechanism</a:t>
            </a:r>
            <a:r>
              <a:rPr lang="en-US" sz="1050" b="1" dirty="0">
                <a:solidFill>
                  <a:srgbClr val="1C75BB"/>
                </a:solidFill>
              </a:rPr>
              <a:t> </a:t>
            </a:r>
            <a:r>
              <a:rPr lang="en-US" sz="1050" b="1" dirty="0" smtClean="0">
                <a:solidFill>
                  <a:srgbClr val="1C75BB"/>
                </a:solidFill>
              </a:rPr>
              <a:t>As</a:t>
            </a:r>
          </a:p>
          <a:p>
            <a:pPr algn="ctr"/>
            <a:r>
              <a:rPr lang="en-US" sz="1050" b="1" dirty="0" smtClean="0">
                <a:solidFill>
                  <a:srgbClr val="1C75BB"/>
                </a:solidFill>
              </a:rPr>
              <a:t>      Sole Member</a:t>
            </a:r>
            <a:endParaRPr lang="en-US" sz="1050" b="1" dirty="0">
              <a:solidFill>
                <a:srgbClr val="1C75BB"/>
              </a:solidFill>
            </a:endParaRPr>
          </a:p>
        </p:txBody>
      </p:sp>
      <p:sp>
        <p:nvSpPr>
          <p:cNvPr id="101" name="TextBox 100"/>
          <p:cNvSpPr txBox="1"/>
          <p:nvPr/>
        </p:nvSpPr>
        <p:spPr>
          <a:xfrm>
            <a:off x="8230437" y="4554128"/>
            <a:ext cx="570663" cy="138499"/>
          </a:xfrm>
          <a:prstGeom prst="rect">
            <a:avLst/>
          </a:prstGeom>
          <a:noFill/>
        </p:spPr>
        <p:txBody>
          <a:bodyPr wrap="square" tIns="0" rIns="0" bIns="0" rtlCol="0" anchor="ctr">
            <a:spAutoFit/>
          </a:bodyPr>
          <a:lstStyle/>
          <a:p>
            <a:r>
              <a:rPr lang="en-US" sz="900" dirty="0" smtClean="0">
                <a:solidFill>
                  <a:srgbClr val="1C75BB"/>
                </a:solidFill>
              </a:rPr>
              <a:t>Powers</a:t>
            </a:r>
            <a:endParaRPr lang="en-US" sz="900" dirty="0">
              <a:solidFill>
                <a:srgbClr val="1C75BB"/>
              </a:solidFill>
            </a:endParaRPr>
          </a:p>
        </p:txBody>
      </p:sp>
      <p:sp>
        <p:nvSpPr>
          <p:cNvPr id="102" name="TextBox 101"/>
          <p:cNvSpPr txBox="1"/>
          <p:nvPr/>
        </p:nvSpPr>
        <p:spPr>
          <a:xfrm>
            <a:off x="7088715" y="4554128"/>
            <a:ext cx="57057" cy="123111"/>
          </a:xfrm>
          <a:prstGeom prst="rect">
            <a:avLst/>
          </a:prstGeom>
          <a:noFill/>
        </p:spPr>
        <p:txBody>
          <a:bodyPr wrap="none" lIns="0" tIns="0" rIns="0" bIns="0" rtlCol="0" anchor="ctr">
            <a:spAutoFit/>
          </a:bodyPr>
          <a:lstStyle/>
          <a:p>
            <a:pPr algn="ctr"/>
            <a:r>
              <a:rPr lang="en-US" sz="800" dirty="0" smtClean="0"/>
              <a:t>1</a:t>
            </a:r>
            <a:endParaRPr lang="en-US" sz="800" dirty="0"/>
          </a:p>
        </p:txBody>
      </p:sp>
      <p:sp>
        <p:nvSpPr>
          <p:cNvPr id="103" name="TextBox 102"/>
          <p:cNvSpPr txBox="1"/>
          <p:nvPr/>
        </p:nvSpPr>
        <p:spPr>
          <a:xfrm>
            <a:off x="7310965" y="4418317"/>
            <a:ext cx="57057" cy="123111"/>
          </a:xfrm>
          <a:prstGeom prst="rect">
            <a:avLst/>
          </a:prstGeom>
          <a:noFill/>
        </p:spPr>
        <p:txBody>
          <a:bodyPr wrap="none" lIns="0" tIns="0" rIns="0" bIns="0" rtlCol="0" anchor="ctr">
            <a:spAutoFit/>
          </a:bodyPr>
          <a:lstStyle/>
          <a:p>
            <a:pPr algn="ctr"/>
            <a:r>
              <a:rPr lang="en-US" sz="800" dirty="0" smtClean="0"/>
              <a:t>2</a:t>
            </a:r>
            <a:endParaRPr lang="en-US" sz="800" dirty="0"/>
          </a:p>
        </p:txBody>
      </p:sp>
      <p:sp>
        <p:nvSpPr>
          <p:cNvPr id="104" name="TextBox 103"/>
          <p:cNvSpPr txBox="1"/>
          <p:nvPr/>
        </p:nvSpPr>
        <p:spPr>
          <a:xfrm>
            <a:off x="7571315" y="4313912"/>
            <a:ext cx="57057" cy="123111"/>
          </a:xfrm>
          <a:prstGeom prst="rect">
            <a:avLst/>
          </a:prstGeom>
          <a:noFill/>
        </p:spPr>
        <p:txBody>
          <a:bodyPr wrap="none" lIns="0" tIns="0" rIns="0" bIns="0" rtlCol="0" anchor="ctr">
            <a:spAutoFit/>
          </a:bodyPr>
          <a:lstStyle/>
          <a:p>
            <a:pPr algn="ctr"/>
            <a:r>
              <a:rPr lang="en-US" sz="800" dirty="0" smtClean="0"/>
              <a:t>3</a:t>
            </a:r>
            <a:endParaRPr lang="en-US" sz="800" dirty="0"/>
          </a:p>
        </p:txBody>
      </p:sp>
      <p:sp>
        <p:nvSpPr>
          <p:cNvPr id="105" name="TextBox 104"/>
          <p:cNvSpPr txBox="1"/>
          <p:nvPr/>
        </p:nvSpPr>
        <p:spPr>
          <a:xfrm>
            <a:off x="7844379" y="4273838"/>
            <a:ext cx="57057" cy="123111"/>
          </a:xfrm>
          <a:prstGeom prst="rect">
            <a:avLst/>
          </a:prstGeom>
          <a:noFill/>
        </p:spPr>
        <p:txBody>
          <a:bodyPr wrap="none" lIns="0" tIns="0" rIns="0" bIns="0" rtlCol="0" anchor="ctr">
            <a:spAutoFit/>
          </a:bodyPr>
          <a:lstStyle/>
          <a:p>
            <a:pPr algn="ctr"/>
            <a:r>
              <a:rPr lang="en-US" sz="800" dirty="0" smtClean="0"/>
              <a:t>4</a:t>
            </a:r>
            <a:endParaRPr lang="en-US" sz="800" dirty="0"/>
          </a:p>
        </p:txBody>
      </p:sp>
      <p:sp>
        <p:nvSpPr>
          <p:cNvPr id="106" name="TextBox 105"/>
          <p:cNvSpPr txBox="1"/>
          <p:nvPr/>
        </p:nvSpPr>
        <p:spPr>
          <a:xfrm>
            <a:off x="8101198" y="4287765"/>
            <a:ext cx="64120" cy="123111"/>
          </a:xfrm>
          <a:prstGeom prst="rect">
            <a:avLst/>
          </a:prstGeom>
          <a:noFill/>
        </p:spPr>
        <p:txBody>
          <a:bodyPr wrap="none" lIns="0" tIns="0" rIns="0" bIns="0" rtlCol="0" anchor="ctr">
            <a:spAutoFit/>
          </a:bodyPr>
          <a:lstStyle/>
          <a:p>
            <a:pPr algn="ctr"/>
            <a:r>
              <a:rPr lang="en-US" sz="800" dirty="0" smtClean="0"/>
              <a:t>5</a:t>
            </a:r>
            <a:endParaRPr lang="en-US" sz="800" dirty="0"/>
          </a:p>
        </p:txBody>
      </p:sp>
      <p:sp>
        <p:nvSpPr>
          <p:cNvPr id="107" name="TextBox 106"/>
          <p:cNvSpPr txBox="1"/>
          <p:nvPr/>
        </p:nvSpPr>
        <p:spPr>
          <a:xfrm>
            <a:off x="8339884" y="4378642"/>
            <a:ext cx="57057" cy="123111"/>
          </a:xfrm>
          <a:prstGeom prst="rect">
            <a:avLst/>
          </a:prstGeom>
          <a:noFill/>
        </p:spPr>
        <p:txBody>
          <a:bodyPr wrap="none" lIns="0" tIns="0" rIns="0" bIns="0" rtlCol="0" anchor="ctr">
            <a:spAutoFit/>
          </a:bodyPr>
          <a:lstStyle/>
          <a:p>
            <a:pPr algn="ctr"/>
            <a:r>
              <a:rPr lang="en-US" sz="800" dirty="0" smtClean="0"/>
              <a:t>6</a:t>
            </a:r>
            <a:endParaRPr lang="en-US" sz="800" dirty="0"/>
          </a:p>
        </p:txBody>
      </p:sp>
      <p:sp>
        <p:nvSpPr>
          <p:cNvPr id="108" name="TextBox 107"/>
          <p:cNvSpPr txBox="1"/>
          <p:nvPr/>
        </p:nvSpPr>
        <p:spPr>
          <a:xfrm>
            <a:off x="7901108" y="4076908"/>
            <a:ext cx="1016888" cy="153888"/>
          </a:xfrm>
          <a:prstGeom prst="rect">
            <a:avLst/>
          </a:prstGeom>
          <a:noFill/>
        </p:spPr>
        <p:txBody>
          <a:bodyPr wrap="square" tIns="0" rIns="0" bIns="0" rtlCol="0" anchor="ctr">
            <a:spAutoFit/>
          </a:bodyPr>
          <a:lstStyle/>
          <a:p>
            <a:r>
              <a:rPr lang="en-US" sz="1000" b="1" dirty="0" smtClean="0">
                <a:solidFill>
                  <a:srgbClr val="1C75BB"/>
                </a:solidFill>
              </a:rPr>
              <a:t>Recourse!</a:t>
            </a:r>
            <a:endParaRPr lang="en-US" sz="1000" b="1" dirty="0">
              <a:solidFill>
                <a:srgbClr val="1C75BB"/>
              </a:solidFill>
            </a:endParaRPr>
          </a:p>
        </p:txBody>
      </p:sp>
      <p:sp>
        <p:nvSpPr>
          <p:cNvPr id="49" name="Shape 202"/>
          <p:cNvSpPr txBox="1"/>
          <p:nvPr/>
        </p:nvSpPr>
        <p:spPr>
          <a:xfrm>
            <a:off x="228600" y="1530139"/>
            <a:ext cx="8689396" cy="732774"/>
          </a:xfrm>
          <a:prstGeom prst="rect">
            <a:avLst/>
          </a:prstGeom>
          <a:noFill/>
          <a:ln>
            <a:noFill/>
          </a:ln>
        </p:spPr>
        <p:txBody>
          <a:bodyPr lIns="91425" tIns="91425" rIns="91425" bIns="91425" anchor="t" anchorCtr="0">
            <a:noAutofit/>
          </a:bodyPr>
          <a:lstStyle/>
          <a:p>
            <a:pPr lvl="0"/>
            <a:r>
              <a:rPr lang="en-US" sz="1200" dirty="0"/>
              <a:t>The Community Mechanism in which SOs/ACs </a:t>
            </a:r>
            <a:r>
              <a:rPr lang="en-US" sz="1200" dirty="0" smtClean="0"/>
              <a:t>participate jointly </a:t>
            </a:r>
            <a:r>
              <a:rPr lang="en-US" sz="1200" dirty="0"/>
              <a:t>to exercise their community powers would be </a:t>
            </a:r>
            <a:r>
              <a:rPr lang="en-US" sz="1200" dirty="0" smtClean="0"/>
              <a:t>built into ICANN’s Bylaws and be the </a:t>
            </a:r>
            <a:r>
              <a:rPr lang="en-US" sz="1200" dirty="0"/>
              <a:t>Sole Member of ICANN. Decisions of the SOs/ACs </a:t>
            </a:r>
            <a:r>
              <a:rPr lang="en-US" sz="1200" dirty="0" smtClean="0"/>
              <a:t>per the </a:t>
            </a:r>
            <a:r>
              <a:rPr lang="en-US" sz="1200" dirty="0"/>
              <a:t>Community Mechanism would directly determine exercise of the rights of the Community Mechanism as Sole Member (CMSM)</a:t>
            </a:r>
            <a:r>
              <a:rPr lang="en-US" sz="1200" dirty="0" smtClean="0"/>
              <a:t>.</a:t>
            </a:r>
            <a:endParaRPr lang="en" sz="1200" dirty="0"/>
          </a:p>
        </p:txBody>
      </p:sp>
      <p:sp>
        <p:nvSpPr>
          <p:cNvPr id="50" name="Shape 153"/>
          <p:cNvSpPr txBox="1"/>
          <p:nvPr/>
        </p:nvSpPr>
        <p:spPr>
          <a:xfrm>
            <a:off x="360530" y="2412998"/>
            <a:ext cx="3064335" cy="228600"/>
          </a:xfrm>
          <a:prstGeom prst="rect">
            <a:avLst/>
          </a:prstGeom>
          <a:noFill/>
          <a:ln>
            <a:noFill/>
          </a:ln>
        </p:spPr>
        <p:txBody>
          <a:bodyPr lIns="0" tIns="0" rIns="0" bIns="0" anchor="t" anchorCtr="0">
            <a:normAutofit fontScale="85000" lnSpcReduction="20000"/>
          </a:bodyPr>
          <a:lstStyle/>
          <a:p>
            <a:pPr marL="0" marR="0" lvl="0" indent="0" algn="l" rtl="0">
              <a:lnSpc>
                <a:spcPct val="118333"/>
              </a:lnSpc>
              <a:spcBef>
                <a:spcPts val="0"/>
              </a:spcBef>
              <a:buSzPct val="25000"/>
              <a:buNone/>
            </a:pPr>
            <a:r>
              <a:rPr lang="en-US" sz="1800" b="0" i="0" u="none" strike="noStrike" cap="none" baseline="0" dirty="0" smtClean="0">
                <a:solidFill>
                  <a:srgbClr val="1C75BB"/>
                </a:solidFill>
                <a:ea typeface="Helvetica Neue"/>
                <a:sym typeface="Helvetica Neue"/>
              </a:rPr>
              <a:t>Community</a:t>
            </a:r>
            <a:r>
              <a:rPr lang="en-US" sz="1800" b="0" i="0" u="none" strike="noStrike" cap="none" dirty="0" smtClean="0">
                <a:solidFill>
                  <a:srgbClr val="1C75BB"/>
                </a:solidFill>
                <a:ea typeface="Helvetica Neue"/>
                <a:sym typeface="Helvetica Neue"/>
              </a:rPr>
              <a:t> Power – Current</a:t>
            </a:r>
            <a:endParaRPr lang="en" sz="1800" b="0" i="0" u="none" strike="noStrike" cap="none" baseline="0" dirty="0">
              <a:solidFill>
                <a:srgbClr val="1C75BB"/>
              </a:solidFill>
              <a:ea typeface="Helvetica Neue"/>
              <a:sym typeface="Helvetica Neue"/>
            </a:endParaRPr>
          </a:p>
        </p:txBody>
      </p:sp>
      <p:sp>
        <p:nvSpPr>
          <p:cNvPr id="51" name="Shape 153"/>
          <p:cNvSpPr txBox="1"/>
          <p:nvPr/>
        </p:nvSpPr>
        <p:spPr>
          <a:xfrm>
            <a:off x="4864482" y="2424272"/>
            <a:ext cx="3064335" cy="228600"/>
          </a:xfrm>
          <a:prstGeom prst="rect">
            <a:avLst/>
          </a:prstGeom>
          <a:noFill/>
          <a:ln>
            <a:noFill/>
          </a:ln>
        </p:spPr>
        <p:txBody>
          <a:bodyPr lIns="0" tIns="0" rIns="0" bIns="0" anchor="t" anchorCtr="0">
            <a:normAutofit fontScale="85000" lnSpcReduction="20000"/>
          </a:bodyPr>
          <a:lstStyle/>
          <a:p>
            <a:pPr marL="0" marR="0" lvl="0" indent="0" algn="l" rtl="0">
              <a:lnSpc>
                <a:spcPct val="118333"/>
              </a:lnSpc>
              <a:spcBef>
                <a:spcPts val="0"/>
              </a:spcBef>
              <a:buSzPct val="25000"/>
              <a:buNone/>
            </a:pPr>
            <a:r>
              <a:rPr lang="en-US" sz="1800" b="0" i="0" u="none" strike="noStrike" cap="none" baseline="0" dirty="0" smtClean="0">
                <a:solidFill>
                  <a:srgbClr val="1C75BB"/>
                </a:solidFill>
                <a:ea typeface="Helvetica Neue"/>
                <a:sym typeface="Helvetica Neue"/>
              </a:rPr>
              <a:t>Community</a:t>
            </a:r>
            <a:r>
              <a:rPr lang="en-US" sz="1800" b="0" i="0" u="none" strike="noStrike" cap="none" dirty="0" smtClean="0">
                <a:solidFill>
                  <a:srgbClr val="1C75BB"/>
                </a:solidFill>
                <a:ea typeface="Helvetica Neue"/>
                <a:sym typeface="Helvetica Neue"/>
              </a:rPr>
              <a:t> Power – Future </a:t>
            </a:r>
            <a:endParaRPr lang="en" sz="1800" b="0" i="0" u="none" strike="noStrike" cap="none" baseline="0" dirty="0">
              <a:solidFill>
                <a:srgbClr val="1C75BB"/>
              </a:solidFill>
              <a:ea typeface="Helvetica Neue"/>
              <a:sym typeface="Helvetica Neue"/>
            </a:endParaRPr>
          </a:p>
        </p:txBody>
      </p:sp>
      <p:sp>
        <p:nvSpPr>
          <p:cNvPr id="3" name="Rectangle 2"/>
          <p:cNvSpPr/>
          <p:nvPr/>
        </p:nvSpPr>
        <p:spPr>
          <a:xfrm>
            <a:off x="360530" y="2627247"/>
            <a:ext cx="3992321" cy="415498"/>
          </a:xfrm>
          <a:prstGeom prst="rect">
            <a:avLst/>
          </a:prstGeom>
        </p:spPr>
        <p:txBody>
          <a:bodyPr wrap="square" lIns="0">
            <a:spAutoFit/>
          </a:bodyPr>
          <a:lstStyle/>
          <a:p>
            <a:r>
              <a:rPr lang="en-US" sz="1050" dirty="0" smtClean="0"/>
              <a:t>If the community disagrees with a Board decision or action, they have no recourse to challenge it.</a:t>
            </a:r>
            <a:endParaRPr lang="en-US" sz="1050" dirty="0"/>
          </a:p>
        </p:txBody>
      </p:sp>
      <p:sp>
        <p:nvSpPr>
          <p:cNvPr id="53" name="Rectangle 52"/>
          <p:cNvSpPr/>
          <p:nvPr/>
        </p:nvSpPr>
        <p:spPr>
          <a:xfrm>
            <a:off x="4847551" y="2641598"/>
            <a:ext cx="3953549" cy="415498"/>
          </a:xfrm>
          <a:prstGeom prst="rect">
            <a:avLst/>
          </a:prstGeom>
        </p:spPr>
        <p:txBody>
          <a:bodyPr wrap="square" lIns="0">
            <a:spAutoFit/>
          </a:bodyPr>
          <a:lstStyle/>
          <a:p>
            <a:r>
              <a:rPr lang="en-US" sz="1050" dirty="0" smtClean="0"/>
              <a:t>If the community disagrees with a Board decision or action, they can challenge it exercising their powers through the CMSM.</a:t>
            </a:r>
            <a:endParaRPr lang="en-US" sz="1050" dirty="0"/>
          </a:p>
        </p:txBody>
      </p:sp>
      <p:sp>
        <p:nvSpPr>
          <p:cNvPr id="56" name="Shape 194"/>
          <p:cNvSpPr txBox="1">
            <a:spLocks/>
          </p:cNvSpPr>
          <p:nvPr/>
        </p:nvSpPr>
        <p:spPr>
          <a:xfrm>
            <a:off x="8739496" y="6415298"/>
            <a:ext cx="178500" cy="139799"/>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25400" algn="l">
              <a:buSzPct val="25000"/>
            </a:pPr>
            <a:fld id="{00000000-1234-1234-1234-123412341234}" type="slidenum">
              <a:rPr lang="en" sz="900" smtClean="0">
                <a:solidFill>
                  <a:schemeClr val="lt1"/>
                </a:solidFill>
                <a:ea typeface="Helvetica Neue"/>
                <a:sym typeface="Helvetica Neue"/>
              </a:rPr>
              <a:pPr marL="25400" algn="l">
                <a:buSzPct val="25000"/>
              </a:pPr>
              <a:t>11</a:t>
            </a:fld>
            <a:endParaRPr lang="en" sz="900" dirty="0">
              <a:solidFill>
                <a:schemeClr val="lt1"/>
              </a:solidFill>
              <a:ea typeface="Helvetica Neue"/>
              <a:sym typeface="Helvetica Neue"/>
            </a:endParaRPr>
          </a:p>
        </p:txBody>
      </p:sp>
    </p:spTree>
    <p:extLst>
      <p:ext uri="{BB962C8B-B14F-4D97-AF65-F5344CB8AC3E}">
        <p14:creationId xmlns:p14="http://schemas.microsoft.com/office/powerpoint/2010/main" val="32308778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8423998" y="6377394"/>
            <a:ext cx="504190" cy="216535"/>
          </a:xfrm>
          <a:custGeom>
            <a:avLst/>
            <a:gdLst/>
            <a:ahLst/>
            <a:cxnLst/>
            <a:rect l="l" t="t" r="r" b="b"/>
            <a:pathLst>
              <a:path w="504190" h="216534">
                <a:moveTo>
                  <a:pt x="0" y="216001"/>
                </a:moveTo>
                <a:lnTo>
                  <a:pt x="503999" y="216001"/>
                </a:lnTo>
                <a:lnTo>
                  <a:pt x="503999" y="0"/>
                </a:lnTo>
                <a:lnTo>
                  <a:pt x="0" y="0"/>
                </a:lnTo>
                <a:lnTo>
                  <a:pt x="0" y="216001"/>
                </a:lnTo>
                <a:close/>
              </a:path>
            </a:pathLst>
          </a:custGeom>
          <a:solidFill>
            <a:srgbClr val="064263"/>
          </a:solidFill>
        </p:spPr>
        <p:txBody>
          <a:bodyPr wrap="square" lIns="0" tIns="0" rIns="0" bIns="0" rtlCol="0"/>
          <a:lstStyle/>
          <a:p>
            <a:endParaRPr lang="en"/>
          </a:p>
        </p:txBody>
      </p:sp>
      <p:sp>
        <p:nvSpPr>
          <p:cNvPr id="7" name="object 7"/>
          <p:cNvSpPr/>
          <p:nvPr/>
        </p:nvSpPr>
        <p:spPr>
          <a:xfrm>
            <a:off x="216001" y="6377394"/>
            <a:ext cx="8208009" cy="216535"/>
          </a:xfrm>
          <a:custGeom>
            <a:avLst/>
            <a:gdLst/>
            <a:ahLst/>
            <a:cxnLst/>
            <a:rect l="l" t="t" r="r" b="b"/>
            <a:pathLst>
              <a:path w="8208009" h="216534">
                <a:moveTo>
                  <a:pt x="0" y="216001"/>
                </a:moveTo>
                <a:lnTo>
                  <a:pt x="8207997" y="216001"/>
                </a:lnTo>
                <a:lnTo>
                  <a:pt x="8207997" y="0"/>
                </a:lnTo>
                <a:lnTo>
                  <a:pt x="0" y="0"/>
                </a:lnTo>
                <a:lnTo>
                  <a:pt x="0" y="216001"/>
                </a:lnTo>
                <a:close/>
              </a:path>
            </a:pathLst>
          </a:custGeom>
          <a:solidFill>
            <a:srgbClr val="BBBDC0"/>
          </a:solidFill>
        </p:spPr>
        <p:txBody>
          <a:bodyPr wrap="square" lIns="0" tIns="0" rIns="0" bIns="0" rtlCol="0"/>
          <a:lstStyle/>
          <a:p>
            <a:endParaRPr lang="en"/>
          </a:p>
        </p:txBody>
      </p:sp>
      <p:sp>
        <p:nvSpPr>
          <p:cNvPr id="8" name="object 8"/>
          <p:cNvSpPr txBox="1">
            <a:spLocks noGrp="1"/>
          </p:cNvSpPr>
          <p:nvPr>
            <p:ph type="title"/>
          </p:nvPr>
        </p:nvSpPr>
        <p:spPr>
          <a:xfrm>
            <a:off x="228600" y="228600"/>
            <a:ext cx="8640099" cy="369332"/>
          </a:xfrm>
          <a:prstGeom prst="rect">
            <a:avLst/>
          </a:prstGeom>
        </p:spPr>
        <p:txBody>
          <a:bodyPr vert="horz" wrap="square" lIns="0" tIns="0" rIns="0" bIns="0" rtlCol="0">
            <a:spAutoFit/>
          </a:bodyPr>
          <a:lstStyle/>
          <a:p>
            <a:pPr marL="12700">
              <a:lnSpc>
                <a:spcPct val="100000"/>
              </a:lnSpc>
            </a:pPr>
            <a:r>
              <a:rPr lang="en" b="1" dirty="0" smtClean="0">
                <a:latin typeface="Arial"/>
                <a:cs typeface="Arial"/>
              </a:rPr>
              <a:t>The </a:t>
            </a:r>
            <a:r>
              <a:rPr lang="en-US" b="1" dirty="0" smtClean="0">
                <a:latin typeface="Arial"/>
                <a:cs typeface="Arial"/>
              </a:rPr>
              <a:t>Empowered Community’s Powers</a:t>
            </a:r>
            <a:endParaRPr lang="en" b="1" dirty="0">
              <a:latin typeface="Arial"/>
              <a:cs typeface="Arial"/>
            </a:endParaRPr>
          </a:p>
        </p:txBody>
      </p:sp>
      <p:sp>
        <p:nvSpPr>
          <p:cNvPr id="9" name="object 9"/>
          <p:cNvSpPr/>
          <p:nvPr/>
        </p:nvSpPr>
        <p:spPr>
          <a:xfrm>
            <a:off x="216001" y="653402"/>
            <a:ext cx="8712200" cy="72390"/>
          </a:xfrm>
          <a:custGeom>
            <a:avLst/>
            <a:gdLst/>
            <a:ahLst/>
            <a:cxnLst/>
            <a:rect l="l" t="t" r="r" b="b"/>
            <a:pathLst>
              <a:path w="8712200" h="72390">
                <a:moveTo>
                  <a:pt x="8711996" y="71996"/>
                </a:moveTo>
                <a:lnTo>
                  <a:pt x="0" y="71996"/>
                </a:lnTo>
                <a:lnTo>
                  <a:pt x="0" y="0"/>
                </a:lnTo>
                <a:lnTo>
                  <a:pt x="8711996" y="0"/>
                </a:lnTo>
                <a:lnTo>
                  <a:pt x="8711996" y="71996"/>
                </a:lnTo>
                <a:close/>
              </a:path>
            </a:pathLst>
          </a:custGeom>
          <a:solidFill>
            <a:srgbClr val="064263"/>
          </a:solidFill>
        </p:spPr>
        <p:txBody>
          <a:bodyPr wrap="square" lIns="0" tIns="0" rIns="0" bIns="0" rtlCol="0"/>
          <a:lstStyle/>
          <a:p>
            <a:endParaRPr lang="en"/>
          </a:p>
        </p:txBody>
      </p:sp>
      <p:sp>
        <p:nvSpPr>
          <p:cNvPr id="19" name="object 19"/>
          <p:cNvSpPr txBox="1">
            <a:spLocks noGrp="1"/>
          </p:cNvSpPr>
          <p:nvPr>
            <p:ph type="ftr" sz="quarter" idx="5"/>
          </p:nvPr>
        </p:nvSpPr>
        <p:spPr>
          <a:prstGeom prst="rect">
            <a:avLst/>
          </a:prstGeom>
        </p:spPr>
        <p:txBody>
          <a:bodyPr vert="horz" wrap="square" lIns="0" tIns="0" rIns="0" bIns="0" rtlCol="0">
            <a:spAutoFit/>
          </a:bodyPr>
          <a:lstStyle/>
          <a:p>
            <a:pPr marL="12700" lvl="0">
              <a:buSzPct val="25000"/>
            </a:pPr>
            <a:r>
              <a:rPr lang="en" dirty="0">
                <a:ea typeface="Helvetica Neue"/>
                <a:sym typeface="Helvetica Neue"/>
              </a:rPr>
              <a:t>Cross Community Working Group (CCWG) </a:t>
            </a:r>
            <a:r>
              <a:rPr lang="en" dirty="0" smtClean="0">
                <a:ea typeface="Helvetica Neue"/>
                <a:sym typeface="Helvetica Neue"/>
              </a:rPr>
              <a:t>Accountability</a:t>
            </a:r>
            <a:r>
              <a:rPr lang="en-US" dirty="0" smtClean="0">
                <a:ea typeface="Helvetica Neue"/>
                <a:sym typeface="Helvetica Neue"/>
              </a:rPr>
              <a:t> 2nd</a:t>
            </a:r>
            <a:r>
              <a:rPr lang="en" dirty="0" smtClean="0">
                <a:ea typeface="Helvetica Neue"/>
                <a:sym typeface="Helvetica Neue"/>
              </a:rPr>
              <a:t> </a:t>
            </a:r>
            <a:r>
              <a:rPr lang="en" dirty="0">
                <a:ea typeface="Helvetica Neue"/>
                <a:sym typeface="Helvetica Neue"/>
              </a:rPr>
              <a:t>Draft Proposal for Public Comment</a:t>
            </a:r>
          </a:p>
        </p:txBody>
      </p:sp>
      <p:sp>
        <p:nvSpPr>
          <p:cNvPr id="21" name="Slide Number Placeholder 20"/>
          <p:cNvSpPr>
            <a:spLocks noGrp="1"/>
          </p:cNvSpPr>
          <p:nvPr>
            <p:ph type="sldNum" sz="quarter" idx="7"/>
          </p:nvPr>
        </p:nvSpPr>
        <p:spPr/>
        <p:txBody>
          <a:bodyPr/>
          <a:lstStyle/>
          <a:p>
            <a:pPr marL="25400">
              <a:lnSpc>
                <a:spcPct val="100000"/>
              </a:lnSpc>
            </a:pPr>
            <a:fld id="{81D60167-4931-47E6-BA6A-407CBD079E47}" type="slidenum">
              <a:rPr lang="en" smtClean="0">
                <a:latin typeface="Arial"/>
                <a:cs typeface="Arial"/>
              </a:rPr>
              <a:t>12</a:t>
            </a:fld>
            <a:endParaRPr lang="en">
              <a:latin typeface="Arial"/>
              <a:cs typeface="Arial"/>
            </a:endParaRPr>
          </a:p>
        </p:txBody>
      </p:sp>
      <p:sp>
        <p:nvSpPr>
          <p:cNvPr id="13" name="object 2"/>
          <p:cNvSpPr/>
          <p:nvPr/>
        </p:nvSpPr>
        <p:spPr>
          <a:xfrm>
            <a:off x="228600" y="1362739"/>
            <a:ext cx="8686800" cy="685800"/>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15" name="Tekstvak 14"/>
          <p:cNvSpPr txBox="1"/>
          <p:nvPr/>
        </p:nvSpPr>
        <p:spPr>
          <a:xfrm>
            <a:off x="216504" y="874485"/>
            <a:ext cx="8888985" cy="307777"/>
          </a:xfrm>
          <a:prstGeom prst="rect">
            <a:avLst/>
          </a:prstGeom>
          <a:noFill/>
        </p:spPr>
        <p:txBody>
          <a:bodyPr wrap="square" rtlCol="0">
            <a:spAutoFit/>
          </a:bodyPr>
          <a:lstStyle/>
          <a:p>
            <a:r>
              <a:rPr lang="en" dirty="0" smtClean="0">
                <a:solidFill>
                  <a:srgbClr val="306BAF"/>
                </a:solidFill>
              </a:rPr>
              <a:t>The CCWG-Accountability </a:t>
            </a:r>
            <a:r>
              <a:rPr lang="en" b="1" dirty="0" smtClean="0">
                <a:solidFill>
                  <a:srgbClr val="306BAF"/>
                </a:solidFill>
              </a:rPr>
              <a:t>recommends th</a:t>
            </a:r>
            <a:r>
              <a:rPr lang="en-US" b="1" dirty="0" smtClean="0">
                <a:solidFill>
                  <a:srgbClr val="306BAF"/>
                </a:solidFill>
              </a:rPr>
              <a:t>e ICANN</a:t>
            </a:r>
            <a:r>
              <a:rPr lang="en" b="1" dirty="0" smtClean="0">
                <a:solidFill>
                  <a:srgbClr val="306BAF"/>
                </a:solidFill>
              </a:rPr>
              <a:t> community be empowered with six distinct powers</a:t>
            </a:r>
            <a:r>
              <a:rPr lang="en" dirty="0" smtClean="0">
                <a:solidFill>
                  <a:srgbClr val="306BAF"/>
                </a:solidFill>
              </a:rPr>
              <a:t>.</a:t>
            </a:r>
            <a:endParaRPr lang="en" dirty="0">
              <a:solidFill>
                <a:srgbClr val="306BAF"/>
              </a:solidFill>
            </a:endParaRPr>
          </a:p>
        </p:txBody>
      </p:sp>
      <p:sp>
        <p:nvSpPr>
          <p:cNvPr id="22" name="object 2"/>
          <p:cNvSpPr/>
          <p:nvPr/>
        </p:nvSpPr>
        <p:spPr>
          <a:xfrm>
            <a:off x="228600" y="2124739"/>
            <a:ext cx="8686800" cy="685800"/>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23" name="object 2"/>
          <p:cNvSpPr/>
          <p:nvPr/>
        </p:nvSpPr>
        <p:spPr>
          <a:xfrm>
            <a:off x="228600" y="2886739"/>
            <a:ext cx="8686800" cy="838200"/>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24" name="object 2"/>
          <p:cNvSpPr/>
          <p:nvPr/>
        </p:nvSpPr>
        <p:spPr>
          <a:xfrm>
            <a:off x="228600" y="3801139"/>
            <a:ext cx="8686800" cy="746291"/>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25" name="object 2"/>
          <p:cNvSpPr/>
          <p:nvPr/>
        </p:nvSpPr>
        <p:spPr>
          <a:xfrm>
            <a:off x="228600" y="4624819"/>
            <a:ext cx="8686800" cy="697992"/>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16" name="Tekstvak 15"/>
          <p:cNvSpPr txBox="1"/>
          <p:nvPr/>
        </p:nvSpPr>
        <p:spPr>
          <a:xfrm>
            <a:off x="1443156" y="1362739"/>
            <a:ext cx="7167443" cy="646331"/>
          </a:xfrm>
          <a:prstGeom prst="rect">
            <a:avLst/>
          </a:prstGeom>
          <a:noFill/>
        </p:spPr>
        <p:txBody>
          <a:bodyPr wrap="square" rtlCol="0">
            <a:spAutoFit/>
          </a:bodyPr>
          <a:lstStyle/>
          <a:p>
            <a:r>
              <a:rPr lang="en" sz="1200" b="1" dirty="0" smtClean="0"/>
              <a:t>1. Reconsider/reject budget or strategy/operating plan</a:t>
            </a:r>
          </a:p>
          <a:p>
            <a:r>
              <a:rPr lang="en" sz="1200" dirty="0" smtClean="0"/>
              <a:t>This power would give the community the ability to consider strategic/operating plans and budgets after they are approved by the Board (but before they come into effect) and reject them.</a:t>
            </a:r>
            <a:endParaRPr lang="en" sz="1200" dirty="0"/>
          </a:p>
        </p:txBody>
      </p:sp>
      <p:sp>
        <p:nvSpPr>
          <p:cNvPr id="27" name="Tekstvak 26"/>
          <p:cNvSpPr txBox="1"/>
          <p:nvPr/>
        </p:nvSpPr>
        <p:spPr>
          <a:xfrm>
            <a:off x="1443156" y="2124739"/>
            <a:ext cx="7167443" cy="646331"/>
          </a:xfrm>
          <a:prstGeom prst="rect">
            <a:avLst/>
          </a:prstGeom>
          <a:noFill/>
        </p:spPr>
        <p:txBody>
          <a:bodyPr wrap="square" rtlCol="0">
            <a:spAutoFit/>
          </a:bodyPr>
          <a:lstStyle/>
          <a:p>
            <a:r>
              <a:rPr lang="en" sz="1200" b="1" dirty="0" smtClean="0"/>
              <a:t>2. Reconsider/reject changes to ICANN “standard” bylaws</a:t>
            </a:r>
          </a:p>
          <a:p>
            <a:r>
              <a:rPr lang="en" sz="1200" dirty="0" smtClean="0"/>
              <a:t>This power would give the community the ability to reject proposed Bylaws changes after they are approved by the Board but before they come into effect.</a:t>
            </a:r>
            <a:endParaRPr lang="en" sz="1200" dirty="0"/>
          </a:p>
        </p:txBody>
      </p:sp>
      <p:sp>
        <p:nvSpPr>
          <p:cNvPr id="28" name="Tekstvak 27"/>
          <p:cNvSpPr txBox="1"/>
          <p:nvPr/>
        </p:nvSpPr>
        <p:spPr>
          <a:xfrm>
            <a:off x="1443156" y="2886739"/>
            <a:ext cx="7167443" cy="830997"/>
          </a:xfrm>
          <a:prstGeom prst="rect">
            <a:avLst/>
          </a:prstGeom>
          <a:noFill/>
        </p:spPr>
        <p:txBody>
          <a:bodyPr wrap="square" rtlCol="0">
            <a:spAutoFit/>
          </a:bodyPr>
          <a:lstStyle/>
          <a:p>
            <a:r>
              <a:rPr lang="en" sz="1200" b="1" dirty="0" smtClean="0"/>
              <a:t>3. Approve changes to “fundamental” bylaws</a:t>
            </a:r>
          </a:p>
          <a:p>
            <a:r>
              <a:rPr lang="en" sz="1200" dirty="0" smtClean="0"/>
              <a:t>This power would form part of the process set out for agreeing any changes of the “fundamental” bylaws. It requires that the community would have to give positive assent to any change, a co-decision process between the Board and the community</a:t>
            </a:r>
            <a:r>
              <a:rPr lang="en-US" sz="1200" dirty="0"/>
              <a:t> </a:t>
            </a:r>
            <a:r>
              <a:rPr lang="en-US" sz="1200" dirty="0" smtClean="0"/>
              <a:t>and </a:t>
            </a:r>
            <a:r>
              <a:rPr lang="en-US" sz="1200" dirty="0"/>
              <a:t>that </a:t>
            </a:r>
            <a:r>
              <a:rPr lang="en-US" sz="1200" dirty="0" smtClean="0"/>
              <a:t>such changes </a:t>
            </a:r>
            <a:r>
              <a:rPr lang="en-US" sz="1200" dirty="0"/>
              <a:t>would require a higher vote.</a:t>
            </a:r>
            <a:endParaRPr lang="en" sz="1200" dirty="0"/>
          </a:p>
        </p:txBody>
      </p:sp>
      <p:sp>
        <p:nvSpPr>
          <p:cNvPr id="29" name="Tekstvak 28"/>
          <p:cNvSpPr txBox="1"/>
          <p:nvPr/>
        </p:nvSpPr>
        <p:spPr>
          <a:xfrm>
            <a:off x="1445760" y="3835774"/>
            <a:ext cx="7422939" cy="646331"/>
          </a:xfrm>
          <a:prstGeom prst="rect">
            <a:avLst/>
          </a:prstGeom>
          <a:noFill/>
        </p:spPr>
        <p:txBody>
          <a:bodyPr wrap="square" rtlCol="0">
            <a:spAutoFit/>
          </a:bodyPr>
          <a:lstStyle/>
          <a:p>
            <a:r>
              <a:rPr lang="en" sz="1200" b="1" dirty="0" smtClean="0"/>
              <a:t>4. Appoint &amp; remove individual ICANN directors</a:t>
            </a:r>
          </a:p>
          <a:p>
            <a:r>
              <a:rPr lang="en" sz="1200" dirty="0" smtClean="0"/>
              <a:t>The community organization that appointed a given director could end their term and trigger a </a:t>
            </a:r>
            <a:r>
              <a:rPr lang="en-US" sz="1200" dirty="0" smtClean="0"/>
              <a:t>replacement </a:t>
            </a:r>
            <a:r>
              <a:rPr lang="en" sz="1200" dirty="0" smtClean="0"/>
              <a:t>process. The general approach, consistent with the law, is that the appointing body is the removing body.</a:t>
            </a:r>
            <a:endParaRPr lang="en" sz="1200" dirty="0"/>
          </a:p>
        </p:txBody>
      </p:sp>
      <p:sp>
        <p:nvSpPr>
          <p:cNvPr id="30" name="Tekstvak 29"/>
          <p:cNvSpPr txBox="1"/>
          <p:nvPr/>
        </p:nvSpPr>
        <p:spPr>
          <a:xfrm>
            <a:off x="1443156" y="4624819"/>
            <a:ext cx="7167443" cy="646331"/>
          </a:xfrm>
          <a:prstGeom prst="rect">
            <a:avLst/>
          </a:prstGeom>
          <a:noFill/>
        </p:spPr>
        <p:txBody>
          <a:bodyPr wrap="square" rtlCol="0">
            <a:spAutoFit/>
          </a:bodyPr>
          <a:lstStyle/>
          <a:p>
            <a:r>
              <a:rPr lang="en" sz="1200" b="1" dirty="0" smtClean="0"/>
              <a:t>5.</a:t>
            </a:r>
            <a:r>
              <a:rPr lang="en-US" sz="1200" b="1" dirty="0" smtClean="0"/>
              <a:t> </a:t>
            </a:r>
            <a:r>
              <a:rPr lang="en" sz="1200" b="1" dirty="0" smtClean="0"/>
              <a:t>Recall entire ICANN board</a:t>
            </a:r>
          </a:p>
          <a:p>
            <a:r>
              <a:rPr lang="en" sz="1200" dirty="0" smtClean="0"/>
              <a:t>This power would allow the community to cause the removal of the entire ICANN Board.</a:t>
            </a:r>
            <a:r>
              <a:rPr lang="en-US" sz="1200" dirty="0"/>
              <a:t> (expected to be used only in exceptional circumstances).</a:t>
            </a:r>
            <a:endParaRPr lang="en" sz="1200" dirty="0"/>
          </a:p>
        </p:txBody>
      </p:sp>
      <p:pic>
        <p:nvPicPr>
          <p:cNvPr id="35" name="Afbeelding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180" y="1309629"/>
            <a:ext cx="877824" cy="774192"/>
          </a:xfrm>
          <a:prstGeom prst="rect">
            <a:avLst/>
          </a:prstGeom>
        </p:spPr>
      </p:pic>
      <p:pic>
        <p:nvPicPr>
          <p:cNvPr id="36" name="Afbeelding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180" y="2102469"/>
            <a:ext cx="877824" cy="774192"/>
          </a:xfrm>
          <a:prstGeom prst="rect">
            <a:avLst/>
          </a:prstGeom>
        </p:spPr>
      </p:pic>
      <p:pic>
        <p:nvPicPr>
          <p:cNvPr id="37" name="Afbeelding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180" y="2986029"/>
            <a:ext cx="877824" cy="774192"/>
          </a:xfrm>
          <a:prstGeom prst="rect">
            <a:avLst/>
          </a:prstGeom>
        </p:spPr>
      </p:pic>
      <p:pic>
        <p:nvPicPr>
          <p:cNvPr id="38" name="Afbeelding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7180" y="3855069"/>
            <a:ext cx="877824" cy="774192"/>
          </a:xfrm>
          <a:prstGeom prst="rect">
            <a:avLst/>
          </a:prstGeom>
        </p:spPr>
      </p:pic>
      <p:pic>
        <p:nvPicPr>
          <p:cNvPr id="39" name="Afbeelding 3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7180" y="4571709"/>
            <a:ext cx="877824" cy="774192"/>
          </a:xfrm>
          <a:prstGeom prst="rect">
            <a:avLst/>
          </a:prstGeom>
        </p:spPr>
      </p:pic>
      <p:sp>
        <p:nvSpPr>
          <p:cNvPr id="33" name="Shape 194"/>
          <p:cNvSpPr txBox="1">
            <a:spLocks/>
          </p:cNvSpPr>
          <p:nvPr/>
        </p:nvSpPr>
        <p:spPr>
          <a:xfrm>
            <a:off x="8739496" y="6415298"/>
            <a:ext cx="178500" cy="139799"/>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25400" algn="l">
              <a:buSzPct val="25000"/>
            </a:pPr>
            <a:fld id="{00000000-1234-1234-1234-123412341234}" type="slidenum">
              <a:rPr lang="en" sz="900" smtClean="0">
                <a:solidFill>
                  <a:schemeClr val="lt1"/>
                </a:solidFill>
                <a:ea typeface="Helvetica Neue"/>
                <a:sym typeface="Helvetica Neue"/>
              </a:rPr>
              <a:pPr marL="25400" algn="l">
                <a:buSzPct val="25000"/>
              </a:pPr>
              <a:t>12</a:t>
            </a:fld>
            <a:endParaRPr lang="en" sz="900" dirty="0">
              <a:solidFill>
                <a:schemeClr val="lt1"/>
              </a:solidFill>
              <a:ea typeface="Helvetica Neue"/>
              <a:sym typeface="Helvetica Neue"/>
            </a:endParaRPr>
          </a:p>
        </p:txBody>
      </p:sp>
    </p:spTree>
    <p:extLst>
      <p:ext uri="{BB962C8B-B14F-4D97-AF65-F5344CB8AC3E}">
        <p14:creationId xmlns:p14="http://schemas.microsoft.com/office/powerpoint/2010/main" val="32866870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89"/>
          <p:cNvSpPr txBox="1">
            <a:spLocks/>
          </p:cNvSpPr>
          <p:nvPr/>
        </p:nvSpPr>
        <p:spPr>
          <a:xfrm>
            <a:off x="275300" y="228600"/>
            <a:ext cx="8593500" cy="330300"/>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1pPr>
            <a:lvl2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2pPr>
            <a:lvl3pPr algn="ctr">
              <a:spcBef>
                <a:spcPts val="0"/>
              </a:spcBef>
              <a:buClr>
                <a:schemeClr val="dk1"/>
              </a:buClr>
              <a:buSzPct val="100000"/>
              <a:buNone/>
              <a:defRPr sz="4800" b="1">
                <a:solidFill>
                  <a:schemeClr val="dk1"/>
                </a:solidFill>
              </a:defRPr>
            </a:lvl3pPr>
            <a:lvl4pPr algn="ctr">
              <a:spcBef>
                <a:spcPts val="0"/>
              </a:spcBef>
              <a:buClr>
                <a:schemeClr val="dk1"/>
              </a:buClr>
              <a:buSzPct val="100000"/>
              <a:buNone/>
              <a:defRPr sz="4800" b="1">
                <a:solidFill>
                  <a:schemeClr val="dk1"/>
                </a:solidFill>
              </a:defRPr>
            </a:lvl4pPr>
            <a:lvl5pPr algn="ctr">
              <a:spcBef>
                <a:spcPts val="0"/>
              </a:spcBef>
              <a:buClr>
                <a:schemeClr val="dk1"/>
              </a:buClr>
              <a:buSzPct val="100000"/>
              <a:buNone/>
              <a:defRPr sz="4800" b="1">
                <a:solidFill>
                  <a:schemeClr val="dk1"/>
                </a:solidFill>
              </a:defRPr>
            </a:lvl5pPr>
            <a:lvl6pPr algn="ctr">
              <a:spcBef>
                <a:spcPts val="0"/>
              </a:spcBef>
              <a:buClr>
                <a:schemeClr val="dk1"/>
              </a:buClr>
              <a:buSzPct val="100000"/>
              <a:buNone/>
              <a:defRPr sz="4800" b="1">
                <a:solidFill>
                  <a:schemeClr val="dk1"/>
                </a:solidFill>
              </a:defRPr>
            </a:lvl6pPr>
            <a:lvl7pPr algn="ctr">
              <a:spcBef>
                <a:spcPts val="0"/>
              </a:spcBef>
              <a:buClr>
                <a:schemeClr val="dk1"/>
              </a:buClr>
              <a:buSzPct val="100000"/>
              <a:buNone/>
              <a:defRPr sz="4800" b="1">
                <a:solidFill>
                  <a:schemeClr val="dk1"/>
                </a:solidFill>
              </a:defRPr>
            </a:lvl7pPr>
            <a:lvl8pPr algn="ctr">
              <a:spcBef>
                <a:spcPts val="0"/>
              </a:spcBef>
              <a:buClr>
                <a:schemeClr val="dk1"/>
              </a:buClr>
              <a:buSzPct val="100000"/>
              <a:buNone/>
              <a:defRPr sz="4800" b="1">
                <a:solidFill>
                  <a:schemeClr val="dk1"/>
                </a:solidFill>
              </a:defRPr>
            </a:lvl8pPr>
            <a:lvl9pPr algn="ctr">
              <a:spcBef>
                <a:spcPts val="0"/>
              </a:spcBef>
              <a:buClr>
                <a:schemeClr val="dk1"/>
              </a:buClr>
              <a:buSzPct val="100000"/>
              <a:buNone/>
              <a:defRPr sz="4800" b="1">
                <a:solidFill>
                  <a:schemeClr val="dk1"/>
                </a:solidFill>
              </a:defRPr>
            </a:lvl9pPr>
          </a:lstStyle>
          <a:p>
            <a:pPr marL="12700" algn="l">
              <a:buSzPct val="25000"/>
            </a:pPr>
            <a:r>
              <a:rPr lang="en-US" sz="2400" dirty="0" smtClean="0">
                <a:solidFill>
                  <a:srgbClr val="1C75BB"/>
                </a:solidFill>
                <a:ea typeface="Helvetica Neue"/>
                <a:sym typeface="Helvetica Neue"/>
              </a:rPr>
              <a:t>CMSM </a:t>
            </a:r>
            <a:r>
              <a:rPr lang="en" sz="2400" dirty="0" smtClean="0">
                <a:solidFill>
                  <a:srgbClr val="1C75BB"/>
                </a:solidFill>
                <a:ea typeface="Helvetica Neue"/>
                <a:sym typeface="Helvetica Neue"/>
              </a:rPr>
              <a:t>Mod</a:t>
            </a:r>
            <a:r>
              <a:rPr lang="en-US" sz="2400" dirty="0" smtClean="0">
                <a:solidFill>
                  <a:srgbClr val="1C75BB"/>
                </a:solidFill>
                <a:ea typeface="Helvetica Neue"/>
                <a:sym typeface="Helvetica Neue"/>
              </a:rPr>
              <a:t>el:</a:t>
            </a:r>
            <a:r>
              <a:rPr lang="en-US" sz="2400" b="0" dirty="0" smtClean="0">
                <a:solidFill>
                  <a:srgbClr val="1C75BB"/>
                </a:solidFill>
                <a:ea typeface="Helvetica Neue"/>
                <a:sym typeface="Helvetica Neue"/>
              </a:rPr>
              <a:t> Exercising Powers</a:t>
            </a:r>
            <a:endParaRPr lang="en" sz="2400" b="0" dirty="0">
              <a:solidFill>
                <a:srgbClr val="1C75BB"/>
              </a:solidFill>
              <a:ea typeface="Helvetica Neue"/>
              <a:sym typeface="Helvetica Neue"/>
            </a:endParaRPr>
          </a:p>
        </p:txBody>
      </p:sp>
      <p:sp>
        <p:nvSpPr>
          <p:cNvPr id="6" name="Shape 1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 name="Shape 194"/>
          <p:cNvSpPr txBox="1">
            <a:spLocks noGrp="1"/>
          </p:cNvSpPr>
          <p:nvPr>
            <p:ph type="sldNum" idx="12"/>
          </p:nvPr>
        </p:nvSpPr>
        <p:spPr>
          <a:prstGeom prst="rect">
            <a:avLst/>
          </a:prstGeom>
          <a:noFill/>
          <a:ln>
            <a:noFill/>
          </a:ln>
        </p:spPr>
        <p:txBody>
          <a:bodyPr lIns="0" tIns="0" rIns="0" bIns="0" anchor="t" anchorCtr="0">
            <a:noAutofit/>
          </a:bodyPr>
          <a:lstStyle/>
          <a:p>
            <a:pPr marL="25400" marR="0" lvl="0" indent="0" rtl="0">
              <a:lnSpc>
                <a:spcPct val="100000"/>
              </a:lnSpc>
              <a:spcBef>
                <a:spcPts val="0"/>
              </a:spcBef>
              <a:buSzPct val="25000"/>
              <a:buNone/>
            </a:pPr>
            <a:fld id="{00000000-1234-1234-1234-123412341234}" type="slidenum">
              <a:rPr lang="en" sz="900" b="0" i="0" u="none" strike="noStrike" cap="none" baseline="0">
                <a:solidFill>
                  <a:schemeClr val="lt1"/>
                </a:solidFill>
                <a:ea typeface="Helvetica Neue"/>
                <a:sym typeface="Helvetica Neue"/>
              </a:rPr>
              <a:pPr marL="25400" marR="0" lvl="0" indent="0" rtl="0">
                <a:lnSpc>
                  <a:spcPct val="100000"/>
                </a:lnSpc>
                <a:spcBef>
                  <a:spcPts val="0"/>
                </a:spcBef>
                <a:buSzPct val="25000"/>
                <a:buNone/>
              </a:pPr>
              <a:t>13</a:t>
            </a:fld>
            <a:endParaRPr lang="en" sz="900" b="0" i="0" u="none" strike="noStrike" cap="none" baseline="0" dirty="0">
              <a:solidFill>
                <a:schemeClr val="lt1"/>
              </a:solidFill>
              <a:ea typeface="Helvetica Neue"/>
              <a:sym typeface="Helvetica Neue"/>
            </a:endParaRPr>
          </a:p>
        </p:txBody>
      </p:sp>
      <p:sp>
        <p:nvSpPr>
          <p:cNvPr id="12" name="Tekstvak 24"/>
          <p:cNvSpPr txBox="1"/>
          <p:nvPr/>
        </p:nvSpPr>
        <p:spPr>
          <a:xfrm>
            <a:off x="228600" y="835192"/>
            <a:ext cx="8689396" cy="523220"/>
          </a:xfrm>
          <a:prstGeom prst="rect">
            <a:avLst/>
          </a:prstGeom>
          <a:noFill/>
        </p:spPr>
        <p:txBody>
          <a:bodyPr wrap="square" rtlCol="0">
            <a:spAutoFit/>
          </a:bodyPr>
          <a:lstStyle/>
          <a:p>
            <a:r>
              <a:rPr lang="en-US" b="1" dirty="0" smtClean="0">
                <a:solidFill>
                  <a:srgbClr val="4F81BD"/>
                </a:solidFill>
              </a:rPr>
              <a:t>How does the community exercise its powers? </a:t>
            </a:r>
            <a:r>
              <a:rPr lang="en-US" dirty="0" smtClean="0">
                <a:solidFill>
                  <a:srgbClr val="4F81BD"/>
                </a:solidFill>
              </a:rPr>
              <a:t>The exercising of different community powers may include unique steps relevant to a given power, but the general process is as follows.  </a:t>
            </a:r>
            <a:endParaRPr lang="en" dirty="0">
              <a:solidFill>
                <a:srgbClr val="4F81BD"/>
              </a:solidFill>
            </a:endParaRPr>
          </a:p>
        </p:txBody>
      </p:sp>
      <p:sp>
        <p:nvSpPr>
          <p:cNvPr id="84" name="Right Arrow Callout 83"/>
          <p:cNvSpPr/>
          <p:nvPr/>
        </p:nvSpPr>
        <p:spPr>
          <a:xfrm>
            <a:off x="275300" y="2489558"/>
            <a:ext cx="1823974" cy="1344552"/>
          </a:xfrm>
          <a:prstGeom prst="rightArrowCallout">
            <a:avLst>
              <a:gd name="adj1" fmla="val 21165"/>
              <a:gd name="adj2" fmla="val 29608"/>
              <a:gd name="adj3" fmla="val 15255"/>
              <a:gd name="adj4" fmla="val 78095"/>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5" name="Right Arrow Callout 84"/>
          <p:cNvSpPr/>
          <p:nvPr/>
        </p:nvSpPr>
        <p:spPr>
          <a:xfrm>
            <a:off x="2099274"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6" name="Right Arrow Callout 85"/>
          <p:cNvSpPr/>
          <p:nvPr/>
        </p:nvSpPr>
        <p:spPr>
          <a:xfrm>
            <a:off x="3923248"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9" name="Right Arrow Callout 88"/>
          <p:cNvSpPr/>
          <p:nvPr/>
        </p:nvSpPr>
        <p:spPr>
          <a:xfrm>
            <a:off x="5747222"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90" name="Rectangle 89"/>
          <p:cNvSpPr/>
          <p:nvPr/>
        </p:nvSpPr>
        <p:spPr>
          <a:xfrm>
            <a:off x="7571196" y="2489559"/>
            <a:ext cx="1357004" cy="13445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p:nvGrpSpPr>
        <p:grpSpPr>
          <a:xfrm>
            <a:off x="2170943" y="2483381"/>
            <a:ext cx="224400" cy="224400"/>
            <a:chOff x="309000" y="1590611"/>
            <a:chExt cx="224400" cy="224400"/>
          </a:xfrm>
        </p:grpSpPr>
        <p:sp>
          <p:nvSpPr>
            <p:cNvPr id="9" name="Oval 8"/>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1</a:t>
              </a:r>
              <a:endParaRPr lang="en-US" sz="1000" b="1" dirty="0">
                <a:solidFill>
                  <a:schemeClr val="bg1"/>
                </a:solidFill>
              </a:endParaRPr>
            </a:p>
          </p:txBody>
        </p:sp>
      </p:grpSp>
      <p:grpSp>
        <p:nvGrpSpPr>
          <p:cNvPr id="91" name="Group 90"/>
          <p:cNvGrpSpPr/>
          <p:nvPr/>
        </p:nvGrpSpPr>
        <p:grpSpPr>
          <a:xfrm>
            <a:off x="3999743" y="2483381"/>
            <a:ext cx="224400" cy="224400"/>
            <a:chOff x="309000" y="1590611"/>
            <a:chExt cx="224400" cy="224400"/>
          </a:xfrm>
        </p:grpSpPr>
        <p:sp>
          <p:nvSpPr>
            <p:cNvPr id="92" name="Oval 91"/>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3" name="TextBox 102"/>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2</a:t>
              </a:r>
              <a:endParaRPr lang="en-US" sz="1000" b="1" dirty="0">
                <a:solidFill>
                  <a:schemeClr val="bg1"/>
                </a:solidFill>
              </a:endParaRPr>
            </a:p>
          </p:txBody>
        </p:sp>
      </p:grpSp>
      <p:grpSp>
        <p:nvGrpSpPr>
          <p:cNvPr id="104" name="Group 103"/>
          <p:cNvGrpSpPr/>
          <p:nvPr/>
        </p:nvGrpSpPr>
        <p:grpSpPr>
          <a:xfrm>
            <a:off x="5834893" y="2483381"/>
            <a:ext cx="224400" cy="224400"/>
            <a:chOff x="309000" y="1590611"/>
            <a:chExt cx="224400" cy="224400"/>
          </a:xfrm>
        </p:grpSpPr>
        <p:sp>
          <p:nvSpPr>
            <p:cNvPr id="105" name="Oval 104"/>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6" name="TextBox 105"/>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3</a:t>
              </a:r>
              <a:endParaRPr lang="en-US" sz="1000" b="1" dirty="0">
                <a:solidFill>
                  <a:schemeClr val="bg1"/>
                </a:solidFill>
              </a:endParaRPr>
            </a:p>
          </p:txBody>
        </p:sp>
      </p:grpSp>
      <p:sp>
        <p:nvSpPr>
          <p:cNvPr id="4" name="TextBox 3"/>
          <p:cNvSpPr txBox="1"/>
          <p:nvPr/>
        </p:nvSpPr>
        <p:spPr>
          <a:xfrm>
            <a:off x="2251403" y="2691842"/>
            <a:ext cx="1135257" cy="169277"/>
          </a:xfrm>
          <a:prstGeom prst="rect">
            <a:avLst/>
          </a:prstGeom>
          <a:noFill/>
        </p:spPr>
        <p:txBody>
          <a:bodyPr wrap="square" tIns="0" rIns="0" bIns="0" rtlCol="0" anchor="ctr">
            <a:spAutoFit/>
          </a:bodyPr>
          <a:lstStyle/>
          <a:p>
            <a:r>
              <a:rPr lang="en-US" sz="1100" b="1" dirty="0" smtClean="0"/>
              <a:t>PETITION</a:t>
            </a:r>
            <a:endParaRPr lang="en-US" sz="1100" b="1" dirty="0"/>
          </a:p>
        </p:txBody>
      </p:sp>
      <p:sp>
        <p:nvSpPr>
          <p:cNvPr id="115" name="TextBox 114"/>
          <p:cNvSpPr txBox="1"/>
          <p:nvPr/>
        </p:nvSpPr>
        <p:spPr>
          <a:xfrm>
            <a:off x="4080204" y="2691842"/>
            <a:ext cx="1135257" cy="169277"/>
          </a:xfrm>
          <a:prstGeom prst="rect">
            <a:avLst/>
          </a:prstGeom>
          <a:noFill/>
        </p:spPr>
        <p:txBody>
          <a:bodyPr wrap="square" tIns="0" rIns="0" bIns="0" rtlCol="0" anchor="ctr">
            <a:spAutoFit/>
          </a:bodyPr>
          <a:lstStyle/>
          <a:p>
            <a:r>
              <a:rPr lang="en-US" sz="1100" b="1" dirty="0" smtClean="0"/>
              <a:t>DISCUSSION</a:t>
            </a:r>
            <a:endParaRPr lang="en-US" sz="1100" b="1" dirty="0"/>
          </a:p>
        </p:txBody>
      </p:sp>
      <p:sp>
        <p:nvSpPr>
          <p:cNvPr id="116" name="TextBox 115"/>
          <p:cNvSpPr txBox="1"/>
          <p:nvPr/>
        </p:nvSpPr>
        <p:spPr>
          <a:xfrm>
            <a:off x="5915354" y="2691842"/>
            <a:ext cx="1135257" cy="169277"/>
          </a:xfrm>
          <a:prstGeom prst="rect">
            <a:avLst/>
          </a:prstGeom>
          <a:noFill/>
        </p:spPr>
        <p:txBody>
          <a:bodyPr wrap="square" tIns="0" rIns="0" bIns="0" rtlCol="0" anchor="ctr">
            <a:spAutoFit/>
          </a:bodyPr>
          <a:lstStyle/>
          <a:p>
            <a:r>
              <a:rPr lang="en-US" sz="1100" b="1" dirty="0" smtClean="0"/>
              <a:t>DECISION</a:t>
            </a:r>
            <a:endParaRPr lang="en-US" sz="1100" b="1" dirty="0"/>
          </a:p>
        </p:txBody>
      </p:sp>
      <p:sp>
        <p:nvSpPr>
          <p:cNvPr id="117" name="TextBox 116"/>
          <p:cNvSpPr txBox="1"/>
          <p:nvPr/>
        </p:nvSpPr>
        <p:spPr>
          <a:xfrm>
            <a:off x="7663729" y="2596955"/>
            <a:ext cx="1135257" cy="169277"/>
          </a:xfrm>
          <a:prstGeom prst="rect">
            <a:avLst/>
          </a:prstGeom>
          <a:noFill/>
        </p:spPr>
        <p:txBody>
          <a:bodyPr wrap="square" tIns="0" rIns="0" bIns="0" rtlCol="0" anchor="ctr">
            <a:spAutoFit/>
          </a:bodyPr>
          <a:lstStyle/>
          <a:p>
            <a:r>
              <a:rPr lang="en-US" sz="1100" b="1" dirty="0" smtClean="0">
                <a:solidFill>
                  <a:srgbClr val="FFFFFF"/>
                </a:solidFill>
              </a:rPr>
              <a:t>OUTCOME</a:t>
            </a:r>
            <a:endParaRPr lang="en-US" sz="1100" b="1" dirty="0">
              <a:solidFill>
                <a:srgbClr val="FFFFFF"/>
              </a:solidFill>
            </a:endParaRPr>
          </a:p>
        </p:txBody>
      </p:sp>
      <p:sp>
        <p:nvSpPr>
          <p:cNvPr id="118" name="TextBox 117"/>
          <p:cNvSpPr txBox="1"/>
          <p:nvPr/>
        </p:nvSpPr>
        <p:spPr>
          <a:xfrm>
            <a:off x="343036" y="2596955"/>
            <a:ext cx="1135257" cy="169277"/>
          </a:xfrm>
          <a:prstGeom prst="rect">
            <a:avLst/>
          </a:prstGeom>
          <a:noFill/>
        </p:spPr>
        <p:txBody>
          <a:bodyPr wrap="square" tIns="0" rIns="0" bIns="0" rtlCol="0" anchor="ctr">
            <a:spAutoFit/>
          </a:bodyPr>
          <a:lstStyle/>
          <a:p>
            <a:r>
              <a:rPr lang="en-US" sz="1100" b="1" dirty="0" smtClean="0">
                <a:solidFill>
                  <a:schemeClr val="bg1"/>
                </a:solidFill>
              </a:rPr>
              <a:t>CAUSE</a:t>
            </a:r>
            <a:endParaRPr lang="en-US" sz="1100" b="1" dirty="0">
              <a:solidFill>
                <a:schemeClr val="bg1"/>
              </a:solidFill>
            </a:endParaRPr>
          </a:p>
        </p:txBody>
      </p:sp>
      <p:sp>
        <p:nvSpPr>
          <p:cNvPr id="119" name="TextBox 118"/>
          <p:cNvSpPr txBox="1"/>
          <p:nvPr/>
        </p:nvSpPr>
        <p:spPr>
          <a:xfrm>
            <a:off x="343036" y="2820020"/>
            <a:ext cx="1248697" cy="833562"/>
          </a:xfrm>
          <a:prstGeom prst="rect">
            <a:avLst/>
          </a:prstGeom>
          <a:noFill/>
        </p:spPr>
        <p:txBody>
          <a:bodyPr wrap="square" tIns="0" rIns="0" bIns="0" rtlCol="0" anchor="t">
            <a:spAutoFit/>
          </a:bodyPr>
          <a:lstStyle/>
          <a:p>
            <a:pPr>
              <a:lnSpc>
                <a:spcPct val="90000"/>
              </a:lnSpc>
            </a:pPr>
            <a:r>
              <a:rPr lang="en-US" sz="1000" dirty="0" smtClean="0"/>
              <a:t>ICANN Board or Board Member action causing significant concern to members of the community.</a:t>
            </a:r>
            <a:endParaRPr lang="en-US" sz="1000" dirty="0"/>
          </a:p>
        </p:txBody>
      </p:sp>
      <p:sp>
        <p:nvSpPr>
          <p:cNvPr id="120" name="TextBox 119"/>
          <p:cNvSpPr txBox="1"/>
          <p:nvPr/>
        </p:nvSpPr>
        <p:spPr>
          <a:xfrm>
            <a:off x="7665807" y="2820020"/>
            <a:ext cx="1135257" cy="279564"/>
          </a:xfrm>
          <a:prstGeom prst="rect">
            <a:avLst/>
          </a:prstGeom>
          <a:noFill/>
        </p:spPr>
        <p:txBody>
          <a:bodyPr wrap="square" tIns="0" rIns="0" bIns="0" rtlCol="0" anchor="t">
            <a:spAutoFit/>
          </a:bodyPr>
          <a:lstStyle/>
          <a:p>
            <a:pPr>
              <a:lnSpc>
                <a:spcPct val="90000"/>
              </a:lnSpc>
            </a:pPr>
            <a:r>
              <a:rPr lang="en-US" sz="1000" dirty="0" smtClean="0"/>
              <a:t>Depends on community power. </a:t>
            </a:r>
            <a:endParaRPr lang="en-US" sz="1000" dirty="0"/>
          </a:p>
        </p:txBody>
      </p:sp>
      <p:sp>
        <p:nvSpPr>
          <p:cNvPr id="121" name="TextBox 120"/>
          <p:cNvSpPr txBox="1"/>
          <p:nvPr/>
        </p:nvSpPr>
        <p:spPr>
          <a:xfrm>
            <a:off x="2251741" y="2951348"/>
            <a:ext cx="1177259" cy="1110561"/>
          </a:xfrm>
          <a:prstGeom prst="rect">
            <a:avLst/>
          </a:prstGeom>
          <a:noFill/>
        </p:spPr>
        <p:txBody>
          <a:bodyPr wrap="square" tIns="0" rIns="0" bIns="0" rtlCol="0" anchor="t">
            <a:spAutoFit/>
          </a:bodyPr>
          <a:lstStyle/>
          <a:p>
            <a:pPr>
              <a:lnSpc>
                <a:spcPct val="90000"/>
              </a:lnSpc>
            </a:pPr>
            <a:r>
              <a:rPr lang="en-US" sz="1000" dirty="0"/>
              <a:t>To trigger the use of a community power, an SO or AC has to agree by a resolution of its governing body that the power should be used.</a:t>
            </a:r>
          </a:p>
        </p:txBody>
      </p:sp>
      <p:pic>
        <p:nvPicPr>
          <p:cNvPr id="16" name="Picture 15" descr="CCWG_Paris2015_Overview05-2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9960" y="1897598"/>
            <a:ext cx="1209040" cy="718707"/>
          </a:xfrm>
          <a:prstGeom prst="rect">
            <a:avLst/>
          </a:prstGeom>
        </p:spPr>
      </p:pic>
      <p:pic>
        <p:nvPicPr>
          <p:cNvPr id="24" name="Picture 23" descr="CCWG_Paris2015_Overview05-3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9563" y="1959516"/>
            <a:ext cx="1097280" cy="652272"/>
          </a:xfrm>
          <a:prstGeom prst="rect">
            <a:avLst/>
          </a:prstGeom>
        </p:spPr>
      </p:pic>
      <p:pic>
        <p:nvPicPr>
          <p:cNvPr id="23" name="Picture 22" descr="CCWG_Paris2015_Overview05-3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8928" y="1774633"/>
            <a:ext cx="1436152" cy="853712"/>
          </a:xfrm>
          <a:prstGeom prst="rect">
            <a:avLst/>
          </a:prstGeom>
        </p:spPr>
      </p:pic>
      <p:sp>
        <p:nvSpPr>
          <p:cNvPr id="33" name="TextBox 32"/>
          <p:cNvSpPr txBox="1"/>
          <p:nvPr/>
        </p:nvSpPr>
        <p:spPr>
          <a:xfrm>
            <a:off x="4080541" y="2951348"/>
            <a:ext cx="1160326" cy="1526059"/>
          </a:xfrm>
          <a:prstGeom prst="rect">
            <a:avLst/>
          </a:prstGeom>
          <a:noFill/>
        </p:spPr>
        <p:txBody>
          <a:bodyPr wrap="square" tIns="0" rIns="0" bIns="0" rtlCol="0" anchor="t">
            <a:spAutoFit/>
          </a:bodyPr>
          <a:lstStyle/>
          <a:p>
            <a:pPr>
              <a:lnSpc>
                <a:spcPct val="90000"/>
              </a:lnSpc>
            </a:pPr>
            <a:r>
              <a:rPr lang="en-US" sz="1000" dirty="0"/>
              <a:t>Where a petition succeeds, the whole community through its SOs and ACs discusses the proposed use of the power, through the </a:t>
            </a:r>
            <a:r>
              <a:rPr lang="en-US" sz="1000" dirty="0" smtClean="0"/>
              <a:t>ICANN Community </a:t>
            </a:r>
            <a:r>
              <a:rPr lang="en-US" sz="1000" dirty="0"/>
              <a:t>Forum (ICF</a:t>
            </a:r>
            <a:r>
              <a:rPr lang="en-US" sz="1000" dirty="0" smtClean="0"/>
              <a:t>).</a:t>
            </a:r>
            <a:endParaRPr lang="en-US" sz="1000" dirty="0"/>
          </a:p>
        </p:txBody>
      </p:sp>
      <p:sp>
        <p:nvSpPr>
          <p:cNvPr id="34" name="TextBox 33"/>
          <p:cNvSpPr txBox="1"/>
          <p:nvPr/>
        </p:nvSpPr>
        <p:spPr>
          <a:xfrm>
            <a:off x="5915691" y="2957746"/>
            <a:ext cx="1101152" cy="1526059"/>
          </a:xfrm>
          <a:prstGeom prst="rect">
            <a:avLst/>
          </a:prstGeom>
          <a:noFill/>
        </p:spPr>
        <p:txBody>
          <a:bodyPr wrap="square" tIns="0" rIns="0" bIns="0" rtlCol="0" anchor="t">
            <a:spAutoFit/>
          </a:bodyPr>
          <a:lstStyle/>
          <a:p>
            <a:pPr>
              <a:lnSpc>
                <a:spcPct val="90000"/>
              </a:lnSpc>
            </a:pPr>
            <a:r>
              <a:rPr lang="en-US" sz="1000" dirty="0" smtClean="0"/>
              <a:t>SOs/ACs that have voting rights cast their votes to decide whether the power is used or not. The CMSM collects the votes and communicates the decision to the board.</a:t>
            </a:r>
            <a:endParaRPr lang="en-US" sz="1000" dirty="0"/>
          </a:p>
        </p:txBody>
      </p:sp>
    </p:spTree>
    <p:extLst>
      <p:ext uri="{BB962C8B-B14F-4D97-AF65-F5344CB8AC3E}">
        <p14:creationId xmlns:p14="http://schemas.microsoft.com/office/powerpoint/2010/main" val="2256741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89"/>
          <p:cNvSpPr txBox="1">
            <a:spLocks/>
          </p:cNvSpPr>
          <p:nvPr/>
        </p:nvSpPr>
        <p:spPr>
          <a:xfrm>
            <a:off x="275300" y="228600"/>
            <a:ext cx="8593500" cy="330300"/>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1pPr>
            <a:lvl2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2pPr>
            <a:lvl3pPr algn="ctr">
              <a:spcBef>
                <a:spcPts val="0"/>
              </a:spcBef>
              <a:buClr>
                <a:schemeClr val="dk1"/>
              </a:buClr>
              <a:buSzPct val="100000"/>
              <a:buNone/>
              <a:defRPr sz="4800" b="1">
                <a:solidFill>
                  <a:schemeClr val="dk1"/>
                </a:solidFill>
              </a:defRPr>
            </a:lvl3pPr>
            <a:lvl4pPr algn="ctr">
              <a:spcBef>
                <a:spcPts val="0"/>
              </a:spcBef>
              <a:buClr>
                <a:schemeClr val="dk1"/>
              </a:buClr>
              <a:buSzPct val="100000"/>
              <a:buNone/>
              <a:defRPr sz="4800" b="1">
                <a:solidFill>
                  <a:schemeClr val="dk1"/>
                </a:solidFill>
              </a:defRPr>
            </a:lvl4pPr>
            <a:lvl5pPr algn="ctr">
              <a:spcBef>
                <a:spcPts val="0"/>
              </a:spcBef>
              <a:buClr>
                <a:schemeClr val="dk1"/>
              </a:buClr>
              <a:buSzPct val="100000"/>
              <a:buNone/>
              <a:defRPr sz="4800" b="1">
                <a:solidFill>
                  <a:schemeClr val="dk1"/>
                </a:solidFill>
              </a:defRPr>
            </a:lvl5pPr>
            <a:lvl6pPr algn="ctr">
              <a:spcBef>
                <a:spcPts val="0"/>
              </a:spcBef>
              <a:buClr>
                <a:schemeClr val="dk1"/>
              </a:buClr>
              <a:buSzPct val="100000"/>
              <a:buNone/>
              <a:defRPr sz="4800" b="1">
                <a:solidFill>
                  <a:schemeClr val="dk1"/>
                </a:solidFill>
              </a:defRPr>
            </a:lvl6pPr>
            <a:lvl7pPr algn="ctr">
              <a:spcBef>
                <a:spcPts val="0"/>
              </a:spcBef>
              <a:buClr>
                <a:schemeClr val="dk1"/>
              </a:buClr>
              <a:buSzPct val="100000"/>
              <a:buNone/>
              <a:defRPr sz="4800" b="1">
                <a:solidFill>
                  <a:schemeClr val="dk1"/>
                </a:solidFill>
              </a:defRPr>
            </a:lvl7pPr>
            <a:lvl8pPr algn="ctr">
              <a:spcBef>
                <a:spcPts val="0"/>
              </a:spcBef>
              <a:buClr>
                <a:schemeClr val="dk1"/>
              </a:buClr>
              <a:buSzPct val="100000"/>
              <a:buNone/>
              <a:defRPr sz="4800" b="1">
                <a:solidFill>
                  <a:schemeClr val="dk1"/>
                </a:solidFill>
              </a:defRPr>
            </a:lvl8pPr>
            <a:lvl9pPr algn="ctr">
              <a:spcBef>
                <a:spcPts val="0"/>
              </a:spcBef>
              <a:buClr>
                <a:schemeClr val="dk1"/>
              </a:buClr>
              <a:buSzPct val="100000"/>
              <a:buNone/>
              <a:defRPr sz="4800" b="1">
                <a:solidFill>
                  <a:schemeClr val="dk1"/>
                </a:solidFill>
              </a:defRPr>
            </a:lvl9pPr>
          </a:lstStyle>
          <a:p>
            <a:pPr marL="12700" algn="l">
              <a:buSzPct val="25000"/>
            </a:pPr>
            <a:r>
              <a:rPr lang="en-US" sz="2400" dirty="0" smtClean="0">
                <a:solidFill>
                  <a:srgbClr val="1C75BB"/>
                </a:solidFill>
                <a:ea typeface="Helvetica Neue"/>
                <a:sym typeface="Helvetica Neue"/>
              </a:rPr>
              <a:t>Example: </a:t>
            </a:r>
            <a:r>
              <a:rPr lang="en" sz="2200" b="0" dirty="0" smtClean="0">
                <a:solidFill>
                  <a:srgbClr val="1C75BB"/>
                </a:solidFill>
              </a:rPr>
              <a:t>Reconsider/reject </a:t>
            </a:r>
            <a:r>
              <a:rPr lang="en" sz="2200" b="0" dirty="0">
                <a:solidFill>
                  <a:srgbClr val="1C75BB"/>
                </a:solidFill>
              </a:rPr>
              <a:t>changes to ICANN “standard” bylaws</a:t>
            </a:r>
          </a:p>
          <a:p>
            <a:pPr marL="12700" algn="l">
              <a:buSzPct val="25000"/>
            </a:pPr>
            <a:endParaRPr lang="en" sz="2400" b="0" dirty="0">
              <a:solidFill>
                <a:srgbClr val="1C75BB"/>
              </a:solidFill>
              <a:ea typeface="Helvetica Neue"/>
              <a:sym typeface="Helvetica Neue"/>
            </a:endParaRPr>
          </a:p>
        </p:txBody>
      </p:sp>
      <p:sp>
        <p:nvSpPr>
          <p:cNvPr id="6" name="Shape 1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 name="Shape 194"/>
          <p:cNvSpPr txBox="1">
            <a:spLocks noGrp="1"/>
          </p:cNvSpPr>
          <p:nvPr>
            <p:ph type="sldNum" idx="12"/>
          </p:nvPr>
        </p:nvSpPr>
        <p:spPr>
          <a:prstGeom prst="rect">
            <a:avLst/>
          </a:prstGeom>
          <a:noFill/>
          <a:ln>
            <a:noFill/>
          </a:ln>
        </p:spPr>
        <p:txBody>
          <a:bodyPr lIns="0" tIns="0" rIns="0" bIns="0" anchor="t" anchorCtr="0">
            <a:noAutofit/>
          </a:bodyPr>
          <a:lstStyle/>
          <a:p>
            <a:pPr marL="25400" marR="0" lvl="0" indent="0" rtl="0">
              <a:lnSpc>
                <a:spcPct val="100000"/>
              </a:lnSpc>
              <a:spcBef>
                <a:spcPts val="0"/>
              </a:spcBef>
              <a:buSzPct val="25000"/>
              <a:buNone/>
            </a:pPr>
            <a:fld id="{00000000-1234-1234-1234-123412341234}" type="slidenum">
              <a:rPr lang="en" sz="900" b="0" i="0" u="none" strike="noStrike" cap="none" baseline="0">
                <a:solidFill>
                  <a:schemeClr val="lt1"/>
                </a:solidFill>
                <a:ea typeface="Helvetica Neue"/>
                <a:sym typeface="Helvetica Neue"/>
              </a:rPr>
              <a:pPr marL="25400" marR="0" lvl="0" indent="0" rtl="0">
                <a:lnSpc>
                  <a:spcPct val="100000"/>
                </a:lnSpc>
                <a:spcBef>
                  <a:spcPts val="0"/>
                </a:spcBef>
                <a:buSzPct val="25000"/>
                <a:buNone/>
              </a:pPr>
              <a:t>14</a:t>
            </a:fld>
            <a:endParaRPr lang="en" sz="900" b="0" i="0" u="none" strike="noStrike" cap="none" baseline="0" dirty="0">
              <a:solidFill>
                <a:schemeClr val="lt1"/>
              </a:solidFill>
              <a:ea typeface="Helvetica Neue"/>
              <a:sym typeface="Helvetica Neue"/>
            </a:endParaRPr>
          </a:p>
        </p:txBody>
      </p:sp>
      <p:sp>
        <p:nvSpPr>
          <p:cNvPr id="12" name="Tekstvak 24"/>
          <p:cNvSpPr txBox="1"/>
          <p:nvPr/>
        </p:nvSpPr>
        <p:spPr>
          <a:xfrm>
            <a:off x="228600" y="835192"/>
            <a:ext cx="8689396" cy="523220"/>
          </a:xfrm>
          <a:prstGeom prst="rect">
            <a:avLst/>
          </a:prstGeom>
          <a:noFill/>
        </p:spPr>
        <p:txBody>
          <a:bodyPr wrap="square" rtlCol="0">
            <a:spAutoFit/>
          </a:bodyPr>
          <a:lstStyle/>
          <a:p>
            <a:r>
              <a:rPr lang="en-US" b="1" dirty="0" smtClean="0">
                <a:solidFill>
                  <a:srgbClr val="4F81BD"/>
                </a:solidFill>
              </a:rPr>
              <a:t>How does the community exercise its powers? </a:t>
            </a:r>
            <a:r>
              <a:rPr lang="en-US" dirty="0" smtClean="0">
                <a:solidFill>
                  <a:srgbClr val="4F81BD"/>
                </a:solidFill>
              </a:rPr>
              <a:t>The exercising of different community powers may include unique steps relevant to a given power, but the general process is as follows.  </a:t>
            </a:r>
            <a:endParaRPr lang="en" dirty="0">
              <a:solidFill>
                <a:srgbClr val="4F81BD"/>
              </a:solidFill>
            </a:endParaRPr>
          </a:p>
        </p:txBody>
      </p:sp>
      <p:sp>
        <p:nvSpPr>
          <p:cNvPr id="84" name="Right Arrow Callout 83"/>
          <p:cNvSpPr/>
          <p:nvPr/>
        </p:nvSpPr>
        <p:spPr>
          <a:xfrm>
            <a:off x="275300" y="2489558"/>
            <a:ext cx="1823974" cy="1344552"/>
          </a:xfrm>
          <a:prstGeom prst="rightArrowCallout">
            <a:avLst>
              <a:gd name="adj1" fmla="val 21165"/>
              <a:gd name="adj2" fmla="val 29608"/>
              <a:gd name="adj3" fmla="val 15255"/>
              <a:gd name="adj4" fmla="val 78095"/>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5" name="Right Arrow Callout 84"/>
          <p:cNvSpPr/>
          <p:nvPr/>
        </p:nvSpPr>
        <p:spPr>
          <a:xfrm>
            <a:off x="2099274"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6" name="Right Arrow Callout 85"/>
          <p:cNvSpPr/>
          <p:nvPr/>
        </p:nvSpPr>
        <p:spPr>
          <a:xfrm>
            <a:off x="3923248"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9" name="Right Arrow Callout 88"/>
          <p:cNvSpPr/>
          <p:nvPr/>
        </p:nvSpPr>
        <p:spPr>
          <a:xfrm>
            <a:off x="5747222"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90" name="Rectangle 89"/>
          <p:cNvSpPr/>
          <p:nvPr/>
        </p:nvSpPr>
        <p:spPr>
          <a:xfrm>
            <a:off x="7571196" y="2489559"/>
            <a:ext cx="1357004" cy="13445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p:nvGrpSpPr>
        <p:grpSpPr>
          <a:xfrm>
            <a:off x="2170943" y="2483381"/>
            <a:ext cx="224400" cy="224400"/>
            <a:chOff x="309000" y="1590611"/>
            <a:chExt cx="224400" cy="224400"/>
          </a:xfrm>
        </p:grpSpPr>
        <p:sp>
          <p:nvSpPr>
            <p:cNvPr id="9" name="Oval 8"/>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1</a:t>
              </a:r>
              <a:endParaRPr lang="en-US" sz="1000" b="1" dirty="0">
                <a:solidFill>
                  <a:schemeClr val="bg1"/>
                </a:solidFill>
              </a:endParaRPr>
            </a:p>
          </p:txBody>
        </p:sp>
      </p:grpSp>
      <p:grpSp>
        <p:nvGrpSpPr>
          <p:cNvPr id="91" name="Group 90"/>
          <p:cNvGrpSpPr/>
          <p:nvPr/>
        </p:nvGrpSpPr>
        <p:grpSpPr>
          <a:xfrm>
            <a:off x="3999743" y="2483381"/>
            <a:ext cx="224400" cy="224400"/>
            <a:chOff x="309000" y="1590611"/>
            <a:chExt cx="224400" cy="224400"/>
          </a:xfrm>
        </p:grpSpPr>
        <p:sp>
          <p:nvSpPr>
            <p:cNvPr id="92" name="Oval 91"/>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3" name="TextBox 102"/>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2</a:t>
              </a:r>
              <a:endParaRPr lang="en-US" sz="1000" b="1" dirty="0">
                <a:solidFill>
                  <a:schemeClr val="bg1"/>
                </a:solidFill>
              </a:endParaRPr>
            </a:p>
          </p:txBody>
        </p:sp>
      </p:grpSp>
      <p:grpSp>
        <p:nvGrpSpPr>
          <p:cNvPr id="104" name="Group 103"/>
          <p:cNvGrpSpPr/>
          <p:nvPr/>
        </p:nvGrpSpPr>
        <p:grpSpPr>
          <a:xfrm>
            <a:off x="5834893" y="2483381"/>
            <a:ext cx="224400" cy="224400"/>
            <a:chOff x="309000" y="1590611"/>
            <a:chExt cx="224400" cy="224400"/>
          </a:xfrm>
        </p:grpSpPr>
        <p:sp>
          <p:nvSpPr>
            <p:cNvPr id="105" name="Oval 104"/>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6" name="TextBox 105"/>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3</a:t>
              </a:r>
              <a:endParaRPr lang="en-US" sz="1000" b="1" dirty="0">
                <a:solidFill>
                  <a:schemeClr val="bg1"/>
                </a:solidFill>
              </a:endParaRPr>
            </a:p>
          </p:txBody>
        </p:sp>
      </p:grpSp>
      <p:sp>
        <p:nvSpPr>
          <p:cNvPr id="4" name="TextBox 3"/>
          <p:cNvSpPr txBox="1"/>
          <p:nvPr/>
        </p:nvSpPr>
        <p:spPr>
          <a:xfrm>
            <a:off x="2251741" y="2691842"/>
            <a:ext cx="1135257" cy="169277"/>
          </a:xfrm>
          <a:prstGeom prst="rect">
            <a:avLst/>
          </a:prstGeom>
          <a:noFill/>
        </p:spPr>
        <p:txBody>
          <a:bodyPr wrap="square" tIns="0" rIns="0" bIns="0" rtlCol="0" anchor="ctr">
            <a:spAutoFit/>
          </a:bodyPr>
          <a:lstStyle/>
          <a:p>
            <a:r>
              <a:rPr lang="en-US" sz="1100" b="1" dirty="0" smtClean="0"/>
              <a:t>PETITION</a:t>
            </a:r>
            <a:endParaRPr lang="en-US" sz="1100" b="1" dirty="0"/>
          </a:p>
        </p:txBody>
      </p:sp>
      <p:sp>
        <p:nvSpPr>
          <p:cNvPr id="115" name="TextBox 114"/>
          <p:cNvSpPr txBox="1"/>
          <p:nvPr/>
        </p:nvSpPr>
        <p:spPr>
          <a:xfrm>
            <a:off x="4080204" y="2691842"/>
            <a:ext cx="1135257" cy="169277"/>
          </a:xfrm>
          <a:prstGeom prst="rect">
            <a:avLst/>
          </a:prstGeom>
          <a:noFill/>
        </p:spPr>
        <p:txBody>
          <a:bodyPr wrap="square" tIns="0" rIns="0" bIns="0" rtlCol="0" anchor="ctr">
            <a:spAutoFit/>
          </a:bodyPr>
          <a:lstStyle/>
          <a:p>
            <a:r>
              <a:rPr lang="en-US" sz="1100" b="1" dirty="0" smtClean="0"/>
              <a:t>DISCUSSION</a:t>
            </a:r>
            <a:endParaRPr lang="en-US" sz="1100" b="1" dirty="0"/>
          </a:p>
        </p:txBody>
      </p:sp>
      <p:sp>
        <p:nvSpPr>
          <p:cNvPr id="116" name="TextBox 115"/>
          <p:cNvSpPr txBox="1"/>
          <p:nvPr/>
        </p:nvSpPr>
        <p:spPr>
          <a:xfrm>
            <a:off x="5915354" y="2691842"/>
            <a:ext cx="1135257" cy="169277"/>
          </a:xfrm>
          <a:prstGeom prst="rect">
            <a:avLst/>
          </a:prstGeom>
          <a:noFill/>
        </p:spPr>
        <p:txBody>
          <a:bodyPr wrap="square" tIns="0" rIns="0" bIns="0" rtlCol="0" anchor="ctr">
            <a:spAutoFit/>
          </a:bodyPr>
          <a:lstStyle/>
          <a:p>
            <a:r>
              <a:rPr lang="en-US" sz="1100" b="1" dirty="0" smtClean="0"/>
              <a:t>DECISION</a:t>
            </a:r>
            <a:endParaRPr lang="en-US" sz="1100" b="1" dirty="0"/>
          </a:p>
        </p:txBody>
      </p:sp>
      <p:sp>
        <p:nvSpPr>
          <p:cNvPr id="117" name="TextBox 116"/>
          <p:cNvSpPr txBox="1"/>
          <p:nvPr/>
        </p:nvSpPr>
        <p:spPr>
          <a:xfrm>
            <a:off x="7663729" y="2596955"/>
            <a:ext cx="1135257" cy="169277"/>
          </a:xfrm>
          <a:prstGeom prst="rect">
            <a:avLst/>
          </a:prstGeom>
          <a:noFill/>
        </p:spPr>
        <p:txBody>
          <a:bodyPr wrap="square" tIns="0" rIns="0" bIns="0" rtlCol="0" anchor="ctr">
            <a:spAutoFit/>
          </a:bodyPr>
          <a:lstStyle/>
          <a:p>
            <a:r>
              <a:rPr lang="en-US" sz="1100" b="1" dirty="0" smtClean="0">
                <a:solidFill>
                  <a:srgbClr val="FFFFFF"/>
                </a:solidFill>
              </a:rPr>
              <a:t>OUTCOME</a:t>
            </a:r>
            <a:endParaRPr lang="en-US" sz="1100" b="1" dirty="0">
              <a:solidFill>
                <a:srgbClr val="FFFFFF"/>
              </a:solidFill>
            </a:endParaRPr>
          </a:p>
        </p:txBody>
      </p:sp>
      <p:sp>
        <p:nvSpPr>
          <p:cNvPr id="118" name="TextBox 117"/>
          <p:cNvSpPr txBox="1"/>
          <p:nvPr/>
        </p:nvSpPr>
        <p:spPr>
          <a:xfrm>
            <a:off x="343036" y="2596955"/>
            <a:ext cx="1135257" cy="169277"/>
          </a:xfrm>
          <a:prstGeom prst="rect">
            <a:avLst/>
          </a:prstGeom>
          <a:noFill/>
        </p:spPr>
        <p:txBody>
          <a:bodyPr wrap="square" tIns="0" rIns="0" bIns="0" rtlCol="0" anchor="ctr">
            <a:spAutoFit/>
          </a:bodyPr>
          <a:lstStyle/>
          <a:p>
            <a:r>
              <a:rPr lang="en-US" sz="1100" b="1" dirty="0" smtClean="0">
                <a:solidFill>
                  <a:schemeClr val="bg1"/>
                </a:solidFill>
              </a:rPr>
              <a:t>CAUSE</a:t>
            </a:r>
            <a:endParaRPr lang="en-US" sz="1100" b="1" dirty="0">
              <a:solidFill>
                <a:schemeClr val="bg1"/>
              </a:solidFill>
            </a:endParaRPr>
          </a:p>
        </p:txBody>
      </p:sp>
      <p:sp>
        <p:nvSpPr>
          <p:cNvPr id="119" name="TextBox 118"/>
          <p:cNvSpPr txBox="1"/>
          <p:nvPr/>
        </p:nvSpPr>
        <p:spPr>
          <a:xfrm>
            <a:off x="343036" y="2820020"/>
            <a:ext cx="1248697" cy="833562"/>
          </a:xfrm>
          <a:prstGeom prst="rect">
            <a:avLst/>
          </a:prstGeom>
          <a:noFill/>
        </p:spPr>
        <p:txBody>
          <a:bodyPr wrap="square" tIns="0" rIns="0" bIns="0" rtlCol="0" anchor="t">
            <a:spAutoFit/>
          </a:bodyPr>
          <a:lstStyle/>
          <a:p>
            <a:pPr>
              <a:lnSpc>
                <a:spcPct val="90000"/>
              </a:lnSpc>
            </a:pPr>
            <a:r>
              <a:rPr lang="en-US" sz="1000" dirty="0" smtClean="0"/>
              <a:t>ICANN Board or Board Member action causing significant concern to members of the community.</a:t>
            </a:r>
            <a:endParaRPr lang="en-US" sz="1000" dirty="0"/>
          </a:p>
        </p:txBody>
      </p:sp>
      <p:sp>
        <p:nvSpPr>
          <p:cNvPr id="120" name="TextBox 119"/>
          <p:cNvSpPr txBox="1"/>
          <p:nvPr/>
        </p:nvSpPr>
        <p:spPr>
          <a:xfrm>
            <a:off x="7665807" y="2820020"/>
            <a:ext cx="1135257" cy="695062"/>
          </a:xfrm>
          <a:prstGeom prst="rect">
            <a:avLst/>
          </a:prstGeom>
          <a:noFill/>
        </p:spPr>
        <p:txBody>
          <a:bodyPr wrap="square" tIns="0" rIns="0" bIns="0" rtlCol="0" anchor="t">
            <a:spAutoFit/>
          </a:bodyPr>
          <a:lstStyle/>
          <a:p>
            <a:pPr>
              <a:lnSpc>
                <a:spcPct val="90000"/>
              </a:lnSpc>
            </a:pPr>
            <a:r>
              <a:rPr lang="en-US" sz="1000" dirty="0" smtClean="0"/>
              <a:t>ICANN Board </a:t>
            </a:r>
          </a:p>
          <a:p>
            <a:pPr>
              <a:lnSpc>
                <a:spcPct val="90000"/>
              </a:lnSpc>
            </a:pPr>
            <a:r>
              <a:rPr lang="en-US" sz="1000" dirty="0" smtClean="0"/>
              <a:t>acts in accordance with the community’s decision.</a:t>
            </a:r>
            <a:endParaRPr lang="en-US" sz="1000" dirty="0"/>
          </a:p>
        </p:txBody>
      </p:sp>
      <p:pic>
        <p:nvPicPr>
          <p:cNvPr id="16" name="Picture 15" descr="CCWG_Paris2015_Overview05-2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9960" y="1897598"/>
            <a:ext cx="1209040" cy="718707"/>
          </a:xfrm>
          <a:prstGeom prst="rect">
            <a:avLst/>
          </a:prstGeom>
        </p:spPr>
      </p:pic>
      <p:pic>
        <p:nvPicPr>
          <p:cNvPr id="24" name="Picture 23" descr="CCWG_Paris2015_Overview05-3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9563" y="1959516"/>
            <a:ext cx="1097280" cy="652272"/>
          </a:xfrm>
          <a:prstGeom prst="rect">
            <a:avLst/>
          </a:prstGeom>
        </p:spPr>
      </p:pic>
      <p:pic>
        <p:nvPicPr>
          <p:cNvPr id="23" name="Picture 22" descr="CCWG_Paris2015_Overview05-3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8928" y="1774633"/>
            <a:ext cx="1436152" cy="853712"/>
          </a:xfrm>
          <a:prstGeom prst="rect">
            <a:avLst/>
          </a:prstGeom>
        </p:spPr>
      </p:pic>
      <p:sp>
        <p:nvSpPr>
          <p:cNvPr id="33" name="TextBox 32"/>
          <p:cNvSpPr txBox="1"/>
          <p:nvPr/>
        </p:nvSpPr>
        <p:spPr>
          <a:xfrm>
            <a:off x="5915691" y="2957746"/>
            <a:ext cx="1101152" cy="1526059"/>
          </a:xfrm>
          <a:prstGeom prst="rect">
            <a:avLst/>
          </a:prstGeom>
          <a:noFill/>
        </p:spPr>
        <p:txBody>
          <a:bodyPr wrap="square" tIns="0" rIns="0" bIns="0" rtlCol="0" anchor="t">
            <a:spAutoFit/>
          </a:bodyPr>
          <a:lstStyle/>
          <a:p>
            <a:pPr>
              <a:lnSpc>
                <a:spcPct val="90000"/>
              </a:lnSpc>
            </a:pPr>
            <a:r>
              <a:rPr lang="en-US" sz="1000" dirty="0" smtClean="0"/>
              <a:t>SOs/ACs that have voting rights cast their votes to decide whether the power is used or not. The CMSM collects the votes and communicates the decision to the board.</a:t>
            </a:r>
            <a:endParaRPr lang="en-US" sz="1000" dirty="0"/>
          </a:p>
        </p:txBody>
      </p:sp>
      <p:sp>
        <p:nvSpPr>
          <p:cNvPr id="34" name="TextBox 33"/>
          <p:cNvSpPr txBox="1"/>
          <p:nvPr/>
        </p:nvSpPr>
        <p:spPr>
          <a:xfrm>
            <a:off x="2251741" y="2951348"/>
            <a:ext cx="1177259" cy="1110561"/>
          </a:xfrm>
          <a:prstGeom prst="rect">
            <a:avLst/>
          </a:prstGeom>
          <a:noFill/>
        </p:spPr>
        <p:txBody>
          <a:bodyPr wrap="square" tIns="0" rIns="0" bIns="0" rtlCol="0" anchor="t">
            <a:spAutoFit/>
          </a:bodyPr>
          <a:lstStyle/>
          <a:p>
            <a:pPr>
              <a:lnSpc>
                <a:spcPct val="90000"/>
              </a:lnSpc>
            </a:pPr>
            <a:r>
              <a:rPr lang="en-US" sz="1000" dirty="0"/>
              <a:t>To trigger the use of a community power, an SO or AC has to agree by a resolution of its governing body that the power should be used.</a:t>
            </a:r>
          </a:p>
        </p:txBody>
      </p:sp>
      <p:sp>
        <p:nvSpPr>
          <p:cNvPr id="35" name="TextBox 34"/>
          <p:cNvSpPr txBox="1"/>
          <p:nvPr/>
        </p:nvSpPr>
        <p:spPr>
          <a:xfrm>
            <a:off x="4080541" y="2951348"/>
            <a:ext cx="1160326" cy="1526059"/>
          </a:xfrm>
          <a:prstGeom prst="rect">
            <a:avLst/>
          </a:prstGeom>
          <a:noFill/>
        </p:spPr>
        <p:txBody>
          <a:bodyPr wrap="square" tIns="0" rIns="0" bIns="0" rtlCol="0" anchor="t">
            <a:spAutoFit/>
          </a:bodyPr>
          <a:lstStyle/>
          <a:p>
            <a:pPr>
              <a:lnSpc>
                <a:spcPct val="90000"/>
              </a:lnSpc>
            </a:pPr>
            <a:r>
              <a:rPr lang="en-US" sz="1000" dirty="0"/>
              <a:t>Where a petition succeeds, the whole community through its SOs and ACs discusses the proposed use of the power, through the </a:t>
            </a:r>
            <a:r>
              <a:rPr lang="en-US" sz="1000" dirty="0" smtClean="0"/>
              <a:t>ICANN Community </a:t>
            </a:r>
            <a:r>
              <a:rPr lang="en-US" sz="1000" dirty="0"/>
              <a:t>Forum (ICF</a:t>
            </a:r>
            <a:r>
              <a:rPr lang="en-US" sz="1000" dirty="0" smtClean="0"/>
              <a:t>).</a:t>
            </a:r>
            <a:endParaRPr lang="en-US" sz="1000" dirty="0"/>
          </a:p>
        </p:txBody>
      </p:sp>
      <p:sp>
        <p:nvSpPr>
          <p:cNvPr id="36" name="Rectangle 35"/>
          <p:cNvSpPr/>
          <p:nvPr/>
        </p:nvSpPr>
        <p:spPr>
          <a:xfrm>
            <a:off x="5747222" y="5695826"/>
            <a:ext cx="1428278" cy="472750"/>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5915691" y="5740781"/>
            <a:ext cx="1058726" cy="251607"/>
          </a:xfrm>
          <a:prstGeom prst="rect">
            <a:avLst/>
          </a:prstGeom>
          <a:noFill/>
        </p:spPr>
        <p:txBody>
          <a:bodyPr wrap="square" tIns="0" rIns="0" bIns="0" rtlCol="0" anchor="t">
            <a:spAutoFit/>
          </a:bodyPr>
          <a:lstStyle/>
          <a:p>
            <a:pPr>
              <a:lnSpc>
                <a:spcPct val="90000"/>
              </a:lnSpc>
            </a:pPr>
            <a:r>
              <a:rPr lang="en-US" sz="900" b="1" dirty="0" smtClean="0">
                <a:solidFill>
                  <a:schemeClr val="bg1">
                    <a:lumMod val="50000"/>
                  </a:schemeClr>
                </a:solidFill>
              </a:rPr>
              <a:t>Threshold:</a:t>
            </a:r>
          </a:p>
          <a:p>
            <a:pPr>
              <a:lnSpc>
                <a:spcPct val="90000"/>
              </a:lnSpc>
            </a:pPr>
            <a:r>
              <a:rPr lang="en-US" sz="900" dirty="0" smtClean="0">
                <a:solidFill>
                  <a:schemeClr val="bg1">
                    <a:lumMod val="50000"/>
                  </a:schemeClr>
                </a:solidFill>
              </a:rPr>
              <a:t>Details…</a:t>
            </a:r>
            <a:endParaRPr lang="en-US" sz="900" dirty="0">
              <a:solidFill>
                <a:schemeClr val="bg1">
                  <a:lumMod val="50000"/>
                </a:schemeClr>
              </a:solidFill>
            </a:endParaRPr>
          </a:p>
        </p:txBody>
      </p:sp>
      <p:sp>
        <p:nvSpPr>
          <p:cNvPr id="38" name="Rectangle 37"/>
          <p:cNvSpPr/>
          <p:nvPr/>
        </p:nvSpPr>
        <p:spPr>
          <a:xfrm>
            <a:off x="5747222" y="4683030"/>
            <a:ext cx="1428278" cy="903705"/>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5915690" y="4757406"/>
            <a:ext cx="1134921" cy="126958"/>
          </a:xfrm>
          <a:prstGeom prst="rect">
            <a:avLst/>
          </a:prstGeom>
          <a:noFill/>
        </p:spPr>
        <p:txBody>
          <a:bodyPr wrap="square" tIns="0" rIns="0" bIns="0" rtlCol="0" anchor="t">
            <a:spAutoFit/>
          </a:bodyPr>
          <a:lstStyle/>
          <a:p>
            <a:pPr>
              <a:lnSpc>
                <a:spcPct val="90000"/>
              </a:lnSpc>
            </a:pPr>
            <a:r>
              <a:rPr lang="en-US" sz="900" dirty="0" smtClean="0">
                <a:solidFill>
                  <a:schemeClr val="bg1">
                    <a:lumMod val="50000"/>
                  </a:schemeClr>
                </a:solidFill>
              </a:rPr>
              <a:t>Details…</a:t>
            </a:r>
            <a:endParaRPr lang="en-US" sz="900" dirty="0">
              <a:solidFill>
                <a:schemeClr val="bg1">
                  <a:lumMod val="50000"/>
                </a:schemeClr>
              </a:solidFill>
            </a:endParaRPr>
          </a:p>
        </p:txBody>
      </p:sp>
      <p:sp>
        <p:nvSpPr>
          <p:cNvPr id="40" name="Rectangle 39"/>
          <p:cNvSpPr/>
          <p:nvPr/>
        </p:nvSpPr>
        <p:spPr>
          <a:xfrm>
            <a:off x="3923248" y="4683030"/>
            <a:ext cx="1428278" cy="903705"/>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4091716" y="4757406"/>
            <a:ext cx="1134921" cy="126958"/>
          </a:xfrm>
          <a:prstGeom prst="rect">
            <a:avLst/>
          </a:prstGeom>
          <a:noFill/>
        </p:spPr>
        <p:txBody>
          <a:bodyPr wrap="square" tIns="0" rIns="0" bIns="0" rtlCol="0" anchor="t">
            <a:spAutoFit/>
          </a:bodyPr>
          <a:lstStyle/>
          <a:p>
            <a:pPr>
              <a:lnSpc>
                <a:spcPct val="90000"/>
              </a:lnSpc>
            </a:pPr>
            <a:r>
              <a:rPr lang="en-US" sz="900" dirty="0" smtClean="0">
                <a:solidFill>
                  <a:schemeClr val="bg1">
                    <a:lumMod val="50000"/>
                  </a:schemeClr>
                </a:solidFill>
              </a:rPr>
              <a:t>Details…</a:t>
            </a:r>
            <a:endParaRPr lang="en-US" sz="900" dirty="0">
              <a:solidFill>
                <a:schemeClr val="bg1">
                  <a:lumMod val="50000"/>
                </a:schemeClr>
              </a:solidFill>
            </a:endParaRPr>
          </a:p>
        </p:txBody>
      </p:sp>
    </p:spTree>
    <p:extLst>
      <p:ext uri="{BB962C8B-B14F-4D97-AF65-F5344CB8AC3E}">
        <p14:creationId xmlns:p14="http://schemas.microsoft.com/office/powerpoint/2010/main" val="6070128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89"/>
          <p:cNvSpPr txBox="1">
            <a:spLocks/>
          </p:cNvSpPr>
          <p:nvPr/>
        </p:nvSpPr>
        <p:spPr>
          <a:xfrm>
            <a:off x="275300" y="228600"/>
            <a:ext cx="8593500" cy="330300"/>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1pPr>
            <a:lvl2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2pPr>
            <a:lvl3pPr algn="ctr">
              <a:spcBef>
                <a:spcPts val="0"/>
              </a:spcBef>
              <a:buClr>
                <a:schemeClr val="dk1"/>
              </a:buClr>
              <a:buSzPct val="100000"/>
              <a:buNone/>
              <a:defRPr sz="4800" b="1">
                <a:solidFill>
                  <a:schemeClr val="dk1"/>
                </a:solidFill>
              </a:defRPr>
            </a:lvl3pPr>
            <a:lvl4pPr algn="ctr">
              <a:spcBef>
                <a:spcPts val="0"/>
              </a:spcBef>
              <a:buClr>
                <a:schemeClr val="dk1"/>
              </a:buClr>
              <a:buSzPct val="100000"/>
              <a:buNone/>
              <a:defRPr sz="4800" b="1">
                <a:solidFill>
                  <a:schemeClr val="dk1"/>
                </a:solidFill>
              </a:defRPr>
            </a:lvl4pPr>
            <a:lvl5pPr algn="ctr">
              <a:spcBef>
                <a:spcPts val="0"/>
              </a:spcBef>
              <a:buClr>
                <a:schemeClr val="dk1"/>
              </a:buClr>
              <a:buSzPct val="100000"/>
              <a:buNone/>
              <a:defRPr sz="4800" b="1">
                <a:solidFill>
                  <a:schemeClr val="dk1"/>
                </a:solidFill>
              </a:defRPr>
            </a:lvl5pPr>
            <a:lvl6pPr algn="ctr">
              <a:spcBef>
                <a:spcPts val="0"/>
              </a:spcBef>
              <a:buClr>
                <a:schemeClr val="dk1"/>
              </a:buClr>
              <a:buSzPct val="100000"/>
              <a:buNone/>
              <a:defRPr sz="4800" b="1">
                <a:solidFill>
                  <a:schemeClr val="dk1"/>
                </a:solidFill>
              </a:defRPr>
            </a:lvl6pPr>
            <a:lvl7pPr algn="ctr">
              <a:spcBef>
                <a:spcPts val="0"/>
              </a:spcBef>
              <a:buClr>
                <a:schemeClr val="dk1"/>
              </a:buClr>
              <a:buSzPct val="100000"/>
              <a:buNone/>
              <a:defRPr sz="4800" b="1">
                <a:solidFill>
                  <a:schemeClr val="dk1"/>
                </a:solidFill>
              </a:defRPr>
            </a:lvl7pPr>
            <a:lvl8pPr algn="ctr">
              <a:spcBef>
                <a:spcPts val="0"/>
              </a:spcBef>
              <a:buClr>
                <a:schemeClr val="dk1"/>
              </a:buClr>
              <a:buSzPct val="100000"/>
              <a:buNone/>
              <a:defRPr sz="4800" b="1">
                <a:solidFill>
                  <a:schemeClr val="dk1"/>
                </a:solidFill>
              </a:defRPr>
            </a:lvl8pPr>
            <a:lvl9pPr algn="ctr">
              <a:spcBef>
                <a:spcPts val="0"/>
              </a:spcBef>
              <a:buClr>
                <a:schemeClr val="dk1"/>
              </a:buClr>
              <a:buSzPct val="100000"/>
              <a:buNone/>
              <a:defRPr sz="4800" b="1">
                <a:solidFill>
                  <a:schemeClr val="dk1"/>
                </a:solidFill>
              </a:defRPr>
            </a:lvl9pPr>
          </a:lstStyle>
          <a:p>
            <a:pPr marL="12700" algn="l">
              <a:buSzPct val="25000"/>
            </a:pPr>
            <a:r>
              <a:rPr lang="en-US" sz="2400" dirty="0" smtClean="0">
                <a:solidFill>
                  <a:srgbClr val="1C75BB"/>
                </a:solidFill>
                <a:ea typeface="Helvetica Neue"/>
                <a:sym typeface="Helvetica Neue"/>
              </a:rPr>
              <a:t>Example: </a:t>
            </a:r>
            <a:r>
              <a:rPr lang="en-US" sz="2200" b="0" dirty="0">
                <a:solidFill>
                  <a:srgbClr val="1C75BB"/>
                </a:solidFill>
                <a:ea typeface="Helvetica Neue"/>
                <a:sym typeface="Helvetica Neue"/>
              </a:rPr>
              <a:t>Recalling the Entire ICANN Board</a:t>
            </a:r>
            <a:endParaRPr lang="en" sz="2200" b="0" dirty="0">
              <a:solidFill>
                <a:srgbClr val="1C75BB"/>
              </a:solidFill>
              <a:ea typeface="Helvetica Neue"/>
              <a:sym typeface="Helvetica Neue"/>
            </a:endParaRPr>
          </a:p>
        </p:txBody>
      </p:sp>
      <p:sp>
        <p:nvSpPr>
          <p:cNvPr id="6" name="Shape 1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 name="Shape 194"/>
          <p:cNvSpPr txBox="1">
            <a:spLocks noGrp="1"/>
          </p:cNvSpPr>
          <p:nvPr>
            <p:ph type="sldNum" idx="12"/>
          </p:nvPr>
        </p:nvSpPr>
        <p:spPr>
          <a:prstGeom prst="rect">
            <a:avLst/>
          </a:prstGeom>
          <a:noFill/>
          <a:ln>
            <a:noFill/>
          </a:ln>
        </p:spPr>
        <p:txBody>
          <a:bodyPr lIns="0" tIns="0" rIns="0" bIns="0" anchor="t" anchorCtr="0">
            <a:noAutofit/>
          </a:bodyPr>
          <a:lstStyle/>
          <a:p>
            <a:pPr marL="25400" marR="0" lvl="0" indent="0" rtl="0">
              <a:lnSpc>
                <a:spcPct val="100000"/>
              </a:lnSpc>
              <a:spcBef>
                <a:spcPts val="0"/>
              </a:spcBef>
              <a:buSzPct val="25000"/>
              <a:buNone/>
            </a:pPr>
            <a:fld id="{00000000-1234-1234-1234-123412341234}" type="slidenum">
              <a:rPr lang="en" sz="900" b="0" i="0" u="none" strike="noStrike" cap="none" baseline="0">
                <a:solidFill>
                  <a:schemeClr val="lt1"/>
                </a:solidFill>
                <a:ea typeface="Helvetica Neue"/>
                <a:sym typeface="Helvetica Neue"/>
              </a:rPr>
              <a:pPr marL="25400" marR="0" lvl="0" indent="0" rtl="0">
                <a:lnSpc>
                  <a:spcPct val="100000"/>
                </a:lnSpc>
                <a:spcBef>
                  <a:spcPts val="0"/>
                </a:spcBef>
                <a:buSzPct val="25000"/>
                <a:buNone/>
              </a:pPr>
              <a:t>15</a:t>
            </a:fld>
            <a:endParaRPr lang="en" sz="900" b="0" i="0" u="none" strike="noStrike" cap="none" baseline="0" dirty="0">
              <a:solidFill>
                <a:schemeClr val="lt1"/>
              </a:solidFill>
              <a:ea typeface="Helvetica Neue"/>
              <a:sym typeface="Helvetica Neue"/>
            </a:endParaRPr>
          </a:p>
        </p:txBody>
      </p:sp>
      <p:sp>
        <p:nvSpPr>
          <p:cNvPr id="12" name="Tekstvak 24"/>
          <p:cNvSpPr txBox="1"/>
          <p:nvPr/>
        </p:nvSpPr>
        <p:spPr>
          <a:xfrm>
            <a:off x="228600" y="835192"/>
            <a:ext cx="8689396" cy="523220"/>
          </a:xfrm>
          <a:prstGeom prst="rect">
            <a:avLst/>
          </a:prstGeom>
          <a:noFill/>
        </p:spPr>
        <p:txBody>
          <a:bodyPr wrap="square" rtlCol="0">
            <a:spAutoFit/>
          </a:bodyPr>
          <a:lstStyle/>
          <a:p>
            <a:r>
              <a:rPr lang="en-US" b="1" dirty="0" smtClean="0">
                <a:solidFill>
                  <a:srgbClr val="4F81BD"/>
                </a:solidFill>
              </a:rPr>
              <a:t>How does the community exercise its powers? </a:t>
            </a:r>
            <a:r>
              <a:rPr lang="en-US" dirty="0" smtClean="0">
                <a:solidFill>
                  <a:srgbClr val="4F81BD"/>
                </a:solidFill>
              </a:rPr>
              <a:t>The exercising of different community powers may include unique steps relevant to a given power, but the general process is as follows.  </a:t>
            </a:r>
            <a:endParaRPr lang="en" dirty="0">
              <a:solidFill>
                <a:srgbClr val="4F81BD"/>
              </a:solidFill>
            </a:endParaRPr>
          </a:p>
        </p:txBody>
      </p:sp>
      <p:sp>
        <p:nvSpPr>
          <p:cNvPr id="84" name="Right Arrow Callout 83"/>
          <p:cNvSpPr/>
          <p:nvPr/>
        </p:nvSpPr>
        <p:spPr>
          <a:xfrm>
            <a:off x="275300" y="2489558"/>
            <a:ext cx="1823974" cy="1344552"/>
          </a:xfrm>
          <a:prstGeom prst="rightArrowCallout">
            <a:avLst>
              <a:gd name="adj1" fmla="val 21165"/>
              <a:gd name="adj2" fmla="val 29608"/>
              <a:gd name="adj3" fmla="val 15255"/>
              <a:gd name="adj4" fmla="val 78095"/>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5" name="Right Arrow Callout 84"/>
          <p:cNvSpPr/>
          <p:nvPr/>
        </p:nvSpPr>
        <p:spPr>
          <a:xfrm>
            <a:off x="2099274"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6" name="Right Arrow Callout 85"/>
          <p:cNvSpPr/>
          <p:nvPr/>
        </p:nvSpPr>
        <p:spPr>
          <a:xfrm>
            <a:off x="3923248"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89" name="Right Arrow Callout 88"/>
          <p:cNvSpPr/>
          <p:nvPr/>
        </p:nvSpPr>
        <p:spPr>
          <a:xfrm>
            <a:off x="5747222" y="1765562"/>
            <a:ext cx="1823974" cy="2849986"/>
          </a:xfrm>
          <a:prstGeom prst="rightArrowCallout">
            <a:avLst>
              <a:gd name="adj1" fmla="val 21165"/>
              <a:gd name="adj2" fmla="val 29608"/>
              <a:gd name="adj3" fmla="val 15255"/>
              <a:gd name="adj4" fmla="val 78095"/>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90" name="Rectangle 89"/>
          <p:cNvSpPr/>
          <p:nvPr/>
        </p:nvSpPr>
        <p:spPr>
          <a:xfrm>
            <a:off x="7571196" y="2489559"/>
            <a:ext cx="1357004" cy="13445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p:nvGrpSpPr>
        <p:grpSpPr>
          <a:xfrm>
            <a:off x="2170943" y="2483381"/>
            <a:ext cx="224400" cy="224400"/>
            <a:chOff x="309000" y="1590611"/>
            <a:chExt cx="224400" cy="224400"/>
          </a:xfrm>
        </p:grpSpPr>
        <p:sp>
          <p:nvSpPr>
            <p:cNvPr id="9" name="Oval 8"/>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1</a:t>
              </a:r>
              <a:endParaRPr lang="en-US" sz="1000" b="1" dirty="0">
                <a:solidFill>
                  <a:schemeClr val="bg1"/>
                </a:solidFill>
              </a:endParaRPr>
            </a:p>
          </p:txBody>
        </p:sp>
      </p:grpSp>
      <p:grpSp>
        <p:nvGrpSpPr>
          <p:cNvPr id="91" name="Group 90"/>
          <p:cNvGrpSpPr/>
          <p:nvPr/>
        </p:nvGrpSpPr>
        <p:grpSpPr>
          <a:xfrm>
            <a:off x="3999743" y="2483381"/>
            <a:ext cx="224400" cy="224400"/>
            <a:chOff x="309000" y="1590611"/>
            <a:chExt cx="224400" cy="224400"/>
          </a:xfrm>
        </p:grpSpPr>
        <p:sp>
          <p:nvSpPr>
            <p:cNvPr id="92" name="Oval 91"/>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3" name="TextBox 102"/>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2</a:t>
              </a:r>
              <a:endParaRPr lang="en-US" sz="1000" b="1" dirty="0">
                <a:solidFill>
                  <a:schemeClr val="bg1"/>
                </a:solidFill>
              </a:endParaRPr>
            </a:p>
          </p:txBody>
        </p:sp>
      </p:grpSp>
      <p:grpSp>
        <p:nvGrpSpPr>
          <p:cNvPr id="104" name="Group 103"/>
          <p:cNvGrpSpPr/>
          <p:nvPr/>
        </p:nvGrpSpPr>
        <p:grpSpPr>
          <a:xfrm>
            <a:off x="5834893" y="2483381"/>
            <a:ext cx="224400" cy="224400"/>
            <a:chOff x="309000" y="1590611"/>
            <a:chExt cx="224400" cy="224400"/>
          </a:xfrm>
        </p:grpSpPr>
        <p:sp>
          <p:nvSpPr>
            <p:cNvPr id="105" name="Oval 104"/>
            <p:cNvSpPr/>
            <p:nvPr/>
          </p:nvSpPr>
          <p:spPr>
            <a:xfrm>
              <a:off x="309000" y="1590611"/>
              <a:ext cx="224400" cy="2244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6" name="TextBox 105"/>
            <p:cNvSpPr txBox="1"/>
            <p:nvPr/>
          </p:nvSpPr>
          <p:spPr>
            <a:xfrm>
              <a:off x="389798" y="1619186"/>
              <a:ext cx="71321" cy="153888"/>
            </a:xfrm>
            <a:prstGeom prst="rect">
              <a:avLst/>
            </a:prstGeom>
            <a:noFill/>
          </p:spPr>
          <p:txBody>
            <a:bodyPr wrap="none" lIns="0" tIns="0" rIns="0" bIns="0" rtlCol="0">
              <a:spAutoFit/>
            </a:bodyPr>
            <a:lstStyle/>
            <a:p>
              <a:pPr algn="ctr"/>
              <a:r>
                <a:rPr lang="en-US" sz="1000" b="1" dirty="0" smtClean="0">
                  <a:solidFill>
                    <a:schemeClr val="bg1"/>
                  </a:solidFill>
                </a:rPr>
                <a:t>3</a:t>
              </a:r>
              <a:endParaRPr lang="en-US" sz="1000" b="1" dirty="0">
                <a:solidFill>
                  <a:schemeClr val="bg1"/>
                </a:solidFill>
              </a:endParaRPr>
            </a:p>
          </p:txBody>
        </p:sp>
      </p:grpSp>
      <p:sp>
        <p:nvSpPr>
          <p:cNvPr id="4" name="TextBox 3"/>
          <p:cNvSpPr txBox="1"/>
          <p:nvPr/>
        </p:nvSpPr>
        <p:spPr>
          <a:xfrm>
            <a:off x="2251403" y="2691842"/>
            <a:ext cx="1135257" cy="169277"/>
          </a:xfrm>
          <a:prstGeom prst="rect">
            <a:avLst/>
          </a:prstGeom>
          <a:noFill/>
        </p:spPr>
        <p:txBody>
          <a:bodyPr wrap="square" tIns="0" rIns="0" bIns="0" rtlCol="0" anchor="ctr">
            <a:spAutoFit/>
          </a:bodyPr>
          <a:lstStyle/>
          <a:p>
            <a:r>
              <a:rPr lang="en-US" sz="1100" b="1" dirty="0" smtClean="0"/>
              <a:t>PETITION</a:t>
            </a:r>
            <a:endParaRPr lang="en-US" sz="1100" b="1" dirty="0"/>
          </a:p>
        </p:txBody>
      </p:sp>
      <p:sp>
        <p:nvSpPr>
          <p:cNvPr id="115" name="TextBox 114"/>
          <p:cNvSpPr txBox="1"/>
          <p:nvPr/>
        </p:nvSpPr>
        <p:spPr>
          <a:xfrm>
            <a:off x="4080204" y="2691842"/>
            <a:ext cx="1135257" cy="169277"/>
          </a:xfrm>
          <a:prstGeom prst="rect">
            <a:avLst/>
          </a:prstGeom>
          <a:noFill/>
        </p:spPr>
        <p:txBody>
          <a:bodyPr wrap="square" tIns="0" rIns="0" bIns="0" rtlCol="0" anchor="ctr">
            <a:spAutoFit/>
          </a:bodyPr>
          <a:lstStyle/>
          <a:p>
            <a:r>
              <a:rPr lang="en-US" sz="1100" b="1" dirty="0" smtClean="0"/>
              <a:t>DISCUSSION</a:t>
            </a:r>
            <a:endParaRPr lang="en-US" sz="1100" b="1" dirty="0"/>
          </a:p>
        </p:txBody>
      </p:sp>
      <p:sp>
        <p:nvSpPr>
          <p:cNvPr id="116" name="TextBox 115"/>
          <p:cNvSpPr txBox="1"/>
          <p:nvPr/>
        </p:nvSpPr>
        <p:spPr>
          <a:xfrm>
            <a:off x="5915354" y="2691842"/>
            <a:ext cx="1135257" cy="169277"/>
          </a:xfrm>
          <a:prstGeom prst="rect">
            <a:avLst/>
          </a:prstGeom>
          <a:noFill/>
        </p:spPr>
        <p:txBody>
          <a:bodyPr wrap="square" tIns="0" rIns="0" bIns="0" rtlCol="0" anchor="ctr">
            <a:spAutoFit/>
          </a:bodyPr>
          <a:lstStyle/>
          <a:p>
            <a:r>
              <a:rPr lang="en-US" sz="1100" b="1" dirty="0" smtClean="0"/>
              <a:t>DECISION</a:t>
            </a:r>
            <a:endParaRPr lang="en-US" sz="1100" b="1" dirty="0"/>
          </a:p>
        </p:txBody>
      </p:sp>
      <p:sp>
        <p:nvSpPr>
          <p:cNvPr id="117" name="TextBox 116"/>
          <p:cNvSpPr txBox="1"/>
          <p:nvPr/>
        </p:nvSpPr>
        <p:spPr>
          <a:xfrm>
            <a:off x="7663729" y="2596955"/>
            <a:ext cx="1135257" cy="169277"/>
          </a:xfrm>
          <a:prstGeom prst="rect">
            <a:avLst/>
          </a:prstGeom>
          <a:noFill/>
        </p:spPr>
        <p:txBody>
          <a:bodyPr wrap="square" tIns="0" rIns="0" bIns="0" rtlCol="0" anchor="ctr">
            <a:spAutoFit/>
          </a:bodyPr>
          <a:lstStyle/>
          <a:p>
            <a:r>
              <a:rPr lang="en-US" sz="1100" b="1" dirty="0" smtClean="0">
                <a:solidFill>
                  <a:srgbClr val="FFFFFF"/>
                </a:solidFill>
              </a:rPr>
              <a:t>OUTCOME</a:t>
            </a:r>
            <a:endParaRPr lang="en-US" sz="1100" b="1" dirty="0">
              <a:solidFill>
                <a:srgbClr val="FFFFFF"/>
              </a:solidFill>
            </a:endParaRPr>
          </a:p>
        </p:txBody>
      </p:sp>
      <p:sp>
        <p:nvSpPr>
          <p:cNvPr id="118" name="TextBox 117"/>
          <p:cNvSpPr txBox="1"/>
          <p:nvPr/>
        </p:nvSpPr>
        <p:spPr>
          <a:xfrm>
            <a:off x="343036" y="2596955"/>
            <a:ext cx="1135257" cy="169277"/>
          </a:xfrm>
          <a:prstGeom prst="rect">
            <a:avLst/>
          </a:prstGeom>
          <a:noFill/>
        </p:spPr>
        <p:txBody>
          <a:bodyPr wrap="square" tIns="0" rIns="0" bIns="0" rtlCol="0" anchor="ctr">
            <a:spAutoFit/>
          </a:bodyPr>
          <a:lstStyle/>
          <a:p>
            <a:r>
              <a:rPr lang="en-US" sz="1100" b="1" dirty="0" smtClean="0">
                <a:solidFill>
                  <a:schemeClr val="bg1"/>
                </a:solidFill>
              </a:rPr>
              <a:t>CAUSE</a:t>
            </a:r>
            <a:endParaRPr lang="en-US" sz="1100" b="1" dirty="0">
              <a:solidFill>
                <a:schemeClr val="bg1"/>
              </a:solidFill>
            </a:endParaRPr>
          </a:p>
        </p:txBody>
      </p:sp>
      <p:sp>
        <p:nvSpPr>
          <p:cNvPr id="119" name="TextBox 118"/>
          <p:cNvSpPr txBox="1"/>
          <p:nvPr/>
        </p:nvSpPr>
        <p:spPr>
          <a:xfrm>
            <a:off x="343036" y="2820020"/>
            <a:ext cx="1248697" cy="418063"/>
          </a:xfrm>
          <a:prstGeom prst="rect">
            <a:avLst/>
          </a:prstGeom>
          <a:noFill/>
        </p:spPr>
        <p:txBody>
          <a:bodyPr wrap="square" tIns="0" rIns="0" bIns="0" rtlCol="0" anchor="t">
            <a:spAutoFit/>
          </a:bodyPr>
          <a:lstStyle/>
          <a:p>
            <a:pPr>
              <a:lnSpc>
                <a:spcPct val="90000"/>
              </a:lnSpc>
            </a:pPr>
            <a:r>
              <a:rPr lang="en-US" sz="1000" dirty="0" smtClean="0"/>
              <a:t>Significant concerns with the entire</a:t>
            </a:r>
          </a:p>
          <a:p>
            <a:pPr>
              <a:lnSpc>
                <a:spcPct val="90000"/>
              </a:lnSpc>
            </a:pPr>
            <a:r>
              <a:rPr lang="en-US" sz="1000" dirty="0" smtClean="0"/>
              <a:t>ICANN board.</a:t>
            </a:r>
            <a:endParaRPr lang="en-US" sz="1000" dirty="0"/>
          </a:p>
        </p:txBody>
      </p:sp>
      <p:sp>
        <p:nvSpPr>
          <p:cNvPr id="120" name="TextBox 119"/>
          <p:cNvSpPr txBox="1"/>
          <p:nvPr/>
        </p:nvSpPr>
        <p:spPr>
          <a:xfrm>
            <a:off x="7665807" y="2820020"/>
            <a:ext cx="1135257" cy="695062"/>
          </a:xfrm>
          <a:prstGeom prst="rect">
            <a:avLst/>
          </a:prstGeom>
          <a:noFill/>
        </p:spPr>
        <p:txBody>
          <a:bodyPr wrap="square" tIns="0" rIns="0" bIns="0" rtlCol="0" anchor="t">
            <a:spAutoFit/>
          </a:bodyPr>
          <a:lstStyle/>
          <a:p>
            <a:pPr>
              <a:lnSpc>
                <a:spcPct val="90000"/>
              </a:lnSpc>
            </a:pPr>
            <a:r>
              <a:rPr lang="en-US" sz="1000" dirty="0" smtClean="0"/>
              <a:t>The interim board replaces the ICANN board (except for the president)</a:t>
            </a:r>
            <a:endParaRPr lang="en-US" sz="1000" dirty="0"/>
          </a:p>
        </p:txBody>
      </p:sp>
      <p:pic>
        <p:nvPicPr>
          <p:cNvPr id="16" name="Picture 15" descr="CCWG_Paris2015_Overview05-2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9960" y="1897598"/>
            <a:ext cx="1209040" cy="718707"/>
          </a:xfrm>
          <a:prstGeom prst="rect">
            <a:avLst/>
          </a:prstGeom>
        </p:spPr>
      </p:pic>
      <p:pic>
        <p:nvPicPr>
          <p:cNvPr id="24" name="Picture 23" descr="CCWG_Paris2015_Overview05-3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9563" y="1959516"/>
            <a:ext cx="1097280" cy="652272"/>
          </a:xfrm>
          <a:prstGeom prst="rect">
            <a:avLst/>
          </a:prstGeom>
        </p:spPr>
      </p:pic>
      <p:pic>
        <p:nvPicPr>
          <p:cNvPr id="23" name="Picture 22" descr="CCWG_Paris2015_Overview05-3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8928" y="1774633"/>
            <a:ext cx="1436152" cy="853712"/>
          </a:xfrm>
          <a:prstGeom prst="rect">
            <a:avLst/>
          </a:prstGeom>
        </p:spPr>
      </p:pic>
      <p:sp>
        <p:nvSpPr>
          <p:cNvPr id="33" name="Rectangle 32"/>
          <p:cNvSpPr/>
          <p:nvPr/>
        </p:nvSpPr>
        <p:spPr>
          <a:xfrm>
            <a:off x="5747222" y="5695826"/>
            <a:ext cx="1428278" cy="472750"/>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915691" y="5740781"/>
            <a:ext cx="1058726" cy="376257"/>
          </a:xfrm>
          <a:prstGeom prst="rect">
            <a:avLst/>
          </a:prstGeom>
          <a:noFill/>
        </p:spPr>
        <p:txBody>
          <a:bodyPr wrap="square" tIns="0" rIns="0" bIns="0" rtlCol="0" anchor="t">
            <a:spAutoFit/>
          </a:bodyPr>
          <a:lstStyle/>
          <a:p>
            <a:pPr>
              <a:lnSpc>
                <a:spcPct val="90000"/>
              </a:lnSpc>
            </a:pPr>
            <a:r>
              <a:rPr lang="en-US" sz="900" b="1" dirty="0" smtClean="0">
                <a:solidFill>
                  <a:schemeClr val="bg1">
                    <a:lumMod val="50000"/>
                  </a:schemeClr>
                </a:solidFill>
              </a:rPr>
              <a:t>Threshold:</a:t>
            </a:r>
          </a:p>
          <a:p>
            <a:pPr>
              <a:lnSpc>
                <a:spcPct val="90000"/>
              </a:lnSpc>
            </a:pPr>
            <a:r>
              <a:rPr lang="en-US" sz="900" dirty="0" smtClean="0">
                <a:solidFill>
                  <a:schemeClr val="bg1">
                    <a:lumMod val="50000"/>
                  </a:schemeClr>
                </a:solidFill>
              </a:rPr>
              <a:t>75% of the</a:t>
            </a:r>
          </a:p>
          <a:p>
            <a:pPr>
              <a:lnSpc>
                <a:spcPct val="90000"/>
              </a:lnSpc>
            </a:pPr>
            <a:r>
              <a:rPr lang="en-US" sz="900" dirty="0">
                <a:solidFill>
                  <a:schemeClr val="bg1">
                    <a:lumMod val="50000"/>
                  </a:schemeClr>
                </a:solidFill>
              </a:rPr>
              <a:t>e</a:t>
            </a:r>
            <a:r>
              <a:rPr lang="en-US" sz="900" dirty="0" smtClean="0">
                <a:solidFill>
                  <a:schemeClr val="bg1">
                    <a:lumMod val="50000"/>
                  </a:schemeClr>
                </a:solidFill>
              </a:rPr>
              <a:t>ligible votes</a:t>
            </a:r>
            <a:endParaRPr lang="en-US" sz="900" dirty="0">
              <a:solidFill>
                <a:schemeClr val="bg1">
                  <a:lumMod val="50000"/>
                </a:schemeClr>
              </a:solidFill>
            </a:endParaRPr>
          </a:p>
        </p:txBody>
      </p:sp>
      <p:sp>
        <p:nvSpPr>
          <p:cNvPr id="35" name="Rectangle 34"/>
          <p:cNvSpPr/>
          <p:nvPr/>
        </p:nvSpPr>
        <p:spPr>
          <a:xfrm>
            <a:off x="5747222" y="4683030"/>
            <a:ext cx="1428278" cy="903705"/>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5915690" y="4757406"/>
            <a:ext cx="1134921" cy="744118"/>
          </a:xfrm>
          <a:prstGeom prst="rect">
            <a:avLst/>
          </a:prstGeom>
          <a:noFill/>
        </p:spPr>
        <p:txBody>
          <a:bodyPr wrap="square" tIns="0" rIns="0" bIns="0" rtlCol="0" anchor="t">
            <a:spAutoFit/>
          </a:bodyPr>
          <a:lstStyle/>
          <a:p>
            <a:pPr>
              <a:lnSpc>
                <a:spcPct val="90000"/>
              </a:lnSpc>
            </a:pPr>
            <a:r>
              <a:rPr lang="en-US" sz="900" dirty="0" smtClean="0">
                <a:solidFill>
                  <a:schemeClr val="bg1">
                    <a:lumMod val="50000"/>
                  </a:schemeClr>
                </a:solidFill>
              </a:rPr>
              <a:t>Each SO and AC has 7 days to follow its own internal processes to decide how to vote on the matter</a:t>
            </a:r>
            <a:endParaRPr lang="en-US" sz="900" dirty="0">
              <a:solidFill>
                <a:schemeClr val="bg1">
                  <a:lumMod val="50000"/>
                </a:schemeClr>
              </a:solidFill>
            </a:endParaRPr>
          </a:p>
        </p:txBody>
      </p:sp>
      <p:sp>
        <p:nvSpPr>
          <p:cNvPr id="37" name="TextBox 36"/>
          <p:cNvSpPr txBox="1"/>
          <p:nvPr/>
        </p:nvSpPr>
        <p:spPr>
          <a:xfrm>
            <a:off x="5915691" y="2957746"/>
            <a:ext cx="1101152" cy="1526059"/>
          </a:xfrm>
          <a:prstGeom prst="rect">
            <a:avLst/>
          </a:prstGeom>
          <a:noFill/>
        </p:spPr>
        <p:txBody>
          <a:bodyPr wrap="square" tIns="0" rIns="0" bIns="0" rtlCol="0" anchor="t">
            <a:spAutoFit/>
          </a:bodyPr>
          <a:lstStyle/>
          <a:p>
            <a:pPr>
              <a:lnSpc>
                <a:spcPct val="90000"/>
              </a:lnSpc>
            </a:pPr>
            <a:r>
              <a:rPr lang="en-US" sz="1000" dirty="0" smtClean="0"/>
              <a:t>SOs/ACs that have voting rights cast their votes to decide whether the power is used or not. The CMSM collects the votes and communicates the decision to the board.</a:t>
            </a:r>
            <a:endParaRPr lang="en-US" sz="1000" dirty="0"/>
          </a:p>
        </p:txBody>
      </p:sp>
      <p:sp>
        <p:nvSpPr>
          <p:cNvPr id="38" name="TextBox 37"/>
          <p:cNvSpPr txBox="1"/>
          <p:nvPr/>
        </p:nvSpPr>
        <p:spPr>
          <a:xfrm>
            <a:off x="2251741" y="2951348"/>
            <a:ext cx="1177259" cy="1110561"/>
          </a:xfrm>
          <a:prstGeom prst="rect">
            <a:avLst/>
          </a:prstGeom>
          <a:noFill/>
        </p:spPr>
        <p:txBody>
          <a:bodyPr wrap="square" tIns="0" rIns="0" bIns="0" rtlCol="0" anchor="t">
            <a:spAutoFit/>
          </a:bodyPr>
          <a:lstStyle/>
          <a:p>
            <a:pPr>
              <a:lnSpc>
                <a:spcPct val="90000"/>
              </a:lnSpc>
            </a:pPr>
            <a:r>
              <a:rPr lang="en-US" sz="1000" dirty="0"/>
              <a:t>To trigger the use of a community power, an SO or AC has to agree by a resolution of its governing body that the power should be used.</a:t>
            </a:r>
          </a:p>
        </p:txBody>
      </p:sp>
      <p:sp>
        <p:nvSpPr>
          <p:cNvPr id="39" name="TextBox 38"/>
          <p:cNvSpPr txBox="1"/>
          <p:nvPr/>
        </p:nvSpPr>
        <p:spPr>
          <a:xfrm>
            <a:off x="4080541" y="2951348"/>
            <a:ext cx="1160326" cy="1526059"/>
          </a:xfrm>
          <a:prstGeom prst="rect">
            <a:avLst/>
          </a:prstGeom>
          <a:noFill/>
        </p:spPr>
        <p:txBody>
          <a:bodyPr wrap="square" tIns="0" rIns="0" bIns="0" rtlCol="0" anchor="t">
            <a:spAutoFit/>
          </a:bodyPr>
          <a:lstStyle/>
          <a:p>
            <a:pPr>
              <a:lnSpc>
                <a:spcPct val="90000"/>
              </a:lnSpc>
            </a:pPr>
            <a:r>
              <a:rPr lang="en-US" sz="1000" dirty="0"/>
              <a:t>Where a petition succeeds, the whole community through its SOs and ACs discusses the proposed use of the power, through the </a:t>
            </a:r>
            <a:r>
              <a:rPr lang="en-US" sz="1000" dirty="0" smtClean="0"/>
              <a:t>ICANN Community </a:t>
            </a:r>
            <a:r>
              <a:rPr lang="en-US" sz="1000" dirty="0"/>
              <a:t>Forum (ICF</a:t>
            </a:r>
            <a:r>
              <a:rPr lang="en-US" sz="1000" dirty="0" smtClean="0"/>
              <a:t>).</a:t>
            </a:r>
            <a:endParaRPr lang="en-US" sz="1000" dirty="0"/>
          </a:p>
        </p:txBody>
      </p:sp>
      <p:sp>
        <p:nvSpPr>
          <p:cNvPr id="40" name="Rectangle 39"/>
          <p:cNvSpPr/>
          <p:nvPr/>
        </p:nvSpPr>
        <p:spPr>
          <a:xfrm>
            <a:off x="3923248" y="4683030"/>
            <a:ext cx="1428278" cy="903705"/>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4091716" y="4757406"/>
            <a:ext cx="1134921" cy="126958"/>
          </a:xfrm>
          <a:prstGeom prst="rect">
            <a:avLst/>
          </a:prstGeom>
          <a:noFill/>
        </p:spPr>
        <p:txBody>
          <a:bodyPr wrap="square" tIns="0" rIns="0" bIns="0" rtlCol="0" anchor="t">
            <a:spAutoFit/>
          </a:bodyPr>
          <a:lstStyle/>
          <a:p>
            <a:pPr>
              <a:lnSpc>
                <a:spcPct val="90000"/>
              </a:lnSpc>
            </a:pPr>
            <a:r>
              <a:rPr lang="en-US" sz="900" dirty="0" smtClean="0">
                <a:solidFill>
                  <a:schemeClr val="bg1">
                    <a:lumMod val="50000"/>
                  </a:schemeClr>
                </a:solidFill>
              </a:rPr>
              <a:t>Details…</a:t>
            </a:r>
            <a:endParaRPr lang="en-US" sz="900" dirty="0">
              <a:solidFill>
                <a:schemeClr val="bg1">
                  <a:lumMod val="50000"/>
                </a:schemeClr>
              </a:solidFill>
            </a:endParaRPr>
          </a:p>
        </p:txBody>
      </p:sp>
    </p:spTree>
    <p:extLst>
      <p:ext uri="{BB962C8B-B14F-4D97-AF65-F5344CB8AC3E}">
        <p14:creationId xmlns:p14="http://schemas.microsoft.com/office/powerpoint/2010/main" val="25596490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89"/>
          <p:cNvSpPr txBox="1">
            <a:spLocks/>
          </p:cNvSpPr>
          <p:nvPr/>
        </p:nvSpPr>
        <p:spPr>
          <a:xfrm>
            <a:off x="275300" y="228600"/>
            <a:ext cx="8593500" cy="330300"/>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1pPr>
            <a:lvl2pPr marR="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rtl val="0"/>
              </a:defRPr>
            </a:lvl2pPr>
            <a:lvl3pPr algn="ctr">
              <a:spcBef>
                <a:spcPts val="0"/>
              </a:spcBef>
              <a:buClr>
                <a:schemeClr val="dk1"/>
              </a:buClr>
              <a:buSzPct val="100000"/>
              <a:buNone/>
              <a:defRPr sz="4800" b="1">
                <a:solidFill>
                  <a:schemeClr val="dk1"/>
                </a:solidFill>
              </a:defRPr>
            </a:lvl3pPr>
            <a:lvl4pPr algn="ctr">
              <a:spcBef>
                <a:spcPts val="0"/>
              </a:spcBef>
              <a:buClr>
                <a:schemeClr val="dk1"/>
              </a:buClr>
              <a:buSzPct val="100000"/>
              <a:buNone/>
              <a:defRPr sz="4800" b="1">
                <a:solidFill>
                  <a:schemeClr val="dk1"/>
                </a:solidFill>
              </a:defRPr>
            </a:lvl4pPr>
            <a:lvl5pPr algn="ctr">
              <a:spcBef>
                <a:spcPts val="0"/>
              </a:spcBef>
              <a:buClr>
                <a:schemeClr val="dk1"/>
              </a:buClr>
              <a:buSzPct val="100000"/>
              <a:buNone/>
              <a:defRPr sz="4800" b="1">
                <a:solidFill>
                  <a:schemeClr val="dk1"/>
                </a:solidFill>
              </a:defRPr>
            </a:lvl5pPr>
            <a:lvl6pPr algn="ctr">
              <a:spcBef>
                <a:spcPts val="0"/>
              </a:spcBef>
              <a:buClr>
                <a:schemeClr val="dk1"/>
              </a:buClr>
              <a:buSzPct val="100000"/>
              <a:buNone/>
              <a:defRPr sz="4800" b="1">
                <a:solidFill>
                  <a:schemeClr val="dk1"/>
                </a:solidFill>
              </a:defRPr>
            </a:lvl6pPr>
            <a:lvl7pPr algn="ctr">
              <a:spcBef>
                <a:spcPts val="0"/>
              </a:spcBef>
              <a:buClr>
                <a:schemeClr val="dk1"/>
              </a:buClr>
              <a:buSzPct val="100000"/>
              <a:buNone/>
              <a:defRPr sz="4800" b="1">
                <a:solidFill>
                  <a:schemeClr val="dk1"/>
                </a:solidFill>
              </a:defRPr>
            </a:lvl7pPr>
            <a:lvl8pPr algn="ctr">
              <a:spcBef>
                <a:spcPts val="0"/>
              </a:spcBef>
              <a:buClr>
                <a:schemeClr val="dk1"/>
              </a:buClr>
              <a:buSzPct val="100000"/>
              <a:buNone/>
              <a:defRPr sz="4800" b="1">
                <a:solidFill>
                  <a:schemeClr val="dk1"/>
                </a:solidFill>
              </a:defRPr>
            </a:lvl8pPr>
            <a:lvl9pPr algn="ctr">
              <a:spcBef>
                <a:spcPts val="0"/>
              </a:spcBef>
              <a:buClr>
                <a:schemeClr val="dk1"/>
              </a:buClr>
              <a:buSzPct val="100000"/>
              <a:buNone/>
              <a:defRPr sz="4800" b="1">
                <a:solidFill>
                  <a:schemeClr val="dk1"/>
                </a:solidFill>
              </a:defRPr>
            </a:lvl9pPr>
          </a:lstStyle>
          <a:p>
            <a:pPr marL="12700" algn="l">
              <a:buSzPct val="25000"/>
            </a:pPr>
            <a:r>
              <a:rPr lang="en-US" sz="2400" dirty="0" smtClean="0">
                <a:solidFill>
                  <a:srgbClr val="1C75BB"/>
                </a:solidFill>
                <a:ea typeface="Helvetica Neue"/>
                <a:sym typeface="Helvetica Neue"/>
              </a:rPr>
              <a:t>Voting Details</a:t>
            </a:r>
            <a:endParaRPr lang="en" sz="2200" b="0" dirty="0">
              <a:solidFill>
                <a:srgbClr val="1C75BB"/>
              </a:solidFill>
              <a:ea typeface="Helvetica Neue"/>
              <a:sym typeface="Helvetica Neue"/>
            </a:endParaRPr>
          </a:p>
        </p:txBody>
      </p:sp>
      <p:sp>
        <p:nvSpPr>
          <p:cNvPr id="6" name="Shape 1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 name="Shape 194"/>
          <p:cNvSpPr txBox="1">
            <a:spLocks noGrp="1"/>
          </p:cNvSpPr>
          <p:nvPr>
            <p:ph type="sldNum" idx="12"/>
          </p:nvPr>
        </p:nvSpPr>
        <p:spPr>
          <a:prstGeom prst="rect">
            <a:avLst/>
          </a:prstGeom>
          <a:noFill/>
          <a:ln>
            <a:noFill/>
          </a:ln>
        </p:spPr>
        <p:txBody>
          <a:bodyPr lIns="0" tIns="0" rIns="0" bIns="0" anchor="t" anchorCtr="0">
            <a:noAutofit/>
          </a:bodyPr>
          <a:lstStyle/>
          <a:p>
            <a:pPr marL="25400" marR="0" lvl="0" indent="0" rtl="0">
              <a:lnSpc>
                <a:spcPct val="100000"/>
              </a:lnSpc>
              <a:spcBef>
                <a:spcPts val="0"/>
              </a:spcBef>
              <a:buSzPct val="25000"/>
              <a:buNone/>
            </a:pPr>
            <a:fld id="{00000000-1234-1234-1234-123412341234}" type="slidenum">
              <a:rPr lang="en" sz="900" b="0" i="0" u="none" strike="noStrike" cap="none" baseline="0">
                <a:solidFill>
                  <a:schemeClr val="lt1"/>
                </a:solidFill>
                <a:ea typeface="Helvetica Neue"/>
                <a:sym typeface="Helvetica Neue"/>
              </a:rPr>
              <a:pPr marL="25400" marR="0" lvl="0" indent="0" rtl="0">
                <a:lnSpc>
                  <a:spcPct val="100000"/>
                </a:lnSpc>
                <a:spcBef>
                  <a:spcPts val="0"/>
                </a:spcBef>
                <a:buSzPct val="25000"/>
                <a:buNone/>
              </a:pPr>
              <a:t>16</a:t>
            </a:fld>
            <a:endParaRPr lang="en" sz="900" b="0" i="0" u="none" strike="noStrike" cap="none" baseline="0" dirty="0">
              <a:solidFill>
                <a:schemeClr val="lt1"/>
              </a:solidFill>
              <a:ea typeface="Helvetica Neue"/>
              <a:sym typeface="Helvetica Neue"/>
            </a:endParaRPr>
          </a:p>
        </p:txBody>
      </p:sp>
      <p:sp>
        <p:nvSpPr>
          <p:cNvPr id="12" name="Tekstvak 24"/>
          <p:cNvSpPr txBox="1"/>
          <p:nvPr/>
        </p:nvSpPr>
        <p:spPr>
          <a:xfrm>
            <a:off x="228600" y="835192"/>
            <a:ext cx="8689396" cy="307777"/>
          </a:xfrm>
          <a:prstGeom prst="rect">
            <a:avLst/>
          </a:prstGeom>
          <a:noFill/>
        </p:spPr>
        <p:txBody>
          <a:bodyPr wrap="square" rtlCol="0">
            <a:spAutoFit/>
          </a:bodyPr>
          <a:lstStyle/>
          <a:p>
            <a:r>
              <a:rPr lang="en-US" dirty="0" smtClean="0">
                <a:solidFill>
                  <a:srgbClr val="FF0000"/>
                </a:solidFill>
              </a:rPr>
              <a:t>Possible slide to include details around voting…</a:t>
            </a:r>
            <a:endParaRPr lang="en" dirty="0">
              <a:solidFill>
                <a:srgbClr val="FF0000"/>
              </a:solidFill>
            </a:endParaRPr>
          </a:p>
        </p:txBody>
      </p:sp>
    </p:spTree>
    <p:extLst>
      <p:ext uri="{BB962C8B-B14F-4D97-AF65-F5344CB8AC3E}">
        <p14:creationId xmlns:p14="http://schemas.microsoft.com/office/powerpoint/2010/main" val="5124405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5" name="Shape 101"/>
          <p:cNvSpPr/>
          <p:nvPr/>
        </p:nvSpPr>
        <p:spPr>
          <a:xfrm>
            <a:off x="216000" y="2135079"/>
            <a:ext cx="1632804" cy="2576282"/>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6" name="Shape 101"/>
          <p:cNvSpPr/>
          <p:nvPr/>
        </p:nvSpPr>
        <p:spPr>
          <a:xfrm>
            <a:off x="1985880" y="2135079"/>
            <a:ext cx="1632804" cy="2576282"/>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7" name="Shape 101"/>
          <p:cNvSpPr/>
          <p:nvPr/>
        </p:nvSpPr>
        <p:spPr>
          <a:xfrm>
            <a:off x="3755760" y="2135079"/>
            <a:ext cx="1632804" cy="2576282"/>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8" name="Shape 101"/>
          <p:cNvSpPr/>
          <p:nvPr/>
        </p:nvSpPr>
        <p:spPr>
          <a:xfrm>
            <a:off x="5535969" y="2135079"/>
            <a:ext cx="1632804" cy="2576282"/>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9" name="Shape 101"/>
          <p:cNvSpPr/>
          <p:nvPr/>
        </p:nvSpPr>
        <p:spPr>
          <a:xfrm>
            <a:off x="7305849" y="2135079"/>
            <a:ext cx="1632804" cy="2576282"/>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68" name="Shape 168"/>
          <p:cNvSpPr txBox="1">
            <a:spLocks noGrp="1"/>
          </p:cNvSpPr>
          <p:nvPr>
            <p:ph type="title"/>
          </p:nvPr>
        </p:nvSpPr>
        <p:spPr>
          <a:xfrm>
            <a:off x="287395" y="228600"/>
            <a:ext cx="8593500" cy="330300"/>
          </a:xfrm>
          <a:prstGeom prst="rect">
            <a:avLst/>
          </a:prstGeom>
          <a:noFill/>
          <a:ln>
            <a:noFill/>
          </a:ln>
        </p:spPr>
        <p:txBody>
          <a:bodyPr lIns="0" tIns="0" rIns="0" bIns="0" anchor="t" anchorCtr="0">
            <a:noAutofit/>
          </a:bodyPr>
          <a:lstStyle/>
          <a:p>
            <a:pPr lvl="0">
              <a:buSzPct val="45833"/>
            </a:pPr>
            <a:r>
              <a:rPr lang="en" sz="2400" b="1" dirty="0">
                <a:solidFill>
                  <a:srgbClr val="1C75BB"/>
                </a:solidFill>
                <a:ea typeface="Helvetica Neue"/>
                <a:sym typeface="Helvetica Neue"/>
              </a:rPr>
              <a:t>Stress Tests</a:t>
            </a:r>
          </a:p>
        </p:txBody>
      </p:sp>
      <p:sp>
        <p:nvSpPr>
          <p:cNvPr id="169" name="Shape 169"/>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71" name="Shape 171"/>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17</a:t>
            </a:fld>
            <a:endParaRPr lang="en" sz="900" b="0" i="0" u="none" strike="noStrike" cap="none" baseline="0" dirty="0">
              <a:solidFill>
                <a:schemeClr val="lt1"/>
              </a:solidFill>
              <a:latin typeface="Arial"/>
              <a:ea typeface="Helvetica Neue"/>
              <a:cs typeface="Arial"/>
              <a:sym typeface="Helvetica Neue"/>
            </a:endParaRPr>
          </a:p>
        </p:txBody>
      </p:sp>
      <p:sp>
        <p:nvSpPr>
          <p:cNvPr id="2" name="Tekstvak 1"/>
          <p:cNvSpPr txBox="1"/>
          <p:nvPr/>
        </p:nvSpPr>
        <p:spPr>
          <a:xfrm>
            <a:off x="236658" y="2147211"/>
            <a:ext cx="1622475" cy="2308324"/>
          </a:xfrm>
          <a:prstGeom prst="rect">
            <a:avLst/>
          </a:prstGeom>
          <a:noFill/>
        </p:spPr>
        <p:txBody>
          <a:bodyPr wrap="square" rtlCol="0">
            <a:spAutoFit/>
          </a:bodyPr>
          <a:lstStyle/>
          <a:p>
            <a:r>
              <a:rPr lang="en" sz="2400" b="1" dirty="0" smtClean="0">
                <a:solidFill>
                  <a:srgbClr val="4F81BD"/>
                </a:solidFill>
              </a:rPr>
              <a:t>I</a:t>
            </a:r>
            <a:endParaRPr lang="nl-NL" sz="2400" b="1" dirty="0" smtClean="0">
              <a:solidFill>
                <a:srgbClr val="4F81BD"/>
              </a:solidFill>
            </a:endParaRPr>
          </a:p>
          <a:p>
            <a:endParaRPr lang="nl-NL" sz="2400" b="1" dirty="0">
              <a:solidFill>
                <a:srgbClr val="4F81BD"/>
              </a:solidFill>
            </a:endParaRPr>
          </a:p>
          <a:p>
            <a:endParaRPr lang="nl-NL" sz="2400" b="1" dirty="0" smtClean="0">
              <a:solidFill>
                <a:srgbClr val="4F81BD"/>
              </a:solidFill>
            </a:endParaRPr>
          </a:p>
          <a:p>
            <a:endParaRPr lang="nl-NL" sz="2400" b="1" dirty="0" smtClean="0">
              <a:solidFill>
                <a:srgbClr val="4F81BD"/>
              </a:solidFill>
            </a:endParaRPr>
          </a:p>
          <a:p>
            <a:r>
              <a:rPr lang="nl-NL" sz="1600" b="1" dirty="0"/>
              <a:t>Financial Crisis or </a:t>
            </a:r>
            <a:r>
              <a:rPr lang="nl-NL" sz="1600" b="1" dirty="0" err="1"/>
              <a:t>Insolvency</a:t>
            </a:r>
            <a:endParaRPr lang="en" sz="1600" dirty="0"/>
          </a:p>
        </p:txBody>
      </p:sp>
      <p:sp>
        <p:nvSpPr>
          <p:cNvPr id="11" name="Tekstvak 10"/>
          <p:cNvSpPr txBox="1"/>
          <p:nvPr/>
        </p:nvSpPr>
        <p:spPr>
          <a:xfrm>
            <a:off x="2006538" y="2147211"/>
            <a:ext cx="1622475" cy="2308324"/>
          </a:xfrm>
          <a:prstGeom prst="rect">
            <a:avLst/>
          </a:prstGeom>
          <a:noFill/>
        </p:spPr>
        <p:txBody>
          <a:bodyPr wrap="square" rtlCol="0">
            <a:spAutoFit/>
          </a:bodyPr>
          <a:lstStyle/>
          <a:p>
            <a:r>
              <a:rPr lang="en" sz="2400" b="1" dirty="0" smtClean="0">
                <a:solidFill>
                  <a:srgbClr val="4F81BD"/>
                </a:solidFill>
              </a:rPr>
              <a:t>II </a:t>
            </a:r>
            <a:endParaRPr lang="nl-NL" sz="2400" b="1" dirty="0" smtClean="0">
              <a:solidFill>
                <a:srgbClr val="4F81BD"/>
              </a:solidFill>
            </a:endParaRPr>
          </a:p>
          <a:p>
            <a:endParaRPr lang="nl-NL" sz="2400" b="1" dirty="0">
              <a:solidFill>
                <a:srgbClr val="4F81BD"/>
              </a:solidFill>
            </a:endParaRPr>
          </a:p>
          <a:p>
            <a:endParaRPr lang="nl-NL" sz="2400" b="1" dirty="0" smtClean="0">
              <a:solidFill>
                <a:srgbClr val="4F81BD"/>
              </a:solidFill>
            </a:endParaRPr>
          </a:p>
          <a:p>
            <a:endParaRPr lang="nl-NL" sz="2400" b="1" dirty="0" smtClean="0">
              <a:solidFill>
                <a:srgbClr val="4F81BD"/>
              </a:solidFill>
            </a:endParaRPr>
          </a:p>
          <a:p>
            <a:r>
              <a:rPr lang="nl-NL" sz="1600" b="1" dirty="0"/>
              <a:t>Failure </a:t>
            </a:r>
            <a:r>
              <a:rPr lang="nl-NL" sz="1600" b="1" dirty="0" err="1"/>
              <a:t>to</a:t>
            </a:r>
            <a:r>
              <a:rPr lang="nl-NL" sz="1600" b="1" dirty="0"/>
              <a:t> Meet </a:t>
            </a:r>
            <a:r>
              <a:rPr lang="nl-NL" sz="1600" b="1" dirty="0" err="1"/>
              <a:t>Operational</a:t>
            </a:r>
            <a:r>
              <a:rPr lang="nl-NL" sz="1600" b="1" dirty="0"/>
              <a:t> </a:t>
            </a:r>
            <a:r>
              <a:rPr lang="nl-NL" sz="1600" b="1" dirty="0" err="1"/>
              <a:t>Obligations</a:t>
            </a:r>
            <a:endParaRPr lang="en" sz="1600" b="1" dirty="0"/>
          </a:p>
        </p:txBody>
      </p:sp>
      <p:sp>
        <p:nvSpPr>
          <p:cNvPr id="12" name="Tekstvak 11"/>
          <p:cNvSpPr txBox="1"/>
          <p:nvPr/>
        </p:nvSpPr>
        <p:spPr>
          <a:xfrm>
            <a:off x="3776418" y="2147211"/>
            <a:ext cx="1622475" cy="2308324"/>
          </a:xfrm>
          <a:prstGeom prst="rect">
            <a:avLst/>
          </a:prstGeom>
          <a:noFill/>
        </p:spPr>
        <p:txBody>
          <a:bodyPr wrap="square" rtlCol="0">
            <a:spAutoFit/>
          </a:bodyPr>
          <a:lstStyle/>
          <a:p>
            <a:r>
              <a:rPr lang="en" sz="2400" b="1" dirty="0" smtClean="0">
                <a:solidFill>
                  <a:srgbClr val="4F81BD"/>
                </a:solidFill>
              </a:rPr>
              <a:t>III</a:t>
            </a:r>
            <a:endParaRPr lang="nl-NL" sz="2400" b="1" dirty="0" smtClean="0">
              <a:solidFill>
                <a:srgbClr val="4F81BD"/>
              </a:solidFill>
            </a:endParaRPr>
          </a:p>
          <a:p>
            <a:endParaRPr lang="nl-NL" sz="2400" b="1" dirty="0" smtClean="0">
              <a:solidFill>
                <a:srgbClr val="4F81BD"/>
              </a:solidFill>
            </a:endParaRPr>
          </a:p>
          <a:p>
            <a:endParaRPr lang="nl-NL" sz="2400" b="1" dirty="0" smtClean="0">
              <a:solidFill>
                <a:srgbClr val="4F81BD"/>
              </a:solidFill>
            </a:endParaRPr>
          </a:p>
          <a:p>
            <a:endParaRPr lang="nl-NL" sz="2400" b="1" dirty="0" smtClean="0">
              <a:solidFill>
                <a:srgbClr val="4F81BD"/>
              </a:solidFill>
            </a:endParaRPr>
          </a:p>
          <a:p>
            <a:r>
              <a:rPr lang="nl-NL" sz="1600" b="1" dirty="0"/>
              <a:t>Legal/</a:t>
            </a:r>
            <a:r>
              <a:rPr lang="nl-NL" sz="1600" b="1" dirty="0" err="1"/>
              <a:t>Legislative</a:t>
            </a:r>
            <a:r>
              <a:rPr lang="nl-NL" sz="1600" b="1" dirty="0"/>
              <a:t> Action</a:t>
            </a:r>
            <a:endParaRPr lang="en" sz="1600" b="1" dirty="0"/>
          </a:p>
        </p:txBody>
      </p:sp>
      <p:sp>
        <p:nvSpPr>
          <p:cNvPr id="13" name="Tekstvak 12"/>
          <p:cNvSpPr txBox="1"/>
          <p:nvPr/>
        </p:nvSpPr>
        <p:spPr>
          <a:xfrm>
            <a:off x="5546298" y="2147211"/>
            <a:ext cx="1622475" cy="2062103"/>
          </a:xfrm>
          <a:prstGeom prst="rect">
            <a:avLst/>
          </a:prstGeom>
          <a:noFill/>
        </p:spPr>
        <p:txBody>
          <a:bodyPr wrap="square" rtlCol="0">
            <a:spAutoFit/>
          </a:bodyPr>
          <a:lstStyle/>
          <a:p>
            <a:r>
              <a:rPr lang="en" sz="2400" b="1" dirty="0" smtClean="0">
                <a:solidFill>
                  <a:srgbClr val="4F81BD"/>
                </a:solidFill>
              </a:rPr>
              <a:t>IV</a:t>
            </a:r>
            <a:endParaRPr lang="nl-NL" sz="2400" b="1" dirty="0" smtClean="0">
              <a:solidFill>
                <a:srgbClr val="4F81BD"/>
              </a:solidFill>
            </a:endParaRPr>
          </a:p>
          <a:p>
            <a:endParaRPr lang="nl-NL" sz="2400" b="1" dirty="0">
              <a:solidFill>
                <a:srgbClr val="4F81BD"/>
              </a:solidFill>
            </a:endParaRPr>
          </a:p>
          <a:p>
            <a:endParaRPr lang="nl-NL" sz="2400" b="1" dirty="0" smtClean="0">
              <a:solidFill>
                <a:srgbClr val="4F81BD"/>
              </a:solidFill>
            </a:endParaRPr>
          </a:p>
          <a:p>
            <a:endParaRPr lang="nl-NL" sz="2400" b="1" dirty="0" smtClean="0">
              <a:solidFill>
                <a:srgbClr val="4F81BD"/>
              </a:solidFill>
            </a:endParaRPr>
          </a:p>
          <a:p>
            <a:r>
              <a:rPr lang="nl-NL" sz="1600" b="1" dirty="0"/>
              <a:t>Failure of Accountability</a:t>
            </a:r>
            <a:endParaRPr lang="en" sz="1600" b="1" dirty="0"/>
          </a:p>
        </p:txBody>
      </p:sp>
      <p:sp>
        <p:nvSpPr>
          <p:cNvPr id="14" name="Tekstvak 13"/>
          <p:cNvSpPr txBox="1"/>
          <p:nvPr/>
        </p:nvSpPr>
        <p:spPr>
          <a:xfrm>
            <a:off x="7316178" y="2147211"/>
            <a:ext cx="1622475" cy="2554545"/>
          </a:xfrm>
          <a:prstGeom prst="rect">
            <a:avLst/>
          </a:prstGeom>
          <a:noFill/>
        </p:spPr>
        <p:txBody>
          <a:bodyPr wrap="square" rtlCol="0">
            <a:spAutoFit/>
          </a:bodyPr>
          <a:lstStyle/>
          <a:p>
            <a:r>
              <a:rPr lang="en" sz="2400" b="1" dirty="0" smtClean="0">
                <a:solidFill>
                  <a:srgbClr val="4F81BD"/>
                </a:solidFill>
              </a:rPr>
              <a:t>V</a:t>
            </a:r>
            <a:endParaRPr lang="nl-NL" sz="2400" b="1" dirty="0" smtClean="0">
              <a:solidFill>
                <a:srgbClr val="4F81BD"/>
              </a:solidFill>
            </a:endParaRPr>
          </a:p>
          <a:p>
            <a:endParaRPr lang="nl-NL" sz="2400" b="1" dirty="0">
              <a:solidFill>
                <a:srgbClr val="4F81BD"/>
              </a:solidFill>
            </a:endParaRPr>
          </a:p>
          <a:p>
            <a:endParaRPr lang="nl-NL" sz="2400" b="1" dirty="0" smtClean="0">
              <a:solidFill>
                <a:srgbClr val="4F81BD"/>
              </a:solidFill>
            </a:endParaRPr>
          </a:p>
          <a:p>
            <a:endParaRPr lang="nl-NL" sz="2400" b="1" dirty="0" smtClean="0">
              <a:solidFill>
                <a:srgbClr val="4F81BD"/>
              </a:solidFill>
            </a:endParaRPr>
          </a:p>
          <a:p>
            <a:r>
              <a:rPr lang="nl-NL" sz="1600" b="1" dirty="0"/>
              <a:t>Failure of Accountability </a:t>
            </a:r>
            <a:r>
              <a:rPr lang="nl-NL" sz="1600" b="1" dirty="0" err="1"/>
              <a:t>to</a:t>
            </a:r>
            <a:r>
              <a:rPr lang="nl-NL" sz="1600" b="1" dirty="0"/>
              <a:t> </a:t>
            </a:r>
            <a:r>
              <a:rPr lang="nl-NL" sz="1600" b="1" dirty="0" err="1"/>
              <a:t>External</a:t>
            </a:r>
            <a:r>
              <a:rPr lang="nl-NL" sz="1600" b="1" dirty="0"/>
              <a:t> Stakeholders</a:t>
            </a:r>
            <a:endParaRPr lang="en" sz="1600" b="1" dirty="0"/>
          </a:p>
        </p:txBody>
      </p:sp>
      <p:sp>
        <p:nvSpPr>
          <p:cNvPr id="23" name="object 2"/>
          <p:cNvSpPr/>
          <p:nvPr/>
        </p:nvSpPr>
        <p:spPr>
          <a:xfrm>
            <a:off x="216000" y="5017017"/>
            <a:ext cx="8712201" cy="924378"/>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24" name="Tekstvak 41"/>
          <p:cNvSpPr txBox="1"/>
          <p:nvPr/>
        </p:nvSpPr>
        <p:spPr>
          <a:xfrm>
            <a:off x="241401" y="5030356"/>
            <a:ext cx="8464197" cy="738664"/>
          </a:xfrm>
          <a:prstGeom prst="rect">
            <a:avLst/>
          </a:prstGeom>
          <a:noFill/>
        </p:spPr>
        <p:txBody>
          <a:bodyPr wrap="square" rtlCol="0">
            <a:spAutoFit/>
          </a:bodyPr>
          <a:lstStyle/>
          <a:p>
            <a:r>
              <a:rPr lang="en" dirty="0" smtClean="0">
                <a:solidFill>
                  <a:schemeClr val="tx1"/>
                </a:solidFill>
              </a:rPr>
              <a:t>The exercise of applying stress tests identified changes to ICANN Bylaws that might be necessary to allow the CCWG-Accountability to evaluate proposed accountability mechanisms as adequate to meet the challenges </a:t>
            </a:r>
            <a:r>
              <a:rPr lang="en-US" dirty="0" smtClean="0">
                <a:solidFill>
                  <a:schemeClr val="tx1"/>
                </a:solidFill>
              </a:rPr>
              <a:t>identified</a:t>
            </a:r>
            <a:r>
              <a:rPr lang="en" dirty="0" smtClean="0">
                <a:solidFill>
                  <a:schemeClr val="tx1"/>
                </a:solidFill>
              </a:rPr>
              <a:t>.</a:t>
            </a:r>
            <a:endParaRPr lang="en" dirty="0">
              <a:solidFill>
                <a:schemeClr val="tx1"/>
              </a:solidFill>
            </a:endParaRPr>
          </a:p>
        </p:txBody>
      </p:sp>
      <p:sp>
        <p:nvSpPr>
          <p:cNvPr id="25" name="Tekstvak 24"/>
          <p:cNvSpPr txBox="1"/>
          <p:nvPr/>
        </p:nvSpPr>
        <p:spPr>
          <a:xfrm>
            <a:off x="228600" y="835192"/>
            <a:ext cx="8195410" cy="954107"/>
          </a:xfrm>
          <a:prstGeom prst="rect">
            <a:avLst/>
          </a:prstGeom>
          <a:noFill/>
        </p:spPr>
        <p:txBody>
          <a:bodyPr wrap="square" rtlCol="0">
            <a:spAutoFit/>
          </a:bodyPr>
          <a:lstStyle/>
          <a:p>
            <a:r>
              <a:rPr lang="en" dirty="0">
                <a:solidFill>
                  <a:srgbClr val="4F81BD"/>
                </a:solidFill>
              </a:rPr>
              <a:t>An essential part of the CCWG-Accountability Charter calls for </a:t>
            </a:r>
            <a:r>
              <a:rPr lang="en" b="1" dirty="0">
                <a:solidFill>
                  <a:srgbClr val="4F81BD"/>
                </a:solidFill>
              </a:rPr>
              <a:t>stress testing of the recommended accountability enhancements</a:t>
            </a:r>
            <a:r>
              <a:rPr lang="en" dirty="0">
                <a:solidFill>
                  <a:srgbClr val="4F81BD"/>
                </a:solidFill>
              </a:rPr>
              <a:t>. The purpose of these stress tests is to determine the stability of ICANN in the event of consequences and/or vulnerabilities, and to assess the adequacy of existing and proposed accountability mechanisms available to the ICANN community.</a:t>
            </a:r>
          </a:p>
        </p:txBody>
      </p:sp>
      <p:pic>
        <p:nvPicPr>
          <p:cNvPr id="8" name="Afbeelding 7" descr="CCWG-1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395" y="2591067"/>
            <a:ext cx="1286256" cy="908304"/>
          </a:xfrm>
          <a:prstGeom prst="rect">
            <a:avLst/>
          </a:prstGeom>
        </p:spPr>
      </p:pic>
      <p:pic>
        <p:nvPicPr>
          <p:cNvPr id="27" name="Afbeelding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70382" y="2591067"/>
            <a:ext cx="1286256" cy="908304"/>
          </a:xfrm>
          <a:prstGeom prst="rect">
            <a:avLst/>
          </a:prstGeom>
        </p:spPr>
      </p:pic>
      <p:pic>
        <p:nvPicPr>
          <p:cNvPr id="28" name="Afbeelding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3369" y="2591067"/>
            <a:ext cx="1286256" cy="908304"/>
          </a:xfrm>
          <a:prstGeom prst="rect">
            <a:avLst/>
          </a:prstGeom>
        </p:spPr>
      </p:pic>
      <p:pic>
        <p:nvPicPr>
          <p:cNvPr id="29" name="Afbeelding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36356" y="2591067"/>
            <a:ext cx="1286256" cy="908304"/>
          </a:xfrm>
          <a:prstGeom prst="rect">
            <a:avLst/>
          </a:prstGeom>
        </p:spPr>
      </p:pic>
      <p:pic>
        <p:nvPicPr>
          <p:cNvPr id="30" name="Afbeelding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19342" y="2591067"/>
            <a:ext cx="1286256" cy="908304"/>
          </a:xfrm>
          <a:prstGeom prst="rect">
            <a:avLst/>
          </a:prstGeom>
        </p:spPr>
      </p:pic>
    </p:spTree>
    <p:extLst>
      <p:ext uri="{BB962C8B-B14F-4D97-AF65-F5344CB8AC3E}">
        <p14:creationId xmlns:p14="http://schemas.microsoft.com/office/powerpoint/2010/main" val="177484625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idx="4294967295"/>
          </p:nvPr>
        </p:nvSpPr>
        <p:spPr>
          <a:xfrm>
            <a:off x="216001" y="228600"/>
            <a:ext cx="8378724" cy="369888"/>
          </a:xfrm>
          <a:prstGeom prst="rect">
            <a:avLst/>
          </a:prstGeom>
        </p:spPr>
        <p:txBody>
          <a:bodyPr vert="horz" wrap="square" lIns="0" tIns="0" rIns="0" bIns="0" rtlCol="0">
            <a:spAutoFit/>
          </a:bodyPr>
          <a:lstStyle/>
          <a:p>
            <a:pPr marL="12700">
              <a:lnSpc>
                <a:spcPct val="100000"/>
              </a:lnSpc>
            </a:pPr>
            <a:r>
              <a:rPr lang="en" sz="2400" b="1" dirty="0" smtClean="0">
                <a:solidFill>
                  <a:srgbClr val="1C75BB"/>
                </a:solidFill>
                <a:latin typeface="Arial"/>
                <a:cs typeface="Arial"/>
              </a:rPr>
              <a:t>Work Stream</a:t>
            </a:r>
            <a:r>
              <a:rPr lang="en-US" sz="2400" b="1" dirty="0" smtClean="0">
                <a:solidFill>
                  <a:srgbClr val="1C75BB"/>
                </a:solidFill>
                <a:latin typeface="Arial"/>
                <a:cs typeface="Arial"/>
              </a:rPr>
              <a:t>s &amp; Implementation</a:t>
            </a:r>
            <a:endParaRPr lang="en" sz="2400" b="1" dirty="0">
              <a:solidFill>
                <a:srgbClr val="1C75BB"/>
              </a:solidFill>
              <a:latin typeface="Arial"/>
              <a:cs typeface="Arial"/>
            </a:endParaRPr>
          </a:p>
        </p:txBody>
      </p:sp>
      <p:sp>
        <p:nvSpPr>
          <p:cNvPr id="9" name="object 9"/>
          <p:cNvSpPr/>
          <p:nvPr/>
        </p:nvSpPr>
        <p:spPr>
          <a:xfrm>
            <a:off x="216001" y="653402"/>
            <a:ext cx="8712200" cy="72390"/>
          </a:xfrm>
          <a:custGeom>
            <a:avLst/>
            <a:gdLst/>
            <a:ahLst/>
            <a:cxnLst/>
            <a:rect l="l" t="t" r="r" b="b"/>
            <a:pathLst>
              <a:path w="8712200" h="72390">
                <a:moveTo>
                  <a:pt x="8711996" y="71996"/>
                </a:moveTo>
                <a:lnTo>
                  <a:pt x="0" y="71996"/>
                </a:lnTo>
                <a:lnTo>
                  <a:pt x="0" y="0"/>
                </a:lnTo>
                <a:lnTo>
                  <a:pt x="8711996" y="0"/>
                </a:lnTo>
                <a:lnTo>
                  <a:pt x="8711996" y="71996"/>
                </a:lnTo>
                <a:close/>
              </a:path>
            </a:pathLst>
          </a:custGeom>
          <a:solidFill>
            <a:srgbClr val="064263"/>
          </a:solidFill>
        </p:spPr>
        <p:txBody>
          <a:bodyPr wrap="square" lIns="0" tIns="0" rIns="0" bIns="0" rtlCol="0"/>
          <a:lstStyle/>
          <a:p>
            <a:endParaRPr lang="en"/>
          </a:p>
        </p:txBody>
      </p:sp>
      <p:sp>
        <p:nvSpPr>
          <p:cNvPr id="26" name="object 2"/>
          <p:cNvSpPr/>
          <p:nvPr/>
        </p:nvSpPr>
        <p:spPr>
          <a:xfrm>
            <a:off x="4611618" y="1478109"/>
            <a:ext cx="4316584" cy="2658556"/>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16" name="Tekstvak 15"/>
          <p:cNvSpPr txBox="1"/>
          <p:nvPr/>
        </p:nvSpPr>
        <p:spPr>
          <a:xfrm>
            <a:off x="228600" y="838200"/>
            <a:ext cx="8686800" cy="523220"/>
          </a:xfrm>
          <a:prstGeom prst="rect">
            <a:avLst/>
          </a:prstGeom>
          <a:noFill/>
        </p:spPr>
        <p:txBody>
          <a:bodyPr wrap="square" rtlCol="0">
            <a:spAutoFit/>
          </a:bodyPr>
          <a:lstStyle/>
          <a:p>
            <a:r>
              <a:rPr lang="en" dirty="0">
                <a:solidFill>
                  <a:srgbClr val="306BAF"/>
                </a:solidFill>
              </a:rPr>
              <a:t>The CCWG-Accountability’s work is </a:t>
            </a:r>
            <a:r>
              <a:rPr lang="en" b="1" dirty="0">
                <a:solidFill>
                  <a:srgbClr val="306BAF"/>
                </a:solidFill>
              </a:rPr>
              <a:t>organized in two </a:t>
            </a:r>
            <a:r>
              <a:rPr lang="en-US" b="1" dirty="0" smtClean="0">
                <a:solidFill>
                  <a:srgbClr val="306BAF"/>
                </a:solidFill>
              </a:rPr>
              <a:t>W</a:t>
            </a:r>
            <a:r>
              <a:rPr lang="en" b="1" dirty="0" smtClean="0">
                <a:solidFill>
                  <a:srgbClr val="306BAF"/>
                </a:solidFill>
              </a:rPr>
              <a:t>ork </a:t>
            </a:r>
            <a:r>
              <a:rPr lang="en-US" b="1" dirty="0">
                <a:solidFill>
                  <a:srgbClr val="306BAF"/>
                </a:solidFill>
              </a:rPr>
              <a:t>S</a:t>
            </a:r>
            <a:r>
              <a:rPr lang="en" b="1" dirty="0" smtClean="0">
                <a:solidFill>
                  <a:srgbClr val="306BAF"/>
                </a:solidFill>
              </a:rPr>
              <a:t>treams</a:t>
            </a:r>
            <a:r>
              <a:rPr lang="en-US" dirty="0" smtClean="0">
                <a:solidFill>
                  <a:srgbClr val="306BAF"/>
                </a:solidFill>
              </a:rPr>
              <a:t>. </a:t>
            </a:r>
            <a:r>
              <a:rPr lang="en" dirty="0">
                <a:solidFill>
                  <a:srgbClr val="4F81BD"/>
                </a:solidFill>
              </a:rPr>
              <a:t>Work Stream 1 changes </a:t>
            </a:r>
            <a:r>
              <a:rPr lang="en" b="1" dirty="0">
                <a:solidFill>
                  <a:srgbClr val="4F81BD"/>
                </a:solidFill>
              </a:rPr>
              <a:t>must be implemented or committed to before any transition of IANA Stewardship from NTIA can occur</a:t>
            </a:r>
            <a:r>
              <a:rPr lang="en" dirty="0">
                <a:solidFill>
                  <a:srgbClr val="4F81BD"/>
                </a:solidFill>
              </a:rPr>
              <a:t>. </a:t>
            </a:r>
            <a:endParaRPr lang="en-US" dirty="0" smtClean="0">
              <a:solidFill>
                <a:srgbClr val="306BAF"/>
              </a:solidFill>
            </a:endParaRPr>
          </a:p>
        </p:txBody>
      </p:sp>
      <p:sp>
        <p:nvSpPr>
          <p:cNvPr id="17" name="Tekstvak 16"/>
          <p:cNvSpPr txBox="1"/>
          <p:nvPr/>
        </p:nvSpPr>
        <p:spPr>
          <a:xfrm>
            <a:off x="4613025" y="1528908"/>
            <a:ext cx="4315177" cy="2305503"/>
          </a:xfrm>
          <a:prstGeom prst="rect">
            <a:avLst/>
          </a:prstGeom>
          <a:noFill/>
        </p:spPr>
        <p:txBody>
          <a:bodyPr wrap="square" rtlCol="0">
            <a:spAutoFit/>
          </a:bodyPr>
          <a:lstStyle/>
          <a:p>
            <a:r>
              <a:rPr lang="en" sz="1200" b="1" dirty="0" smtClean="0"/>
              <a:t>Elements considered for Work Stream 2:</a:t>
            </a:r>
            <a:endParaRPr lang="en-US" sz="1200" b="1" dirty="0" smtClean="0"/>
          </a:p>
          <a:p>
            <a:pPr marL="171450" indent="-171450">
              <a:buFont typeface="Arial"/>
              <a:buChar char="•"/>
            </a:pPr>
            <a:endParaRPr lang="en" sz="1100" b="1" dirty="0" smtClean="0"/>
          </a:p>
          <a:p>
            <a:pPr marL="171450" lvl="1" indent="-171450">
              <a:lnSpc>
                <a:spcPct val="110000"/>
              </a:lnSpc>
              <a:buFont typeface="Arial"/>
              <a:buChar char="•"/>
            </a:pPr>
            <a:r>
              <a:rPr lang="en-US" sz="1100" dirty="0"/>
              <a:t>Refining the </a:t>
            </a:r>
            <a:r>
              <a:rPr lang="en-US" sz="1100" b="1" dirty="0"/>
              <a:t>operational details</a:t>
            </a:r>
            <a:r>
              <a:rPr lang="en-US" sz="1100" dirty="0"/>
              <a:t> of </a:t>
            </a:r>
            <a:r>
              <a:rPr lang="en-US" sz="1100" dirty="0" smtClean="0"/>
              <a:t>WS1 proposals</a:t>
            </a:r>
          </a:p>
          <a:p>
            <a:pPr marL="171450" lvl="1" indent="-171450">
              <a:lnSpc>
                <a:spcPct val="110000"/>
              </a:lnSpc>
              <a:buFont typeface="Arial"/>
              <a:buChar char="•"/>
            </a:pPr>
            <a:r>
              <a:rPr lang="en-US" sz="1100" dirty="0" smtClean="0"/>
              <a:t>Further </a:t>
            </a:r>
            <a:r>
              <a:rPr lang="en-US" sz="1100" dirty="0"/>
              <a:t>assessing enhancements </a:t>
            </a:r>
            <a:r>
              <a:rPr lang="en-US" sz="1100" dirty="0" smtClean="0"/>
              <a:t>to </a:t>
            </a:r>
            <a:r>
              <a:rPr lang="en-US" sz="1100" b="1" dirty="0" smtClean="0"/>
              <a:t>government participation</a:t>
            </a:r>
            <a:r>
              <a:rPr lang="en-US" sz="1100" dirty="0" smtClean="0"/>
              <a:t> </a:t>
            </a:r>
            <a:r>
              <a:rPr lang="en-US" sz="1100" dirty="0"/>
              <a:t>in ICANN</a:t>
            </a:r>
          </a:p>
          <a:p>
            <a:pPr marL="171450" lvl="1" indent="-171450">
              <a:lnSpc>
                <a:spcPct val="110000"/>
              </a:lnSpc>
              <a:buFont typeface="Arial"/>
              <a:buChar char="•"/>
            </a:pPr>
            <a:r>
              <a:rPr lang="en-US" sz="1100" dirty="0"/>
              <a:t>Considering the issue of </a:t>
            </a:r>
            <a:r>
              <a:rPr lang="en-US" sz="1100" b="1" dirty="0"/>
              <a:t>jurisdiction</a:t>
            </a:r>
            <a:r>
              <a:rPr lang="en-US" sz="1100" dirty="0"/>
              <a:t> </a:t>
            </a:r>
          </a:p>
          <a:p>
            <a:pPr marL="171450" lvl="1" indent="-171450">
              <a:lnSpc>
                <a:spcPct val="110000"/>
              </a:lnSpc>
              <a:buFont typeface="Arial"/>
              <a:buChar char="•"/>
            </a:pPr>
            <a:r>
              <a:rPr lang="en-US" sz="1100" dirty="0"/>
              <a:t>Enhancing </a:t>
            </a:r>
            <a:r>
              <a:rPr lang="en-US" sz="1100" b="1" dirty="0"/>
              <a:t>SO/AC accountability</a:t>
            </a:r>
            <a:endParaRPr lang="en-US" sz="1100" dirty="0"/>
          </a:p>
          <a:p>
            <a:pPr marL="171450" lvl="1" indent="-171450">
              <a:lnSpc>
                <a:spcPct val="110000"/>
              </a:lnSpc>
              <a:buFont typeface="Arial"/>
              <a:buChar char="•"/>
            </a:pPr>
            <a:r>
              <a:rPr lang="en-US" sz="1100" dirty="0"/>
              <a:t>Instituting a </a:t>
            </a:r>
            <a:r>
              <a:rPr lang="en-US" sz="1100" b="1" dirty="0"/>
              <a:t>culture of </a:t>
            </a:r>
            <a:r>
              <a:rPr lang="en-US" sz="1100" b="1" dirty="0" smtClean="0"/>
              <a:t>transparency </a:t>
            </a:r>
            <a:r>
              <a:rPr lang="en-US" sz="1100" dirty="0" smtClean="0"/>
              <a:t>within </a:t>
            </a:r>
            <a:r>
              <a:rPr lang="en-US" sz="1100" dirty="0"/>
              <a:t>the ICANN </a:t>
            </a:r>
            <a:r>
              <a:rPr lang="en-US" sz="1100" dirty="0" smtClean="0"/>
              <a:t>org. </a:t>
            </a:r>
            <a:endParaRPr lang="en-US" sz="1100" dirty="0"/>
          </a:p>
          <a:p>
            <a:pPr marL="171450" lvl="1" indent="-171450">
              <a:lnSpc>
                <a:spcPct val="110000"/>
              </a:lnSpc>
              <a:buFont typeface="Arial"/>
              <a:buChar char="•"/>
            </a:pPr>
            <a:r>
              <a:rPr lang="en-US" sz="1100" dirty="0" smtClean="0"/>
              <a:t>Defining </a:t>
            </a:r>
            <a:r>
              <a:rPr lang="en-US" sz="1100" dirty="0"/>
              <a:t>security </a:t>
            </a:r>
            <a:r>
              <a:rPr lang="en-US" sz="1100" b="1" dirty="0"/>
              <a:t>audits</a:t>
            </a:r>
            <a:r>
              <a:rPr lang="en-US" sz="1100" dirty="0"/>
              <a:t> and certification requirements for ICANN’s IT </a:t>
            </a:r>
            <a:r>
              <a:rPr lang="en-US" sz="1100" dirty="0" smtClean="0"/>
              <a:t>systems</a:t>
            </a:r>
            <a:endParaRPr lang="en-US" sz="1100" dirty="0"/>
          </a:p>
          <a:p>
            <a:pPr marL="171450" lvl="1" indent="-171450">
              <a:lnSpc>
                <a:spcPct val="110000"/>
              </a:lnSpc>
              <a:buFont typeface="Arial"/>
              <a:buChar char="•"/>
            </a:pPr>
            <a:r>
              <a:rPr lang="en-US" sz="1100" dirty="0"/>
              <a:t>Considering improvements to </a:t>
            </a:r>
            <a:r>
              <a:rPr lang="en-US" sz="1100" b="1" dirty="0"/>
              <a:t>diversity</a:t>
            </a:r>
            <a:r>
              <a:rPr lang="en-US" sz="1100" dirty="0"/>
              <a:t> in all its aspects at all levels of the organization </a:t>
            </a:r>
          </a:p>
        </p:txBody>
      </p:sp>
      <p:sp>
        <p:nvSpPr>
          <p:cNvPr id="24" name="Shape 194"/>
          <p:cNvSpPr txBox="1">
            <a:spLocks/>
          </p:cNvSpPr>
          <p:nvPr/>
        </p:nvSpPr>
        <p:spPr>
          <a:xfrm>
            <a:off x="8739496" y="6409867"/>
            <a:ext cx="178500" cy="139799"/>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25400" algn="l">
              <a:buSzPct val="25000"/>
            </a:pPr>
            <a:fld id="{00000000-1234-1234-1234-123412341234}" type="slidenum">
              <a:rPr lang="en" sz="900" smtClean="0">
                <a:solidFill>
                  <a:schemeClr val="lt1"/>
                </a:solidFill>
                <a:ea typeface="Helvetica Neue"/>
                <a:sym typeface="Helvetica Neue"/>
              </a:rPr>
              <a:pPr marL="25400" algn="l">
                <a:buSzPct val="25000"/>
              </a:pPr>
              <a:t>18</a:t>
            </a:fld>
            <a:endParaRPr lang="en" sz="900" dirty="0">
              <a:solidFill>
                <a:schemeClr val="lt1"/>
              </a:solidFill>
              <a:ea typeface="Helvetica Neue"/>
              <a:sym typeface="Helvetica Neue"/>
            </a:endParaRPr>
          </a:p>
        </p:txBody>
      </p:sp>
      <p:sp>
        <p:nvSpPr>
          <p:cNvPr id="15" name="object 2"/>
          <p:cNvSpPr/>
          <p:nvPr/>
        </p:nvSpPr>
        <p:spPr>
          <a:xfrm>
            <a:off x="238673" y="1478108"/>
            <a:ext cx="4224088" cy="2658557"/>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19" name="Tekstvak 31"/>
          <p:cNvSpPr txBox="1"/>
          <p:nvPr/>
        </p:nvSpPr>
        <p:spPr>
          <a:xfrm>
            <a:off x="238673" y="1528909"/>
            <a:ext cx="4224088" cy="2252924"/>
          </a:xfrm>
          <a:prstGeom prst="rect">
            <a:avLst/>
          </a:prstGeom>
          <a:noFill/>
        </p:spPr>
        <p:txBody>
          <a:bodyPr wrap="square" rtlCol="0">
            <a:spAutoFit/>
          </a:bodyPr>
          <a:lstStyle/>
          <a:p>
            <a:r>
              <a:rPr lang="en" sz="1200" b="1" dirty="0" smtClean="0"/>
              <a:t>Possible tracks for implementation of Work Stream 1:</a:t>
            </a:r>
            <a:endParaRPr lang="en-US" sz="1200" b="1" dirty="0" smtClean="0"/>
          </a:p>
          <a:p>
            <a:endParaRPr lang="en" sz="1200" dirty="0" smtClean="0"/>
          </a:p>
          <a:p>
            <a:pPr marL="171450" indent="-171450">
              <a:lnSpc>
                <a:spcPct val="110000"/>
              </a:lnSpc>
              <a:buFont typeface="Arial"/>
              <a:buChar char="•"/>
            </a:pPr>
            <a:r>
              <a:rPr lang="en" sz="1200" dirty="0" smtClean="0"/>
              <a:t>Revising </a:t>
            </a:r>
            <a:r>
              <a:rPr lang="en" sz="1200" dirty="0"/>
              <a:t>Mission, Commitments and Core Values</a:t>
            </a:r>
          </a:p>
          <a:p>
            <a:pPr marL="171450" indent="-171450">
              <a:lnSpc>
                <a:spcPct val="110000"/>
              </a:lnSpc>
              <a:buFont typeface="Arial"/>
              <a:buChar char="•"/>
            </a:pPr>
            <a:r>
              <a:rPr lang="en" sz="1200" dirty="0" smtClean="0"/>
              <a:t>Establishing </a:t>
            </a:r>
            <a:r>
              <a:rPr lang="en" sz="1200" dirty="0"/>
              <a:t>Fundamental Bylaws</a:t>
            </a:r>
          </a:p>
          <a:p>
            <a:pPr marL="171450" indent="-171450">
              <a:lnSpc>
                <a:spcPct val="110000"/>
              </a:lnSpc>
              <a:buFont typeface="Arial"/>
              <a:buChar char="•"/>
            </a:pPr>
            <a:r>
              <a:rPr lang="en" sz="1200" dirty="0" smtClean="0"/>
              <a:t>Completing </a:t>
            </a:r>
            <a:r>
              <a:rPr lang="en" sz="1200" dirty="0"/>
              <a:t>the </a:t>
            </a:r>
            <a:r>
              <a:rPr lang="en-US" sz="1200" dirty="0" smtClean="0"/>
              <a:t>IRP </a:t>
            </a:r>
            <a:r>
              <a:rPr lang="en" sz="1200" dirty="0" smtClean="0"/>
              <a:t>enhancements</a:t>
            </a:r>
            <a:endParaRPr lang="en" sz="1200" dirty="0"/>
          </a:p>
          <a:p>
            <a:pPr marL="171450" indent="-171450">
              <a:lnSpc>
                <a:spcPct val="110000"/>
              </a:lnSpc>
              <a:buFont typeface="Arial"/>
              <a:buChar char="•"/>
            </a:pPr>
            <a:r>
              <a:rPr lang="en" sz="1200" dirty="0" smtClean="0"/>
              <a:t>Establishing </a:t>
            </a:r>
            <a:r>
              <a:rPr lang="en" sz="1200" dirty="0"/>
              <a:t>Community empowerment mechanism and incorporation of the community Powers </a:t>
            </a:r>
            <a:r>
              <a:rPr lang="en" sz="1200" dirty="0" smtClean="0"/>
              <a:t>into </a:t>
            </a:r>
            <a:r>
              <a:rPr lang="en" sz="1200" dirty="0"/>
              <a:t>the Bylaws</a:t>
            </a:r>
          </a:p>
          <a:p>
            <a:pPr marL="171450" indent="-171450">
              <a:lnSpc>
                <a:spcPct val="110000"/>
              </a:lnSpc>
              <a:buFont typeface="Arial"/>
              <a:buChar char="•"/>
            </a:pPr>
            <a:r>
              <a:rPr lang="en" sz="1200" dirty="0" smtClean="0"/>
              <a:t>Implementing </a:t>
            </a:r>
            <a:r>
              <a:rPr lang="en" sz="1200" dirty="0"/>
              <a:t>the </a:t>
            </a:r>
            <a:r>
              <a:rPr lang="en-US" sz="1200" dirty="0" err="1" smtClean="0"/>
              <a:t>AoC</a:t>
            </a:r>
            <a:r>
              <a:rPr lang="en-US" sz="1200" dirty="0" smtClean="0"/>
              <a:t> </a:t>
            </a:r>
            <a:r>
              <a:rPr lang="en" sz="1200" dirty="0" smtClean="0"/>
              <a:t>reviews </a:t>
            </a:r>
            <a:r>
              <a:rPr lang="en" sz="1200" dirty="0"/>
              <a:t>into the Bylaws</a:t>
            </a:r>
          </a:p>
          <a:p>
            <a:pPr marL="171450" indent="-171450">
              <a:lnSpc>
                <a:spcPct val="110000"/>
              </a:lnSpc>
              <a:buFont typeface="Arial"/>
              <a:buChar char="•"/>
            </a:pPr>
            <a:r>
              <a:rPr lang="en" sz="1200" dirty="0" smtClean="0"/>
              <a:t>Completing </a:t>
            </a:r>
            <a:r>
              <a:rPr lang="en" sz="1200" dirty="0"/>
              <a:t>the Reconsideration process enhancements</a:t>
            </a:r>
          </a:p>
          <a:p>
            <a:endParaRPr lang="en" sz="1200" dirty="0" smtClean="0"/>
          </a:p>
          <a:p>
            <a:endParaRPr lang="en" sz="1200" dirty="0"/>
          </a:p>
        </p:txBody>
      </p:sp>
      <p:sp>
        <p:nvSpPr>
          <p:cNvPr id="21" name="object 2"/>
          <p:cNvSpPr/>
          <p:nvPr/>
        </p:nvSpPr>
        <p:spPr>
          <a:xfrm>
            <a:off x="228600" y="4273912"/>
            <a:ext cx="8686800" cy="2028284"/>
          </a:xfrm>
          <a:custGeom>
            <a:avLst/>
            <a:gdLst/>
            <a:ahLst/>
            <a:cxnLst/>
            <a:rect l="l" t="t" r="r" b="b"/>
            <a:pathLst>
              <a:path w="4284345" h="2520315">
                <a:moveTo>
                  <a:pt x="4284002" y="2519997"/>
                </a:moveTo>
                <a:lnTo>
                  <a:pt x="0" y="2519997"/>
                </a:lnTo>
                <a:lnTo>
                  <a:pt x="0" y="0"/>
                </a:lnTo>
                <a:lnTo>
                  <a:pt x="4284002" y="0"/>
                </a:lnTo>
                <a:lnTo>
                  <a:pt x="4284002" y="2519997"/>
                </a:lnTo>
                <a:close/>
              </a:path>
            </a:pathLst>
          </a:custGeom>
          <a:solidFill>
            <a:srgbClr val="DAE6F5"/>
          </a:solidFill>
        </p:spPr>
        <p:txBody>
          <a:bodyPr wrap="square" lIns="0" tIns="0" rIns="0" bIns="0" rtlCol="0"/>
          <a:lstStyle/>
          <a:p>
            <a:endParaRPr lang="en"/>
          </a:p>
        </p:txBody>
      </p:sp>
      <p:sp>
        <p:nvSpPr>
          <p:cNvPr id="23" name="object 74"/>
          <p:cNvSpPr txBox="1"/>
          <p:nvPr/>
        </p:nvSpPr>
        <p:spPr>
          <a:xfrm>
            <a:off x="381000" y="4350112"/>
            <a:ext cx="830580" cy="294204"/>
          </a:xfrm>
          <a:prstGeom prst="rect">
            <a:avLst/>
          </a:prstGeom>
        </p:spPr>
        <p:txBody>
          <a:bodyPr vert="horz" wrap="square" lIns="0" tIns="0" rIns="0" bIns="0" rtlCol="0">
            <a:spAutoFit/>
          </a:bodyPr>
          <a:lstStyle/>
          <a:p>
            <a:pPr marL="34290">
              <a:lnSpc>
                <a:spcPts val="2285"/>
              </a:lnSpc>
            </a:pPr>
            <a:r>
              <a:rPr lang="en" sz="1950" spc="5" smtClean="0">
                <a:solidFill>
                  <a:srgbClr val="006FC0"/>
                </a:solidFill>
              </a:rPr>
              <a:t>2015</a:t>
            </a:r>
            <a:endParaRPr lang="en" sz="1200"/>
          </a:p>
        </p:txBody>
      </p:sp>
      <p:graphicFrame>
        <p:nvGraphicFramePr>
          <p:cNvPr id="25" name="Tabel 1"/>
          <p:cNvGraphicFramePr>
            <a:graphicFrameLocks noGrp="1"/>
          </p:cNvGraphicFramePr>
          <p:nvPr>
            <p:extLst>
              <p:ext uri="{D42A27DB-BD31-4B8C-83A1-F6EECF244321}">
                <p14:modId xmlns:p14="http://schemas.microsoft.com/office/powerpoint/2010/main" val="2755077719"/>
              </p:ext>
            </p:extLst>
          </p:nvPr>
        </p:nvGraphicFramePr>
        <p:xfrm>
          <a:off x="381000" y="4654912"/>
          <a:ext cx="8382000" cy="1477220"/>
        </p:xfrm>
        <a:graphic>
          <a:graphicData uri="http://schemas.openxmlformats.org/drawingml/2006/table">
            <a:tbl>
              <a:tblPr firstRow="1" bandRow="1">
                <a:tableStyleId>{5C22544A-7EE6-4342-B048-85BDC9FD1C3A}</a:tableStyleId>
              </a:tblPr>
              <a:tblGrid>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gridCol w="349250"/>
              </a:tblGrid>
              <a:tr h="228600">
                <a:tc>
                  <a:txBody>
                    <a:bodyPr/>
                    <a:lstStyle/>
                    <a:p>
                      <a:r>
                        <a:rPr lang="en-US" sz="600" b="0" dirty="0" smtClean="0">
                          <a:solidFill>
                            <a:srgbClr val="306BAF"/>
                          </a:solidFill>
                        </a:rPr>
                        <a:t>JAN</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FEB</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MAR</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APR</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MAY</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JUN</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JUL</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AUG</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SEP</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OCT</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NOV</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306BAF"/>
                          </a:solidFill>
                        </a:rPr>
                        <a:t>DEC</a:t>
                      </a:r>
                      <a:endParaRPr lang="en-US" sz="6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JAN</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FEB</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MAR</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APR</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MAY</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JUN</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JUL</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AUG</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SEP</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OCT</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NOV</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600" b="0" dirty="0" smtClean="0">
                          <a:solidFill>
                            <a:srgbClr val="EB6D1E"/>
                          </a:solidFill>
                        </a:rPr>
                        <a:t>DEC</a:t>
                      </a:r>
                      <a:endParaRPr lang="en-US" sz="600" b="0" dirty="0">
                        <a:solidFill>
                          <a:srgbClr val="EB6D1E"/>
                        </a:solidFill>
                      </a:endParaRP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mpd="sng">
                      <a:noFill/>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r>
              <a:tr h="1248620">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306BAF"/>
                      </a:solidFill>
                      <a:prstDash val="solid"/>
                      <a:round/>
                      <a:headEnd type="none" w="med" len="med"/>
                      <a:tailEnd type="none" w="med" len="med"/>
                    </a:lnT>
                    <a:lnB w="38100" cap="flat" cmpd="sng" algn="ctr">
                      <a:solidFill>
                        <a:srgbClr val="306BA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306BAF"/>
                        </a:solidFill>
                      </a:endParaRP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EB6D1E"/>
                      </a:solidFill>
                      <a:prstDash val="solid"/>
                      <a:round/>
                      <a:headEnd type="none" w="med" len="med"/>
                      <a:tailEnd type="none" w="med" len="med"/>
                    </a:lnT>
                    <a:lnB w="38100" cap="flat" cmpd="sng" algn="ctr">
                      <a:solidFill>
                        <a:srgbClr val="EB6D1E"/>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7" name="object 74"/>
          <p:cNvSpPr txBox="1"/>
          <p:nvPr/>
        </p:nvSpPr>
        <p:spPr>
          <a:xfrm>
            <a:off x="4572000" y="4350112"/>
            <a:ext cx="830580" cy="294204"/>
          </a:xfrm>
          <a:prstGeom prst="rect">
            <a:avLst/>
          </a:prstGeom>
        </p:spPr>
        <p:txBody>
          <a:bodyPr vert="horz" wrap="square" lIns="0" tIns="0" rIns="0" bIns="0" rtlCol="0">
            <a:spAutoFit/>
          </a:bodyPr>
          <a:lstStyle/>
          <a:p>
            <a:pPr marL="34290">
              <a:lnSpc>
                <a:spcPts val="2285"/>
              </a:lnSpc>
            </a:pPr>
            <a:r>
              <a:rPr lang="en" sz="1950" spc="5" dirty="0" smtClean="0">
                <a:solidFill>
                  <a:srgbClr val="EB6D1E"/>
                </a:solidFill>
              </a:rPr>
              <a:t>201</a:t>
            </a:r>
            <a:r>
              <a:rPr lang="nl-NL" sz="1950" spc="5" dirty="0" smtClean="0">
                <a:solidFill>
                  <a:srgbClr val="EB6D1E"/>
                </a:solidFill>
              </a:rPr>
              <a:t>6</a:t>
            </a:r>
            <a:endParaRPr lang="en" sz="1200" dirty="0">
              <a:solidFill>
                <a:srgbClr val="EB6D1E"/>
              </a:solidFill>
            </a:endParaRPr>
          </a:p>
        </p:txBody>
      </p:sp>
      <p:sp>
        <p:nvSpPr>
          <p:cNvPr id="28" name="object 82"/>
          <p:cNvSpPr/>
          <p:nvPr/>
        </p:nvSpPr>
        <p:spPr>
          <a:xfrm>
            <a:off x="385993" y="5112111"/>
            <a:ext cx="3473941" cy="163754"/>
          </a:xfrm>
          <a:custGeom>
            <a:avLst/>
            <a:gdLst/>
            <a:ahLst/>
            <a:cxnLst/>
            <a:rect l="l" t="t" r="r" b="b"/>
            <a:pathLst>
              <a:path w="2863850" h="185419">
                <a:moveTo>
                  <a:pt x="0" y="0"/>
                </a:moveTo>
                <a:lnTo>
                  <a:pt x="2863646" y="0"/>
                </a:lnTo>
                <a:lnTo>
                  <a:pt x="2863646" y="185381"/>
                </a:lnTo>
                <a:lnTo>
                  <a:pt x="0" y="185381"/>
                </a:lnTo>
                <a:lnTo>
                  <a:pt x="0" y="0"/>
                </a:lnTo>
                <a:close/>
              </a:path>
            </a:pathLst>
          </a:custGeom>
          <a:solidFill>
            <a:srgbClr val="00AFEF"/>
          </a:solidFill>
        </p:spPr>
        <p:txBody>
          <a:bodyPr wrap="square" lIns="0" tIns="0" rIns="0" bIns="0" rtlCol="0"/>
          <a:lstStyle/>
          <a:p>
            <a:endParaRPr lang="en"/>
          </a:p>
        </p:txBody>
      </p:sp>
      <p:sp>
        <p:nvSpPr>
          <p:cNvPr id="29" name="object 176"/>
          <p:cNvSpPr txBox="1"/>
          <p:nvPr/>
        </p:nvSpPr>
        <p:spPr>
          <a:xfrm>
            <a:off x="457200" y="5112112"/>
            <a:ext cx="3402734" cy="138499"/>
          </a:xfrm>
          <a:prstGeom prst="rect">
            <a:avLst/>
          </a:prstGeom>
        </p:spPr>
        <p:txBody>
          <a:bodyPr vert="horz" wrap="square" lIns="0" tIns="0" rIns="0" bIns="0" rtlCol="0">
            <a:spAutoFit/>
          </a:bodyPr>
          <a:lstStyle/>
          <a:p>
            <a:pPr marL="12700">
              <a:lnSpc>
                <a:spcPct val="100000"/>
              </a:lnSpc>
            </a:pPr>
            <a:r>
              <a:rPr lang="en" sz="900" b="1" spc="20" dirty="0" smtClean="0"/>
              <a:t>Work Stream 1 </a:t>
            </a:r>
            <a:r>
              <a:rPr lang="en" sz="900" spc="20" dirty="0" smtClean="0"/>
              <a:t>Development</a:t>
            </a:r>
            <a:r>
              <a:rPr lang="en-US" sz="900" spc="20" dirty="0" smtClean="0"/>
              <a:t> </a:t>
            </a:r>
            <a:r>
              <a:rPr lang="en-US" sz="700" spc="20" dirty="0" smtClean="0"/>
              <a:t>(and identifying topics for Work Stream 2)</a:t>
            </a:r>
            <a:endParaRPr lang="en" sz="700" dirty="0"/>
          </a:p>
        </p:txBody>
      </p:sp>
      <p:sp>
        <p:nvSpPr>
          <p:cNvPr id="30" name="object 82"/>
          <p:cNvSpPr/>
          <p:nvPr/>
        </p:nvSpPr>
        <p:spPr>
          <a:xfrm>
            <a:off x="3884837" y="5281443"/>
            <a:ext cx="3125303" cy="156308"/>
          </a:xfrm>
          <a:custGeom>
            <a:avLst/>
            <a:gdLst/>
            <a:ahLst/>
            <a:cxnLst/>
            <a:rect l="l" t="t" r="r" b="b"/>
            <a:pathLst>
              <a:path w="2863850" h="185419">
                <a:moveTo>
                  <a:pt x="0" y="0"/>
                </a:moveTo>
                <a:lnTo>
                  <a:pt x="2863646" y="0"/>
                </a:lnTo>
                <a:lnTo>
                  <a:pt x="2863646" y="185381"/>
                </a:lnTo>
                <a:lnTo>
                  <a:pt x="0" y="185381"/>
                </a:lnTo>
                <a:lnTo>
                  <a:pt x="0" y="0"/>
                </a:lnTo>
                <a:close/>
              </a:path>
            </a:pathLst>
          </a:custGeom>
          <a:solidFill>
            <a:srgbClr val="00AFEF"/>
          </a:solidFill>
        </p:spPr>
        <p:txBody>
          <a:bodyPr wrap="square" lIns="0" tIns="0" rIns="0" bIns="0" rtlCol="0"/>
          <a:lstStyle/>
          <a:p>
            <a:endParaRPr lang="en"/>
          </a:p>
        </p:txBody>
      </p:sp>
      <p:sp>
        <p:nvSpPr>
          <p:cNvPr id="31" name="object 176"/>
          <p:cNvSpPr txBox="1"/>
          <p:nvPr/>
        </p:nvSpPr>
        <p:spPr>
          <a:xfrm>
            <a:off x="3962400" y="5281443"/>
            <a:ext cx="2057400" cy="138499"/>
          </a:xfrm>
          <a:prstGeom prst="rect">
            <a:avLst/>
          </a:prstGeom>
        </p:spPr>
        <p:txBody>
          <a:bodyPr vert="horz" wrap="square" lIns="0" tIns="0" rIns="0" bIns="0" rtlCol="0">
            <a:spAutoFit/>
          </a:bodyPr>
          <a:lstStyle/>
          <a:p>
            <a:pPr marL="12700">
              <a:lnSpc>
                <a:spcPct val="100000"/>
              </a:lnSpc>
            </a:pPr>
            <a:r>
              <a:rPr lang="en" sz="900" b="1" spc="20" dirty="0" smtClean="0"/>
              <a:t>Work Stream 1 </a:t>
            </a:r>
            <a:r>
              <a:rPr lang="en" sz="900" spc="20" dirty="0" smtClean="0"/>
              <a:t>Implementation</a:t>
            </a:r>
            <a:endParaRPr lang="en" sz="900" dirty="0"/>
          </a:p>
        </p:txBody>
      </p:sp>
      <p:sp>
        <p:nvSpPr>
          <p:cNvPr id="33" name="object 82"/>
          <p:cNvSpPr/>
          <p:nvPr/>
        </p:nvSpPr>
        <p:spPr>
          <a:xfrm>
            <a:off x="3884838" y="5510043"/>
            <a:ext cx="3125303" cy="156308"/>
          </a:xfrm>
          <a:custGeom>
            <a:avLst/>
            <a:gdLst/>
            <a:ahLst/>
            <a:cxnLst/>
            <a:rect l="l" t="t" r="r" b="b"/>
            <a:pathLst>
              <a:path w="2863850" h="185419">
                <a:moveTo>
                  <a:pt x="0" y="0"/>
                </a:moveTo>
                <a:lnTo>
                  <a:pt x="2863646" y="0"/>
                </a:lnTo>
                <a:lnTo>
                  <a:pt x="2863646" y="185381"/>
                </a:lnTo>
                <a:lnTo>
                  <a:pt x="0" y="185381"/>
                </a:lnTo>
                <a:lnTo>
                  <a:pt x="0" y="0"/>
                </a:lnTo>
                <a:close/>
              </a:path>
            </a:pathLst>
          </a:custGeom>
          <a:solidFill>
            <a:srgbClr val="FFC000"/>
          </a:solidFill>
        </p:spPr>
        <p:txBody>
          <a:bodyPr wrap="square" lIns="0" tIns="0" rIns="0" bIns="0" rtlCol="0"/>
          <a:lstStyle/>
          <a:p>
            <a:endParaRPr lang="en"/>
          </a:p>
        </p:txBody>
      </p:sp>
      <p:sp>
        <p:nvSpPr>
          <p:cNvPr id="34" name="object 176"/>
          <p:cNvSpPr txBox="1"/>
          <p:nvPr/>
        </p:nvSpPr>
        <p:spPr>
          <a:xfrm>
            <a:off x="3962400" y="5510043"/>
            <a:ext cx="2057400" cy="138499"/>
          </a:xfrm>
          <a:prstGeom prst="rect">
            <a:avLst/>
          </a:prstGeom>
        </p:spPr>
        <p:txBody>
          <a:bodyPr vert="horz" wrap="square" lIns="0" tIns="0" rIns="0" bIns="0" rtlCol="0">
            <a:spAutoFit/>
          </a:bodyPr>
          <a:lstStyle/>
          <a:p>
            <a:pPr marL="12700">
              <a:lnSpc>
                <a:spcPct val="100000"/>
              </a:lnSpc>
            </a:pPr>
            <a:r>
              <a:rPr lang="en" sz="900" b="1" spc="20" dirty="0" smtClean="0"/>
              <a:t>Work Stream 2 </a:t>
            </a:r>
            <a:r>
              <a:rPr lang="en" sz="900" spc="20" dirty="0" smtClean="0"/>
              <a:t>Development</a:t>
            </a:r>
            <a:endParaRPr lang="en" sz="900" dirty="0"/>
          </a:p>
        </p:txBody>
      </p:sp>
      <p:sp>
        <p:nvSpPr>
          <p:cNvPr id="35" name="object 82"/>
          <p:cNvSpPr/>
          <p:nvPr/>
        </p:nvSpPr>
        <p:spPr>
          <a:xfrm flipH="1">
            <a:off x="7022592" y="5670907"/>
            <a:ext cx="1892612" cy="156308"/>
          </a:xfrm>
          <a:custGeom>
            <a:avLst/>
            <a:gdLst/>
            <a:ahLst/>
            <a:cxnLst/>
            <a:rect l="l" t="t" r="r" b="b"/>
            <a:pathLst>
              <a:path w="2863850" h="185419">
                <a:moveTo>
                  <a:pt x="0" y="0"/>
                </a:moveTo>
                <a:lnTo>
                  <a:pt x="2863646" y="0"/>
                </a:lnTo>
                <a:lnTo>
                  <a:pt x="2863646" y="185381"/>
                </a:lnTo>
                <a:lnTo>
                  <a:pt x="0" y="185381"/>
                </a:lnTo>
                <a:lnTo>
                  <a:pt x="0" y="0"/>
                </a:lnTo>
                <a:close/>
              </a:path>
            </a:pathLst>
          </a:custGeom>
          <a:solidFill>
            <a:srgbClr val="FFC000"/>
          </a:solidFill>
        </p:spPr>
        <p:txBody>
          <a:bodyPr wrap="square" lIns="0" tIns="0" rIns="0" bIns="0" rtlCol="0"/>
          <a:lstStyle/>
          <a:p>
            <a:endParaRPr lang="en"/>
          </a:p>
        </p:txBody>
      </p:sp>
      <p:sp>
        <p:nvSpPr>
          <p:cNvPr id="36" name="object 176"/>
          <p:cNvSpPr txBox="1"/>
          <p:nvPr/>
        </p:nvSpPr>
        <p:spPr>
          <a:xfrm>
            <a:off x="7086600" y="5670907"/>
            <a:ext cx="1752600" cy="138499"/>
          </a:xfrm>
          <a:prstGeom prst="rect">
            <a:avLst/>
          </a:prstGeom>
        </p:spPr>
        <p:txBody>
          <a:bodyPr vert="horz" wrap="square" lIns="0" tIns="0" rIns="0" bIns="0" rtlCol="0">
            <a:spAutoFit/>
          </a:bodyPr>
          <a:lstStyle/>
          <a:p>
            <a:pPr marL="12700">
              <a:lnSpc>
                <a:spcPct val="100000"/>
              </a:lnSpc>
            </a:pPr>
            <a:r>
              <a:rPr lang="en" sz="900" b="1" spc="20" dirty="0" smtClean="0"/>
              <a:t>Work Stream 2 </a:t>
            </a:r>
            <a:r>
              <a:rPr lang="en" sz="900" spc="20" dirty="0" smtClean="0"/>
              <a:t>Implementation</a:t>
            </a:r>
            <a:endParaRPr lang="en" sz="900" dirty="0"/>
          </a:p>
        </p:txBody>
      </p:sp>
      <p:sp>
        <p:nvSpPr>
          <p:cNvPr id="40" name="object 74"/>
          <p:cNvSpPr/>
          <p:nvPr/>
        </p:nvSpPr>
        <p:spPr>
          <a:xfrm>
            <a:off x="827318" y="5763689"/>
            <a:ext cx="147320" cy="147320"/>
          </a:xfrm>
          <a:custGeom>
            <a:avLst/>
            <a:gdLst/>
            <a:ahLst/>
            <a:cxnLst/>
            <a:rect l="l" t="t" r="r" b="b"/>
            <a:pathLst>
              <a:path w="147320" h="147320">
                <a:moveTo>
                  <a:pt x="76652" y="0"/>
                </a:moveTo>
                <a:lnTo>
                  <a:pt x="34821" y="11477"/>
                </a:lnTo>
                <a:lnTo>
                  <a:pt x="7327" y="41365"/>
                </a:lnTo>
                <a:lnTo>
                  <a:pt x="0" y="68048"/>
                </a:lnTo>
                <a:lnTo>
                  <a:pt x="1253" y="83769"/>
                </a:lnTo>
                <a:lnTo>
                  <a:pt x="18971" y="122401"/>
                </a:lnTo>
                <a:lnTo>
                  <a:pt x="52412" y="144305"/>
                </a:lnTo>
                <a:lnTo>
                  <a:pt x="65896" y="147015"/>
                </a:lnTo>
                <a:lnTo>
                  <a:pt x="82015" y="145859"/>
                </a:lnTo>
                <a:lnTo>
                  <a:pt x="121336" y="128765"/>
                </a:lnTo>
                <a:lnTo>
                  <a:pt x="143729" y="96158"/>
                </a:lnTo>
                <a:lnTo>
                  <a:pt x="147259" y="73671"/>
                </a:lnTo>
                <a:lnTo>
                  <a:pt x="145839" y="59204"/>
                </a:lnTo>
                <a:lnTo>
                  <a:pt x="126710" y="22602"/>
                </a:lnTo>
                <a:lnTo>
                  <a:pt x="90982" y="2012"/>
                </a:lnTo>
                <a:lnTo>
                  <a:pt x="76652" y="0"/>
                </a:lnTo>
                <a:close/>
              </a:path>
            </a:pathLst>
          </a:custGeom>
          <a:solidFill>
            <a:srgbClr val="FF0000"/>
          </a:solidFill>
        </p:spPr>
        <p:txBody>
          <a:bodyPr wrap="square" lIns="0" tIns="0" rIns="0" bIns="0" rtlCol="0"/>
          <a:lstStyle/>
          <a:p>
            <a:pPr algn="ctr"/>
            <a:endParaRPr/>
          </a:p>
        </p:txBody>
      </p:sp>
      <p:sp>
        <p:nvSpPr>
          <p:cNvPr id="42" name="object 87"/>
          <p:cNvSpPr txBox="1"/>
          <p:nvPr/>
        </p:nvSpPr>
        <p:spPr>
          <a:xfrm>
            <a:off x="657290" y="5916785"/>
            <a:ext cx="487045" cy="123111"/>
          </a:xfrm>
          <a:prstGeom prst="rect">
            <a:avLst/>
          </a:prstGeom>
        </p:spPr>
        <p:txBody>
          <a:bodyPr vert="horz" wrap="square" lIns="0" tIns="0" rIns="0" bIns="0" rtlCol="0">
            <a:spAutoFit/>
          </a:bodyPr>
          <a:lstStyle/>
          <a:p>
            <a:pPr marL="12700" algn="ctr">
              <a:lnSpc>
                <a:spcPct val="100000"/>
              </a:lnSpc>
            </a:pPr>
            <a:r>
              <a:rPr sz="800" spc="5" dirty="0">
                <a:latin typeface="Helvetica Neue"/>
                <a:cs typeface="Helvetica Neue"/>
              </a:rPr>
              <a:t>ICANN 52</a:t>
            </a:r>
            <a:endParaRPr sz="800" dirty="0">
              <a:latin typeface="Helvetica Neue"/>
              <a:cs typeface="Helvetica Neue"/>
            </a:endParaRPr>
          </a:p>
        </p:txBody>
      </p:sp>
      <p:sp>
        <p:nvSpPr>
          <p:cNvPr id="43" name="object 88"/>
          <p:cNvSpPr txBox="1"/>
          <p:nvPr/>
        </p:nvSpPr>
        <p:spPr>
          <a:xfrm>
            <a:off x="394460" y="5616298"/>
            <a:ext cx="441325" cy="123111"/>
          </a:xfrm>
          <a:prstGeom prst="rect">
            <a:avLst/>
          </a:prstGeom>
        </p:spPr>
        <p:txBody>
          <a:bodyPr vert="horz" wrap="square" lIns="0" tIns="0" rIns="0" bIns="0" rtlCol="0">
            <a:spAutoFit/>
          </a:bodyPr>
          <a:lstStyle/>
          <a:p>
            <a:pPr marL="12700" algn="ctr">
              <a:lnSpc>
                <a:spcPct val="100000"/>
              </a:lnSpc>
            </a:pPr>
            <a:r>
              <a:rPr sz="800" spc="5" dirty="0">
                <a:latin typeface="Helvetica Neue"/>
                <a:cs typeface="Helvetica Neue"/>
              </a:rPr>
              <a:t>Frankfurt</a:t>
            </a:r>
            <a:endParaRPr sz="800" dirty="0">
              <a:latin typeface="Helvetica Neue"/>
              <a:cs typeface="Helvetica Neue"/>
            </a:endParaRPr>
          </a:p>
        </p:txBody>
      </p:sp>
      <p:sp>
        <p:nvSpPr>
          <p:cNvPr id="44" name="object 89"/>
          <p:cNvSpPr txBox="1"/>
          <p:nvPr/>
        </p:nvSpPr>
        <p:spPr>
          <a:xfrm>
            <a:off x="1097438" y="5616298"/>
            <a:ext cx="391795" cy="123111"/>
          </a:xfrm>
          <a:prstGeom prst="rect">
            <a:avLst/>
          </a:prstGeom>
        </p:spPr>
        <p:txBody>
          <a:bodyPr vert="horz" wrap="square" lIns="0" tIns="0" rIns="0" bIns="0" rtlCol="0">
            <a:spAutoFit/>
          </a:bodyPr>
          <a:lstStyle/>
          <a:p>
            <a:pPr marL="12700" algn="ctr">
              <a:lnSpc>
                <a:spcPct val="100000"/>
              </a:lnSpc>
            </a:pPr>
            <a:r>
              <a:rPr sz="800" spc="5" dirty="0">
                <a:latin typeface="Helvetica Neue"/>
                <a:cs typeface="Helvetica Neue"/>
              </a:rPr>
              <a:t>Istanbul</a:t>
            </a:r>
            <a:endParaRPr sz="800" dirty="0">
              <a:latin typeface="Helvetica Neue"/>
              <a:cs typeface="Helvetica Neue"/>
            </a:endParaRPr>
          </a:p>
        </p:txBody>
      </p:sp>
      <p:sp>
        <p:nvSpPr>
          <p:cNvPr id="47" name="object 74"/>
          <p:cNvSpPr/>
          <p:nvPr/>
        </p:nvSpPr>
        <p:spPr>
          <a:xfrm>
            <a:off x="2256150" y="5763689"/>
            <a:ext cx="147320" cy="147320"/>
          </a:xfrm>
          <a:custGeom>
            <a:avLst/>
            <a:gdLst/>
            <a:ahLst/>
            <a:cxnLst/>
            <a:rect l="l" t="t" r="r" b="b"/>
            <a:pathLst>
              <a:path w="147320" h="147320">
                <a:moveTo>
                  <a:pt x="76652" y="0"/>
                </a:moveTo>
                <a:lnTo>
                  <a:pt x="34821" y="11477"/>
                </a:lnTo>
                <a:lnTo>
                  <a:pt x="7327" y="41365"/>
                </a:lnTo>
                <a:lnTo>
                  <a:pt x="0" y="68048"/>
                </a:lnTo>
                <a:lnTo>
                  <a:pt x="1253" y="83769"/>
                </a:lnTo>
                <a:lnTo>
                  <a:pt x="18971" y="122401"/>
                </a:lnTo>
                <a:lnTo>
                  <a:pt x="52412" y="144305"/>
                </a:lnTo>
                <a:lnTo>
                  <a:pt x="65896" y="147015"/>
                </a:lnTo>
                <a:lnTo>
                  <a:pt x="82015" y="145859"/>
                </a:lnTo>
                <a:lnTo>
                  <a:pt x="121336" y="128765"/>
                </a:lnTo>
                <a:lnTo>
                  <a:pt x="143729" y="96158"/>
                </a:lnTo>
                <a:lnTo>
                  <a:pt x="147259" y="73671"/>
                </a:lnTo>
                <a:lnTo>
                  <a:pt x="145839" y="59204"/>
                </a:lnTo>
                <a:lnTo>
                  <a:pt x="126710" y="22602"/>
                </a:lnTo>
                <a:lnTo>
                  <a:pt x="90982" y="2012"/>
                </a:lnTo>
                <a:lnTo>
                  <a:pt x="76652" y="0"/>
                </a:lnTo>
                <a:close/>
              </a:path>
            </a:pathLst>
          </a:custGeom>
          <a:solidFill>
            <a:srgbClr val="FF0000"/>
          </a:solidFill>
        </p:spPr>
        <p:txBody>
          <a:bodyPr wrap="square" lIns="0" tIns="0" rIns="0" bIns="0" rtlCol="0"/>
          <a:lstStyle/>
          <a:p>
            <a:pPr algn="ctr"/>
            <a:endParaRPr/>
          </a:p>
        </p:txBody>
      </p:sp>
      <p:sp>
        <p:nvSpPr>
          <p:cNvPr id="48" name="object 87"/>
          <p:cNvSpPr txBox="1"/>
          <p:nvPr/>
        </p:nvSpPr>
        <p:spPr>
          <a:xfrm>
            <a:off x="2086122" y="5942677"/>
            <a:ext cx="487045" cy="123111"/>
          </a:xfrm>
          <a:prstGeom prst="rect">
            <a:avLst/>
          </a:prstGeom>
        </p:spPr>
        <p:txBody>
          <a:bodyPr vert="horz" wrap="square" lIns="0" tIns="0" rIns="0" bIns="0" rtlCol="0">
            <a:spAutoFit/>
          </a:bodyPr>
          <a:lstStyle/>
          <a:p>
            <a:pPr marL="12700" algn="ctr">
              <a:lnSpc>
                <a:spcPct val="100000"/>
              </a:lnSpc>
            </a:pPr>
            <a:r>
              <a:rPr sz="800" spc="5" dirty="0">
                <a:latin typeface="Helvetica Neue"/>
                <a:cs typeface="Helvetica Neue"/>
              </a:rPr>
              <a:t>ICANN </a:t>
            </a:r>
            <a:r>
              <a:rPr sz="800" spc="5" dirty="0" smtClean="0">
                <a:latin typeface="Helvetica Neue"/>
                <a:cs typeface="Helvetica Neue"/>
              </a:rPr>
              <a:t>5</a:t>
            </a:r>
            <a:r>
              <a:rPr lang="en-US" sz="800" spc="5" dirty="0" smtClean="0">
                <a:latin typeface="Helvetica Neue"/>
                <a:cs typeface="Helvetica Neue"/>
              </a:rPr>
              <a:t>3</a:t>
            </a:r>
            <a:endParaRPr sz="800" dirty="0">
              <a:latin typeface="Helvetica Neue"/>
              <a:cs typeface="Helvetica Neue"/>
            </a:endParaRPr>
          </a:p>
        </p:txBody>
      </p:sp>
      <p:sp>
        <p:nvSpPr>
          <p:cNvPr id="49" name="object 89"/>
          <p:cNvSpPr txBox="1"/>
          <p:nvPr/>
        </p:nvSpPr>
        <p:spPr>
          <a:xfrm>
            <a:off x="2395003" y="5616298"/>
            <a:ext cx="391795" cy="123111"/>
          </a:xfrm>
          <a:prstGeom prst="rect">
            <a:avLst/>
          </a:prstGeom>
        </p:spPr>
        <p:txBody>
          <a:bodyPr vert="horz" wrap="square" lIns="0" tIns="0" rIns="0" bIns="0" rtlCol="0">
            <a:spAutoFit/>
          </a:bodyPr>
          <a:lstStyle/>
          <a:p>
            <a:pPr marL="12700" algn="ctr">
              <a:lnSpc>
                <a:spcPct val="100000"/>
              </a:lnSpc>
            </a:pPr>
            <a:r>
              <a:rPr lang="en-US" sz="800" spc="5" dirty="0" smtClean="0">
                <a:latin typeface="Helvetica Neue"/>
                <a:cs typeface="Helvetica Neue"/>
              </a:rPr>
              <a:t>Paris</a:t>
            </a:r>
            <a:endParaRPr sz="800" dirty="0">
              <a:latin typeface="Helvetica Neue"/>
              <a:cs typeface="Helvetica Neue"/>
            </a:endParaRPr>
          </a:p>
        </p:txBody>
      </p:sp>
      <p:sp>
        <p:nvSpPr>
          <p:cNvPr id="50" name="object 74"/>
          <p:cNvSpPr/>
          <p:nvPr/>
        </p:nvSpPr>
        <p:spPr>
          <a:xfrm>
            <a:off x="3635447" y="5763689"/>
            <a:ext cx="147320" cy="147320"/>
          </a:xfrm>
          <a:custGeom>
            <a:avLst/>
            <a:gdLst/>
            <a:ahLst/>
            <a:cxnLst/>
            <a:rect l="l" t="t" r="r" b="b"/>
            <a:pathLst>
              <a:path w="147320" h="147320">
                <a:moveTo>
                  <a:pt x="76652" y="0"/>
                </a:moveTo>
                <a:lnTo>
                  <a:pt x="34821" y="11477"/>
                </a:lnTo>
                <a:lnTo>
                  <a:pt x="7327" y="41365"/>
                </a:lnTo>
                <a:lnTo>
                  <a:pt x="0" y="68048"/>
                </a:lnTo>
                <a:lnTo>
                  <a:pt x="1253" y="83769"/>
                </a:lnTo>
                <a:lnTo>
                  <a:pt x="18971" y="122401"/>
                </a:lnTo>
                <a:lnTo>
                  <a:pt x="52412" y="144305"/>
                </a:lnTo>
                <a:lnTo>
                  <a:pt x="65896" y="147015"/>
                </a:lnTo>
                <a:lnTo>
                  <a:pt x="82015" y="145859"/>
                </a:lnTo>
                <a:lnTo>
                  <a:pt x="121336" y="128765"/>
                </a:lnTo>
                <a:lnTo>
                  <a:pt x="143729" y="96158"/>
                </a:lnTo>
                <a:lnTo>
                  <a:pt x="147259" y="73671"/>
                </a:lnTo>
                <a:lnTo>
                  <a:pt x="145839" y="59204"/>
                </a:lnTo>
                <a:lnTo>
                  <a:pt x="126710" y="22602"/>
                </a:lnTo>
                <a:lnTo>
                  <a:pt x="90982" y="2012"/>
                </a:lnTo>
                <a:lnTo>
                  <a:pt x="76652" y="0"/>
                </a:lnTo>
                <a:close/>
              </a:path>
            </a:pathLst>
          </a:custGeom>
          <a:solidFill>
            <a:srgbClr val="FF0000"/>
          </a:solidFill>
        </p:spPr>
        <p:txBody>
          <a:bodyPr wrap="square" lIns="0" tIns="0" rIns="0" bIns="0" rtlCol="0"/>
          <a:lstStyle/>
          <a:p>
            <a:pPr algn="ctr"/>
            <a:endParaRPr/>
          </a:p>
        </p:txBody>
      </p:sp>
      <p:sp>
        <p:nvSpPr>
          <p:cNvPr id="51" name="object 87"/>
          <p:cNvSpPr txBox="1"/>
          <p:nvPr/>
        </p:nvSpPr>
        <p:spPr>
          <a:xfrm>
            <a:off x="3473886" y="5942677"/>
            <a:ext cx="487045" cy="123111"/>
          </a:xfrm>
          <a:prstGeom prst="rect">
            <a:avLst/>
          </a:prstGeom>
        </p:spPr>
        <p:txBody>
          <a:bodyPr vert="horz" wrap="square" lIns="0" tIns="0" rIns="0" bIns="0" rtlCol="0">
            <a:spAutoFit/>
          </a:bodyPr>
          <a:lstStyle/>
          <a:p>
            <a:pPr marL="12700" algn="ctr">
              <a:lnSpc>
                <a:spcPct val="100000"/>
              </a:lnSpc>
            </a:pPr>
            <a:r>
              <a:rPr sz="800" spc="5" dirty="0">
                <a:latin typeface="Helvetica Neue"/>
                <a:cs typeface="Helvetica Neue"/>
              </a:rPr>
              <a:t>ICANN </a:t>
            </a:r>
            <a:r>
              <a:rPr sz="800" spc="5" dirty="0" smtClean="0">
                <a:latin typeface="Helvetica Neue"/>
                <a:cs typeface="Helvetica Neue"/>
              </a:rPr>
              <a:t>5</a:t>
            </a:r>
            <a:r>
              <a:rPr lang="en-US" sz="800" spc="5" dirty="0">
                <a:latin typeface="Helvetica Neue"/>
                <a:cs typeface="Helvetica Neue"/>
              </a:rPr>
              <a:t>4</a:t>
            </a:r>
            <a:endParaRPr sz="800" dirty="0">
              <a:latin typeface="Helvetica Neue"/>
              <a:cs typeface="Helvetica Neue"/>
            </a:endParaRPr>
          </a:p>
        </p:txBody>
      </p:sp>
      <p:sp>
        <p:nvSpPr>
          <p:cNvPr id="2" name="Rectangle 1"/>
          <p:cNvSpPr>
            <a:spLocks noChangeAspect="1"/>
          </p:cNvSpPr>
          <p:nvPr/>
        </p:nvSpPr>
        <p:spPr>
          <a:xfrm>
            <a:off x="546206" y="5763689"/>
            <a:ext cx="128016" cy="128016"/>
          </a:xfrm>
          <a:prstGeom prst="rect">
            <a:avLst/>
          </a:prstGeom>
          <a:solidFill>
            <a:srgbClr val="18BC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1228512" y="5766679"/>
            <a:ext cx="128016" cy="128016"/>
          </a:xfrm>
          <a:prstGeom prst="rect">
            <a:avLst/>
          </a:prstGeom>
          <a:solidFill>
            <a:srgbClr val="18BC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2530837" y="5763207"/>
            <a:ext cx="128016" cy="128016"/>
          </a:xfrm>
          <a:prstGeom prst="rect">
            <a:avLst/>
          </a:prstGeom>
          <a:solidFill>
            <a:srgbClr val="18BC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0560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18220042"/>
              </p:ext>
            </p:extLst>
          </p:nvPr>
        </p:nvGraphicFramePr>
        <p:xfrm>
          <a:off x="216001" y="1783932"/>
          <a:ext cx="8712202" cy="4150360"/>
        </p:xfrm>
        <a:graphic>
          <a:graphicData uri="http://schemas.openxmlformats.org/drawingml/2006/table">
            <a:tbl>
              <a:tblPr firstRow="1" bandRow="1"/>
              <a:tblGrid>
                <a:gridCol w="3428418"/>
                <a:gridCol w="3428418"/>
                <a:gridCol w="1855366"/>
              </a:tblGrid>
              <a:tr h="370840">
                <a:tc>
                  <a:txBody>
                    <a:bodyPr/>
                    <a:lstStyle/>
                    <a:p>
                      <a:pPr algn="l"/>
                      <a:r>
                        <a:rPr lang="en-US" sz="1600" dirty="0" smtClean="0">
                          <a:solidFill>
                            <a:srgbClr val="4F81BD"/>
                          </a:solidFill>
                        </a:rPr>
                        <a:t>CWG-Stewardship</a:t>
                      </a:r>
                      <a:r>
                        <a:rPr lang="en-US" sz="1600" baseline="0" dirty="0" smtClean="0">
                          <a:solidFill>
                            <a:srgbClr val="4F81BD"/>
                          </a:solidFill>
                        </a:rPr>
                        <a:t> Requirement</a:t>
                      </a:r>
                      <a:endParaRPr lang="en-US" sz="1600" dirty="0">
                        <a:solidFill>
                          <a:srgbClr val="4F81BD"/>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noFill/>
                  </a:tcPr>
                </a:tc>
                <a:tc>
                  <a:txBody>
                    <a:bodyPr/>
                    <a:lstStyle/>
                    <a:p>
                      <a:pPr algn="l"/>
                      <a:r>
                        <a:rPr lang="en-US" sz="1600" dirty="0" smtClean="0">
                          <a:solidFill>
                            <a:srgbClr val="4F81BD"/>
                          </a:solidFill>
                        </a:rPr>
                        <a:t>CCWG-Accountability</a:t>
                      </a:r>
                      <a:r>
                        <a:rPr lang="en-US" sz="1600" baseline="0" dirty="0" smtClean="0">
                          <a:solidFill>
                            <a:srgbClr val="4F81BD"/>
                          </a:solidFill>
                        </a:rPr>
                        <a:t> Proposal</a:t>
                      </a:r>
                      <a:endParaRPr lang="en-US" sz="1600" dirty="0">
                        <a:solidFill>
                          <a:srgbClr val="4F81BD"/>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noFill/>
                  </a:tcPr>
                </a:tc>
                <a:tc>
                  <a:txBody>
                    <a:bodyPr/>
                    <a:lstStyle/>
                    <a:p>
                      <a:r>
                        <a:rPr lang="en-US" sz="1600" dirty="0" smtClean="0">
                          <a:solidFill>
                            <a:srgbClr val="4F81BD"/>
                          </a:solidFill>
                        </a:rPr>
                        <a:t>Requirement met?</a:t>
                      </a:r>
                      <a:endParaRPr lang="en-US" sz="1600" dirty="0">
                        <a:solidFill>
                          <a:srgbClr val="4F81BD"/>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noFill/>
                  </a:tcPr>
                </a:tc>
              </a:tr>
              <a:tr h="370840">
                <a:tc>
                  <a:txBody>
                    <a:bodyPr/>
                    <a:lstStyle/>
                    <a:p>
                      <a:r>
                        <a:rPr lang="en" sz="1200" b="1" dirty="0" smtClean="0">
                          <a:latin typeface="Arial"/>
                          <a:cs typeface="Arial"/>
                        </a:rPr>
                        <a:t>ICANN Budget</a:t>
                      </a:r>
                      <a:endParaRPr lang="en-US" sz="1200" b="1" dirty="0" smtClean="0">
                        <a:latin typeface="Arial"/>
                        <a:cs typeface="Arial"/>
                      </a:endParaRPr>
                    </a:p>
                    <a:p>
                      <a:r>
                        <a:rPr lang="en-US" sz="1200" b="0" dirty="0" smtClean="0">
                          <a:latin typeface="Arial"/>
                          <a:cs typeface="Arial"/>
                        </a:rPr>
                        <a:t>Community</a:t>
                      </a:r>
                      <a:r>
                        <a:rPr lang="en-US" sz="1200" b="0" baseline="0" dirty="0" smtClean="0">
                          <a:latin typeface="Arial"/>
                          <a:cs typeface="Arial"/>
                        </a:rPr>
                        <a:t> rights regarding the development and consideration.</a:t>
                      </a:r>
                      <a:endParaRPr lang="en" sz="1200" b="0" dirty="0" smtClean="0">
                        <a:latin typeface="Arial"/>
                        <a:cs typeface="Arial"/>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 sz="1200" dirty="0" smtClean="0"/>
                        <a:t>Reconsider/reject budget or strategy/operating plan</a:t>
                      </a:r>
                      <a:endParaRPr lang="en-US" sz="1200" dirty="0" smtClean="0"/>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endParaRPr lang="en-US" sz="2000" dirty="0">
                        <a:solidFill>
                          <a:srgbClr val="18BC5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r>
              <a:tr h="370840">
                <a:tc>
                  <a:txBody>
                    <a:bodyPr/>
                    <a:lstStyle/>
                    <a:p>
                      <a:r>
                        <a:rPr lang="en-US" sz="1200" b="1" dirty="0" smtClean="0">
                          <a:latin typeface="Arial"/>
                          <a:cs typeface="Arial"/>
                        </a:rPr>
                        <a:t>ICANN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231F20"/>
                          </a:solidFill>
                          <a:latin typeface="Source Sans Pro"/>
                          <a:cs typeface="Source Sans Pro"/>
                        </a:rPr>
                        <a:t>Community rights </a:t>
                      </a:r>
                      <a:r>
                        <a:rPr lang="en-US" sz="1200" spc="-15" dirty="0" smtClean="0">
                          <a:solidFill>
                            <a:srgbClr val="231F20"/>
                          </a:solidFill>
                          <a:latin typeface="Source Sans Pro"/>
                          <a:cs typeface="Source Sans Pro"/>
                        </a:rPr>
                        <a:t>re</a:t>
                      </a:r>
                      <a:r>
                        <a:rPr lang="en-US" sz="1200" spc="-25" dirty="0" smtClean="0">
                          <a:solidFill>
                            <a:srgbClr val="231F20"/>
                          </a:solidFill>
                          <a:latin typeface="Source Sans Pro"/>
                          <a:cs typeface="Source Sans Pro"/>
                        </a:rPr>
                        <a:t>g</a:t>
                      </a:r>
                      <a:r>
                        <a:rPr lang="en-US" sz="1200" dirty="0" smtClean="0">
                          <a:solidFill>
                            <a:srgbClr val="231F20"/>
                          </a:solidFill>
                          <a:latin typeface="Source Sans Pro"/>
                          <a:cs typeface="Source Sans Pro"/>
                        </a:rPr>
                        <a:t>a</a:t>
                      </a:r>
                      <a:r>
                        <a:rPr lang="en-US" sz="1200" spc="-15" dirty="0" smtClean="0">
                          <a:solidFill>
                            <a:srgbClr val="231F20"/>
                          </a:solidFill>
                          <a:latin typeface="Source Sans Pro"/>
                          <a:cs typeface="Source Sans Pro"/>
                        </a:rPr>
                        <a:t>r</a:t>
                      </a:r>
                      <a:r>
                        <a:rPr lang="en-US" sz="1200" dirty="0" smtClean="0">
                          <a:solidFill>
                            <a:srgbClr val="231F20"/>
                          </a:solidFill>
                          <a:latin typeface="Source Sans Pro"/>
                          <a:cs typeface="Source Sans Pro"/>
                        </a:rPr>
                        <a:t>ding</a:t>
                      </a:r>
                      <a:r>
                        <a:rPr lang="en-US" sz="1200" baseline="0" dirty="0" smtClean="0">
                          <a:solidFill>
                            <a:srgbClr val="231F20"/>
                          </a:solidFill>
                          <a:latin typeface="Source Sans Pro"/>
                          <a:cs typeface="Source Sans Pro"/>
                        </a:rPr>
                        <a:t> </a:t>
                      </a:r>
                      <a:r>
                        <a:rPr lang="en-US" sz="1200" spc="10" dirty="0" smtClean="0">
                          <a:solidFill>
                            <a:srgbClr val="231F20"/>
                          </a:solidFill>
                          <a:latin typeface="Source Sans Pro"/>
                          <a:cs typeface="Source Sans Pro"/>
                        </a:rPr>
                        <a:t>the </a:t>
                      </a:r>
                      <a:r>
                        <a:rPr lang="en-US" sz="1200" dirty="0" smtClean="0">
                          <a:solidFill>
                            <a:srgbClr val="231F20"/>
                          </a:solidFill>
                          <a:latin typeface="Source Sans Pro"/>
                          <a:cs typeface="Source Sans Pro"/>
                        </a:rPr>
                        <a:t>ability </a:t>
                      </a:r>
                      <a:r>
                        <a:rPr lang="en-US" sz="1200" spc="-15" dirty="0" smtClean="0">
                          <a:solidFill>
                            <a:srgbClr val="231F20"/>
                          </a:solidFill>
                          <a:latin typeface="Source Sans Pro"/>
                          <a:cs typeface="Source Sans Pro"/>
                        </a:rPr>
                        <a:t>t</a:t>
                      </a:r>
                      <a:r>
                        <a:rPr lang="en-US" sz="1200" dirty="0" smtClean="0">
                          <a:solidFill>
                            <a:srgbClr val="231F20"/>
                          </a:solidFill>
                          <a:latin typeface="Source Sans Pro"/>
                          <a:cs typeface="Source Sans Pro"/>
                        </a:rPr>
                        <a:t>o</a:t>
                      </a:r>
                      <a:r>
                        <a:rPr lang="en-US" sz="1200" baseline="0" dirty="0" smtClean="0">
                          <a:solidFill>
                            <a:srgbClr val="231F20"/>
                          </a:solidFill>
                          <a:latin typeface="Source Sans Pro"/>
                          <a:cs typeface="Source Sans Pro"/>
                        </a:rPr>
                        <a:t> </a:t>
                      </a:r>
                      <a:r>
                        <a:rPr lang="en-US" sz="1200" dirty="0" smtClean="0">
                          <a:solidFill>
                            <a:srgbClr val="231F20"/>
                          </a:solidFill>
                          <a:latin typeface="Source Sans Pro"/>
                          <a:cs typeface="Source Sans Pro"/>
                        </a:rPr>
                        <a:t>appoint / </a:t>
                      </a:r>
                      <a:r>
                        <a:rPr lang="en-US" sz="1200" spc="-15" dirty="0" smtClean="0">
                          <a:solidFill>
                            <a:srgbClr val="231F20"/>
                          </a:solidFill>
                          <a:latin typeface="Source Sans Pro"/>
                          <a:cs typeface="Source Sans Pro"/>
                        </a:rPr>
                        <a:t>r</a:t>
                      </a:r>
                      <a:r>
                        <a:rPr lang="en-US" sz="1200" dirty="0" smtClean="0">
                          <a:solidFill>
                            <a:srgbClr val="231F20"/>
                          </a:solidFill>
                          <a:latin typeface="Source Sans Pro"/>
                          <a:cs typeface="Source Sans Pro"/>
                        </a:rPr>
                        <a:t>em</a:t>
                      </a:r>
                      <a:r>
                        <a:rPr lang="en-US" sz="1200" spc="-10" dirty="0" smtClean="0">
                          <a:solidFill>
                            <a:srgbClr val="231F20"/>
                          </a:solidFill>
                          <a:latin typeface="Source Sans Pro"/>
                          <a:cs typeface="Source Sans Pro"/>
                        </a:rPr>
                        <a:t>o</a:t>
                      </a:r>
                      <a:r>
                        <a:rPr lang="en-US" sz="1200" spc="-5" dirty="0" smtClean="0">
                          <a:solidFill>
                            <a:srgbClr val="231F20"/>
                          </a:solidFill>
                          <a:latin typeface="Source Sans Pro"/>
                          <a:cs typeface="Source Sans Pro"/>
                        </a:rPr>
                        <a:t>v</a:t>
                      </a:r>
                      <a:r>
                        <a:rPr lang="en-US" sz="1200" dirty="0" smtClean="0">
                          <a:solidFill>
                            <a:srgbClr val="231F20"/>
                          </a:solidFill>
                          <a:latin typeface="Source Sans Pro"/>
                          <a:cs typeface="Source Sans Pro"/>
                        </a:rPr>
                        <a:t>e membe</a:t>
                      </a:r>
                      <a:r>
                        <a:rPr lang="en-US" sz="1200" spc="-15" dirty="0" smtClean="0">
                          <a:solidFill>
                            <a:srgbClr val="231F20"/>
                          </a:solidFill>
                          <a:latin typeface="Source Sans Pro"/>
                          <a:cs typeface="Source Sans Pro"/>
                        </a:rPr>
                        <a:t>r</a:t>
                      </a:r>
                      <a:r>
                        <a:rPr lang="en-US" sz="1200" dirty="0" smtClean="0">
                          <a:solidFill>
                            <a:srgbClr val="231F20"/>
                          </a:solidFill>
                          <a:latin typeface="Source Sans Pro"/>
                          <a:cs typeface="Source Sans Pro"/>
                        </a:rPr>
                        <a:t>s, and to </a:t>
                      </a:r>
                      <a:r>
                        <a:rPr lang="en-US" sz="1200" spc="-15" dirty="0" smtClean="0">
                          <a:solidFill>
                            <a:srgbClr val="231F20"/>
                          </a:solidFill>
                          <a:latin typeface="Source Sans Pro"/>
                          <a:cs typeface="Source Sans Pro"/>
                        </a:rPr>
                        <a:t>r</a:t>
                      </a:r>
                      <a:r>
                        <a:rPr lang="en-US" sz="1200" dirty="0" smtClean="0">
                          <a:solidFill>
                            <a:srgbClr val="231F20"/>
                          </a:solidFill>
                          <a:latin typeface="Source Sans Pro"/>
                          <a:cs typeface="Source Sans Pro"/>
                        </a:rPr>
                        <a:t>e</a:t>
                      </a:r>
                      <a:r>
                        <a:rPr lang="en-US" sz="1200" spc="-15" dirty="0" smtClean="0">
                          <a:solidFill>
                            <a:srgbClr val="231F20"/>
                          </a:solidFill>
                          <a:latin typeface="Source Sans Pro"/>
                          <a:cs typeface="Source Sans Pro"/>
                        </a:rPr>
                        <a:t>c</a:t>
                      </a:r>
                      <a:r>
                        <a:rPr lang="en-US" sz="1200" dirty="0" smtClean="0">
                          <a:solidFill>
                            <a:srgbClr val="231F20"/>
                          </a:solidFill>
                          <a:latin typeface="Source Sans Pro"/>
                          <a:cs typeface="Source Sans Pro"/>
                        </a:rPr>
                        <a:t>all the enti</a:t>
                      </a:r>
                      <a:r>
                        <a:rPr lang="en-US" sz="1200" spc="-15" dirty="0" smtClean="0">
                          <a:solidFill>
                            <a:srgbClr val="231F20"/>
                          </a:solidFill>
                          <a:latin typeface="Source Sans Pro"/>
                          <a:cs typeface="Source Sans Pro"/>
                        </a:rPr>
                        <a:t>r</a:t>
                      </a:r>
                      <a:r>
                        <a:rPr lang="en-US" sz="1200" dirty="0" smtClean="0">
                          <a:solidFill>
                            <a:srgbClr val="231F20"/>
                          </a:solidFill>
                          <a:latin typeface="Source Sans Pro"/>
                          <a:cs typeface="Source Sans Pro"/>
                        </a:rPr>
                        <a:t>e B</a:t>
                      </a:r>
                      <a:r>
                        <a:rPr lang="en-US" sz="1200" spc="-20" dirty="0" smtClean="0">
                          <a:solidFill>
                            <a:srgbClr val="231F20"/>
                          </a:solidFill>
                          <a:latin typeface="Source Sans Pro"/>
                          <a:cs typeface="Source Sans Pro"/>
                        </a:rPr>
                        <a:t>o</a:t>
                      </a:r>
                      <a:r>
                        <a:rPr lang="en-US" sz="1200" dirty="0" smtClean="0">
                          <a:solidFill>
                            <a:srgbClr val="231F20"/>
                          </a:solidFill>
                          <a:latin typeface="Source Sans Pro"/>
                          <a:cs typeface="Source Sans Pro"/>
                        </a:rPr>
                        <a:t>a</a:t>
                      </a:r>
                      <a:r>
                        <a:rPr lang="en-US" sz="1200" spc="-15" dirty="0" smtClean="0">
                          <a:solidFill>
                            <a:srgbClr val="231F20"/>
                          </a:solidFill>
                          <a:latin typeface="Source Sans Pro"/>
                          <a:cs typeface="Source Sans Pro"/>
                        </a:rPr>
                        <a:t>r</a:t>
                      </a:r>
                      <a:r>
                        <a:rPr lang="en-US" sz="1200" dirty="0" smtClean="0">
                          <a:solidFill>
                            <a:srgbClr val="231F20"/>
                          </a:solidFill>
                          <a:latin typeface="Source Sans Pro"/>
                          <a:cs typeface="Source Sans Pro"/>
                        </a:rPr>
                        <a:t>d.</a:t>
                      </a:r>
                      <a:endParaRPr lang="en-US" sz="1200" dirty="0" smtClean="0">
                        <a:latin typeface="Source Sans Pro"/>
                        <a:cs typeface="Source Sans Pro"/>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 sz="1200" dirty="0" smtClean="0"/>
                        <a:t>Appoint &amp; remove individual ICANN directors</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&amp; </a:t>
                      </a:r>
                      <a:r>
                        <a:rPr lang="en" sz="1200" dirty="0" smtClean="0"/>
                        <a:t>Recall entire ICANN board</a:t>
                      </a:r>
                      <a:endParaRPr lang="en-US" sz="1200" dirty="0" smtClean="0"/>
                    </a:p>
                    <a:p>
                      <a:endParaRPr lang="en-US" sz="1200" b="0" dirty="0">
                        <a:latin typeface="Arial"/>
                        <a:cs typeface="Arial"/>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endParaRPr lang="en-US" sz="2000" dirty="0">
                        <a:solidFill>
                          <a:srgbClr val="18BC5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r>
              <a:tr h="370840">
                <a:tc>
                  <a:txBody>
                    <a:bodyPr/>
                    <a:lstStyle/>
                    <a:p>
                      <a:r>
                        <a:rPr lang="en-US" sz="1200" b="1" dirty="0" smtClean="0">
                          <a:latin typeface="Arial"/>
                          <a:cs typeface="Arial"/>
                        </a:rPr>
                        <a:t>ICANN Bylaws</a:t>
                      </a:r>
                    </a:p>
                    <a:p>
                      <a:r>
                        <a:rPr lang="en-US" sz="1200" b="0" dirty="0" smtClean="0">
                          <a:latin typeface="Arial"/>
                          <a:cs typeface="Arial"/>
                        </a:rPr>
                        <a:t>Incorporation</a:t>
                      </a:r>
                      <a:r>
                        <a:rPr lang="en-US" sz="1200" b="0" baseline="0" dirty="0" smtClean="0">
                          <a:latin typeface="Arial"/>
                          <a:cs typeface="Arial"/>
                        </a:rPr>
                        <a:t> of the following into ICANN’s Bylaws: IANA Function Review, Customer Standing Committee.</a:t>
                      </a:r>
                      <a:endParaRPr lang="en" sz="1200" b="0" dirty="0" smtClean="0">
                        <a:latin typeface="Arial"/>
                        <a:cs typeface="Arial"/>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 sz="1200" dirty="0" smtClean="0"/>
                        <a:t>Reconsider/reject changes to ICANN “standard” bylaws</a:t>
                      </a:r>
                      <a:endParaRPr lang="en-US" sz="1200" dirty="0" smtClean="0"/>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endParaRPr lang="en-US" sz="2000" dirty="0">
                        <a:solidFill>
                          <a:srgbClr val="18BC5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r>
              <a:tr h="370840">
                <a:tc>
                  <a:txBody>
                    <a:bodyPr/>
                    <a:lstStyle/>
                    <a:p>
                      <a:r>
                        <a:rPr lang="en-US" sz="1200" b="1" dirty="0" smtClean="0">
                          <a:latin typeface="Arial"/>
                          <a:cs typeface="Arial"/>
                        </a:rPr>
                        <a:t>Fundamental</a:t>
                      </a:r>
                      <a:r>
                        <a:rPr lang="en-US" sz="1200" b="1" baseline="0" dirty="0" smtClean="0">
                          <a:latin typeface="Arial"/>
                          <a:cs typeface="Arial"/>
                        </a:rPr>
                        <a:t> </a:t>
                      </a:r>
                      <a:r>
                        <a:rPr lang="en-US" sz="1200" b="1" dirty="0" smtClean="0">
                          <a:latin typeface="Arial"/>
                          <a:cs typeface="Arial"/>
                        </a:rPr>
                        <a:t>Bylaws</a:t>
                      </a:r>
                      <a:endParaRPr lang="en-US" sz="1200" b="0" dirty="0" smtClean="0">
                        <a:latin typeface="Arial"/>
                        <a:cs typeface="Arial"/>
                      </a:endParaRPr>
                    </a:p>
                    <a:p>
                      <a:r>
                        <a:rPr lang="en-US" sz="1200" dirty="0" smtClean="0">
                          <a:solidFill>
                            <a:srgbClr val="231F20"/>
                          </a:solidFill>
                          <a:latin typeface="Source Sans Pro"/>
                          <a:cs typeface="Source Sans Pro"/>
                        </a:rPr>
                        <a:t>All</a:t>
                      </a:r>
                      <a:r>
                        <a:rPr lang="en-US" sz="1200" spc="-5" dirty="0" smtClean="0">
                          <a:solidFill>
                            <a:srgbClr val="231F20"/>
                          </a:solidFill>
                          <a:latin typeface="Source Sans Pro"/>
                          <a:cs typeface="Source Sans Pro"/>
                        </a:rPr>
                        <a:t> </a:t>
                      </a:r>
                      <a:r>
                        <a:rPr lang="en-US" sz="1200" dirty="0" smtClean="0">
                          <a:solidFill>
                            <a:srgbClr val="231F20"/>
                          </a:solidFill>
                          <a:latin typeface="Source Sans Pro"/>
                          <a:cs typeface="Source Sans Pro"/>
                        </a:rPr>
                        <a:t>of</a:t>
                      </a:r>
                      <a:r>
                        <a:rPr lang="en-US" sz="1200" spc="-5" dirty="0" smtClean="0">
                          <a:solidFill>
                            <a:srgbClr val="231F20"/>
                          </a:solidFill>
                          <a:latin typeface="Source Sans Pro"/>
                          <a:cs typeface="Source Sans Pro"/>
                        </a:rPr>
                        <a:t> </a:t>
                      </a:r>
                      <a:r>
                        <a:rPr lang="en-US" sz="1200" dirty="0" smtClean="0">
                          <a:solidFill>
                            <a:srgbClr val="231F20"/>
                          </a:solidFill>
                          <a:latin typeface="Source Sans Pro"/>
                          <a:cs typeface="Source Sans Pro"/>
                        </a:rPr>
                        <a:t>the</a:t>
                      </a:r>
                      <a:r>
                        <a:rPr lang="en-US" sz="1200" spc="-5" dirty="0" smtClean="0">
                          <a:solidFill>
                            <a:srgbClr val="231F20"/>
                          </a:solidFill>
                          <a:latin typeface="Source Sans Pro"/>
                          <a:cs typeface="Source Sans Pro"/>
                        </a:rPr>
                        <a:t> </a:t>
                      </a:r>
                      <a:r>
                        <a:rPr lang="en-US" sz="1200" spc="-15" dirty="0" smtClean="0">
                          <a:solidFill>
                            <a:srgbClr val="231F20"/>
                          </a:solidFill>
                          <a:latin typeface="Source Sans Pro"/>
                          <a:cs typeface="Source Sans Pro"/>
                        </a:rPr>
                        <a:t>f</a:t>
                      </a:r>
                      <a:r>
                        <a:rPr lang="en-US" sz="1200" dirty="0" smtClean="0">
                          <a:solidFill>
                            <a:srgbClr val="231F20"/>
                          </a:solidFill>
                          <a:latin typeface="Source Sans Pro"/>
                          <a:cs typeface="Source Sans Pro"/>
                        </a:rPr>
                        <a:t>o</a:t>
                      </a:r>
                      <a:r>
                        <a:rPr lang="en-US" sz="1200" spc="-15" dirty="0" smtClean="0">
                          <a:solidFill>
                            <a:srgbClr val="231F20"/>
                          </a:solidFill>
                          <a:latin typeface="Source Sans Pro"/>
                          <a:cs typeface="Source Sans Pro"/>
                        </a:rPr>
                        <a:t>re</a:t>
                      </a:r>
                      <a:r>
                        <a:rPr lang="en-US" sz="1200" spc="-20" dirty="0" smtClean="0">
                          <a:solidFill>
                            <a:srgbClr val="231F20"/>
                          </a:solidFill>
                          <a:latin typeface="Source Sans Pro"/>
                          <a:cs typeface="Source Sans Pro"/>
                        </a:rPr>
                        <a:t>g</a:t>
                      </a:r>
                      <a:r>
                        <a:rPr lang="en-US" sz="1200" dirty="0" smtClean="0">
                          <a:solidFill>
                            <a:srgbClr val="231F20"/>
                          </a:solidFill>
                          <a:latin typeface="Source Sans Pro"/>
                          <a:cs typeface="Source Sans Pro"/>
                        </a:rPr>
                        <a:t>oing mechanisms</a:t>
                      </a:r>
                      <a:r>
                        <a:rPr lang="en-US" sz="1200" spc="-5" dirty="0" smtClean="0">
                          <a:solidFill>
                            <a:srgbClr val="231F20"/>
                          </a:solidFill>
                          <a:latin typeface="Source Sans Pro"/>
                          <a:cs typeface="Source Sans Pro"/>
                        </a:rPr>
                        <a:t> </a:t>
                      </a:r>
                      <a:r>
                        <a:rPr lang="en-US" sz="1200" dirty="0" smtClean="0">
                          <a:solidFill>
                            <a:srgbClr val="231F20"/>
                          </a:solidFill>
                          <a:latin typeface="Source Sans Pro"/>
                          <a:cs typeface="Source Sans Pro"/>
                        </a:rPr>
                        <a:t>a</a:t>
                      </a:r>
                      <a:r>
                        <a:rPr lang="en-US" sz="1200" spc="-15" dirty="0" smtClean="0">
                          <a:solidFill>
                            <a:srgbClr val="231F20"/>
                          </a:solidFill>
                          <a:latin typeface="Source Sans Pro"/>
                          <a:cs typeface="Source Sans Pro"/>
                        </a:rPr>
                        <a:t>r</a:t>
                      </a:r>
                      <a:r>
                        <a:rPr lang="en-US" sz="1200" dirty="0" smtClean="0">
                          <a:solidFill>
                            <a:srgbClr val="231F20"/>
                          </a:solidFill>
                          <a:latin typeface="Source Sans Pro"/>
                          <a:cs typeface="Source Sans Pro"/>
                        </a:rPr>
                        <a:t>e</a:t>
                      </a:r>
                      <a:r>
                        <a:rPr lang="en-US" sz="1200" spc="-5" dirty="0" smtClean="0">
                          <a:solidFill>
                            <a:srgbClr val="231F20"/>
                          </a:solidFill>
                          <a:latin typeface="Source Sans Pro"/>
                          <a:cs typeface="Source Sans Pro"/>
                        </a:rPr>
                        <a:t> </a:t>
                      </a:r>
                      <a:r>
                        <a:rPr lang="en-US" sz="1200" spc="-15" dirty="0" smtClean="0">
                          <a:solidFill>
                            <a:srgbClr val="231F20"/>
                          </a:solidFill>
                          <a:latin typeface="Source Sans Pro"/>
                          <a:cs typeface="Source Sans Pro"/>
                        </a:rPr>
                        <a:t>t</a:t>
                      </a:r>
                      <a:r>
                        <a:rPr lang="en-US" sz="1200" dirty="0" smtClean="0">
                          <a:solidFill>
                            <a:srgbClr val="231F20"/>
                          </a:solidFill>
                          <a:latin typeface="Source Sans Pro"/>
                          <a:cs typeface="Source Sans Pro"/>
                        </a:rPr>
                        <a:t>o be</a:t>
                      </a:r>
                      <a:r>
                        <a:rPr lang="en-US" sz="1200" spc="-5" dirty="0" smtClean="0">
                          <a:solidFill>
                            <a:srgbClr val="231F20"/>
                          </a:solidFill>
                          <a:latin typeface="Source Sans Pro"/>
                          <a:cs typeface="Source Sans Pro"/>
                        </a:rPr>
                        <a:t> </a:t>
                      </a:r>
                      <a:r>
                        <a:rPr lang="en-US" sz="1200" dirty="0" smtClean="0">
                          <a:solidFill>
                            <a:srgbClr val="231F20"/>
                          </a:solidFill>
                          <a:latin typeface="Source Sans Pro"/>
                          <a:cs typeface="Source Sans Pro"/>
                        </a:rPr>
                        <a:t>p</a:t>
                      </a:r>
                      <a:r>
                        <a:rPr lang="en-US" sz="1200" spc="-15" dirty="0" smtClean="0">
                          <a:solidFill>
                            <a:srgbClr val="231F20"/>
                          </a:solidFill>
                          <a:latin typeface="Source Sans Pro"/>
                          <a:cs typeface="Source Sans Pro"/>
                        </a:rPr>
                        <a:t>r</a:t>
                      </a:r>
                      <a:r>
                        <a:rPr lang="en-US" sz="1200" spc="-10" dirty="0" smtClean="0">
                          <a:solidFill>
                            <a:srgbClr val="231F20"/>
                          </a:solidFill>
                          <a:latin typeface="Source Sans Pro"/>
                          <a:cs typeface="Source Sans Pro"/>
                        </a:rPr>
                        <a:t>o</a:t>
                      </a:r>
                      <a:r>
                        <a:rPr lang="en-US" sz="1200" dirty="0" smtClean="0">
                          <a:solidFill>
                            <a:srgbClr val="231F20"/>
                          </a:solidFill>
                          <a:latin typeface="Source Sans Pro"/>
                          <a:cs typeface="Source Sans Pro"/>
                        </a:rPr>
                        <a:t>vided</a:t>
                      </a:r>
                      <a:r>
                        <a:rPr lang="en-US" sz="1200" spc="-5" dirty="0" smtClean="0">
                          <a:solidFill>
                            <a:srgbClr val="231F20"/>
                          </a:solidFill>
                          <a:latin typeface="Source Sans Pro"/>
                          <a:cs typeface="Source Sans Pro"/>
                        </a:rPr>
                        <a:t> </a:t>
                      </a:r>
                      <a:r>
                        <a:rPr lang="en-US" sz="1200" spc="-15" dirty="0" smtClean="0">
                          <a:solidFill>
                            <a:srgbClr val="231F20"/>
                          </a:solidFill>
                          <a:latin typeface="Source Sans Pro"/>
                          <a:cs typeface="Source Sans Pro"/>
                        </a:rPr>
                        <a:t>f</a:t>
                      </a:r>
                      <a:r>
                        <a:rPr lang="en-US" sz="1200" dirty="0" smtClean="0">
                          <a:solidFill>
                            <a:srgbClr val="231F20"/>
                          </a:solidFill>
                          <a:latin typeface="Source Sans Pro"/>
                          <a:cs typeface="Source Sans Pro"/>
                        </a:rPr>
                        <a:t>or</a:t>
                      </a:r>
                      <a:r>
                        <a:rPr lang="en-US" sz="1200" spc="-5" dirty="0" smtClean="0">
                          <a:solidFill>
                            <a:srgbClr val="231F20"/>
                          </a:solidFill>
                          <a:latin typeface="Source Sans Pro"/>
                          <a:cs typeface="Source Sans Pro"/>
                        </a:rPr>
                        <a:t> </a:t>
                      </a:r>
                      <a:r>
                        <a:rPr lang="en-US" sz="1200" dirty="0" smtClean="0">
                          <a:solidFill>
                            <a:srgbClr val="231F20"/>
                          </a:solidFill>
                          <a:latin typeface="Source Sans Pro"/>
                          <a:cs typeface="Source Sans Pro"/>
                        </a:rPr>
                        <a:t>in the</a:t>
                      </a:r>
                      <a:r>
                        <a:rPr lang="en-US" sz="1200" spc="-5" dirty="0" smtClean="0">
                          <a:solidFill>
                            <a:srgbClr val="231F20"/>
                          </a:solidFill>
                          <a:latin typeface="Source Sans Pro"/>
                          <a:cs typeface="Source Sans Pro"/>
                        </a:rPr>
                        <a:t> </a:t>
                      </a:r>
                      <a:r>
                        <a:rPr lang="en-US" sz="1200" dirty="0" smtClean="0">
                          <a:solidFill>
                            <a:srgbClr val="231F20"/>
                          </a:solidFill>
                          <a:latin typeface="Source Sans Pro"/>
                          <a:cs typeface="Source Sans Pro"/>
                        </a:rPr>
                        <a:t>ICANN</a:t>
                      </a:r>
                      <a:r>
                        <a:rPr lang="en-US" sz="1200" spc="-5" dirty="0" smtClean="0">
                          <a:solidFill>
                            <a:srgbClr val="231F20"/>
                          </a:solidFill>
                          <a:latin typeface="Source Sans Pro"/>
                          <a:cs typeface="Source Sans Pro"/>
                        </a:rPr>
                        <a:t> </a:t>
                      </a:r>
                      <a:r>
                        <a:rPr lang="en-US" sz="1200" spc="-10" dirty="0" smtClean="0">
                          <a:solidFill>
                            <a:srgbClr val="231F20"/>
                          </a:solidFill>
                          <a:latin typeface="Source Sans Pro"/>
                          <a:cs typeface="Source Sans Pro"/>
                        </a:rPr>
                        <a:t>b</a:t>
                      </a:r>
                      <a:r>
                        <a:rPr lang="en-US" sz="1200" dirty="0" smtClean="0">
                          <a:solidFill>
                            <a:srgbClr val="231F20"/>
                          </a:solidFill>
                          <a:latin typeface="Source Sans Pro"/>
                          <a:cs typeface="Source Sans Pro"/>
                        </a:rPr>
                        <a:t>ylaws</a:t>
                      </a:r>
                      <a:r>
                        <a:rPr lang="en-US" sz="1200" baseline="0" dirty="0" smtClean="0">
                          <a:solidFill>
                            <a:srgbClr val="231F20"/>
                          </a:solidFill>
                          <a:latin typeface="Source Sans Pro"/>
                          <a:cs typeface="Source Sans Pro"/>
                        </a:rPr>
                        <a:t> as Fundamental Bylaws.</a:t>
                      </a:r>
                      <a:endParaRPr lang="en" sz="1200" b="1" dirty="0" smtClean="0">
                        <a:latin typeface="Arial"/>
                        <a:cs typeface="Arial"/>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 sz="1200" dirty="0" smtClean="0"/>
                        <a:t>Approve changes to “fundamental” bylaws</a:t>
                      </a:r>
                      <a:endParaRPr lang="en-US" sz="1200" dirty="0" smtClean="0"/>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endParaRPr lang="en-US" sz="2000" dirty="0">
                        <a:solidFill>
                          <a:srgbClr val="18BC5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r>
              <a:tr h="370840">
                <a:tc>
                  <a:txBody>
                    <a:bodyPr/>
                    <a:lstStyle/>
                    <a:p>
                      <a:r>
                        <a:rPr lang="en-US" sz="1200" b="1" dirty="0" smtClean="0">
                          <a:latin typeface="Arial"/>
                          <a:cs typeface="Arial"/>
                        </a:rPr>
                        <a:t>Independent</a:t>
                      </a:r>
                      <a:r>
                        <a:rPr lang="en-US" sz="1200" b="1" baseline="0" dirty="0" smtClean="0">
                          <a:latin typeface="Arial"/>
                          <a:cs typeface="Arial"/>
                        </a:rPr>
                        <a:t> Review Panel</a:t>
                      </a:r>
                    </a:p>
                    <a:p>
                      <a:r>
                        <a:rPr lang="en-US" sz="1200" dirty="0" smtClean="0">
                          <a:solidFill>
                            <a:srgbClr val="231F20"/>
                          </a:solidFill>
                          <a:latin typeface="Source Sans Pro"/>
                          <a:cs typeface="Source Sans Pro"/>
                        </a:rPr>
                        <a:t>Will be applicable, except for ccTLD delegations / revocations and numbering decisions. </a:t>
                      </a:r>
                      <a:endParaRPr lang="en-US" sz="1200" dirty="0" smtClean="0">
                        <a:latin typeface="Source Sans Pro"/>
                        <a:cs typeface="Source Sans Pro"/>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r>
                        <a:rPr lang="en-US" sz="1200" b="0" dirty="0" smtClean="0">
                          <a:latin typeface="Arial"/>
                          <a:cs typeface="Arial"/>
                        </a:rPr>
                        <a:t>Met?</a:t>
                      </a:r>
                      <a:endParaRPr lang="en-US" sz="1200" b="0" dirty="0">
                        <a:latin typeface="Arial"/>
                        <a:cs typeface="Arial"/>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endParaRPr lang="en-US" sz="2000" dirty="0">
                        <a:solidFill>
                          <a:srgbClr val="18BC5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r>
              <a:tr h="370840">
                <a:tc>
                  <a:txBody>
                    <a:bodyPr/>
                    <a:lstStyle/>
                    <a:p>
                      <a:endParaRPr lang="en" sz="1200" b="0" dirty="0" smtClean="0">
                        <a:latin typeface="Arial"/>
                        <a:cs typeface="Arial"/>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endParaRPr lang="en-US" sz="1200" b="0" dirty="0">
                        <a:latin typeface="Arial"/>
                        <a:cs typeface="Arial"/>
                      </a:endParaRPr>
                    </a:p>
                  </a:txBody>
                  <a:tcPr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c>
                  <a:txBody>
                    <a:bodyPr/>
                    <a:lstStyle/>
                    <a:p>
                      <a:endParaRPr lang="en-US" sz="2000" dirty="0">
                        <a:solidFill>
                          <a:srgbClr val="18BC5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E6F7"/>
                    </a:solidFill>
                  </a:tcPr>
                </a:tc>
              </a:tr>
            </a:tbl>
          </a:graphicData>
        </a:graphic>
      </p:graphicFrame>
      <p:sp>
        <p:nvSpPr>
          <p:cNvPr id="6" name="object 6"/>
          <p:cNvSpPr/>
          <p:nvPr/>
        </p:nvSpPr>
        <p:spPr>
          <a:xfrm>
            <a:off x="8423998" y="6377394"/>
            <a:ext cx="504190" cy="216535"/>
          </a:xfrm>
          <a:custGeom>
            <a:avLst/>
            <a:gdLst/>
            <a:ahLst/>
            <a:cxnLst/>
            <a:rect l="l" t="t" r="r" b="b"/>
            <a:pathLst>
              <a:path w="504190" h="216534">
                <a:moveTo>
                  <a:pt x="0" y="216001"/>
                </a:moveTo>
                <a:lnTo>
                  <a:pt x="503999" y="216001"/>
                </a:lnTo>
                <a:lnTo>
                  <a:pt x="503999" y="0"/>
                </a:lnTo>
                <a:lnTo>
                  <a:pt x="0" y="0"/>
                </a:lnTo>
                <a:lnTo>
                  <a:pt x="0" y="216001"/>
                </a:lnTo>
                <a:close/>
              </a:path>
            </a:pathLst>
          </a:custGeom>
          <a:solidFill>
            <a:srgbClr val="064263"/>
          </a:solidFill>
        </p:spPr>
        <p:txBody>
          <a:bodyPr wrap="square" lIns="0" tIns="0" rIns="0" bIns="0" rtlCol="0"/>
          <a:lstStyle/>
          <a:p>
            <a:endParaRPr lang="en"/>
          </a:p>
        </p:txBody>
      </p:sp>
      <p:sp>
        <p:nvSpPr>
          <p:cNvPr id="7" name="object 7"/>
          <p:cNvSpPr/>
          <p:nvPr/>
        </p:nvSpPr>
        <p:spPr>
          <a:xfrm>
            <a:off x="216001" y="6377394"/>
            <a:ext cx="8208009" cy="216535"/>
          </a:xfrm>
          <a:custGeom>
            <a:avLst/>
            <a:gdLst/>
            <a:ahLst/>
            <a:cxnLst/>
            <a:rect l="l" t="t" r="r" b="b"/>
            <a:pathLst>
              <a:path w="8208009" h="216534">
                <a:moveTo>
                  <a:pt x="0" y="216001"/>
                </a:moveTo>
                <a:lnTo>
                  <a:pt x="8207997" y="216001"/>
                </a:lnTo>
                <a:lnTo>
                  <a:pt x="8207997" y="0"/>
                </a:lnTo>
                <a:lnTo>
                  <a:pt x="0" y="0"/>
                </a:lnTo>
                <a:lnTo>
                  <a:pt x="0" y="216001"/>
                </a:lnTo>
                <a:close/>
              </a:path>
            </a:pathLst>
          </a:custGeom>
          <a:solidFill>
            <a:srgbClr val="BBBDC0"/>
          </a:solidFill>
        </p:spPr>
        <p:txBody>
          <a:bodyPr wrap="square" lIns="0" tIns="0" rIns="0" bIns="0" rtlCol="0"/>
          <a:lstStyle/>
          <a:p>
            <a:endParaRPr lang="en"/>
          </a:p>
        </p:txBody>
      </p:sp>
      <p:sp>
        <p:nvSpPr>
          <p:cNvPr id="8" name="object 8"/>
          <p:cNvSpPr txBox="1">
            <a:spLocks noGrp="1"/>
          </p:cNvSpPr>
          <p:nvPr>
            <p:ph type="title"/>
          </p:nvPr>
        </p:nvSpPr>
        <p:spPr>
          <a:xfrm>
            <a:off x="275300" y="228600"/>
            <a:ext cx="8593399" cy="369332"/>
          </a:xfrm>
          <a:prstGeom prst="rect">
            <a:avLst/>
          </a:prstGeom>
        </p:spPr>
        <p:txBody>
          <a:bodyPr vert="horz" wrap="square" lIns="0" tIns="0" rIns="0" bIns="0" rtlCol="0">
            <a:spAutoFit/>
          </a:bodyPr>
          <a:lstStyle/>
          <a:p>
            <a:pPr marL="12700">
              <a:lnSpc>
                <a:spcPct val="100000"/>
              </a:lnSpc>
            </a:pPr>
            <a:r>
              <a:rPr lang="en" b="1" dirty="0" smtClean="0">
                <a:latin typeface="Arial"/>
                <a:cs typeface="Arial"/>
              </a:rPr>
              <a:t>Linkage with the CWG-Stewardship</a:t>
            </a:r>
            <a:endParaRPr lang="en" b="1" dirty="0">
              <a:latin typeface="Arial"/>
              <a:cs typeface="Arial"/>
            </a:endParaRPr>
          </a:p>
        </p:txBody>
      </p:sp>
      <p:sp>
        <p:nvSpPr>
          <p:cNvPr id="9" name="object 9"/>
          <p:cNvSpPr/>
          <p:nvPr/>
        </p:nvSpPr>
        <p:spPr>
          <a:xfrm>
            <a:off x="216001" y="653402"/>
            <a:ext cx="8712200" cy="72390"/>
          </a:xfrm>
          <a:custGeom>
            <a:avLst/>
            <a:gdLst/>
            <a:ahLst/>
            <a:cxnLst/>
            <a:rect l="l" t="t" r="r" b="b"/>
            <a:pathLst>
              <a:path w="8712200" h="72390">
                <a:moveTo>
                  <a:pt x="8711996" y="71996"/>
                </a:moveTo>
                <a:lnTo>
                  <a:pt x="0" y="71996"/>
                </a:lnTo>
                <a:lnTo>
                  <a:pt x="0" y="0"/>
                </a:lnTo>
                <a:lnTo>
                  <a:pt x="8711996" y="0"/>
                </a:lnTo>
                <a:lnTo>
                  <a:pt x="8711996" y="71996"/>
                </a:lnTo>
                <a:close/>
              </a:path>
            </a:pathLst>
          </a:custGeom>
          <a:solidFill>
            <a:srgbClr val="064263"/>
          </a:solidFill>
        </p:spPr>
        <p:txBody>
          <a:bodyPr wrap="square" lIns="0" tIns="0" rIns="0" bIns="0" rtlCol="0"/>
          <a:lstStyle/>
          <a:p>
            <a:endParaRPr lang="en"/>
          </a:p>
        </p:txBody>
      </p:sp>
      <p:sp>
        <p:nvSpPr>
          <p:cNvPr id="19" name="object 19"/>
          <p:cNvSpPr txBox="1">
            <a:spLocks noGrp="1"/>
          </p:cNvSpPr>
          <p:nvPr>
            <p:ph type="ftr" sz="quarter" idx="5"/>
          </p:nvPr>
        </p:nvSpPr>
        <p:spPr>
          <a:prstGeom prst="rect">
            <a:avLst/>
          </a:prstGeom>
        </p:spPr>
        <p:txBody>
          <a:bodyPr vert="horz" wrap="square" lIns="0" tIns="0" rIns="0" bIns="0" rtlCol="0">
            <a:spAutoFit/>
          </a:bodyPr>
          <a:lstStyle/>
          <a:p>
            <a:pPr marL="12700" lvl="0">
              <a:buSzPct val="25000"/>
            </a:pPr>
            <a:r>
              <a:rPr lang="en" dirty="0">
                <a:ea typeface="Helvetica Neue"/>
                <a:sym typeface="Helvetica Neue"/>
              </a:rPr>
              <a:t>Cross Community Working Group (CCWG) </a:t>
            </a:r>
            <a:r>
              <a:rPr lang="en" dirty="0" smtClean="0">
                <a:ea typeface="Helvetica Neue"/>
                <a:sym typeface="Helvetica Neue"/>
              </a:rPr>
              <a:t>Accountability</a:t>
            </a:r>
            <a:r>
              <a:rPr lang="en-US" dirty="0" smtClean="0">
                <a:ea typeface="Helvetica Neue"/>
                <a:sym typeface="Helvetica Neue"/>
              </a:rPr>
              <a:t> 2nd</a:t>
            </a:r>
            <a:r>
              <a:rPr lang="en" dirty="0" smtClean="0">
                <a:ea typeface="Helvetica Neue"/>
                <a:sym typeface="Helvetica Neue"/>
              </a:rPr>
              <a:t> </a:t>
            </a:r>
            <a:r>
              <a:rPr lang="en" dirty="0">
                <a:ea typeface="Helvetica Neue"/>
                <a:sym typeface="Helvetica Neue"/>
              </a:rPr>
              <a:t>Draft Proposal for Public Comment</a:t>
            </a:r>
          </a:p>
        </p:txBody>
      </p:sp>
      <p:sp>
        <p:nvSpPr>
          <p:cNvPr id="21" name="Slide Number Placeholder 20"/>
          <p:cNvSpPr>
            <a:spLocks noGrp="1"/>
          </p:cNvSpPr>
          <p:nvPr>
            <p:ph type="sldNum" sz="quarter" idx="7"/>
          </p:nvPr>
        </p:nvSpPr>
        <p:spPr/>
        <p:txBody>
          <a:bodyPr/>
          <a:lstStyle/>
          <a:p>
            <a:pPr marL="25400">
              <a:lnSpc>
                <a:spcPct val="100000"/>
              </a:lnSpc>
            </a:pPr>
            <a:fld id="{81D60167-4931-47E6-BA6A-407CBD079E47}" type="slidenum">
              <a:rPr lang="en" smtClean="0">
                <a:latin typeface="Arial"/>
                <a:cs typeface="Arial"/>
              </a:rPr>
              <a:t>19</a:t>
            </a:fld>
            <a:endParaRPr lang="en">
              <a:latin typeface="Arial"/>
              <a:cs typeface="Arial"/>
            </a:endParaRPr>
          </a:p>
        </p:txBody>
      </p:sp>
      <p:sp>
        <p:nvSpPr>
          <p:cNvPr id="27" name="Shape 194"/>
          <p:cNvSpPr txBox="1">
            <a:spLocks/>
          </p:cNvSpPr>
          <p:nvPr/>
        </p:nvSpPr>
        <p:spPr>
          <a:xfrm>
            <a:off x="8846789" y="8055169"/>
            <a:ext cx="178500" cy="139799"/>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25400" algn="l">
              <a:buSzPct val="25000"/>
            </a:pPr>
            <a:fld id="{00000000-1234-1234-1234-123412341234}" type="slidenum">
              <a:rPr lang="en" sz="900" smtClean="0">
                <a:solidFill>
                  <a:schemeClr val="lt1"/>
                </a:solidFill>
                <a:ea typeface="Helvetica Neue"/>
                <a:sym typeface="Helvetica Neue"/>
              </a:rPr>
              <a:pPr marL="25400" algn="l">
                <a:buSzPct val="25000"/>
              </a:pPr>
              <a:t>19</a:t>
            </a:fld>
            <a:endParaRPr lang="en" sz="900">
              <a:solidFill>
                <a:schemeClr val="lt1"/>
              </a:solidFill>
              <a:ea typeface="Helvetica Neue"/>
              <a:sym typeface="Helvetica Neue"/>
            </a:endParaRPr>
          </a:p>
        </p:txBody>
      </p:sp>
      <p:sp>
        <p:nvSpPr>
          <p:cNvPr id="34" name="Tekstvak 33"/>
          <p:cNvSpPr txBox="1"/>
          <p:nvPr/>
        </p:nvSpPr>
        <p:spPr>
          <a:xfrm>
            <a:off x="228600" y="769879"/>
            <a:ext cx="8510896" cy="738664"/>
          </a:xfrm>
          <a:prstGeom prst="rect">
            <a:avLst/>
          </a:prstGeom>
          <a:noFill/>
        </p:spPr>
        <p:txBody>
          <a:bodyPr wrap="square" rtlCol="0">
            <a:spAutoFit/>
          </a:bodyPr>
          <a:lstStyle/>
          <a:p>
            <a:r>
              <a:rPr lang="en" dirty="0">
                <a:solidFill>
                  <a:srgbClr val="4F81BD"/>
                </a:solidFill>
              </a:rPr>
              <a:t>The CCWG-Accountability recognizes that continued and close engagement with the CWG-Stewardship is </a:t>
            </a:r>
            <a:r>
              <a:rPr lang="en" dirty="0" smtClean="0">
                <a:solidFill>
                  <a:srgbClr val="4F81BD"/>
                </a:solidFill>
              </a:rPr>
              <a:t>essential.</a:t>
            </a:r>
            <a:r>
              <a:rPr lang="en-US" dirty="0">
                <a:solidFill>
                  <a:srgbClr val="4F81BD"/>
                </a:solidFill>
              </a:rPr>
              <a:t> </a:t>
            </a:r>
            <a:r>
              <a:rPr lang="en" b="1" dirty="0" smtClean="0">
                <a:solidFill>
                  <a:srgbClr val="4F81BD"/>
                </a:solidFill>
              </a:rPr>
              <a:t>Key </a:t>
            </a:r>
            <a:r>
              <a:rPr lang="en" b="1" dirty="0">
                <a:solidFill>
                  <a:srgbClr val="4F81BD"/>
                </a:solidFill>
              </a:rPr>
              <a:t>aspects of the CWG-Stewardship proposal are considered to be conditional on the output of the CCWG-Accountability</a:t>
            </a:r>
            <a:r>
              <a:rPr lang="en" dirty="0" smtClean="0">
                <a:solidFill>
                  <a:srgbClr val="4F81BD"/>
                </a:solidFill>
              </a:rPr>
              <a:t>.</a:t>
            </a:r>
            <a:endParaRPr lang="en" dirty="0">
              <a:solidFill>
                <a:srgbClr val="4F81BD"/>
              </a:solidFill>
            </a:endParaRPr>
          </a:p>
        </p:txBody>
      </p:sp>
      <p:pic>
        <p:nvPicPr>
          <p:cNvPr id="10" name="Picture 9" descr="Check_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953" y="2218661"/>
            <a:ext cx="277607" cy="277607"/>
          </a:xfrm>
          <a:prstGeom prst="rect">
            <a:avLst/>
          </a:prstGeom>
        </p:spPr>
      </p:pic>
      <p:pic>
        <p:nvPicPr>
          <p:cNvPr id="48" name="Picture 47" descr="Check_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953" y="2600742"/>
            <a:ext cx="277607" cy="277607"/>
          </a:xfrm>
          <a:prstGeom prst="rect">
            <a:avLst/>
          </a:prstGeom>
        </p:spPr>
      </p:pic>
      <p:pic>
        <p:nvPicPr>
          <p:cNvPr id="49" name="Picture 48" descr="Check_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953" y="3015379"/>
            <a:ext cx="277607" cy="277607"/>
          </a:xfrm>
          <a:prstGeom prst="rect">
            <a:avLst/>
          </a:prstGeom>
        </p:spPr>
      </p:pic>
      <p:pic>
        <p:nvPicPr>
          <p:cNvPr id="50" name="Picture 49" descr="Check_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953" y="3397460"/>
            <a:ext cx="277607" cy="277607"/>
          </a:xfrm>
          <a:prstGeom prst="rect">
            <a:avLst/>
          </a:prstGeom>
        </p:spPr>
      </p:pic>
      <p:pic>
        <p:nvPicPr>
          <p:cNvPr id="51" name="Picture 50" descr="Check_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953" y="3805920"/>
            <a:ext cx="277607" cy="277607"/>
          </a:xfrm>
          <a:prstGeom prst="rect">
            <a:avLst/>
          </a:prstGeom>
        </p:spPr>
      </p:pic>
      <p:pic>
        <p:nvPicPr>
          <p:cNvPr id="52" name="Picture 51" descr="Check_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953" y="4188001"/>
            <a:ext cx="277607" cy="277607"/>
          </a:xfrm>
          <a:prstGeom prst="rect">
            <a:avLst/>
          </a:prstGeom>
        </p:spPr>
      </p:pic>
      <p:pic>
        <p:nvPicPr>
          <p:cNvPr id="53" name="Picture 52" descr="Check_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2953" y="4582258"/>
            <a:ext cx="277607" cy="277607"/>
          </a:xfrm>
          <a:prstGeom prst="rect">
            <a:avLst/>
          </a:prstGeom>
        </p:spPr>
      </p:pic>
      <p:sp>
        <p:nvSpPr>
          <p:cNvPr id="54" name="Shape 194"/>
          <p:cNvSpPr txBox="1">
            <a:spLocks/>
          </p:cNvSpPr>
          <p:nvPr/>
        </p:nvSpPr>
        <p:spPr>
          <a:xfrm>
            <a:off x="8739496" y="6409867"/>
            <a:ext cx="178500" cy="139799"/>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R="0" algn="r" rtl="0">
              <a:lnSpc>
                <a:spcPct val="100000"/>
              </a:lnSpc>
              <a:spcBef>
                <a:spcPts val="0"/>
              </a:spcBef>
              <a:spcAft>
                <a:spcPts val="0"/>
              </a:spcAft>
              <a:buNone/>
              <a:defRPr sz="1300" b="0"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25400" algn="l">
              <a:buSzPct val="25000"/>
            </a:pPr>
            <a:fld id="{00000000-1234-1234-1234-123412341234}" type="slidenum">
              <a:rPr lang="en" sz="900" smtClean="0">
                <a:solidFill>
                  <a:schemeClr val="lt1"/>
                </a:solidFill>
                <a:ea typeface="Helvetica Neue"/>
                <a:sym typeface="Helvetica Neue"/>
              </a:rPr>
              <a:pPr marL="25400" algn="l">
                <a:buSzPct val="25000"/>
              </a:pPr>
              <a:t>19</a:t>
            </a:fld>
            <a:endParaRPr lang="en" sz="900" dirty="0">
              <a:solidFill>
                <a:schemeClr val="lt1"/>
              </a:solidFill>
              <a:ea typeface="Helvetica Neue"/>
              <a:sym typeface="Helvetica Neue"/>
            </a:endParaRPr>
          </a:p>
        </p:txBody>
      </p:sp>
      <p:sp>
        <p:nvSpPr>
          <p:cNvPr id="20" name="TextBox 19"/>
          <p:cNvSpPr txBox="1"/>
          <p:nvPr/>
        </p:nvSpPr>
        <p:spPr>
          <a:xfrm>
            <a:off x="7022592" y="0"/>
            <a:ext cx="2120380" cy="450273"/>
          </a:xfrm>
          <a:prstGeom prst="rect">
            <a:avLst/>
          </a:prstGeom>
          <a:solidFill>
            <a:srgbClr val="FFFF00"/>
          </a:solidFill>
        </p:spPr>
        <p:txBody>
          <a:bodyPr wrap="none" rtlCol="0" anchor="ctr">
            <a:normAutofit/>
          </a:bodyPr>
          <a:lstStyle/>
          <a:p>
            <a:r>
              <a:rPr lang="en-US" dirty="0" smtClean="0">
                <a:solidFill>
                  <a:srgbClr val="FF0000"/>
                </a:solidFill>
              </a:rPr>
              <a:t>Still Finalizing This Slide</a:t>
            </a:r>
            <a:endParaRPr lang="en-US" dirty="0">
              <a:solidFill>
                <a:srgbClr val="FF0000"/>
              </a:solidFill>
            </a:endParaRPr>
          </a:p>
        </p:txBody>
      </p:sp>
    </p:spTree>
    <p:extLst>
      <p:ext uri="{BB962C8B-B14F-4D97-AF65-F5344CB8AC3E}">
        <p14:creationId xmlns:p14="http://schemas.microsoft.com/office/powerpoint/2010/main" val="7829087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29" name="Shape 91"/>
          <p:cNvSpPr txBox="1"/>
          <p:nvPr/>
        </p:nvSpPr>
        <p:spPr>
          <a:xfrm>
            <a:off x="216001" y="2048855"/>
            <a:ext cx="8712185" cy="4058690"/>
          </a:xfrm>
          <a:prstGeom prst="rect">
            <a:avLst/>
          </a:prstGeom>
          <a:solidFill>
            <a:srgbClr val="DAE6F5"/>
          </a:solidFill>
          <a:ln>
            <a:noFill/>
          </a:ln>
        </p:spPr>
        <p:txBody>
          <a:bodyPr lIns="0" tIns="182875" rIns="0" bIns="0" anchor="t" anchorCtr="0">
            <a:noAutofit/>
          </a:bodyPr>
          <a:lstStyle/>
          <a:p>
            <a:pPr marL="0" marR="0" lvl="0" indent="0" algn="l" rtl="0">
              <a:lnSpc>
                <a:spcPct val="100000"/>
              </a:lnSpc>
              <a:spcBef>
                <a:spcPts val="2"/>
              </a:spcBef>
              <a:buNone/>
            </a:pPr>
            <a:endParaRPr lang="en" b="0" i="0" u="none" strike="noStrike" cap="none" baseline="0" dirty="0">
              <a:solidFill>
                <a:schemeClr val="dk1"/>
              </a:solidFill>
              <a:ea typeface="Times New Roman"/>
              <a:sym typeface="Times New Roman"/>
            </a:endParaRPr>
          </a:p>
        </p:txBody>
      </p:sp>
      <p:sp>
        <p:nvSpPr>
          <p:cNvPr id="86" name="Shape 86"/>
          <p:cNvSpPr/>
          <p:nvPr/>
        </p:nvSpPr>
        <p:spPr>
          <a:xfrm>
            <a:off x="8423997" y="6377394"/>
            <a:ext cx="504189" cy="216533"/>
          </a:xfrm>
          <a:custGeom>
            <a:avLst/>
            <a:gdLst/>
            <a:ahLst/>
            <a:cxnLst/>
            <a:rect l="0" t="0" r="0" b="0"/>
            <a:pathLst>
              <a:path w="504190" h="216534" extrusionOk="0">
                <a:moveTo>
                  <a:pt x="0" y="216001"/>
                </a:moveTo>
                <a:lnTo>
                  <a:pt x="503999" y="216001"/>
                </a:lnTo>
                <a:lnTo>
                  <a:pt x="503999" y="0"/>
                </a:lnTo>
                <a:lnTo>
                  <a:pt x="0" y="0"/>
                </a:lnTo>
                <a:lnTo>
                  <a:pt x="0" y="216001"/>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7" name="Shape 87"/>
          <p:cNvSpPr/>
          <p:nvPr/>
        </p:nvSpPr>
        <p:spPr>
          <a:xfrm>
            <a:off x="216001" y="6377394"/>
            <a:ext cx="8208008" cy="216533"/>
          </a:xfrm>
          <a:custGeom>
            <a:avLst/>
            <a:gdLst/>
            <a:ahLst/>
            <a:cxnLst/>
            <a:rect l="0" t="0" r="0" b="0"/>
            <a:pathLst>
              <a:path w="8208009" h="216534" extrusionOk="0">
                <a:moveTo>
                  <a:pt x="0" y="216001"/>
                </a:moveTo>
                <a:lnTo>
                  <a:pt x="8207997" y="216001"/>
                </a:lnTo>
                <a:lnTo>
                  <a:pt x="8207997" y="0"/>
                </a:lnTo>
                <a:lnTo>
                  <a:pt x="0" y="0"/>
                </a:lnTo>
                <a:lnTo>
                  <a:pt x="0" y="216001"/>
                </a:lnTo>
                <a:close/>
              </a:path>
            </a:pathLst>
          </a:custGeom>
          <a:solidFill>
            <a:srgbClr val="BBBDC0"/>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8" name="Shape 88"/>
          <p:cNvSpPr txBox="1">
            <a:spLocks noGrp="1"/>
          </p:cNvSpPr>
          <p:nvPr>
            <p:ph type="title"/>
          </p:nvPr>
        </p:nvSpPr>
        <p:spPr>
          <a:xfrm>
            <a:off x="275300" y="228600"/>
            <a:ext cx="8593500" cy="3303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US" sz="2400" b="1" dirty="0" smtClean="0">
                <a:solidFill>
                  <a:srgbClr val="1C75BB"/>
                </a:solidFill>
                <a:ea typeface="Helvetica Neue"/>
                <a:sym typeface="Helvetica Neue"/>
              </a:rPr>
              <a:t>The Two-Track Parallel Process</a:t>
            </a:r>
            <a:endParaRPr lang="en" sz="2400" b="1" dirty="0">
              <a:solidFill>
                <a:srgbClr val="1C75BB"/>
              </a:solidFill>
              <a:ea typeface="Helvetica Neue"/>
              <a:sym typeface="Helvetica Neue"/>
            </a:endParaRPr>
          </a:p>
        </p:txBody>
      </p:sp>
      <p:sp>
        <p:nvSpPr>
          <p:cNvPr id="90" name="Shape 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92" name="Shape 92"/>
          <p:cNvSpPr txBox="1">
            <a:spLocks noGrp="1"/>
          </p:cNvSpPr>
          <p:nvPr>
            <p:ph type="ftr" idx="4294967295"/>
          </p:nvPr>
        </p:nvSpPr>
        <p:spPr>
          <a:xfrm>
            <a:off x="275252" y="6415298"/>
            <a:ext cx="5068499" cy="139799"/>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900" b="0" i="0" u="none" strike="noStrike" cap="none" baseline="0" dirty="0">
                <a:solidFill>
                  <a:srgbClr val="064263"/>
                </a:solidFill>
                <a:ea typeface="Helvetica Neue"/>
                <a:sym typeface="Helvetica Neue"/>
              </a:rPr>
              <a:t>Cross Community Working Group (CCWG) </a:t>
            </a:r>
            <a:r>
              <a:rPr lang="en" sz="900" b="0" i="0" u="none" strike="noStrike" cap="none" baseline="0" dirty="0" smtClean="0">
                <a:solidFill>
                  <a:srgbClr val="064263"/>
                </a:solidFill>
                <a:ea typeface="Helvetica Neue"/>
                <a:sym typeface="Helvetica Neue"/>
              </a:rPr>
              <a:t>Accountability</a:t>
            </a:r>
            <a:r>
              <a:rPr lang="en-US" sz="900" b="0" i="0" u="none" strike="noStrike" cap="none" baseline="0" dirty="0" smtClean="0">
                <a:solidFill>
                  <a:srgbClr val="064263"/>
                </a:solidFill>
                <a:ea typeface="Helvetica Neue"/>
                <a:sym typeface="Helvetica Neue"/>
              </a:rPr>
              <a:t> 2nd</a:t>
            </a:r>
            <a:r>
              <a:rPr lang="en" sz="900" b="0" i="0" u="none" strike="noStrike" cap="none" baseline="0" dirty="0" smtClean="0">
                <a:solidFill>
                  <a:srgbClr val="064263"/>
                </a:solidFill>
                <a:ea typeface="Helvetica Neue"/>
                <a:sym typeface="Helvetica Neue"/>
              </a:rPr>
              <a:t> </a:t>
            </a:r>
            <a:r>
              <a:rPr lang="en" sz="900" b="0" i="0" u="none" strike="noStrike" cap="none" baseline="0" dirty="0">
                <a:solidFill>
                  <a:srgbClr val="064263"/>
                </a:solidFill>
                <a:ea typeface="Helvetica Neue"/>
                <a:sym typeface="Helvetica Neue"/>
              </a:rPr>
              <a:t>Draft Proposal for Public Comment</a:t>
            </a:r>
          </a:p>
        </p:txBody>
      </p:sp>
      <p:sp>
        <p:nvSpPr>
          <p:cNvPr id="94" name="Shape 94"/>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2</a:t>
            </a:fld>
            <a:endParaRPr lang="en" sz="900" b="0" i="0" u="none" strike="noStrike" cap="none" baseline="0" dirty="0">
              <a:solidFill>
                <a:schemeClr val="lt1"/>
              </a:solidFill>
              <a:latin typeface="Arial"/>
              <a:ea typeface="Helvetica Neue"/>
              <a:cs typeface="Arial"/>
              <a:sym typeface="Helvetica Neue"/>
            </a:endParaRPr>
          </a:p>
        </p:txBody>
      </p:sp>
      <p:sp>
        <p:nvSpPr>
          <p:cNvPr id="115" name="Shape 174"/>
          <p:cNvSpPr txBox="1"/>
          <p:nvPr/>
        </p:nvSpPr>
        <p:spPr>
          <a:xfrm>
            <a:off x="216025" y="820299"/>
            <a:ext cx="8712299" cy="1033291"/>
          </a:xfrm>
          <a:prstGeom prst="rect">
            <a:avLst/>
          </a:prstGeom>
          <a:noFill/>
          <a:ln>
            <a:noFill/>
          </a:ln>
        </p:spPr>
        <p:txBody>
          <a:bodyPr lIns="91425" tIns="91425" rIns="91425" bIns="91425" anchor="t" anchorCtr="0">
            <a:noAutofit/>
          </a:bodyPr>
          <a:lstStyle/>
          <a:p>
            <a:pPr lvl="0">
              <a:buClr>
                <a:schemeClr val="dk1"/>
              </a:buClr>
              <a:buSzPct val="78571"/>
            </a:pPr>
            <a:r>
              <a:rPr lang="en-US" dirty="0" smtClean="0">
                <a:solidFill>
                  <a:schemeClr val="accent1"/>
                </a:solidFill>
              </a:rPr>
              <a:t>Since </a:t>
            </a:r>
            <a:r>
              <a:rPr lang="en-US" dirty="0">
                <a:solidFill>
                  <a:schemeClr val="accent1"/>
                </a:solidFill>
              </a:rPr>
              <a:t>the National Telecommunications and Information </a:t>
            </a:r>
            <a:r>
              <a:rPr lang="en-US" dirty="0" smtClean="0">
                <a:solidFill>
                  <a:schemeClr val="accent1"/>
                </a:solidFill>
              </a:rPr>
              <a:t>Administration (NTIA) announced their intent to transition stewardship of the IANA functions, the ICANN community has been working in a two-track parallel process. The ICG has finalized its proposal for stewardship transition, and the the CCWG-Accountability has finalized its proposal for Work Steam 1.</a:t>
            </a:r>
            <a:endParaRPr lang="en" dirty="0" smtClean="0">
              <a:solidFill>
                <a:schemeClr val="accent1"/>
              </a:solidFill>
            </a:endParaRPr>
          </a:p>
          <a:p>
            <a:pPr lvl="0" rtl="0">
              <a:lnSpc>
                <a:spcPct val="100000"/>
              </a:lnSpc>
              <a:spcBef>
                <a:spcPts val="0"/>
              </a:spcBef>
              <a:buNone/>
            </a:pPr>
            <a:endParaRPr lang="en" dirty="0">
              <a:solidFill>
                <a:schemeClr val="accent1"/>
              </a:solidFill>
            </a:endParaRPr>
          </a:p>
        </p:txBody>
      </p:sp>
      <p:pic>
        <p:nvPicPr>
          <p:cNvPr id="116" name="Picture 1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701" y="2179800"/>
            <a:ext cx="8631936" cy="3669792"/>
          </a:xfrm>
          <a:prstGeom prst="rect">
            <a:avLst/>
          </a:prstGeom>
        </p:spPr>
      </p:pic>
      <p:sp>
        <p:nvSpPr>
          <p:cNvPr id="117" name="object 8"/>
          <p:cNvSpPr txBox="1"/>
          <p:nvPr/>
        </p:nvSpPr>
        <p:spPr>
          <a:xfrm>
            <a:off x="827637" y="2579004"/>
            <a:ext cx="1275080" cy="385469"/>
          </a:xfrm>
          <a:prstGeom prst="rect">
            <a:avLst/>
          </a:prstGeom>
        </p:spPr>
        <p:txBody>
          <a:bodyPr vert="horz" wrap="square" lIns="0" tIns="0" rIns="0" bIns="0" rtlCol="0">
            <a:spAutoFit/>
          </a:bodyPr>
          <a:lstStyle/>
          <a:p>
            <a:pPr marL="334010">
              <a:lnSpc>
                <a:spcPts val="1045"/>
              </a:lnSpc>
            </a:pPr>
            <a:r>
              <a:rPr sz="1000" b="1" spc="45" dirty="0">
                <a:solidFill>
                  <a:srgbClr val="221F1F"/>
                </a:solidFill>
                <a:latin typeface="Helvetica Neue"/>
                <a:cs typeface="Helvetica Neue"/>
              </a:rPr>
              <a:t>NT</a:t>
            </a:r>
            <a:r>
              <a:rPr sz="1000" b="1" spc="25" dirty="0">
                <a:solidFill>
                  <a:srgbClr val="221F1F"/>
                </a:solidFill>
                <a:latin typeface="Helvetica Neue"/>
                <a:cs typeface="Helvetica Neue"/>
              </a:rPr>
              <a:t>I</a:t>
            </a:r>
            <a:r>
              <a:rPr sz="1000" b="1" spc="45" dirty="0">
                <a:solidFill>
                  <a:srgbClr val="221F1F"/>
                </a:solidFill>
                <a:latin typeface="Helvetica Neue"/>
                <a:cs typeface="Helvetica Neue"/>
              </a:rPr>
              <a:t>A</a:t>
            </a:r>
            <a:endParaRPr sz="1000" dirty="0">
              <a:latin typeface="Helvetica Neue"/>
              <a:cs typeface="Helvetica Neue"/>
            </a:endParaRPr>
          </a:p>
          <a:p>
            <a:pPr marL="334010">
              <a:lnSpc>
                <a:spcPts val="890"/>
              </a:lnSpc>
            </a:pPr>
            <a:r>
              <a:rPr sz="1000" spc="50" dirty="0">
                <a:solidFill>
                  <a:srgbClr val="221F1F"/>
                </a:solidFill>
                <a:latin typeface="Helvetica Neue"/>
                <a:cs typeface="Helvetica Neue"/>
              </a:rPr>
              <a:t>A</a:t>
            </a:r>
            <a:r>
              <a:rPr sz="1000" spc="35" dirty="0">
                <a:solidFill>
                  <a:srgbClr val="221F1F"/>
                </a:solidFill>
                <a:latin typeface="Helvetica Neue"/>
                <a:cs typeface="Helvetica Neue"/>
              </a:rPr>
              <a:t>nnoun</a:t>
            </a:r>
            <a:r>
              <a:rPr sz="1000" spc="40" dirty="0">
                <a:solidFill>
                  <a:srgbClr val="221F1F"/>
                </a:solidFill>
                <a:latin typeface="Helvetica Neue"/>
                <a:cs typeface="Helvetica Neue"/>
              </a:rPr>
              <a:t>c</a:t>
            </a:r>
            <a:r>
              <a:rPr sz="1000" spc="45" dirty="0">
                <a:solidFill>
                  <a:srgbClr val="221F1F"/>
                </a:solidFill>
                <a:latin typeface="Helvetica Neue"/>
                <a:cs typeface="Helvetica Neue"/>
              </a:rPr>
              <a:t>e</a:t>
            </a:r>
            <a:r>
              <a:rPr sz="1000" spc="55" dirty="0">
                <a:solidFill>
                  <a:srgbClr val="221F1F"/>
                </a:solidFill>
                <a:latin typeface="Helvetica Neue"/>
                <a:cs typeface="Helvetica Neue"/>
              </a:rPr>
              <a:t>m</a:t>
            </a:r>
            <a:r>
              <a:rPr sz="1000" spc="45" dirty="0">
                <a:solidFill>
                  <a:srgbClr val="221F1F"/>
                </a:solidFill>
                <a:latin typeface="Helvetica Neue"/>
                <a:cs typeface="Helvetica Neue"/>
              </a:rPr>
              <a:t>e</a:t>
            </a:r>
            <a:r>
              <a:rPr sz="1000" spc="30" dirty="0">
                <a:solidFill>
                  <a:srgbClr val="221F1F"/>
                </a:solidFill>
                <a:latin typeface="Helvetica Neue"/>
                <a:cs typeface="Helvetica Neue"/>
              </a:rPr>
              <a:t>n</a:t>
            </a:r>
            <a:r>
              <a:rPr sz="1000" spc="20" dirty="0">
                <a:solidFill>
                  <a:srgbClr val="221F1F"/>
                </a:solidFill>
                <a:latin typeface="Helvetica Neue"/>
                <a:cs typeface="Helvetica Neue"/>
              </a:rPr>
              <a:t>t</a:t>
            </a:r>
            <a:endParaRPr sz="1000" dirty="0">
              <a:latin typeface="Helvetica Neue"/>
              <a:cs typeface="Helvetica Neue"/>
            </a:endParaRPr>
          </a:p>
          <a:p>
            <a:pPr marR="356870">
              <a:lnSpc>
                <a:spcPts val="1045"/>
              </a:lnSpc>
              <a:tabLst>
                <a:tab pos="201930" algn="l"/>
              </a:tabLst>
            </a:pPr>
            <a:r>
              <a:rPr lang="en-US" sz="1000" spc="40" dirty="0" smtClean="0">
                <a:solidFill>
                  <a:srgbClr val="221F1F"/>
                </a:solidFill>
                <a:latin typeface="Helvetica Neue"/>
                <a:cs typeface="Helvetica Neue"/>
              </a:rPr>
              <a:t>        </a:t>
            </a:r>
            <a:r>
              <a:rPr sz="1000" spc="40" dirty="0" smtClean="0">
                <a:solidFill>
                  <a:srgbClr val="221F1F"/>
                </a:solidFill>
                <a:latin typeface="Helvetica Neue"/>
                <a:cs typeface="Helvetica Neue"/>
              </a:rPr>
              <a:t>&amp;</a:t>
            </a:r>
            <a:r>
              <a:rPr sz="1000" spc="15" dirty="0" smtClean="0">
                <a:solidFill>
                  <a:srgbClr val="221F1F"/>
                </a:solidFill>
                <a:latin typeface="Helvetica Neue"/>
                <a:cs typeface="Helvetica Neue"/>
              </a:rPr>
              <a:t> </a:t>
            </a:r>
            <a:r>
              <a:rPr sz="1000" spc="45" dirty="0">
                <a:solidFill>
                  <a:srgbClr val="221F1F"/>
                </a:solidFill>
                <a:latin typeface="Helvetica Neue"/>
                <a:cs typeface="Helvetica Neue"/>
              </a:rPr>
              <a:t>C</a:t>
            </a:r>
            <a:r>
              <a:rPr sz="1000" spc="25" dirty="0">
                <a:solidFill>
                  <a:srgbClr val="221F1F"/>
                </a:solidFill>
                <a:latin typeface="Helvetica Neue"/>
                <a:cs typeface="Helvetica Neue"/>
              </a:rPr>
              <a:t>r</a:t>
            </a:r>
            <a:r>
              <a:rPr sz="1000" spc="15" dirty="0">
                <a:solidFill>
                  <a:srgbClr val="221F1F"/>
                </a:solidFill>
                <a:latin typeface="Helvetica Neue"/>
                <a:cs typeface="Helvetica Neue"/>
              </a:rPr>
              <a:t>i</a:t>
            </a:r>
            <a:r>
              <a:rPr sz="1000" spc="5" dirty="0">
                <a:solidFill>
                  <a:srgbClr val="221F1F"/>
                </a:solidFill>
                <a:latin typeface="Helvetica Neue"/>
                <a:cs typeface="Helvetica Neue"/>
              </a:rPr>
              <a:t>t</a:t>
            </a:r>
            <a:r>
              <a:rPr sz="1000" spc="45" dirty="0">
                <a:solidFill>
                  <a:srgbClr val="221F1F"/>
                </a:solidFill>
                <a:latin typeface="Helvetica Neue"/>
                <a:cs typeface="Helvetica Neue"/>
              </a:rPr>
              <a:t>e</a:t>
            </a:r>
            <a:r>
              <a:rPr sz="1000" spc="25" dirty="0">
                <a:solidFill>
                  <a:srgbClr val="221F1F"/>
                </a:solidFill>
                <a:latin typeface="Helvetica Neue"/>
                <a:cs typeface="Helvetica Neue"/>
              </a:rPr>
              <a:t>ria</a:t>
            </a:r>
            <a:endParaRPr sz="1000" dirty="0">
              <a:latin typeface="Helvetica Neue"/>
              <a:cs typeface="Helvetica Neue"/>
            </a:endParaRPr>
          </a:p>
        </p:txBody>
      </p:sp>
      <p:sp>
        <p:nvSpPr>
          <p:cNvPr id="118" name="object 9"/>
          <p:cNvSpPr txBox="1"/>
          <p:nvPr/>
        </p:nvSpPr>
        <p:spPr>
          <a:xfrm>
            <a:off x="1912868" y="3203681"/>
            <a:ext cx="539750" cy="176530"/>
          </a:xfrm>
          <a:prstGeom prst="rect">
            <a:avLst/>
          </a:prstGeom>
        </p:spPr>
        <p:txBody>
          <a:bodyPr vert="horz" wrap="square" lIns="0" tIns="0" rIns="0" bIns="0" rtlCol="0">
            <a:spAutoFit/>
          </a:bodyPr>
          <a:lstStyle/>
          <a:p>
            <a:pPr marL="12700">
              <a:lnSpc>
                <a:spcPct val="100000"/>
              </a:lnSpc>
            </a:pPr>
            <a:r>
              <a:rPr sz="1150" b="1" spc="30" dirty="0">
                <a:solidFill>
                  <a:srgbClr val="221F1F"/>
                </a:solidFill>
                <a:latin typeface="Helvetica Neue"/>
                <a:cs typeface="Helvetica Neue"/>
              </a:rPr>
              <a:t>I</a:t>
            </a:r>
            <a:r>
              <a:rPr sz="1150" b="1" spc="60" dirty="0">
                <a:solidFill>
                  <a:srgbClr val="221F1F"/>
                </a:solidFill>
                <a:latin typeface="Helvetica Neue"/>
                <a:cs typeface="Helvetica Neue"/>
              </a:rPr>
              <a:t>C</a:t>
            </a:r>
            <a:r>
              <a:rPr sz="1150" b="1" spc="80" dirty="0">
                <a:solidFill>
                  <a:srgbClr val="221F1F"/>
                </a:solidFill>
                <a:latin typeface="Helvetica Neue"/>
                <a:cs typeface="Helvetica Neue"/>
              </a:rPr>
              <a:t>A</a:t>
            </a:r>
            <a:r>
              <a:rPr sz="1150" b="1" spc="85" dirty="0">
                <a:solidFill>
                  <a:srgbClr val="221F1F"/>
                </a:solidFill>
                <a:latin typeface="Helvetica Neue"/>
                <a:cs typeface="Helvetica Neue"/>
              </a:rPr>
              <a:t>NN</a:t>
            </a:r>
            <a:endParaRPr sz="1150" dirty="0">
              <a:latin typeface="Helvetica Neue"/>
              <a:cs typeface="Helvetica Neue"/>
            </a:endParaRPr>
          </a:p>
        </p:txBody>
      </p:sp>
      <p:sp>
        <p:nvSpPr>
          <p:cNvPr id="119" name="object 13"/>
          <p:cNvSpPr txBox="1"/>
          <p:nvPr/>
        </p:nvSpPr>
        <p:spPr>
          <a:xfrm>
            <a:off x="3616561" y="3112182"/>
            <a:ext cx="1019810" cy="723265"/>
          </a:xfrm>
          <a:prstGeom prst="rect">
            <a:avLst/>
          </a:prstGeom>
        </p:spPr>
        <p:txBody>
          <a:bodyPr vert="horz" wrap="square" lIns="0" tIns="0" rIns="0" bIns="0" rtlCol="0">
            <a:spAutoFit/>
          </a:bodyPr>
          <a:lstStyle/>
          <a:p>
            <a:pPr marL="35560">
              <a:lnSpc>
                <a:spcPts val="2425"/>
              </a:lnSpc>
            </a:pPr>
            <a:r>
              <a:rPr sz="2200" b="1" spc="95" dirty="0">
                <a:latin typeface="Helvetica Neue"/>
                <a:cs typeface="Helvetica Neue"/>
              </a:rPr>
              <a:t>C</a:t>
            </a:r>
            <a:r>
              <a:rPr sz="2200" b="1" spc="70" dirty="0">
                <a:latin typeface="Helvetica Neue"/>
                <a:cs typeface="Helvetica Neue"/>
              </a:rPr>
              <a:t>C</a:t>
            </a:r>
            <a:r>
              <a:rPr sz="2200" b="1" spc="75" dirty="0">
                <a:latin typeface="Helvetica Neue"/>
                <a:cs typeface="Helvetica Neue"/>
              </a:rPr>
              <a:t>WG</a:t>
            </a:r>
            <a:endParaRPr sz="2200" dirty="0">
              <a:latin typeface="Helvetica Neue"/>
              <a:cs typeface="Helvetica Neue"/>
            </a:endParaRPr>
          </a:p>
          <a:p>
            <a:pPr marL="12700" indent="33020">
              <a:lnSpc>
                <a:spcPts val="985"/>
              </a:lnSpc>
            </a:pPr>
            <a:r>
              <a:rPr sz="1000" b="1" spc="30" dirty="0">
                <a:latin typeface="Helvetica Neue"/>
                <a:cs typeface="Helvetica Neue"/>
              </a:rPr>
              <a:t>-A</a:t>
            </a:r>
            <a:r>
              <a:rPr sz="1000" b="1" spc="45" dirty="0">
                <a:latin typeface="Helvetica Neue"/>
                <a:cs typeface="Helvetica Neue"/>
              </a:rPr>
              <a:t>cco</a:t>
            </a:r>
            <a:r>
              <a:rPr sz="1000" b="1" spc="50" dirty="0">
                <a:latin typeface="Helvetica Neue"/>
                <a:cs typeface="Helvetica Neue"/>
              </a:rPr>
              <a:t>u</a:t>
            </a:r>
            <a:r>
              <a:rPr sz="1000" b="1" spc="35" dirty="0">
                <a:latin typeface="Helvetica Neue"/>
                <a:cs typeface="Helvetica Neue"/>
              </a:rPr>
              <a:t>t</a:t>
            </a:r>
            <a:r>
              <a:rPr sz="1000" b="1" spc="50" dirty="0">
                <a:latin typeface="Helvetica Neue"/>
                <a:cs typeface="Helvetica Neue"/>
              </a:rPr>
              <a:t>ab</a:t>
            </a:r>
            <a:r>
              <a:rPr sz="1000" b="1" spc="20" dirty="0">
                <a:latin typeface="Helvetica Neue"/>
                <a:cs typeface="Helvetica Neue"/>
              </a:rPr>
              <a:t>i</a:t>
            </a:r>
            <a:r>
              <a:rPr sz="1000" b="1" spc="25" dirty="0">
                <a:latin typeface="Helvetica Neue"/>
                <a:cs typeface="Helvetica Neue"/>
              </a:rPr>
              <a:t>li</a:t>
            </a:r>
            <a:r>
              <a:rPr sz="1000" b="1" spc="55" dirty="0">
                <a:latin typeface="Helvetica Neue"/>
                <a:cs typeface="Helvetica Neue"/>
              </a:rPr>
              <a:t>t</a:t>
            </a:r>
            <a:r>
              <a:rPr sz="1000" b="1" spc="35" dirty="0">
                <a:latin typeface="Helvetica Neue"/>
                <a:cs typeface="Helvetica Neue"/>
              </a:rPr>
              <a:t>y</a:t>
            </a:r>
            <a:endParaRPr sz="1000" dirty="0">
              <a:latin typeface="Helvetica Neue"/>
              <a:cs typeface="Helvetica Neue"/>
            </a:endParaRPr>
          </a:p>
          <a:p>
            <a:pPr marL="149225" marR="5080" indent="-137160">
              <a:lnSpc>
                <a:spcPts val="869"/>
              </a:lnSpc>
              <a:spcBef>
                <a:spcPts val="755"/>
              </a:spcBef>
            </a:pPr>
            <a:r>
              <a:rPr sz="900" spc="35" dirty="0">
                <a:latin typeface="Helvetica Neue"/>
                <a:cs typeface="Helvetica Neue"/>
              </a:rPr>
              <a:t>Enh</a:t>
            </a:r>
            <a:r>
              <a:rPr sz="900" spc="40" dirty="0">
                <a:latin typeface="Helvetica Neue"/>
                <a:cs typeface="Helvetica Neue"/>
              </a:rPr>
              <a:t>a</a:t>
            </a:r>
            <a:r>
              <a:rPr sz="900" spc="30" dirty="0">
                <a:latin typeface="Helvetica Neue"/>
                <a:cs typeface="Helvetica Neue"/>
              </a:rPr>
              <a:t>ncin</a:t>
            </a:r>
            <a:r>
              <a:rPr sz="900" spc="35" dirty="0">
                <a:latin typeface="Helvetica Neue"/>
                <a:cs typeface="Helvetica Neue"/>
              </a:rPr>
              <a:t>g</a:t>
            </a:r>
            <a:r>
              <a:rPr sz="900" spc="15" dirty="0">
                <a:latin typeface="Helvetica Neue"/>
                <a:cs typeface="Helvetica Neue"/>
              </a:rPr>
              <a:t> </a:t>
            </a:r>
            <a:r>
              <a:rPr sz="900" spc="20" dirty="0">
                <a:latin typeface="Helvetica Neue"/>
                <a:cs typeface="Helvetica Neue"/>
              </a:rPr>
              <a:t>I</a:t>
            </a:r>
            <a:r>
              <a:rPr sz="900" spc="30" dirty="0">
                <a:latin typeface="Helvetica Neue"/>
                <a:cs typeface="Helvetica Neue"/>
              </a:rPr>
              <a:t>C</a:t>
            </a:r>
            <a:r>
              <a:rPr sz="900" spc="45" dirty="0">
                <a:latin typeface="Helvetica Neue"/>
                <a:cs typeface="Helvetica Neue"/>
              </a:rPr>
              <a:t>ANN</a:t>
            </a:r>
            <a:r>
              <a:rPr sz="900" spc="20" dirty="0">
                <a:latin typeface="Helvetica Neue"/>
                <a:cs typeface="Helvetica Neue"/>
              </a:rPr>
              <a:t> </a:t>
            </a:r>
            <a:r>
              <a:rPr sz="900" spc="35" dirty="0">
                <a:latin typeface="Helvetica Neue"/>
                <a:cs typeface="Helvetica Neue"/>
              </a:rPr>
              <a:t>A</a:t>
            </a:r>
            <a:r>
              <a:rPr sz="900" spc="40" dirty="0">
                <a:latin typeface="Helvetica Neue"/>
                <a:cs typeface="Helvetica Neue"/>
              </a:rPr>
              <a:t>cc</a:t>
            </a:r>
            <a:r>
              <a:rPr sz="900" spc="35" dirty="0">
                <a:latin typeface="Helvetica Neue"/>
                <a:cs typeface="Helvetica Neue"/>
              </a:rPr>
              <a:t>outa</a:t>
            </a:r>
            <a:r>
              <a:rPr sz="900" spc="40" dirty="0">
                <a:latin typeface="Helvetica Neue"/>
                <a:cs typeface="Helvetica Neue"/>
              </a:rPr>
              <a:t>b</a:t>
            </a:r>
            <a:r>
              <a:rPr sz="900" spc="10" dirty="0">
                <a:latin typeface="Helvetica Neue"/>
                <a:cs typeface="Helvetica Neue"/>
              </a:rPr>
              <a:t>il</a:t>
            </a:r>
            <a:r>
              <a:rPr sz="900" spc="15" dirty="0">
                <a:latin typeface="Helvetica Neue"/>
                <a:cs typeface="Helvetica Neue"/>
              </a:rPr>
              <a:t>i</a:t>
            </a:r>
            <a:r>
              <a:rPr sz="900" spc="40" dirty="0">
                <a:latin typeface="Helvetica Neue"/>
                <a:cs typeface="Helvetica Neue"/>
              </a:rPr>
              <a:t>t</a:t>
            </a:r>
            <a:r>
              <a:rPr sz="900" spc="30" dirty="0">
                <a:latin typeface="Helvetica Neue"/>
                <a:cs typeface="Helvetica Neue"/>
              </a:rPr>
              <a:t>y</a:t>
            </a:r>
            <a:endParaRPr sz="900" dirty="0">
              <a:latin typeface="Helvetica Neue"/>
              <a:cs typeface="Helvetica Neue"/>
            </a:endParaRPr>
          </a:p>
        </p:txBody>
      </p:sp>
      <p:sp>
        <p:nvSpPr>
          <p:cNvPr id="120" name="object 17"/>
          <p:cNvSpPr txBox="1"/>
          <p:nvPr/>
        </p:nvSpPr>
        <p:spPr>
          <a:xfrm>
            <a:off x="3611066" y="4814342"/>
            <a:ext cx="1030605" cy="710565"/>
          </a:xfrm>
          <a:prstGeom prst="rect">
            <a:avLst/>
          </a:prstGeom>
        </p:spPr>
        <p:txBody>
          <a:bodyPr vert="horz" wrap="square" lIns="0" tIns="0" rIns="0" bIns="0" rtlCol="0">
            <a:spAutoFit/>
          </a:bodyPr>
          <a:lstStyle/>
          <a:p>
            <a:pPr marR="2540" algn="ctr">
              <a:lnSpc>
                <a:spcPct val="100000"/>
              </a:lnSpc>
            </a:pPr>
            <a:r>
              <a:rPr sz="2200" b="1" spc="35" dirty="0">
                <a:solidFill>
                  <a:srgbClr val="929497"/>
                </a:solidFill>
                <a:latin typeface="Helvetica Neue"/>
                <a:cs typeface="Helvetica Neue"/>
              </a:rPr>
              <a:t>I</a:t>
            </a:r>
            <a:r>
              <a:rPr sz="2200" b="1" spc="95" dirty="0">
                <a:solidFill>
                  <a:srgbClr val="929497"/>
                </a:solidFill>
                <a:latin typeface="Helvetica Neue"/>
                <a:cs typeface="Helvetica Neue"/>
              </a:rPr>
              <a:t>CG</a:t>
            </a:r>
            <a:endParaRPr sz="2200" dirty="0">
              <a:latin typeface="Helvetica Neue"/>
              <a:cs typeface="Helvetica Neue"/>
            </a:endParaRPr>
          </a:p>
          <a:p>
            <a:pPr marL="12065" marR="5080" algn="ctr">
              <a:lnSpc>
                <a:spcPts val="869"/>
              </a:lnSpc>
              <a:spcBef>
                <a:spcPts val="1420"/>
              </a:spcBef>
            </a:pPr>
            <a:r>
              <a:rPr sz="900" spc="20" dirty="0">
                <a:solidFill>
                  <a:srgbClr val="929497"/>
                </a:solidFill>
                <a:latin typeface="Helvetica Neue"/>
                <a:cs typeface="Helvetica Neue"/>
              </a:rPr>
              <a:t>I</a:t>
            </a:r>
            <a:r>
              <a:rPr sz="900" spc="50" dirty="0">
                <a:solidFill>
                  <a:srgbClr val="929497"/>
                </a:solidFill>
                <a:latin typeface="Helvetica Neue"/>
                <a:cs typeface="Helvetica Neue"/>
              </a:rPr>
              <a:t>AN</a:t>
            </a:r>
            <a:r>
              <a:rPr sz="900" spc="35" dirty="0">
                <a:solidFill>
                  <a:srgbClr val="929497"/>
                </a:solidFill>
                <a:latin typeface="Helvetica Neue"/>
                <a:cs typeface="Helvetica Neue"/>
              </a:rPr>
              <a:t>A</a:t>
            </a:r>
            <a:r>
              <a:rPr sz="900" spc="15" dirty="0">
                <a:solidFill>
                  <a:srgbClr val="929497"/>
                </a:solidFill>
                <a:latin typeface="Helvetica Neue"/>
                <a:cs typeface="Helvetica Neue"/>
              </a:rPr>
              <a:t> </a:t>
            </a:r>
            <a:r>
              <a:rPr sz="900" spc="40" dirty="0">
                <a:solidFill>
                  <a:srgbClr val="929497"/>
                </a:solidFill>
                <a:latin typeface="Helvetica Neue"/>
                <a:cs typeface="Helvetica Neue"/>
              </a:rPr>
              <a:t>S</a:t>
            </a:r>
            <a:r>
              <a:rPr sz="900" spc="5" dirty="0">
                <a:solidFill>
                  <a:srgbClr val="929497"/>
                </a:solidFill>
                <a:latin typeface="Helvetica Neue"/>
                <a:cs typeface="Helvetica Neue"/>
              </a:rPr>
              <a:t>t</a:t>
            </a:r>
            <a:r>
              <a:rPr sz="900" spc="25" dirty="0">
                <a:solidFill>
                  <a:srgbClr val="929497"/>
                </a:solidFill>
                <a:latin typeface="Helvetica Neue"/>
                <a:cs typeface="Helvetica Neue"/>
              </a:rPr>
              <a:t>e</a:t>
            </a:r>
            <a:r>
              <a:rPr sz="900" spc="35" dirty="0">
                <a:solidFill>
                  <a:srgbClr val="929497"/>
                </a:solidFill>
                <a:latin typeface="Helvetica Neue"/>
                <a:cs typeface="Helvetica Neue"/>
              </a:rPr>
              <a:t>w</a:t>
            </a:r>
            <a:r>
              <a:rPr sz="900" spc="40" dirty="0">
                <a:solidFill>
                  <a:srgbClr val="929497"/>
                </a:solidFill>
                <a:latin typeface="Helvetica Neue"/>
                <a:cs typeface="Helvetica Neue"/>
              </a:rPr>
              <a:t>a</a:t>
            </a:r>
            <a:r>
              <a:rPr sz="900" spc="30" dirty="0">
                <a:solidFill>
                  <a:srgbClr val="929497"/>
                </a:solidFill>
                <a:latin typeface="Helvetica Neue"/>
                <a:cs typeface="Helvetica Neue"/>
              </a:rPr>
              <a:t>rd</a:t>
            </a:r>
            <a:r>
              <a:rPr sz="900" spc="40" dirty="0">
                <a:solidFill>
                  <a:srgbClr val="929497"/>
                </a:solidFill>
                <a:latin typeface="Helvetica Neue"/>
                <a:cs typeface="Helvetica Neue"/>
              </a:rPr>
              <a:t>s</a:t>
            </a:r>
            <a:r>
              <a:rPr sz="900" spc="25" dirty="0">
                <a:solidFill>
                  <a:srgbClr val="929497"/>
                </a:solidFill>
                <a:latin typeface="Helvetica Neue"/>
                <a:cs typeface="Helvetica Neue"/>
              </a:rPr>
              <a:t>hip</a:t>
            </a:r>
            <a:r>
              <a:rPr sz="900" spc="15" dirty="0">
                <a:solidFill>
                  <a:srgbClr val="929497"/>
                </a:solidFill>
                <a:latin typeface="Helvetica Neue"/>
                <a:cs typeface="Helvetica Neue"/>
              </a:rPr>
              <a:t> </a:t>
            </a:r>
            <a:r>
              <a:rPr sz="900" spc="-35" dirty="0">
                <a:solidFill>
                  <a:srgbClr val="929497"/>
                </a:solidFill>
                <a:latin typeface="Helvetica Neue"/>
                <a:cs typeface="Helvetica Neue"/>
              </a:rPr>
              <a:t>T</a:t>
            </a:r>
            <a:r>
              <a:rPr sz="900" spc="35" dirty="0">
                <a:solidFill>
                  <a:srgbClr val="929497"/>
                </a:solidFill>
                <a:latin typeface="Helvetica Neue"/>
                <a:cs typeface="Helvetica Neue"/>
              </a:rPr>
              <a:t>ra</a:t>
            </a:r>
            <a:r>
              <a:rPr sz="900" spc="30" dirty="0">
                <a:solidFill>
                  <a:srgbClr val="929497"/>
                </a:solidFill>
                <a:latin typeface="Helvetica Neue"/>
                <a:cs typeface="Helvetica Neue"/>
              </a:rPr>
              <a:t>nsi</a:t>
            </a:r>
            <a:r>
              <a:rPr sz="900" spc="15" dirty="0">
                <a:solidFill>
                  <a:srgbClr val="929497"/>
                </a:solidFill>
                <a:latin typeface="Helvetica Neue"/>
                <a:cs typeface="Helvetica Neue"/>
              </a:rPr>
              <a:t>t</a:t>
            </a:r>
            <a:r>
              <a:rPr sz="900" spc="25" dirty="0">
                <a:solidFill>
                  <a:srgbClr val="929497"/>
                </a:solidFill>
                <a:latin typeface="Helvetica Neue"/>
                <a:cs typeface="Helvetica Neue"/>
              </a:rPr>
              <a:t>io</a:t>
            </a:r>
            <a:r>
              <a:rPr sz="900" spc="30" dirty="0">
                <a:solidFill>
                  <a:srgbClr val="929497"/>
                </a:solidFill>
                <a:latin typeface="Helvetica Neue"/>
                <a:cs typeface="Helvetica Neue"/>
              </a:rPr>
              <a:t>n</a:t>
            </a:r>
            <a:endParaRPr sz="900" dirty="0">
              <a:latin typeface="Helvetica Neue"/>
              <a:cs typeface="Helvetica Neue"/>
            </a:endParaRPr>
          </a:p>
        </p:txBody>
      </p:sp>
      <p:sp>
        <p:nvSpPr>
          <p:cNvPr id="121" name="object 18"/>
          <p:cNvSpPr txBox="1"/>
          <p:nvPr/>
        </p:nvSpPr>
        <p:spPr>
          <a:xfrm>
            <a:off x="4951550" y="3576664"/>
            <a:ext cx="611505" cy="298808"/>
          </a:xfrm>
          <a:prstGeom prst="rect">
            <a:avLst/>
          </a:prstGeom>
        </p:spPr>
        <p:txBody>
          <a:bodyPr vert="horz" wrap="square" lIns="0" tIns="0" rIns="0" bIns="0" rtlCol="0">
            <a:spAutoFit/>
          </a:bodyPr>
          <a:lstStyle/>
          <a:p>
            <a:pPr marL="90170" marR="84455" indent="-55880" algn="ctr">
              <a:lnSpc>
                <a:spcPct val="115700"/>
              </a:lnSpc>
              <a:tabLst>
                <a:tab pos="360045" algn="l"/>
              </a:tabLst>
            </a:pPr>
            <a:r>
              <a:rPr sz="1000" b="1" spc="15" dirty="0" smtClean="0">
                <a:latin typeface="Helvetica Neue"/>
                <a:cs typeface="Helvetica Neue"/>
              </a:rPr>
              <a:t> </a:t>
            </a:r>
            <a:r>
              <a:rPr sz="1000" b="1" spc="50" dirty="0" smtClean="0">
                <a:solidFill>
                  <a:srgbClr val="221F1F"/>
                </a:solidFill>
                <a:latin typeface="Helvetica Neue"/>
                <a:cs typeface="Helvetica Neue"/>
              </a:rPr>
              <a:t>C</a:t>
            </a:r>
            <a:r>
              <a:rPr sz="1000" b="1" spc="40" dirty="0" smtClean="0">
                <a:solidFill>
                  <a:srgbClr val="221F1F"/>
                </a:solidFill>
                <a:latin typeface="Helvetica Neue"/>
                <a:cs typeface="Helvetica Neue"/>
              </a:rPr>
              <a:t>CWG</a:t>
            </a:r>
            <a:endParaRPr sz="1000" dirty="0" smtClean="0">
              <a:latin typeface="Helvetica Neue"/>
              <a:cs typeface="Helvetica Neue"/>
            </a:endParaRPr>
          </a:p>
          <a:p>
            <a:pPr algn="ctr">
              <a:lnSpc>
                <a:spcPts val="890"/>
              </a:lnSpc>
            </a:pPr>
            <a:r>
              <a:rPr sz="1000" b="1" spc="45" dirty="0" smtClean="0">
                <a:solidFill>
                  <a:srgbClr val="221F1F"/>
                </a:solidFill>
                <a:latin typeface="Helvetica Neue"/>
                <a:cs typeface="Helvetica Neue"/>
              </a:rPr>
              <a:t>P</a:t>
            </a:r>
            <a:r>
              <a:rPr sz="1000" b="1" spc="35" dirty="0" smtClean="0">
                <a:solidFill>
                  <a:srgbClr val="221F1F"/>
                </a:solidFill>
                <a:latin typeface="Helvetica Neue"/>
                <a:cs typeface="Helvetica Neue"/>
              </a:rPr>
              <a:t>r</a:t>
            </a:r>
            <a:r>
              <a:rPr sz="1000" b="1" spc="45" dirty="0" smtClean="0">
                <a:solidFill>
                  <a:srgbClr val="221F1F"/>
                </a:solidFill>
                <a:latin typeface="Helvetica Neue"/>
                <a:cs typeface="Helvetica Neue"/>
              </a:rPr>
              <a:t>oposa</a:t>
            </a:r>
            <a:r>
              <a:rPr sz="1000" b="1" spc="15" dirty="0" smtClean="0">
                <a:solidFill>
                  <a:srgbClr val="221F1F"/>
                </a:solidFill>
                <a:latin typeface="Helvetica Neue"/>
                <a:cs typeface="Helvetica Neue"/>
              </a:rPr>
              <a:t>l</a:t>
            </a:r>
            <a:endParaRPr sz="1000" dirty="0">
              <a:latin typeface="Helvetica Neue"/>
              <a:cs typeface="Helvetica Neue"/>
            </a:endParaRPr>
          </a:p>
        </p:txBody>
      </p:sp>
      <p:sp>
        <p:nvSpPr>
          <p:cNvPr id="122" name="object 19"/>
          <p:cNvSpPr txBox="1"/>
          <p:nvPr/>
        </p:nvSpPr>
        <p:spPr>
          <a:xfrm>
            <a:off x="5868264" y="4824140"/>
            <a:ext cx="487680" cy="256540"/>
          </a:xfrm>
          <a:prstGeom prst="rect">
            <a:avLst/>
          </a:prstGeom>
        </p:spPr>
        <p:txBody>
          <a:bodyPr vert="horz" wrap="square" lIns="0" tIns="0" rIns="0" bIns="0" rtlCol="0">
            <a:spAutoFit/>
          </a:bodyPr>
          <a:lstStyle/>
          <a:p>
            <a:pPr marL="12700" marR="5080" indent="26034">
              <a:lnSpc>
                <a:spcPts val="880"/>
              </a:lnSpc>
            </a:pPr>
            <a:r>
              <a:rPr sz="900" b="1" spc="35" dirty="0">
                <a:solidFill>
                  <a:srgbClr val="221F1F"/>
                </a:solidFill>
                <a:latin typeface="Helvetica Neue"/>
                <a:cs typeface="Helvetica Neue"/>
              </a:rPr>
              <a:t>I</a:t>
            </a:r>
            <a:r>
              <a:rPr sz="900" b="1" spc="60" dirty="0">
                <a:solidFill>
                  <a:srgbClr val="221F1F"/>
                </a:solidFill>
                <a:latin typeface="Helvetica Neue"/>
                <a:cs typeface="Helvetica Neue"/>
              </a:rPr>
              <a:t>C</a:t>
            </a:r>
            <a:r>
              <a:rPr sz="900" b="1" spc="75" dirty="0">
                <a:solidFill>
                  <a:srgbClr val="221F1F"/>
                </a:solidFill>
                <a:latin typeface="Helvetica Neue"/>
                <a:cs typeface="Helvetica Neue"/>
              </a:rPr>
              <a:t>AN</a:t>
            </a:r>
            <a:r>
              <a:rPr sz="900" b="1" spc="70" dirty="0">
                <a:solidFill>
                  <a:srgbClr val="221F1F"/>
                </a:solidFill>
                <a:latin typeface="Helvetica Neue"/>
                <a:cs typeface="Helvetica Neue"/>
              </a:rPr>
              <a:t>N</a:t>
            </a:r>
            <a:r>
              <a:rPr sz="900" b="1" spc="45" dirty="0">
                <a:solidFill>
                  <a:srgbClr val="221F1F"/>
                </a:solidFill>
                <a:latin typeface="Helvetica Neue"/>
                <a:cs typeface="Helvetica Neue"/>
              </a:rPr>
              <a:t> B</a:t>
            </a:r>
            <a:r>
              <a:rPr sz="900" b="1" spc="55" dirty="0">
                <a:solidFill>
                  <a:srgbClr val="221F1F"/>
                </a:solidFill>
                <a:latin typeface="Helvetica Neue"/>
                <a:cs typeface="Helvetica Neue"/>
              </a:rPr>
              <a:t>O</a:t>
            </a:r>
            <a:r>
              <a:rPr sz="900" b="1" spc="75" dirty="0">
                <a:solidFill>
                  <a:srgbClr val="221F1F"/>
                </a:solidFill>
                <a:latin typeface="Helvetica Neue"/>
                <a:cs typeface="Helvetica Neue"/>
              </a:rPr>
              <a:t>AR</a:t>
            </a:r>
            <a:r>
              <a:rPr sz="900" b="1" spc="70" dirty="0">
                <a:solidFill>
                  <a:srgbClr val="221F1F"/>
                </a:solidFill>
                <a:latin typeface="Helvetica Neue"/>
                <a:cs typeface="Helvetica Neue"/>
              </a:rPr>
              <a:t>D</a:t>
            </a:r>
            <a:endParaRPr sz="900" dirty="0">
              <a:latin typeface="Helvetica Neue"/>
              <a:cs typeface="Helvetica Neue"/>
            </a:endParaRPr>
          </a:p>
        </p:txBody>
      </p:sp>
      <p:sp>
        <p:nvSpPr>
          <p:cNvPr id="123" name="object 23"/>
          <p:cNvSpPr txBox="1"/>
          <p:nvPr/>
        </p:nvSpPr>
        <p:spPr>
          <a:xfrm>
            <a:off x="7637647" y="4814342"/>
            <a:ext cx="720090" cy="305435"/>
          </a:xfrm>
          <a:prstGeom prst="rect">
            <a:avLst/>
          </a:prstGeom>
        </p:spPr>
        <p:txBody>
          <a:bodyPr vert="horz" wrap="square" lIns="0" tIns="0" rIns="0" bIns="0" rtlCol="0">
            <a:spAutoFit/>
          </a:bodyPr>
          <a:lstStyle/>
          <a:p>
            <a:pPr marL="12700">
              <a:lnSpc>
                <a:spcPct val="100000"/>
              </a:lnSpc>
            </a:pPr>
            <a:r>
              <a:rPr sz="2200" b="1" spc="85" dirty="0">
                <a:solidFill>
                  <a:srgbClr val="221F1F"/>
                </a:solidFill>
                <a:latin typeface="Helvetica Neue"/>
                <a:cs typeface="Helvetica Neue"/>
              </a:rPr>
              <a:t>NT</a:t>
            </a:r>
            <a:r>
              <a:rPr sz="2200" b="1" spc="45" dirty="0">
                <a:solidFill>
                  <a:srgbClr val="221F1F"/>
                </a:solidFill>
                <a:latin typeface="Helvetica Neue"/>
                <a:cs typeface="Helvetica Neue"/>
              </a:rPr>
              <a:t>I</a:t>
            </a:r>
            <a:r>
              <a:rPr sz="2200" b="1" spc="100" dirty="0">
                <a:solidFill>
                  <a:srgbClr val="221F1F"/>
                </a:solidFill>
                <a:latin typeface="Helvetica Neue"/>
                <a:cs typeface="Helvetica Neue"/>
              </a:rPr>
              <a:t>A</a:t>
            </a:r>
            <a:endParaRPr sz="2200">
              <a:latin typeface="Helvetica Neue"/>
              <a:cs typeface="Helvetica Neue"/>
            </a:endParaRPr>
          </a:p>
        </p:txBody>
      </p:sp>
      <p:sp>
        <p:nvSpPr>
          <p:cNvPr id="124" name="object 55"/>
          <p:cNvSpPr txBox="1"/>
          <p:nvPr/>
        </p:nvSpPr>
        <p:spPr>
          <a:xfrm>
            <a:off x="4909325" y="5257134"/>
            <a:ext cx="611505" cy="265430"/>
          </a:xfrm>
          <a:prstGeom prst="rect">
            <a:avLst/>
          </a:prstGeom>
        </p:spPr>
        <p:txBody>
          <a:bodyPr vert="horz" wrap="square" lIns="0" tIns="0" rIns="0" bIns="0" rtlCol="0">
            <a:spAutoFit/>
          </a:bodyPr>
          <a:lstStyle/>
          <a:p>
            <a:pPr algn="ctr">
              <a:lnSpc>
                <a:spcPts val="1045"/>
              </a:lnSpc>
            </a:pPr>
            <a:r>
              <a:rPr sz="1000" b="1" spc="25" dirty="0">
                <a:solidFill>
                  <a:srgbClr val="929497"/>
                </a:solidFill>
                <a:latin typeface="Helvetica Neue"/>
                <a:cs typeface="Helvetica Neue"/>
              </a:rPr>
              <a:t>I</a:t>
            </a:r>
            <a:r>
              <a:rPr sz="1000" b="1" spc="50" dirty="0">
                <a:solidFill>
                  <a:srgbClr val="929497"/>
                </a:solidFill>
                <a:latin typeface="Helvetica Neue"/>
                <a:cs typeface="Helvetica Neue"/>
              </a:rPr>
              <a:t>CG</a:t>
            </a:r>
            <a:endParaRPr sz="1000" dirty="0">
              <a:latin typeface="Helvetica Neue"/>
              <a:cs typeface="Helvetica Neue"/>
            </a:endParaRPr>
          </a:p>
          <a:p>
            <a:pPr algn="ctr">
              <a:lnSpc>
                <a:spcPts val="1045"/>
              </a:lnSpc>
            </a:pPr>
            <a:r>
              <a:rPr sz="1000" b="1" spc="45" dirty="0">
                <a:solidFill>
                  <a:srgbClr val="929497"/>
                </a:solidFill>
                <a:latin typeface="Helvetica Neue"/>
                <a:cs typeface="Helvetica Neue"/>
              </a:rPr>
              <a:t>P</a:t>
            </a:r>
            <a:r>
              <a:rPr sz="1000" b="1" spc="35" dirty="0">
                <a:solidFill>
                  <a:srgbClr val="929497"/>
                </a:solidFill>
                <a:latin typeface="Helvetica Neue"/>
                <a:cs typeface="Helvetica Neue"/>
              </a:rPr>
              <a:t>r</a:t>
            </a:r>
            <a:r>
              <a:rPr sz="1000" b="1" spc="45" dirty="0">
                <a:solidFill>
                  <a:srgbClr val="929497"/>
                </a:solidFill>
                <a:latin typeface="Helvetica Neue"/>
                <a:cs typeface="Helvetica Neue"/>
              </a:rPr>
              <a:t>oposa</a:t>
            </a:r>
            <a:r>
              <a:rPr sz="1000" b="1" spc="15" dirty="0">
                <a:solidFill>
                  <a:srgbClr val="929497"/>
                </a:solidFill>
                <a:latin typeface="Helvetica Neue"/>
                <a:cs typeface="Helvetica Neue"/>
              </a:rPr>
              <a:t>l</a:t>
            </a:r>
            <a:endParaRPr sz="1000" dirty="0">
              <a:latin typeface="Helvetica Neue"/>
              <a:cs typeface="Helvetica Neue"/>
            </a:endParaRPr>
          </a:p>
        </p:txBody>
      </p:sp>
      <p:sp>
        <p:nvSpPr>
          <p:cNvPr id="125" name="object 80"/>
          <p:cNvSpPr txBox="1"/>
          <p:nvPr/>
        </p:nvSpPr>
        <p:spPr>
          <a:xfrm>
            <a:off x="2272450" y="4452620"/>
            <a:ext cx="1071880" cy="265073"/>
          </a:xfrm>
          <a:prstGeom prst="rect">
            <a:avLst/>
          </a:prstGeom>
        </p:spPr>
        <p:txBody>
          <a:bodyPr vert="horz" wrap="square" lIns="0" tIns="0" rIns="0" bIns="0" rtlCol="0">
            <a:spAutoFit/>
          </a:bodyPr>
          <a:lstStyle/>
          <a:p>
            <a:pPr marL="12700" algn="ctr">
              <a:lnSpc>
                <a:spcPct val="90000"/>
              </a:lnSpc>
              <a:tabLst>
                <a:tab pos="511809" algn="l"/>
              </a:tabLst>
            </a:pPr>
            <a:r>
              <a:rPr sz="1150" b="1" spc="65" dirty="0" smtClean="0">
                <a:solidFill>
                  <a:srgbClr val="929497"/>
                </a:solidFill>
                <a:latin typeface="Helvetica Neue"/>
                <a:cs typeface="Helvetica Neue"/>
              </a:rPr>
              <a:t>C</a:t>
            </a:r>
            <a:r>
              <a:rPr sz="1150" b="1" spc="70" dirty="0" smtClean="0">
                <a:solidFill>
                  <a:srgbClr val="929497"/>
                </a:solidFill>
                <a:latin typeface="Helvetica Neue"/>
                <a:cs typeface="Helvetica Neue"/>
              </a:rPr>
              <a:t>W</a:t>
            </a:r>
            <a:r>
              <a:rPr lang="en-US" sz="1150" b="1" spc="70" dirty="0" smtClean="0">
                <a:solidFill>
                  <a:srgbClr val="929497"/>
                </a:solidFill>
                <a:latin typeface="Helvetica Neue"/>
                <a:cs typeface="Helvetica Neue"/>
              </a:rPr>
              <a:t>G</a:t>
            </a:r>
            <a:br>
              <a:rPr lang="en-US" sz="1150" b="1" spc="70" dirty="0" smtClean="0">
                <a:solidFill>
                  <a:srgbClr val="929497"/>
                </a:solidFill>
                <a:latin typeface="Helvetica Neue"/>
                <a:cs typeface="Helvetica Neue"/>
              </a:rPr>
            </a:br>
            <a:r>
              <a:rPr sz="750" b="1" spc="50" dirty="0" smtClean="0">
                <a:solidFill>
                  <a:srgbClr val="929497"/>
                </a:solidFill>
                <a:latin typeface="Helvetica Neue"/>
                <a:cs typeface="Helvetica Neue"/>
              </a:rPr>
              <a:t>S</a:t>
            </a:r>
            <a:r>
              <a:rPr sz="750" b="1" spc="25" dirty="0" smtClean="0">
                <a:solidFill>
                  <a:srgbClr val="929497"/>
                </a:solidFill>
                <a:latin typeface="Helvetica Neue"/>
                <a:cs typeface="Helvetica Neue"/>
              </a:rPr>
              <a:t>t</a:t>
            </a:r>
            <a:r>
              <a:rPr sz="750" b="1" spc="45" dirty="0" smtClean="0">
                <a:solidFill>
                  <a:srgbClr val="929497"/>
                </a:solidFill>
                <a:latin typeface="Helvetica Neue"/>
                <a:cs typeface="Helvetica Neue"/>
              </a:rPr>
              <a:t>ew</a:t>
            </a:r>
            <a:r>
              <a:rPr sz="750" b="1" spc="50" dirty="0" smtClean="0">
                <a:solidFill>
                  <a:srgbClr val="929497"/>
                </a:solidFill>
                <a:latin typeface="Helvetica Neue"/>
                <a:cs typeface="Helvetica Neue"/>
              </a:rPr>
              <a:t>a</a:t>
            </a:r>
            <a:r>
              <a:rPr sz="750" b="1" spc="45" dirty="0" smtClean="0">
                <a:solidFill>
                  <a:srgbClr val="929497"/>
                </a:solidFill>
                <a:latin typeface="Helvetica Neue"/>
                <a:cs typeface="Helvetica Neue"/>
              </a:rPr>
              <a:t>rdshi</a:t>
            </a:r>
            <a:r>
              <a:rPr sz="750" b="1" spc="35" dirty="0" smtClean="0">
                <a:solidFill>
                  <a:srgbClr val="929497"/>
                </a:solidFill>
                <a:latin typeface="Helvetica Neue"/>
                <a:cs typeface="Helvetica Neue"/>
              </a:rPr>
              <a:t>p</a:t>
            </a:r>
            <a:endParaRPr sz="750" dirty="0">
              <a:latin typeface="Helvetica Neue"/>
              <a:cs typeface="Helvetica Neue"/>
            </a:endParaRPr>
          </a:p>
        </p:txBody>
      </p:sp>
      <p:sp>
        <p:nvSpPr>
          <p:cNvPr id="126" name="object 81"/>
          <p:cNvSpPr txBox="1"/>
          <p:nvPr/>
        </p:nvSpPr>
        <p:spPr>
          <a:xfrm>
            <a:off x="4037492" y="4142749"/>
            <a:ext cx="458470" cy="139700"/>
          </a:xfrm>
          <a:prstGeom prst="rect">
            <a:avLst/>
          </a:prstGeom>
        </p:spPr>
        <p:txBody>
          <a:bodyPr vert="horz" wrap="square" lIns="0" tIns="0" rIns="0" bIns="0" rtlCol="0">
            <a:spAutoFit/>
          </a:bodyPr>
          <a:lstStyle/>
          <a:p>
            <a:pPr marL="12700">
              <a:lnSpc>
                <a:spcPct val="100000"/>
              </a:lnSpc>
            </a:pPr>
            <a:r>
              <a:rPr sz="900" spc="25" dirty="0">
                <a:solidFill>
                  <a:srgbClr val="1C75BB"/>
                </a:solidFill>
                <a:latin typeface="Helvetica Neue"/>
                <a:cs typeface="Helvetica Neue"/>
              </a:rPr>
              <a:t>Li</a:t>
            </a:r>
            <a:r>
              <a:rPr sz="900" spc="30" dirty="0">
                <a:solidFill>
                  <a:srgbClr val="1C75BB"/>
                </a:solidFill>
                <a:latin typeface="Helvetica Neue"/>
                <a:cs typeface="Helvetica Neue"/>
              </a:rPr>
              <a:t>n</a:t>
            </a:r>
            <a:r>
              <a:rPr sz="900" spc="35" dirty="0">
                <a:solidFill>
                  <a:srgbClr val="1C75BB"/>
                </a:solidFill>
                <a:latin typeface="Helvetica Neue"/>
                <a:cs typeface="Helvetica Neue"/>
              </a:rPr>
              <a:t>kag</a:t>
            </a:r>
            <a:r>
              <a:rPr sz="900" spc="30" dirty="0">
                <a:solidFill>
                  <a:srgbClr val="1C75BB"/>
                </a:solidFill>
                <a:latin typeface="Helvetica Neue"/>
                <a:cs typeface="Helvetica Neue"/>
              </a:rPr>
              <a:t>e</a:t>
            </a:r>
            <a:endParaRPr sz="900" dirty="0">
              <a:latin typeface="Helvetica Neue"/>
              <a:cs typeface="Helvetica Neue"/>
            </a:endParaRPr>
          </a:p>
        </p:txBody>
      </p:sp>
      <p:sp>
        <p:nvSpPr>
          <p:cNvPr id="127" name="TextBox 126"/>
          <p:cNvSpPr txBox="1"/>
          <p:nvPr/>
        </p:nvSpPr>
        <p:spPr>
          <a:xfrm>
            <a:off x="2445258" y="4860598"/>
            <a:ext cx="762000" cy="269304"/>
          </a:xfrm>
          <a:prstGeom prst="rect">
            <a:avLst/>
          </a:prstGeom>
          <a:noFill/>
        </p:spPr>
        <p:txBody>
          <a:bodyPr wrap="square" rtlCol="0">
            <a:spAutoFit/>
          </a:bodyPr>
          <a:lstStyle/>
          <a:p>
            <a:r>
              <a:rPr lang="en-US" sz="1150" b="1" spc="65" dirty="0">
                <a:solidFill>
                  <a:srgbClr val="929497"/>
                </a:solidFill>
                <a:latin typeface="Helvetica Neue"/>
                <a:cs typeface="Helvetica Neue"/>
              </a:rPr>
              <a:t>CRISP</a:t>
            </a:r>
          </a:p>
        </p:txBody>
      </p:sp>
      <p:sp>
        <p:nvSpPr>
          <p:cNvPr id="128" name="TextBox 127"/>
          <p:cNvSpPr txBox="1"/>
          <p:nvPr/>
        </p:nvSpPr>
        <p:spPr>
          <a:xfrm>
            <a:off x="2324900" y="5265194"/>
            <a:ext cx="990600" cy="269304"/>
          </a:xfrm>
          <a:prstGeom prst="rect">
            <a:avLst/>
          </a:prstGeom>
          <a:noFill/>
        </p:spPr>
        <p:txBody>
          <a:bodyPr wrap="square" rtlCol="0">
            <a:spAutoFit/>
          </a:bodyPr>
          <a:lstStyle/>
          <a:p>
            <a:r>
              <a:rPr lang="en-US" sz="1150" b="1" spc="65" dirty="0" smtClean="0">
                <a:solidFill>
                  <a:srgbClr val="929497"/>
                </a:solidFill>
                <a:latin typeface="Helvetica Neue"/>
                <a:cs typeface="Helvetica Neue"/>
              </a:rPr>
              <a:t>IANAPLAN</a:t>
            </a:r>
            <a:endParaRPr lang="en-US" sz="1150" b="1" spc="65" dirty="0">
              <a:solidFill>
                <a:srgbClr val="929497"/>
              </a:solidFill>
              <a:latin typeface="Helvetica Neue"/>
              <a:cs typeface="Helvetica Neue"/>
            </a:endParaRPr>
          </a:p>
        </p:txBody>
      </p:sp>
    </p:spTree>
    <p:extLst>
      <p:ext uri="{BB962C8B-B14F-4D97-AF65-F5344CB8AC3E}">
        <p14:creationId xmlns:p14="http://schemas.microsoft.com/office/powerpoint/2010/main" val="153403813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2" name="Shape 104"/>
          <p:cNvSpPr/>
          <p:nvPr/>
        </p:nvSpPr>
        <p:spPr>
          <a:xfrm>
            <a:off x="216000" y="3995204"/>
            <a:ext cx="8716813" cy="2250764"/>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6" name="Shape 86"/>
          <p:cNvSpPr/>
          <p:nvPr/>
        </p:nvSpPr>
        <p:spPr>
          <a:xfrm>
            <a:off x="8423997" y="6377394"/>
            <a:ext cx="504189" cy="216533"/>
          </a:xfrm>
          <a:custGeom>
            <a:avLst/>
            <a:gdLst/>
            <a:ahLst/>
            <a:cxnLst/>
            <a:rect l="0" t="0" r="0" b="0"/>
            <a:pathLst>
              <a:path w="504190" h="216534" extrusionOk="0">
                <a:moveTo>
                  <a:pt x="0" y="216001"/>
                </a:moveTo>
                <a:lnTo>
                  <a:pt x="503999" y="216001"/>
                </a:lnTo>
                <a:lnTo>
                  <a:pt x="503999" y="0"/>
                </a:lnTo>
                <a:lnTo>
                  <a:pt x="0" y="0"/>
                </a:lnTo>
                <a:lnTo>
                  <a:pt x="0" y="216001"/>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7" name="Shape 87"/>
          <p:cNvSpPr/>
          <p:nvPr/>
        </p:nvSpPr>
        <p:spPr>
          <a:xfrm>
            <a:off x="216001" y="6377394"/>
            <a:ext cx="8208008" cy="216533"/>
          </a:xfrm>
          <a:custGeom>
            <a:avLst/>
            <a:gdLst/>
            <a:ahLst/>
            <a:cxnLst/>
            <a:rect l="0" t="0" r="0" b="0"/>
            <a:pathLst>
              <a:path w="8208009" h="216534" extrusionOk="0">
                <a:moveTo>
                  <a:pt x="0" y="216001"/>
                </a:moveTo>
                <a:lnTo>
                  <a:pt x="8207997" y="216001"/>
                </a:lnTo>
                <a:lnTo>
                  <a:pt x="8207997" y="0"/>
                </a:lnTo>
                <a:lnTo>
                  <a:pt x="0" y="0"/>
                </a:lnTo>
                <a:lnTo>
                  <a:pt x="0" y="216001"/>
                </a:lnTo>
                <a:close/>
              </a:path>
            </a:pathLst>
          </a:custGeom>
          <a:solidFill>
            <a:srgbClr val="BBBDC0"/>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88" name="Shape 88"/>
          <p:cNvSpPr txBox="1">
            <a:spLocks noGrp="1"/>
          </p:cNvSpPr>
          <p:nvPr>
            <p:ph type="title"/>
          </p:nvPr>
        </p:nvSpPr>
        <p:spPr>
          <a:xfrm>
            <a:off x="275300" y="228600"/>
            <a:ext cx="8593500" cy="3303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2400" b="1" dirty="0">
                <a:solidFill>
                  <a:srgbClr val="1C75BB"/>
                </a:solidFill>
                <a:ea typeface="Helvetica Neue"/>
                <a:sym typeface="Helvetica Neue"/>
              </a:rPr>
              <a:t>Overview</a:t>
            </a:r>
          </a:p>
        </p:txBody>
      </p:sp>
      <p:sp>
        <p:nvSpPr>
          <p:cNvPr id="89" name="Shape 89"/>
          <p:cNvSpPr/>
          <p:nvPr/>
        </p:nvSpPr>
        <p:spPr>
          <a:xfrm>
            <a:off x="4191000" y="946797"/>
            <a:ext cx="4741814" cy="2778536"/>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90" name="Shape 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91" name="Shape 91"/>
          <p:cNvSpPr txBox="1"/>
          <p:nvPr/>
        </p:nvSpPr>
        <p:spPr>
          <a:xfrm>
            <a:off x="216001" y="946796"/>
            <a:ext cx="3670199" cy="2778537"/>
          </a:xfrm>
          <a:prstGeom prst="rect">
            <a:avLst/>
          </a:prstGeom>
          <a:solidFill>
            <a:srgbClr val="DAE6F5"/>
          </a:solidFill>
          <a:ln>
            <a:noFill/>
          </a:ln>
        </p:spPr>
        <p:txBody>
          <a:bodyPr lIns="0" tIns="182875" rIns="0" bIns="0" anchor="t" anchorCtr="0">
            <a:noAutofit/>
          </a:bodyPr>
          <a:lstStyle/>
          <a:p>
            <a:pPr marL="215900" marR="0" lvl="0" indent="0" algn="l" rtl="0">
              <a:lnSpc>
                <a:spcPct val="100000"/>
              </a:lnSpc>
              <a:spcBef>
                <a:spcPts val="0"/>
              </a:spcBef>
              <a:buSzPct val="25000"/>
              <a:buNone/>
            </a:pPr>
            <a:r>
              <a:rPr lang="en" sz="1800" b="0" i="0" u="none" strike="noStrike" cap="none" baseline="0" dirty="0" smtClean="0">
                <a:solidFill>
                  <a:srgbClr val="1C75BB"/>
                </a:solidFill>
                <a:ea typeface="Helvetica Neue"/>
                <a:sym typeface="Helvetica Neue"/>
              </a:rPr>
              <a:t>Goal</a:t>
            </a:r>
            <a:endParaRPr lang="nl-NL" sz="1800" dirty="0">
              <a:solidFill>
                <a:srgbClr val="1C75BB"/>
              </a:solidFill>
              <a:ea typeface="Helvetica Neue"/>
              <a:sym typeface="Helvetica Neue"/>
            </a:endParaRPr>
          </a:p>
          <a:p>
            <a:pPr marL="215900" marR="0" lvl="0" indent="0" algn="l" rtl="0">
              <a:lnSpc>
                <a:spcPct val="100000"/>
              </a:lnSpc>
              <a:spcBef>
                <a:spcPts val="0"/>
              </a:spcBef>
              <a:buSzPct val="25000"/>
              <a:buNone/>
            </a:pPr>
            <a:endParaRPr lang="nl-NL" sz="1800" b="0" i="0" u="none" strike="noStrike" cap="none" baseline="0" dirty="0" smtClean="0">
              <a:solidFill>
                <a:srgbClr val="1C75BB"/>
              </a:solidFill>
              <a:ea typeface="Helvetica Neue"/>
              <a:sym typeface="Helvetica Neue"/>
            </a:endParaRPr>
          </a:p>
          <a:p>
            <a:pPr marL="215900" marR="0" lvl="0" indent="0" algn="l" rtl="0">
              <a:lnSpc>
                <a:spcPct val="100000"/>
              </a:lnSpc>
              <a:spcBef>
                <a:spcPts val="0"/>
              </a:spcBef>
              <a:buSzPct val="25000"/>
              <a:buNone/>
            </a:pPr>
            <a:r>
              <a:rPr lang="en" b="0" i="0" u="none" strike="noStrike" cap="none" baseline="0" dirty="0" smtClean="0">
                <a:solidFill>
                  <a:schemeClr val="dk1"/>
                </a:solidFill>
                <a:ea typeface="Helvetica Neue"/>
                <a:sym typeface="Helvetica Neue"/>
              </a:rPr>
              <a:t>The CCWG-Accountability is expected to deliver proposals that would enhance ICANN’s accountability towards all its stakeholders.</a:t>
            </a:r>
          </a:p>
          <a:p>
            <a:pPr marL="0" marR="0" lvl="0" indent="0" algn="l" rtl="0">
              <a:lnSpc>
                <a:spcPct val="100000"/>
              </a:lnSpc>
              <a:spcBef>
                <a:spcPts val="2"/>
              </a:spcBef>
              <a:buNone/>
            </a:pPr>
            <a:endParaRPr lang="en" b="0" i="0" u="none" strike="noStrike" cap="none" baseline="0" dirty="0">
              <a:solidFill>
                <a:schemeClr val="dk1"/>
              </a:solidFill>
              <a:ea typeface="Times New Roman"/>
              <a:sym typeface="Times New Roman"/>
            </a:endParaRPr>
          </a:p>
        </p:txBody>
      </p:sp>
      <p:sp>
        <p:nvSpPr>
          <p:cNvPr id="92" name="Shape 92"/>
          <p:cNvSpPr txBox="1">
            <a:spLocks noGrp="1"/>
          </p:cNvSpPr>
          <p:nvPr>
            <p:ph type="ftr" idx="4294967295"/>
          </p:nvPr>
        </p:nvSpPr>
        <p:spPr>
          <a:xfrm>
            <a:off x="275252" y="6415298"/>
            <a:ext cx="5068499" cy="139799"/>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900" b="0" i="0" u="none" strike="noStrike" cap="none" baseline="0" dirty="0">
                <a:solidFill>
                  <a:srgbClr val="064263"/>
                </a:solidFill>
                <a:ea typeface="Helvetica Neue"/>
                <a:sym typeface="Helvetica Neue"/>
              </a:rPr>
              <a:t>Cross Community Working Group (CCWG) </a:t>
            </a:r>
            <a:r>
              <a:rPr lang="en" sz="900" b="0" i="0" u="none" strike="noStrike" cap="none" baseline="0" dirty="0" smtClean="0">
                <a:solidFill>
                  <a:srgbClr val="064263"/>
                </a:solidFill>
                <a:ea typeface="Helvetica Neue"/>
                <a:sym typeface="Helvetica Neue"/>
              </a:rPr>
              <a:t>Accountability</a:t>
            </a:r>
            <a:r>
              <a:rPr lang="en-US" sz="900" b="0" i="0" u="none" strike="noStrike" cap="none" baseline="0" dirty="0" smtClean="0">
                <a:solidFill>
                  <a:srgbClr val="064263"/>
                </a:solidFill>
                <a:ea typeface="Helvetica Neue"/>
                <a:sym typeface="Helvetica Neue"/>
              </a:rPr>
              <a:t> 2nd</a:t>
            </a:r>
            <a:r>
              <a:rPr lang="en" sz="900" b="0" i="0" u="none" strike="noStrike" cap="none" baseline="0" dirty="0" smtClean="0">
                <a:solidFill>
                  <a:srgbClr val="064263"/>
                </a:solidFill>
                <a:ea typeface="Helvetica Neue"/>
                <a:sym typeface="Helvetica Neue"/>
              </a:rPr>
              <a:t> </a:t>
            </a:r>
            <a:r>
              <a:rPr lang="en" sz="900" b="0" i="0" u="none" strike="noStrike" cap="none" baseline="0" dirty="0">
                <a:solidFill>
                  <a:srgbClr val="064263"/>
                </a:solidFill>
                <a:ea typeface="Helvetica Neue"/>
                <a:sym typeface="Helvetica Neue"/>
              </a:rPr>
              <a:t>Draft Proposal for Public Comment</a:t>
            </a:r>
          </a:p>
        </p:txBody>
      </p:sp>
      <p:sp>
        <p:nvSpPr>
          <p:cNvPr id="93" name="Shape 93"/>
          <p:cNvSpPr txBox="1">
            <a:spLocks noGrp="1"/>
          </p:cNvSpPr>
          <p:nvPr>
            <p:ph type="body" idx="1"/>
          </p:nvPr>
        </p:nvSpPr>
        <p:spPr>
          <a:xfrm>
            <a:off x="4419600" y="1143295"/>
            <a:ext cx="4232699" cy="49167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1800" b="0" i="0" u="none" strike="noStrike" cap="none" baseline="0" dirty="0" smtClean="0">
                <a:solidFill>
                  <a:srgbClr val="1C75BB"/>
                </a:solidFill>
                <a:ea typeface="Helvetica Neue"/>
                <a:sym typeface="Helvetica Neue"/>
              </a:rPr>
              <a:t>Scope</a:t>
            </a:r>
            <a:endParaRPr lang="en-US" sz="1800" b="0" i="0" u="none" strike="noStrike" cap="none" baseline="0" dirty="0" smtClean="0">
              <a:solidFill>
                <a:srgbClr val="1C75BB"/>
              </a:solidFill>
              <a:ea typeface="Helvetica Neue"/>
              <a:sym typeface="Helvetica Neue"/>
            </a:endParaRPr>
          </a:p>
          <a:p>
            <a:pPr marL="12700" marR="0" lvl="0" indent="0" algn="l" rtl="0">
              <a:lnSpc>
                <a:spcPct val="100000"/>
              </a:lnSpc>
              <a:spcBef>
                <a:spcPts val="0"/>
              </a:spcBef>
              <a:buSzPct val="25000"/>
              <a:buNone/>
            </a:pPr>
            <a:endParaRPr lang="en" sz="1250" b="0" i="0" u="none" strike="noStrike" cap="none" baseline="0" dirty="0" smtClean="0">
              <a:solidFill>
                <a:srgbClr val="1C75BB"/>
              </a:solidFill>
              <a:ea typeface="Times New Roman"/>
              <a:sym typeface="Times New Roman"/>
            </a:endParaRPr>
          </a:p>
          <a:p>
            <a:pPr marL="12700" marR="0" lvl="0" indent="0" algn="l" rtl="0">
              <a:lnSpc>
                <a:spcPct val="100000"/>
              </a:lnSpc>
              <a:spcBef>
                <a:spcPts val="0"/>
              </a:spcBef>
              <a:buSzPct val="25000"/>
              <a:buNone/>
            </a:pPr>
            <a:r>
              <a:rPr lang="en" b="1" i="0" u="none" strike="noStrike" cap="none" baseline="0" dirty="0" smtClean="0">
                <a:solidFill>
                  <a:srgbClr val="000000"/>
                </a:solidFill>
                <a:ea typeface="Helvetica Neue"/>
                <a:sym typeface="Helvetica Neue"/>
              </a:rPr>
              <a:t>Work Stream 1</a:t>
            </a:r>
            <a:r>
              <a:rPr lang="en-US" i="0" u="none" strike="noStrike" cap="none" dirty="0" smtClean="0">
                <a:solidFill>
                  <a:srgbClr val="000000"/>
                </a:solidFill>
                <a:ea typeface="Helvetica Neue"/>
                <a:sym typeface="Helvetica Neue"/>
              </a:rPr>
              <a:t> - </a:t>
            </a:r>
            <a:r>
              <a:rPr lang="en" dirty="0" smtClean="0">
                <a:ea typeface="Helvetica Neue"/>
                <a:sym typeface="Helvetica Neue"/>
              </a:rPr>
              <a:t>F</a:t>
            </a:r>
            <a:r>
              <a:rPr lang="en" b="0" i="0" u="none" strike="noStrike" cap="none" baseline="0" dirty="0" smtClean="0">
                <a:solidFill>
                  <a:srgbClr val="000000"/>
                </a:solidFill>
                <a:ea typeface="Helvetica Neue"/>
                <a:sym typeface="Helvetica Neue"/>
              </a:rPr>
              <a:t>ocuse</a:t>
            </a:r>
            <a:r>
              <a:rPr lang="en-US" b="0" i="0" u="none" strike="noStrike" cap="none" baseline="0" dirty="0" smtClean="0">
                <a:solidFill>
                  <a:srgbClr val="000000"/>
                </a:solidFill>
                <a:ea typeface="Helvetica Neue"/>
                <a:sym typeface="Helvetica Neue"/>
              </a:rPr>
              <a:t>s</a:t>
            </a:r>
            <a:r>
              <a:rPr lang="en" b="0" i="0" u="none" strike="noStrike" cap="none" baseline="0" dirty="0" smtClean="0">
                <a:solidFill>
                  <a:srgbClr val="000000"/>
                </a:solidFill>
                <a:ea typeface="Helvetica Neue"/>
                <a:sym typeface="Helvetica Neue"/>
              </a:rPr>
              <a:t> on mechanisms enhancing ICANN</a:t>
            </a:r>
            <a:r>
              <a:rPr lang="en" dirty="0" smtClean="0">
                <a:ea typeface="Helvetica Neue"/>
                <a:sym typeface="Helvetica Neue"/>
              </a:rPr>
              <a:t>’s a</a:t>
            </a:r>
            <a:r>
              <a:rPr lang="en" b="0" i="0" u="none" strike="noStrike" cap="none" baseline="0" dirty="0" smtClean="0">
                <a:solidFill>
                  <a:srgbClr val="000000"/>
                </a:solidFill>
                <a:ea typeface="Helvetica Neue"/>
                <a:sym typeface="Helvetica Neue"/>
              </a:rPr>
              <a:t>ccountability that must be in place or committed to within the time frame of the IANA Stewardship Transition</a:t>
            </a:r>
            <a:r>
              <a:rPr lang="en-US" dirty="0" smtClean="0">
                <a:ea typeface="Helvetica Neue"/>
                <a:sym typeface="Helvetica Neue"/>
              </a:rPr>
              <a:t>.</a:t>
            </a:r>
            <a:endParaRPr lang="en" b="0" i="0" u="none" strike="noStrike" cap="none" baseline="0" dirty="0" smtClean="0">
              <a:solidFill>
                <a:srgbClr val="000000"/>
              </a:solidFill>
              <a:ea typeface="Helvetica Neue"/>
              <a:sym typeface="Helvetica Neue"/>
            </a:endParaRPr>
          </a:p>
          <a:p>
            <a:pPr marL="12700" marR="117475" lvl="0" indent="0" algn="l" rtl="0">
              <a:lnSpc>
                <a:spcPct val="100000"/>
              </a:lnSpc>
              <a:spcBef>
                <a:spcPts val="0"/>
              </a:spcBef>
              <a:buNone/>
            </a:pPr>
            <a:endParaRPr lang="en" b="0" i="0" u="none" strike="noStrike" cap="none" baseline="0" dirty="0" smtClean="0">
              <a:solidFill>
                <a:srgbClr val="1C75BB"/>
              </a:solidFill>
              <a:ea typeface="Times New Roman"/>
              <a:sym typeface="Times New Roman"/>
            </a:endParaRPr>
          </a:p>
          <a:p>
            <a:pPr marL="12700" marR="0" lvl="0" indent="0" algn="l" rtl="0">
              <a:lnSpc>
                <a:spcPct val="100000"/>
              </a:lnSpc>
              <a:spcBef>
                <a:spcPts val="0"/>
              </a:spcBef>
              <a:buSzPct val="25000"/>
              <a:buNone/>
            </a:pPr>
            <a:r>
              <a:rPr lang="en" b="1" i="0" u="none" strike="noStrike" cap="none" baseline="0" dirty="0" smtClean="0">
                <a:solidFill>
                  <a:srgbClr val="000000"/>
                </a:solidFill>
                <a:ea typeface="Helvetica Neue"/>
                <a:sym typeface="Helvetica Neue"/>
              </a:rPr>
              <a:t>Work Stream 2</a:t>
            </a:r>
            <a:r>
              <a:rPr lang="en-US" i="0" u="none" strike="noStrike" cap="none" dirty="0" smtClean="0">
                <a:solidFill>
                  <a:srgbClr val="000000"/>
                </a:solidFill>
                <a:ea typeface="Helvetica Neue"/>
                <a:sym typeface="Helvetica Neue"/>
              </a:rPr>
              <a:t> - </a:t>
            </a:r>
            <a:r>
              <a:rPr lang="en" dirty="0" smtClean="0">
                <a:ea typeface="Helvetica Neue"/>
                <a:sym typeface="Helvetica Neue"/>
              </a:rPr>
              <a:t>F</a:t>
            </a:r>
            <a:r>
              <a:rPr lang="en" b="0" i="0" u="none" strike="noStrike" cap="none" baseline="0" dirty="0" smtClean="0">
                <a:solidFill>
                  <a:srgbClr val="000000"/>
                </a:solidFill>
                <a:ea typeface="Helvetica Neue"/>
                <a:sym typeface="Helvetica Neue"/>
              </a:rPr>
              <a:t>ocuse</a:t>
            </a:r>
            <a:r>
              <a:rPr lang="en-US" b="0" i="0" u="none" strike="noStrike" cap="none" baseline="0" dirty="0" smtClean="0">
                <a:solidFill>
                  <a:srgbClr val="000000"/>
                </a:solidFill>
                <a:ea typeface="Helvetica Neue"/>
                <a:sym typeface="Helvetica Neue"/>
              </a:rPr>
              <a:t>s</a:t>
            </a:r>
            <a:r>
              <a:rPr lang="en" b="0" i="0" u="none" strike="noStrike" cap="none" baseline="0" dirty="0" smtClean="0">
                <a:solidFill>
                  <a:srgbClr val="000000"/>
                </a:solidFill>
                <a:ea typeface="Helvetica Neue"/>
                <a:sym typeface="Helvetica Neue"/>
              </a:rPr>
              <a:t> on addressing accountability topics for which a timeline for developing solutions and full implementation may extend beyond the IANA Stewardship Transition.</a:t>
            </a:r>
            <a:endParaRPr lang="en" b="0" i="0" u="none" strike="noStrike" cap="none" baseline="0" dirty="0">
              <a:solidFill>
                <a:srgbClr val="000000"/>
              </a:solidFill>
              <a:ea typeface="Helvetica Neue"/>
              <a:sym typeface="Helvetica Neue"/>
            </a:endParaRPr>
          </a:p>
        </p:txBody>
      </p:sp>
      <p:sp>
        <p:nvSpPr>
          <p:cNvPr id="94" name="Shape 94"/>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3</a:t>
            </a:fld>
            <a:endParaRPr lang="en" sz="900" b="0" i="0" u="none" strike="noStrike" cap="none" baseline="0" dirty="0">
              <a:solidFill>
                <a:schemeClr val="lt1"/>
              </a:solidFill>
              <a:latin typeface="Arial"/>
              <a:ea typeface="Helvetica Neue"/>
              <a:cs typeface="Arial"/>
              <a:sym typeface="Helvetica Neue"/>
            </a:endParaRPr>
          </a:p>
        </p:txBody>
      </p:sp>
      <p:sp>
        <p:nvSpPr>
          <p:cNvPr id="11" name="Shape 122"/>
          <p:cNvSpPr txBox="1"/>
          <p:nvPr/>
        </p:nvSpPr>
        <p:spPr>
          <a:xfrm>
            <a:off x="335726" y="4079869"/>
            <a:ext cx="8403769" cy="2052418"/>
          </a:xfrm>
          <a:prstGeom prst="rect">
            <a:avLst/>
          </a:prstGeom>
          <a:noFill/>
          <a:ln>
            <a:noFill/>
          </a:ln>
        </p:spPr>
        <p:txBody>
          <a:bodyPr lIns="91425" tIns="91425" rIns="91425" bIns="91425" anchor="t" anchorCtr="0">
            <a:noAutofit/>
          </a:bodyPr>
          <a:lstStyle/>
          <a:p>
            <a:pPr lvl="0" rtl="0">
              <a:spcBef>
                <a:spcPts val="0"/>
              </a:spcBef>
              <a:buNone/>
            </a:pPr>
            <a:r>
              <a:rPr lang="en-US" sz="1600" dirty="0" smtClean="0">
                <a:solidFill>
                  <a:srgbClr val="1960AD"/>
                </a:solidFill>
              </a:rPr>
              <a:t>The ICANN Community &amp; Board of Directors</a:t>
            </a:r>
            <a:endParaRPr lang="en" sz="1600" dirty="0">
              <a:solidFill>
                <a:srgbClr val="1960AD"/>
              </a:solidFill>
            </a:endParaRPr>
          </a:p>
          <a:p>
            <a:pPr lvl="0"/>
            <a:r>
              <a:rPr lang="en-US" dirty="0" smtClean="0"/>
              <a:t/>
            </a:r>
            <a:br>
              <a:rPr lang="en-US" dirty="0" smtClean="0"/>
            </a:br>
            <a:r>
              <a:rPr lang="en-US" dirty="0"/>
              <a:t>The ICANN Community is organized in three Supporting Organizations (SOs) and four Advisory Committees (ACs), each </a:t>
            </a:r>
            <a:r>
              <a:rPr lang="en-US" dirty="0" smtClean="0"/>
              <a:t>represents key stakeholders. </a:t>
            </a:r>
            <a:r>
              <a:rPr lang="en-US" dirty="0"/>
              <a:t>While the ICANN Board has the ultimate authority to approve or reject policy recommendations, Supporting Organizations are responsible for developing and making policy recommendations to the Board. Advisory Committees formally advise the ICANN Board </a:t>
            </a:r>
            <a:r>
              <a:rPr lang="en-US" dirty="0" smtClean="0"/>
              <a:t>on particular </a:t>
            </a:r>
            <a:r>
              <a:rPr lang="en-US" dirty="0"/>
              <a:t>issues or policy areas. Much of the CCWG-Accountability’s efforts are focused on ensuring accountability of the Board of Directors (and ICANN staff) toward these stakeholders.</a:t>
            </a:r>
            <a:endParaRPr lang="en"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29" name="Shape 104"/>
          <p:cNvSpPr/>
          <p:nvPr/>
        </p:nvSpPr>
        <p:spPr>
          <a:xfrm>
            <a:off x="216000" y="3943216"/>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grpSp>
        <p:nvGrpSpPr>
          <p:cNvPr id="37" name="Group 36"/>
          <p:cNvGrpSpPr/>
          <p:nvPr/>
        </p:nvGrpSpPr>
        <p:grpSpPr>
          <a:xfrm>
            <a:off x="762000" y="4360166"/>
            <a:ext cx="1010050" cy="1680396"/>
            <a:chOff x="275300" y="4069556"/>
            <a:chExt cx="1359408" cy="2261616"/>
          </a:xfrm>
        </p:grpSpPr>
        <p:pic>
          <p:nvPicPr>
            <p:cNvPr id="38" name="Picture 37" descr="CCWG_Paris2015_Overview05-3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300" y="4069556"/>
              <a:ext cx="1359408" cy="2261616"/>
            </a:xfrm>
            <a:prstGeom prst="rect">
              <a:avLst/>
            </a:prstGeom>
          </p:spPr>
        </p:pic>
        <p:sp>
          <p:nvSpPr>
            <p:cNvPr id="39" name="TextBox 38"/>
            <p:cNvSpPr txBox="1"/>
            <p:nvPr/>
          </p:nvSpPr>
          <p:spPr>
            <a:xfrm>
              <a:off x="582005" y="4454876"/>
              <a:ext cx="730485" cy="165693"/>
            </a:xfrm>
            <a:prstGeom prst="rect">
              <a:avLst/>
            </a:prstGeom>
            <a:noFill/>
          </p:spPr>
          <p:txBody>
            <a:bodyPr wrap="square" lIns="0" tIns="0" bIns="0" rtlCol="0">
              <a:spAutoFit/>
            </a:bodyPr>
            <a:lstStyle/>
            <a:p>
              <a:pPr algn="ctr"/>
              <a:r>
                <a:rPr lang="en-US" sz="800" b="1" dirty="0" smtClean="0"/>
                <a:t>BYLAWS</a:t>
              </a:r>
              <a:endParaRPr lang="en-US" sz="800" b="1" dirty="0"/>
            </a:p>
          </p:txBody>
        </p:sp>
      </p:grpSp>
      <p:sp>
        <p:nvSpPr>
          <p:cNvPr id="100" name="Shape 100"/>
          <p:cNvSpPr/>
          <p:nvPr/>
        </p:nvSpPr>
        <p:spPr>
          <a:xfrm>
            <a:off x="4643700" y="3943216"/>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1" name="Shape 101"/>
          <p:cNvSpPr/>
          <p:nvPr/>
        </p:nvSpPr>
        <p:spPr>
          <a:xfrm>
            <a:off x="216000" y="1608667"/>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2" name="Shape 102"/>
          <p:cNvSpPr/>
          <p:nvPr/>
        </p:nvSpPr>
        <p:spPr>
          <a:xfrm>
            <a:off x="4643700" y="1608667"/>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5" name="Shape 105"/>
          <p:cNvSpPr/>
          <p:nvPr/>
        </p:nvSpPr>
        <p:spPr>
          <a:xfrm>
            <a:off x="8423997" y="6377394"/>
            <a:ext cx="504189" cy="216533"/>
          </a:xfrm>
          <a:custGeom>
            <a:avLst/>
            <a:gdLst/>
            <a:ahLst/>
            <a:cxnLst/>
            <a:rect l="0" t="0" r="0" b="0"/>
            <a:pathLst>
              <a:path w="504190" h="216534" extrusionOk="0">
                <a:moveTo>
                  <a:pt x="0" y="216001"/>
                </a:moveTo>
                <a:lnTo>
                  <a:pt x="503999" y="216001"/>
                </a:lnTo>
                <a:lnTo>
                  <a:pt x="503999" y="0"/>
                </a:lnTo>
                <a:lnTo>
                  <a:pt x="0" y="0"/>
                </a:lnTo>
                <a:lnTo>
                  <a:pt x="0" y="216001"/>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6" name="Shape 106"/>
          <p:cNvSpPr/>
          <p:nvPr/>
        </p:nvSpPr>
        <p:spPr>
          <a:xfrm>
            <a:off x="216001" y="6377394"/>
            <a:ext cx="8208008" cy="216533"/>
          </a:xfrm>
          <a:custGeom>
            <a:avLst/>
            <a:gdLst/>
            <a:ahLst/>
            <a:cxnLst/>
            <a:rect l="0" t="0" r="0" b="0"/>
            <a:pathLst>
              <a:path w="8208009" h="216534" extrusionOk="0">
                <a:moveTo>
                  <a:pt x="0" y="216001"/>
                </a:moveTo>
                <a:lnTo>
                  <a:pt x="8207997" y="216001"/>
                </a:lnTo>
                <a:lnTo>
                  <a:pt x="8207997" y="0"/>
                </a:lnTo>
                <a:lnTo>
                  <a:pt x="0" y="0"/>
                </a:lnTo>
                <a:lnTo>
                  <a:pt x="0" y="216001"/>
                </a:lnTo>
                <a:close/>
              </a:path>
            </a:pathLst>
          </a:custGeom>
          <a:solidFill>
            <a:srgbClr val="BBBDC0"/>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7" name="Shape 107"/>
          <p:cNvSpPr txBox="1">
            <a:spLocks noGrp="1"/>
          </p:cNvSpPr>
          <p:nvPr>
            <p:ph type="title"/>
          </p:nvPr>
        </p:nvSpPr>
        <p:spPr>
          <a:xfrm>
            <a:off x="275300" y="228600"/>
            <a:ext cx="8593500" cy="3303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2400" b="1" dirty="0" smtClean="0">
                <a:solidFill>
                  <a:srgbClr val="1C75BB"/>
                </a:solidFill>
                <a:ea typeface="Helvetica Neue"/>
                <a:sym typeface="Helvetica Neue"/>
              </a:rPr>
              <a:t>Accountability Mechanisms</a:t>
            </a:r>
            <a:r>
              <a:rPr lang="en-US" sz="2400" b="1" dirty="0" smtClean="0">
                <a:solidFill>
                  <a:srgbClr val="1C75BB"/>
                </a:solidFill>
                <a:ea typeface="Helvetica Neue"/>
                <a:sym typeface="Helvetica Neue"/>
              </a:rPr>
              <a:t>: </a:t>
            </a:r>
            <a:r>
              <a:rPr lang="en-US" sz="2400" dirty="0" smtClean="0">
                <a:solidFill>
                  <a:srgbClr val="1C75BB"/>
                </a:solidFill>
                <a:ea typeface="Helvetica Neue"/>
                <a:sym typeface="Helvetica Neue"/>
              </a:rPr>
              <a:t>Current</a:t>
            </a:r>
            <a:endParaRPr lang="en" sz="2400" dirty="0">
              <a:solidFill>
                <a:srgbClr val="1C75BB"/>
              </a:solidFill>
              <a:ea typeface="Helvetica Neue"/>
              <a:sym typeface="Helvetica Neue"/>
            </a:endParaRPr>
          </a:p>
        </p:txBody>
      </p:sp>
      <p:sp>
        <p:nvSpPr>
          <p:cNvPr id="108" name="Shape 108"/>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15" name="Shape 115"/>
          <p:cNvSpPr txBox="1">
            <a:spLocks noGrp="1"/>
          </p:cNvSpPr>
          <p:nvPr>
            <p:ph type="ftr" idx="4294967295"/>
          </p:nvPr>
        </p:nvSpPr>
        <p:spPr>
          <a:xfrm>
            <a:off x="275252" y="6415298"/>
            <a:ext cx="5068499" cy="139799"/>
          </a:xfrm>
          <a:prstGeom prst="rect">
            <a:avLst/>
          </a:prstGeom>
          <a:noFill/>
          <a:ln>
            <a:noFill/>
          </a:ln>
        </p:spPr>
        <p:txBody>
          <a:bodyPr lIns="0" tIns="0" rIns="0" bIns="0" anchor="t" anchorCtr="0">
            <a:noAutofit/>
          </a:bodyPr>
          <a:lstStyle/>
          <a:p>
            <a:pPr marL="12700" lvl="0">
              <a:buSzPct val="25000"/>
            </a:pPr>
            <a:r>
              <a:rPr lang="en" sz="900" dirty="0">
                <a:solidFill>
                  <a:srgbClr val="064263"/>
                </a:solidFill>
                <a:ea typeface="Helvetica Neue"/>
                <a:sym typeface="Helvetica Neue"/>
              </a:rPr>
              <a:t>Cross Community Working Group (CCWG) </a:t>
            </a:r>
            <a:r>
              <a:rPr lang="en" sz="900" dirty="0" smtClean="0">
                <a:solidFill>
                  <a:srgbClr val="064263"/>
                </a:solidFill>
                <a:ea typeface="Helvetica Neue"/>
                <a:sym typeface="Helvetica Neue"/>
              </a:rPr>
              <a:t>Accountability</a:t>
            </a:r>
            <a:r>
              <a:rPr lang="en-US" sz="900" dirty="0" smtClean="0">
                <a:solidFill>
                  <a:srgbClr val="064263"/>
                </a:solidFill>
                <a:ea typeface="Helvetica Neue"/>
                <a:sym typeface="Helvetica Neue"/>
              </a:rPr>
              <a:t> 2nd</a:t>
            </a:r>
            <a:r>
              <a:rPr lang="en" sz="900" dirty="0" smtClean="0">
                <a:solidFill>
                  <a:srgbClr val="064263"/>
                </a:solidFill>
                <a:ea typeface="Helvetica Neue"/>
                <a:sym typeface="Helvetica Neue"/>
              </a:rPr>
              <a:t> </a:t>
            </a:r>
            <a:r>
              <a:rPr lang="en" sz="900" dirty="0">
                <a:solidFill>
                  <a:srgbClr val="064263"/>
                </a:solidFill>
                <a:ea typeface="Helvetica Neue"/>
                <a:sym typeface="Helvetica Neue"/>
              </a:rPr>
              <a:t>Draft Proposal for Public Comment</a:t>
            </a:r>
          </a:p>
        </p:txBody>
      </p:sp>
      <p:sp>
        <p:nvSpPr>
          <p:cNvPr id="116" name="Shape 116"/>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4</a:t>
            </a:fld>
            <a:endParaRPr lang="en" sz="900" b="0" i="0" u="none" strike="noStrike" cap="none" baseline="0">
              <a:solidFill>
                <a:schemeClr val="lt1"/>
              </a:solidFill>
              <a:latin typeface="Arial"/>
              <a:ea typeface="Helvetica Neue"/>
              <a:cs typeface="Arial"/>
              <a:sym typeface="Helvetica Neue"/>
            </a:endParaRPr>
          </a:p>
        </p:txBody>
      </p:sp>
      <p:sp>
        <p:nvSpPr>
          <p:cNvPr id="117" name="Shape 117"/>
          <p:cNvSpPr txBox="1"/>
          <p:nvPr/>
        </p:nvSpPr>
        <p:spPr>
          <a:xfrm>
            <a:off x="216000" y="802750"/>
            <a:ext cx="8712299" cy="521699"/>
          </a:xfrm>
          <a:prstGeom prst="rect">
            <a:avLst/>
          </a:prstGeom>
          <a:noFill/>
          <a:ln>
            <a:noFill/>
          </a:ln>
        </p:spPr>
        <p:txBody>
          <a:bodyPr lIns="91425" tIns="91425" rIns="91425" bIns="91425" anchor="t" anchorCtr="0">
            <a:noAutofit/>
          </a:bodyPr>
          <a:lstStyle/>
          <a:p>
            <a:pPr lvl="0" indent="-342900">
              <a:lnSpc>
                <a:spcPct val="115000"/>
              </a:lnSpc>
              <a:buClr>
                <a:schemeClr val="dk1"/>
              </a:buClr>
              <a:buSzPct val="78571"/>
            </a:pPr>
            <a:r>
              <a:rPr lang="en" dirty="0">
                <a:solidFill>
                  <a:srgbClr val="4F81BD"/>
                </a:solidFill>
              </a:rPr>
              <a:t>There are </a:t>
            </a:r>
            <a:r>
              <a:rPr lang="en" b="1" dirty="0">
                <a:solidFill>
                  <a:srgbClr val="4F81BD"/>
                </a:solidFill>
              </a:rPr>
              <a:t>four building blocks </a:t>
            </a:r>
            <a:r>
              <a:rPr lang="en" dirty="0">
                <a:solidFill>
                  <a:srgbClr val="4F81BD"/>
                </a:solidFill>
              </a:rPr>
              <a:t>involved in ICANN's current accountability mechanisms.</a:t>
            </a:r>
          </a:p>
        </p:txBody>
      </p:sp>
      <p:sp>
        <p:nvSpPr>
          <p:cNvPr id="120" name="Shape 120"/>
          <p:cNvSpPr txBox="1"/>
          <p:nvPr/>
        </p:nvSpPr>
        <p:spPr>
          <a:xfrm>
            <a:off x="1891921" y="4441364"/>
            <a:ext cx="2431684" cy="1297199"/>
          </a:xfrm>
          <a:prstGeom prst="rect">
            <a:avLst/>
          </a:prstGeom>
          <a:noFill/>
          <a:ln>
            <a:noFill/>
          </a:ln>
        </p:spPr>
        <p:txBody>
          <a:bodyPr lIns="91425" tIns="91425" rIns="91425" bIns="91425" anchor="t" anchorCtr="0">
            <a:noAutofit/>
          </a:bodyPr>
          <a:lstStyle/>
          <a:p>
            <a:pPr lvl="0" rtl="0">
              <a:spcBef>
                <a:spcPts val="0"/>
              </a:spcBef>
              <a:buNone/>
            </a:pPr>
            <a:r>
              <a:rPr lang="en-US" b="1" dirty="0" smtClean="0"/>
              <a:t>The </a:t>
            </a:r>
            <a:r>
              <a:rPr lang="en" b="1" dirty="0" smtClean="0"/>
              <a:t>Principles </a:t>
            </a:r>
            <a:endParaRPr lang="en-US" b="1" dirty="0" smtClean="0"/>
          </a:p>
          <a:p>
            <a:pPr lvl="0" rtl="0">
              <a:spcBef>
                <a:spcPts val="0"/>
              </a:spcBef>
              <a:buNone/>
            </a:pPr>
            <a:r>
              <a:rPr lang="en-US" sz="1000" dirty="0"/>
              <a:t>g</a:t>
            </a:r>
            <a:r>
              <a:rPr lang="en" sz="1000" dirty="0" smtClean="0"/>
              <a:t>uarantee </a:t>
            </a:r>
            <a:r>
              <a:rPr lang="en-US" sz="1000" dirty="0" smtClean="0"/>
              <a:t>the </a:t>
            </a:r>
            <a:r>
              <a:rPr lang="en-US" sz="1000" dirty="0" smtClean="0"/>
              <a:t>mission, </a:t>
            </a:r>
            <a:r>
              <a:rPr lang="en-US" sz="1000" dirty="0" smtClean="0"/>
              <a:t>commitments </a:t>
            </a:r>
            <a:r>
              <a:rPr lang="en-US" sz="1000" dirty="0" smtClean="0"/>
              <a:t>and core </a:t>
            </a:r>
            <a:r>
              <a:rPr lang="en" sz="1000" dirty="0" smtClean="0"/>
              <a:t>values </a:t>
            </a:r>
            <a:r>
              <a:rPr lang="en" sz="1000" dirty="0"/>
              <a:t>of </a:t>
            </a:r>
            <a:r>
              <a:rPr lang="en-US" sz="1000" dirty="0" smtClean="0"/>
              <a:t>ICANN through its bylaws.</a:t>
            </a:r>
            <a:endParaRPr lang="en" sz="1000" dirty="0"/>
          </a:p>
        </p:txBody>
      </p:sp>
      <p:sp>
        <p:nvSpPr>
          <p:cNvPr id="121" name="Shape 121"/>
          <p:cNvSpPr txBox="1"/>
          <p:nvPr/>
        </p:nvSpPr>
        <p:spPr>
          <a:xfrm>
            <a:off x="4984675" y="5200364"/>
            <a:ext cx="3602999" cy="779238"/>
          </a:xfrm>
          <a:prstGeom prst="rect">
            <a:avLst/>
          </a:prstGeom>
          <a:noFill/>
          <a:ln>
            <a:noFill/>
          </a:ln>
        </p:spPr>
        <p:txBody>
          <a:bodyPr lIns="91425" tIns="91425" rIns="91425" bIns="91425" anchor="t" anchorCtr="0">
            <a:noAutofit/>
          </a:bodyPr>
          <a:lstStyle/>
          <a:p>
            <a:pPr lvl="0" rtl="0">
              <a:spcBef>
                <a:spcPts val="0"/>
              </a:spcBef>
              <a:buClr>
                <a:schemeClr val="dk1"/>
              </a:buClr>
              <a:buSzPct val="68750"/>
              <a:buFont typeface="Arial"/>
              <a:buNone/>
            </a:pPr>
            <a:r>
              <a:rPr lang="en" b="1" dirty="0"/>
              <a:t>Independent Appeals Mechanisms</a:t>
            </a:r>
          </a:p>
          <a:p>
            <a:pPr lvl="0">
              <a:spcBef>
                <a:spcPts val="0"/>
              </a:spcBef>
              <a:buNone/>
            </a:pPr>
            <a:r>
              <a:rPr lang="en-US" sz="1000" dirty="0" smtClean="0"/>
              <a:t>c</a:t>
            </a:r>
            <a:r>
              <a:rPr lang="en" sz="1000" dirty="0" smtClean="0"/>
              <a:t>onfers </a:t>
            </a:r>
            <a:r>
              <a:rPr lang="en" sz="1000" dirty="0"/>
              <a:t>the power to review and provide redress, as </a:t>
            </a:r>
            <a:r>
              <a:rPr lang="en" sz="1000" dirty="0" smtClean="0"/>
              <a:t>needed</a:t>
            </a:r>
            <a:r>
              <a:rPr lang="en-US" sz="1000" dirty="0" smtClean="0"/>
              <a:t>.</a:t>
            </a:r>
            <a:endParaRPr lang="en" sz="1000" dirty="0"/>
          </a:p>
        </p:txBody>
      </p:sp>
      <p:sp>
        <p:nvSpPr>
          <p:cNvPr id="122" name="Shape 122"/>
          <p:cNvSpPr txBox="1"/>
          <p:nvPr/>
        </p:nvSpPr>
        <p:spPr>
          <a:xfrm>
            <a:off x="398100" y="2969143"/>
            <a:ext cx="3788201" cy="742084"/>
          </a:xfrm>
          <a:prstGeom prst="rect">
            <a:avLst/>
          </a:prstGeom>
          <a:noFill/>
          <a:ln>
            <a:noFill/>
          </a:ln>
        </p:spPr>
        <p:txBody>
          <a:bodyPr lIns="91425" tIns="91425" rIns="91425" bIns="91425" anchor="t" anchorCtr="0">
            <a:noAutofit/>
          </a:bodyPr>
          <a:lstStyle/>
          <a:p>
            <a:pPr lvl="0" rtl="0">
              <a:spcBef>
                <a:spcPts val="0"/>
              </a:spcBef>
              <a:buNone/>
            </a:pPr>
            <a:r>
              <a:rPr lang="en-US" b="1" dirty="0" smtClean="0"/>
              <a:t>The ICANN </a:t>
            </a:r>
            <a:r>
              <a:rPr lang="en" b="1" dirty="0" smtClean="0"/>
              <a:t>Community</a:t>
            </a:r>
            <a:endParaRPr lang="en-US" b="1" dirty="0"/>
          </a:p>
          <a:p>
            <a:pPr lvl="0" rtl="0">
              <a:spcBef>
                <a:spcPts val="0"/>
              </a:spcBef>
              <a:buNone/>
            </a:pPr>
            <a:r>
              <a:rPr lang="en-US" sz="1000" dirty="0" smtClean="0"/>
              <a:t>is </a:t>
            </a:r>
            <a:r>
              <a:rPr lang="en-US" sz="1000" dirty="0"/>
              <a:t>organized in three Supporting Organizations (SOs) and four Advisory Committees (</a:t>
            </a:r>
            <a:r>
              <a:rPr lang="en-US" sz="1000" dirty="0" smtClean="0"/>
              <a:t>ACs).</a:t>
            </a:r>
            <a:endParaRPr lang="en" sz="1000" dirty="0"/>
          </a:p>
        </p:txBody>
      </p:sp>
      <p:sp>
        <p:nvSpPr>
          <p:cNvPr id="123" name="Shape 123"/>
          <p:cNvSpPr txBox="1"/>
          <p:nvPr/>
        </p:nvSpPr>
        <p:spPr>
          <a:xfrm>
            <a:off x="4832275" y="2815130"/>
            <a:ext cx="3907199" cy="813086"/>
          </a:xfrm>
          <a:prstGeom prst="rect">
            <a:avLst/>
          </a:prstGeom>
          <a:noFill/>
          <a:ln>
            <a:noFill/>
          </a:ln>
        </p:spPr>
        <p:txBody>
          <a:bodyPr lIns="91425" tIns="91425" rIns="91425" bIns="91425" anchor="t" anchorCtr="0">
            <a:noAutofit/>
          </a:bodyPr>
          <a:lstStyle/>
          <a:p>
            <a:pPr lvl="0" rtl="0">
              <a:spcBef>
                <a:spcPts val="0"/>
              </a:spcBef>
              <a:buNone/>
            </a:pPr>
            <a:r>
              <a:rPr lang="en" b="1" dirty="0"/>
              <a:t>ICANN Board</a:t>
            </a:r>
          </a:p>
          <a:p>
            <a:pPr lvl="0"/>
            <a:r>
              <a:rPr lang="en-US" sz="1000" dirty="0" smtClean="0"/>
              <a:t>has </a:t>
            </a:r>
            <a:r>
              <a:rPr lang="en-US" sz="1000" dirty="0"/>
              <a:t>the ultimate authority to approve or reject policy </a:t>
            </a:r>
            <a:r>
              <a:rPr lang="en-US" sz="1000" dirty="0" smtClean="0"/>
              <a:t>recommendations, developed by the SOs. ACs </a:t>
            </a:r>
            <a:r>
              <a:rPr lang="en-US" sz="1000" dirty="0"/>
              <a:t>formally advise the ICANN Board on particular issues or policy areas. </a:t>
            </a:r>
            <a:endParaRPr lang="en" sz="1000" dirty="0"/>
          </a:p>
        </p:txBody>
      </p:sp>
      <p:pic>
        <p:nvPicPr>
          <p:cNvPr id="2" name="Picture 1" descr="CCWG_Paris2015_Overview05-2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8871" y="1833295"/>
            <a:ext cx="2851700" cy="1231755"/>
          </a:xfrm>
          <a:prstGeom prst="rect">
            <a:avLst/>
          </a:prstGeom>
        </p:spPr>
      </p:pic>
      <p:pic>
        <p:nvPicPr>
          <p:cNvPr id="4" name="Picture 3" descr="CCWG_Paris2015_Overview05-23.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330522">
            <a:off x="6210490" y="1958249"/>
            <a:ext cx="2658528" cy="1148317"/>
          </a:xfrm>
          <a:prstGeom prst="rect">
            <a:avLst/>
          </a:prstGeom>
        </p:spPr>
      </p:pic>
      <p:pic>
        <p:nvPicPr>
          <p:cNvPr id="7" name="Picture 6" descr="CCWG_Paris2015_Overview05-2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80946" y="4178236"/>
            <a:ext cx="2645406" cy="1142649"/>
          </a:xfrm>
          <a:prstGeom prst="rect">
            <a:avLst/>
          </a:prstGeom>
        </p:spPr>
      </p:pic>
      <p:sp>
        <p:nvSpPr>
          <p:cNvPr id="30" name="TextBox 29"/>
          <p:cNvSpPr txBox="1"/>
          <p:nvPr/>
        </p:nvSpPr>
        <p:spPr>
          <a:xfrm>
            <a:off x="1891921" y="2669454"/>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
        <p:nvSpPr>
          <p:cNvPr id="31" name="TextBox 30"/>
          <p:cNvSpPr txBox="1"/>
          <p:nvPr/>
        </p:nvSpPr>
        <p:spPr>
          <a:xfrm>
            <a:off x="2230587" y="2669454"/>
            <a:ext cx="211665" cy="153888"/>
          </a:xfrm>
          <a:prstGeom prst="rect">
            <a:avLst/>
          </a:prstGeom>
          <a:noFill/>
        </p:spPr>
        <p:txBody>
          <a:bodyPr wrap="square" lIns="0" tIns="0" rIns="0" bIns="0" rtlCol="0">
            <a:spAutoFit/>
          </a:bodyPr>
          <a:lstStyle/>
          <a:p>
            <a:pPr algn="ctr"/>
            <a:r>
              <a:rPr lang="en-US" sz="1000" dirty="0" smtClean="0">
                <a:solidFill>
                  <a:srgbClr val="231F20"/>
                </a:solidFill>
              </a:rPr>
              <a:t>SO</a:t>
            </a:r>
            <a:endParaRPr lang="en-US" sz="1000" dirty="0"/>
          </a:p>
        </p:txBody>
      </p:sp>
      <p:sp>
        <p:nvSpPr>
          <p:cNvPr id="32" name="TextBox 31"/>
          <p:cNvSpPr txBox="1"/>
          <p:nvPr/>
        </p:nvSpPr>
        <p:spPr>
          <a:xfrm>
            <a:off x="2572129" y="2669454"/>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
        <p:nvSpPr>
          <p:cNvPr id="33" name="TextBox 32"/>
          <p:cNvSpPr txBox="1"/>
          <p:nvPr/>
        </p:nvSpPr>
        <p:spPr>
          <a:xfrm>
            <a:off x="2915029" y="2669454"/>
            <a:ext cx="211665" cy="153888"/>
          </a:xfrm>
          <a:prstGeom prst="rect">
            <a:avLst/>
          </a:prstGeom>
          <a:noFill/>
        </p:spPr>
        <p:txBody>
          <a:bodyPr wrap="square" lIns="0" tIns="0" rIns="0" bIns="0" rtlCol="0">
            <a:spAutoFit/>
          </a:bodyPr>
          <a:lstStyle/>
          <a:p>
            <a:pPr algn="ctr"/>
            <a:r>
              <a:rPr lang="en-US" sz="1000" dirty="0" smtClean="0">
                <a:solidFill>
                  <a:srgbClr val="231F20"/>
                </a:solidFill>
              </a:rPr>
              <a:t>SO</a:t>
            </a:r>
            <a:endParaRPr lang="en-US" sz="1000" dirty="0"/>
          </a:p>
        </p:txBody>
      </p:sp>
      <p:sp>
        <p:nvSpPr>
          <p:cNvPr id="34" name="TextBox 33"/>
          <p:cNvSpPr txBox="1"/>
          <p:nvPr/>
        </p:nvSpPr>
        <p:spPr>
          <a:xfrm>
            <a:off x="3257930" y="2669454"/>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
        <p:nvSpPr>
          <p:cNvPr id="35" name="TextBox 34"/>
          <p:cNvSpPr txBox="1"/>
          <p:nvPr/>
        </p:nvSpPr>
        <p:spPr>
          <a:xfrm>
            <a:off x="3592539" y="2669454"/>
            <a:ext cx="211665" cy="153888"/>
          </a:xfrm>
          <a:prstGeom prst="rect">
            <a:avLst/>
          </a:prstGeom>
          <a:noFill/>
        </p:spPr>
        <p:txBody>
          <a:bodyPr wrap="square" lIns="0" tIns="0" rIns="0" bIns="0" rtlCol="0">
            <a:spAutoFit/>
          </a:bodyPr>
          <a:lstStyle/>
          <a:p>
            <a:pPr algn="ctr"/>
            <a:r>
              <a:rPr lang="en-US" sz="1000" dirty="0" smtClean="0">
                <a:solidFill>
                  <a:srgbClr val="231F20"/>
                </a:solidFill>
              </a:rPr>
              <a:t>SO</a:t>
            </a:r>
            <a:endParaRPr lang="en-US" sz="1000" dirty="0"/>
          </a:p>
        </p:txBody>
      </p:sp>
      <p:sp>
        <p:nvSpPr>
          <p:cNvPr id="36" name="TextBox 35"/>
          <p:cNvSpPr txBox="1"/>
          <p:nvPr/>
        </p:nvSpPr>
        <p:spPr>
          <a:xfrm>
            <a:off x="3929705" y="2669454"/>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Tree>
    <p:extLst>
      <p:ext uri="{BB962C8B-B14F-4D97-AF65-F5344CB8AC3E}">
        <p14:creationId xmlns:p14="http://schemas.microsoft.com/office/powerpoint/2010/main" val="83937432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7" name="Shape 88"/>
          <p:cNvSpPr txBox="1">
            <a:spLocks noGrp="1"/>
          </p:cNvSpPr>
          <p:nvPr>
            <p:ph type="title"/>
          </p:nvPr>
        </p:nvSpPr>
        <p:spPr>
          <a:xfrm>
            <a:off x="275300" y="228600"/>
            <a:ext cx="8593500" cy="3303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US" sz="2400" b="1" dirty="0" smtClean="0">
                <a:solidFill>
                  <a:srgbClr val="1C75BB"/>
                </a:solidFill>
                <a:ea typeface="Helvetica Neue"/>
                <a:sym typeface="Helvetica Neue"/>
              </a:rPr>
              <a:t>Escalation Paths</a:t>
            </a:r>
            <a:endParaRPr lang="en" sz="2400" b="1" dirty="0">
              <a:solidFill>
                <a:srgbClr val="1C75BB"/>
              </a:solidFill>
              <a:ea typeface="Helvetica Neue"/>
              <a:sym typeface="Helvetica Neue"/>
            </a:endParaRPr>
          </a:p>
        </p:txBody>
      </p:sp>
      <p:sp>
        <p:nvSpPr>
          <p:cNvPr id="8" name="Shape 116"/>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5</a:t>
            </a:fld>
            <a:endParaRPr lang="en" sz="900" b="0" i="0" u="none" strike="noStrike" cap="none" baseline="0" dirty="0">
              <a:solidFill>
                <a:schemeClr val="lt1"/>
              </a:solidFill>
              <a:latin typeface="Arial"/>
              <a:ea typeface="Helvetica Neue"/>
              <a:cs typeface="Arial"/>
              <a:sym typeface="Helvetica Neue"/>
            </a:endParaRPr>
          </a:p>
        </p:txBody>
      </p:sp>
      <p:sp>
        <p:nvSpPr>
          <p:cNvPr id="9" name="Tekstvak 24"/>
          <p:cNvSpPr txBox="1"/>
          <p:nvPr/>
        </p:nvSpPr>
        <p:spPr>
          <a:xfrm>
            <a:off x="228600" y="835192"/>
            <a:ext cx="8689396" cy="2031325"/>
          </a:xfrm>
          <a:prstGeom prst="rect">
            <a:avLst/>
          </a:prstGeom>
          <a:noFill/>
        </p:spPr>
        <p:txBody>
          <a:bodyPr wrap="square" rtlCol="0">
            <a:spAutoFit/>
          </a:bodyPr>
          <a:lstStyle/>
          <a:p>
            <a:r>
              <a:rPr lang="en-US" dirty="0" smtClean="0">
                <a:solidFill>
                  <a:srgbClr val="FF0000"/>
                </a:solidFill>
              </a:rPr>
              <a:t>Possible slide to include details around </a:t>
            </a:r>
            <a:r>
              <a:rPr lang="en-US" dirty="0" smtClean="0">
                <a:solidFill>
                  <a:srgbClr val="FF0000"/>
                </a:solidFill>
              </a:rPr>
              <a:t>status quo and community powers as escalation paths…</a:t>
            </a:r>
          </a:p>
          <a:p>
            <a:endParaRPr lang="en-US" dirty="0">
              <a:solidFill>
                <a:srgbClr val="FF0000"/>
              </a:solidFill>
            </a:endParaRPr>
          </a:p>
          <a:p>
            <a:r>
              <a:rPr lang="en-US" dirty="0"/>
              <a:t>The CCWG-Accountability recommends giving the multistakeholder community more governance powers, as detailed </a:t>
            </a:r>
            <a:r>
              <a:rPr lang="en-US" dirty="0" smtClean="0"/>
              <a:t>in the following slides.</a:t>
            </a:r>
          </a:p>
          <a:p>
            <a:endParaRPr lang="en-US" dirty="0"/>
          </a:p>
          <a:p>
            <a:r>
              <a:rPr lang="en-US" dirty="0" smtClean="0"/>
              <a:t>These </a:t>
            </a:r>
            <a:r>
              <a:rPr lang="en-US" dirty="0"/>
              <a:t>powers are intended to provide recourse as part of an escalation path </a:t>
            </a:r>
            <a:r>
              <a:rPr lang="en-US" dirty="0" smtClean="0"/>
              <a:t>in </a:t>
            </a:r>
            <a:r>
              <a:rPr lang="en-US" dirty="0"/>
              <a:t>case of substantial disagreement between the </a:t>
            </a:r>
            <a:r>
              <a:rPr lang="en-US" dirty="0" smtClean="0"/>
              <a:t>ICANN Board </a:t>
            </a:r>
            <a:r>
              <a:rPr lang="en-US" dirty="0"/>
              <a:t>and the community. They do not interfere with the day to day operations of </a:t>
            </a:r>
            <a:r>
              <a:rPr lang="en-US" dirty="0" smtClean="0"/>
              <a:t>ICANN.  </a:t>
            </a:r>
            <a:r>
              <a:rPr lang="en-US" dirty="0"/>
              <a:t>Additionally, </a:t>
            </a:r>
            <a:r>
              <a:rPr lang="en-US" dirty="0" smtClean="0"/>
              <a:t>these powers would </a:t>
            </a:r>
            <a:r>
              <a:rPr lang="en-US" dirty="0"/>
              <a:t>not impact how </a:t>
            </a:r>
            <a:r>
              <a:rPr lang="en-US" dirty="0" smtClean="0"/>
              <a:t>the community operates today, </a:t>
            </a:r>
            <a:r>
              <a:rPr lang="en-US" dirty="0"/>
              <a:t>or introduce new risks to them.</a:t>
            </a:r>
            <a:endParaRPr lang="en-US" dirty="0"/>
          </a:p>
        </p:txBody>
      </p:sp>
    </p:spTree>
    <p:extLst>
      <p:ext uri="{BB962C8B-B14F-4D97-AF65-F5344CB8AC3E}">
        <p14:creationId xmlns:p14="http://schemas.microsoft.com/office/powerpoint/2010/main" val="329311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4" name="Shape 104"/>
          <p:cNvSpPr/>
          <p:nvPr/>
        </p:nvSpPr>
        <p:spPr>
          <a:xfrm>
            <a:off x="216000" y="3943216"/>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0" name="Shape 100"/>
          <p:cNvSpPr/>
          <p:nvPr/>
        </p:nvSpPr>
        <p:spPr>
          <a:xfrm>
            <a:off x="4643700" y="3943216"/>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pic>
        <p:nvPicPr>
          <p:cNvPr id="65" name="Picture 64" descr="CCWG_Paris2015_Overview05-2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6352" y="4135969"/>
            <a:ext cx="3005096" cy="1298013"/>
          </a:xfrm>
          <a:prstGeom prst="rect">
            <a:avLst/>
          </a:prstGeom>
        </p:spPr>
      </p:pic>
      <p:sp>
        <p:nvSpPr>
          <p:cNvPr id="101" name="Shape 101"/>
          <p:cNvSpPr/>
          <p:nvPr/>
        </p:nvSpPr>
        <p:spPr>
          <a:xfrm>
            <a:off x="216000" y="1608667"/>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2" name="Shape 102"/>
          <p:cNvSpPr/>
          <p:nvPr/>
        </p:nvSpPr>
        <p:spPr>
          <a:xfrm>
            <a:off x="4643955" y="1608667"/>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61" name="Shape 101"/>
          <p:cNvSpPr/>
          <p:nvPr/>
        </p:nvSpPr>
        <p:spPr>
          <a:xfrm>
            <a:off x="216001" y="1608667"/>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62" name="Shape 102"/>
          <p:cNvSpPr/>
          <p:nvPr/>
        </p:nvSpPr>
        <p:spPr>
          <a:xfrm>
            <a:off x="4643956" y="1646767"/>
            <a:ext cx="4284344" cy="2202370"/>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5" name="Shape 105"/>
          <p:cNvSpPr/>
          <p:nvPr/>
        </p:nvSpPr>
        <p:spPr>
          <a:xfrm>
            <a:off x="8423997" y="6377394"/>
            <a:ext cx="504189" cy="216533"/>
          </a:xfrm>
          <a:custGeom>
            <a:avLst/>
            <a:gdLst/>
            <a:ahLst/>
            <a:cxnLst/>
            <a:rect l="0" t="0" r="0" b="0"/>
            <a:pathLst>
              <a:path w="504190" h="216534" extrusionOk="0">
                <a:moveTo>
                  <a:pt x="0" y="216001"/>
                </a:moveTo>
                <a:lnTo>
                  <a:pt x="503999" y="216001"/>
                </a:lnTo>
                <a:lnTo>
                  <a:pt x="503999" y="0"/>
                </a:lnTo>
                <a:lnTo>
                  <a:pt x="0" y="0"/>
                </a:lnTo>
                <a:lnTo>
                  <a:pt x="0" y="216001"/>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6" name="Shape 106"/>
          <p:cNvSpPr/>
          <p:nvPr/>
        </p:nvSpPr>
        <p:spPr>
          <a:xfrm>
            <a:off x="216001" y="6377394"/>
            <a:ext cx="8208008" cy="216533"/>
          </a:xfrm>
          <a:custGeom>
            <a:avLst/>
            <a:gdLst/>
            <a:ahLst/>
            <a:cxnLst/>
            <a:rect l="0" t="0" r="0" b="0"/>
            <a:pathLst>
              <a:path w="8208009" h="216534" extrusionOk="0">
                <a:moveTo>
                  <a:pt x="0" y="216001"/>
                </a:moveTo>
                <a:lnTo>
                  <a:pt x="8207997" y="216001"/>
                </a:lnTo>
                <a:lnTo>
                  <a:pt x="8207997" y="0"/>
                </a:lnTo>
                <a:lnTo>
                  <a:pt x="0" y="0"/>
                </a:lnTo>
                <a:lnTo>
                  <a:pt x="0" y="216001"/>
                </a:lnTo>
                <a:close/>
              </a:path>
            </a:pathLst>
          </a:custGeom>
          <a:solidFill>
            <a:srgbClr val="BBBDC0"/>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07" name="Shape 107"/>
          <p:cNvSpPr txBox="1">
            <a:spLocks noGrp="1"/>
          </p:cNvSpPr>
          <p:nvPr>
            <p:ph type="title"/>
          </p:nvPr>
        </p:nvSpPr>
        <p:spPr>
          <a:xfrm>
            <a:off x="275300" y="228600"/>
            <a:ext cx="8593500" cy="330300"/>
          </a:xfrm>
          <a:prstGeom prst="rect">
            <a:avLst/>
          </a:prstGeom>
          <a:noFill/>
          <a:ln>
            <a:noFill/>
          </a:ln>
        </p:spPr>
        <p:txBody>
          <a:bodyPr lIns="0" tIns="0" rIns="0" bIns="0" anchor="t" anchorCtr="0">
            <a:noAutofit/>
          </a:bodyPr>
          <a:lstStyle/>
          <a:p>
            <a:pPr marL="12700" lvl="0">
              <a:buSzPct val="25000"/>
            </a:pPr>
            <a:r>
              <a:rPr lang="en-US" sz="2400" b="1" dirty="0">
                <a:solidFill>
                  <a:srgbClr val="1C75BB"/>
                </a:solidFill>
                <a:ea typeface="Helvetica Neue"/>
                <a:sym typeface="Helvetica Neue"/>
              </a:rPr>
              <a:t>Post-Transition </a:t>
            </a:r>
            <a:r>
              <a:rPr lang="en" sz="2400" b="1" dirty="0">
                <a:solidFill>
                  <a:srgbClr val="1C75BB"/>
                </a:solidFill>
                <a:ea typeface="Helvetica Neue"/>
                <a:sym typeface="Helvetica Neue"/>
              </a:rPr>
              <a:t>Accountability Mechanisms</a:t>
            </a:r>
          </a:p>
        </p:txBody>
      </p:sp>
      <p:sp>
        <p:nvSpPr>
          <p:cNvPr id="108" name="Shape 108"/>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15" name="Shape 115"/>
          <p:cNvSpPr txBox="1">
            <a:spLocks noGrp="1"/>
          </p:cNvSpPr>
          <p:nvPr>
            <p:ph type="ftr" idx="4294967295"/>
          </p:nvPr>
        </p:nvSpPr>
        <p:spPr>
          <a:xfrm>
            <a:off x="275252" y="6415298"/>
            <a:ext cx="5068499" cy="139799"/>
          </a:xfrm>
          <a:prstGeom prst="rect">
            <a:avLst/>
          </a:prstGeom>
          <a:noFill/>
          <a:ln>
            <a:noFill/>
          </a:ln>
        </p:spPr>
        <p:txBody>
          <a:bodyPr lIns="0" tIns="0" rIns="0" bIns="0" anchor="t" anchorCtr="0">
            <a:noAutofit/>
          </a:bodyPr>
          <a:lstStyle/>
          <a:p>
            <a:pPr marL="12700" lvl="0">
              <a:buSzPct val="25000"/>
            </a:pPr>
            <a:r>
              <a:rPr lang="en" sz="900" dirty="0">
                <a:solidFill>
                  <a:srgbClr val="064263"/>
                </a:solidFill>
                <a:ea typeface="Helvetica Neue"/>
                <a:sym typeface="Helvetica Neue"/>
              </a:rPr>
              <a:t>Cross Community Working Group (CCWG) </a:t>
            </a:r>
            <a:r>
              <a:rPr lang="en" sz="900" dirty="0" smtClean="0">
                <a:solidFill>
                  <a:srgbClr val="064263"/>
                </a:solidFill>
                <a:ea typeface="Helvetica Neue"/>
                <a:sym typeface="Helvetica Neue"/>
              </a:rPr>
              <a:t>Accountability</a:t>
            </a:r>
            <a:r>
              <a:rPr lang="en-US" sz="900" dirty="0" smtClean="0">
                <a:solidFill>
                  <a:srgbClr val="064263"/>
                </a:solidFill>
                <a:ea typeface="Helvetica Neue"/>
                <a:sym typeface="Helvetica Neue"/>
              </a:rPr>
              <a:t> 2nd</a:t>
            </a:r>
            <a:r>
              <a:rPr lang="en" sz="900" dirty="0" smtClean="0">
                <a:solidFill>
                  <a:srgbClr val="064263"/>
                </a:solidFill>
                <a:ea typeface="Helvetica Neue"/>
                <a:sym typeface="Helvetica Neue"/>
              </a:rPr>
              <a:t> </a:t>
            </a:r>
            <a:r>
              <a:rPr lang="en" sz="900" dirty="0">
                <a:solidFill>
                  <a:srgbClr val="064263"/>
                </a:solidFill>
                <a:ea typeface="Helvetica Neue"/>
                <a:sym typeface="Helvetica Neue"/>
              </a:rPr>
              <a:t>Draft Proposal for Public Comment</a:t>
            </a:r>
          </a:p>
        </p:txBody>
      </p:sp>
      <p:sp>
        <p:nvSpPr>
          <p:cNvPr id="116" name="Shape 116"/>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6</a:t>
            </a:fld>
            <a:endParaRPr lang="en" sz="900" b="0" i="0" u="none" strike="noStrike" cap="none" baseline="0" dirty="0">
              <a:solidFill>
                <a:schemeClr val="lt1"/>
              </a:solidFill>
              <a:latin typeface="Arial"/>
              <a:ea typeface="Helvetica Neue"/>
              <a:cs typeface="Arial"/>
              <a:sym typeface="Helvetica Neue"/>
            </a:endParaRPr>
          </a:p>
        </p:txBody>
      </p:sp>
      <p:sp>
        <p:nvSpPr>
          <p:cNvPr id="117" name="Shape 117"/>
          <p:cNvSpPr txBox="1"/>
          <p:nvPr/>
        </p:nvSpPr>
        <p:spPr>
          <a:xfrm>
            <a:off x="216000" y="802750"/>
            <a:ext cx="8712299" cy="521699"/>
          </a:xfrm>
          <a:prstGeom prst="rect">
            <a:avLst/>
          </a:prstGeom>
          <a:noFill/>
          <a:ln>
            <a:noFill/>
          </a:ln>
        </p:spPr>
        <p:txBody>
          <a:bodyPr lIns="91425" tIns="91425" rIns="91425" bIns="91425" anchor="t" anchorCtr="0">
            <a:noAutofit/>
          </a:bodyPr>
          <a:lstStyle/>
          <a:p>
            <a:pPr lvl="0" indent="-342900">
              <a:lnSpc>
                <a:spcPct val="115000"/>
              </a:lnSpc>
              <a:buClr>
                <a:schemeClr val="dk1"/>
              </a:buClr>
              <a:buSzPct val="78571"/>
            </a:pPr>
            <a:r>
              <a:rPr lang="en" dirty="0">
                <a:solidFill>
                  <a:srgbClr val="4F81BD"/>
                </a:solidFill>
              </a:rPr>
              <a:t>The CCWG-Accountability has identified enhancements required to </a:t>
            </a:r>
            <a:r>
              <a:rPr lang="en" b="1" dirty="0">
                <a:solidFill>
                  <a:srgbClr val="4F81BD"/>
                </a:solidFill>
              </a:rPr>
              <a:t>those building blocks that would form the accountability mechanisms </a:t>
            </a:r>
            <a:r>
              <a:rPr lang="en" dirty="0">
                <a:solidFill>
                  <a:srgbClr val="4F81BD"/>
                </a:solidFill>
              </a:rPr>
              <a:t>required to improve ICANN’s accountability.</a:t>
            </a:r>
            <a:endParaRPr lang="en" b="1" dirty="0">
              <a:solidFill>
                <a:schemeClr val="accent1"/>
              </a:solidFill>
            </a:endParaRPr>
          </a:p>
        </p:txBody>
      </p:sp>
      <p:pic>
        <p:nvPicPr>
          <p:cNvPr id="4" name="Picture 3" descr="CCWG_Paris2015_Overview05-2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30522">
            <a:off x="6351610" y="1978931"/>
            <a:ext cx="2658528" cy="1148317"/>
          </a:xfrm>
          <a:prstGeom prst="rect">
            <a:avLst/>
          </a:prstGeom>
        </p:spPr>
      </p:pic>
      <p:sp>
        <p:nvSpPr>
          <p:cNvPr id="30" name="TextBox 29"/>
          <p:cNvSpPr txBox="1"/>
          <p:nvPr/>
        </p:nvSpPr>
        <p:spPr>
          <a:xfrm>
            <a:off x="1423352" y="2809199"/>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
        <p:nvSpPr>
          <p:cNvPr id="31" name="TextBox 30"/>
          <p:cNvSpPr txBox="1"/>
          <p:nvPr/>
        </p:nvSpPr>
        <p:spPr>
          <a:xfrm>
            <a:off x="1762018" y="2809199"/>
            <a:ext cx="211665" cy="153888"/>
          </a:xfrm>
          <a:prstGeom prst="rect">
            <a:avLst/>
          </a:prstGeom>
          <a:noFill/>
        </p:spPr>
        <p:txBody>
          <a:bodyPr wrap="square" lIns="0" tIns="0" rIns="0" bIns="0" rtlCol="0">
            <a:spAutoFit/>
          </a:bodyPr>
          <a:lstStyle/>
          <a:p>
            <a:pPr algn="ctr"/>
            <a:r>
              <a:rPr lang="en-US" sz="1000" dirty="0" smtClean="0">
                <a:solidFill>
                  <a:srgbClr val="231F20"/>
                </a:solidFill>
              </a:rPr>
              <a:t>SO</a:t>
            </a:r>
            <a:endParaRPr lang="en-US" sz="1000" dirty="0"/>
          </a:p>
        </p:txBody>
      </p:sp>
      <p:sp>
        <p:nvSpPr>
          <p:cNvPr id="32" name="TextBox 31"/>
          <p:cNvSpPr txBox="1"/>
          <p:nvPr/>
        </p:nvSpPr>
        <p:spPr>
          <a:xfrm>
            <a:off x="2103560" y="2809199"/>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
        <p:nvSpPr>
          <p:cNvPr id="33" name="TextBox 32"/>
          <p:cNvSpPr txBox="1"/>
          <p:nvPr/>
        </p:nvSpPr>
        <p:spPr>
          <a:xfrm>
            <a:off x="2446460" y="2809199"/>
            <a:ext cx="211665" cy="153888"/>
          </a:xfrm>
          <a:prstGeom prst="rect">
            <a:avLst/>
          </a:prstGeom>
          <a:noFill/>
        </p:spPr>
        <p:txBody>
          <a:bodyPr wrap="square" lIns="0" tIns="0" rIns="0" bIns="0" rtlCol="0">
            <a:spAutoFit/>
          </a:bodyPr>
          <a:lstStyle/>
          <a:p>
            <a:pPr algn="ctr"/>
            <a:r>
              <a:rPr lang="en-US" sz="1000" dirty="0" smtClean="0">
                <a:solidFill>
                  <a:srgbClr val="231F20"/>
                </a:solidFill>
              </a:rPr>
              <a:t>SO</a:t>
            </a:r>
            <a:endParaRPr lang="en-US" sz="1000" dirty="0"/>
          </a:p>
        </p:txBody>
      </p:sp>
      <p:sp>
        <p:nvSpPr>
          <p:cNvPr id="34" name="TextBox 33"/>
          <p:cNvSpPr txBox="1"/>
          <p:nvPr/>
        </p:nvSpPr>
        <p:spPr>
          <a:xfrm>
            <a:off x="2789361" y="2809199"/>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
        <p:nvSpPr>
          <p:cNvPr id="35" name="TextBox 34"/>
          <p:cNvSpPr txBox="1"/>
          <p:nvPr/>
        </p:nvSpPr>
        <p:spPr>
          <a:xfrm>
            <a:off x="3123970" y="2809199"/>
            <a:ext cx="211665" cy="153888"/>
          </a:xfrm>
          <a:prstGeom prst="rect">
            <a:avLst/>
          </a:prstGeom>
          <a:noFill/>
        </p:spPr>
        <p:txBody>
          <a:bodyPr wrap="square" lIns="0" tIns="0" rIns="0" bIns="0" rtlCol="0">
            <a:spAutoFit/>
          </a:bodyPr>
          <a:lstStyle/>
          <a:p>
            <a:pPr algn="ctr"/>
            <a:r>
              <a:rPr lang="en-US" sz="1000" dirty="0" smtClean="0">
                <a:solidFill>
                  <a:srgbClr val="231F20"/>
                </a:solidFill>
              </a:rPr>
              <a:t>SO</a:t>
            </a:r>
            <a:endParaRPr lang="en-US" sz="1000" dirty="0"/>
          </a:p>
        </p:txBody>
      </p:sp>
      <p:sp>
        <p:nvSpPr>
          <p:cNvPr id="36" name="TextBox 35"/>
          <p:cNvSpPr txBox="1"/>
          <p:nvPr/>
        </p:nvSpPr>
        <p:spPr>
          <a:xfrm>
            <a:off x="3461136" y="2809199"/>
            <a:ext cx="211665" cy="153888"/>
          </a:xfrm>
          <a:prstGeom prst="rect">
            <a:avLst/>
          </a:prstGeom>
          <a:noFill/>
        </p:spPr>
        <p:txBody>
          <a:bodyPr wrap="square" lIns="0" tIns="0" rIns="0" bIns="0" rtlCol="0">
            <a:spAutoFit/>
          </a:bodyPr>
          <a:lstStyle/>
          <a:p>
            <a:pPr algn="ctr"/>
            <a:r>
              <a:rPr lang="en-US" sz="1000" dirty="0">
                <a:solidFill>
                  <a:srgbClr val="231F20"/>
                </a:solidFill>
              </a:rPr>
              <a:t>AC</a:t>
            </a:r>
            <a:endParaRPr lang="en-US" sz="1000" dirty="0"/>
          </a:p>
        </p:txBody>
      </p:sp>
      <p:sp>
        <p:nvSpPr>
          <p:cNvPr id="29" name="Shape 120"/>
          <p:cNvSpPr txBox="1"/>
          <p:nvPr/>
        </p:nvSpPr>
        <p:spPr>
          <a:xfrm>
            <a:off x="2477034" y="4990240"/>
            <a:ext cx="2022308" cy="1068748"/>
          </a:xfrm>
          <a:prstGeom prst="rect">
            <a:avLst/>
          </a:prstGeom>
          <a:noFill/>
          <a:ln>
            <a:noFill/>
          </a:ln>
        </p:spPr>
        <p:txBody>
          <a:bodyPr lIns="91425" tIns="91425" rIns="91425" bIns="91425" anchor="t" anchorCtr="0">
            <a:noAutofit/>
          </a:bodyPr>
          <a:lstStyle/>
          <a:p>
            <a:pPr lvl="0" rtl="0">
              <a:spcBef>
                <a:spcPts val="0"/>
              </a:spcBef>
              <a:buNone/>
            </a:pPr>
            <a:r>
              <a:rPr lang="en-US" b="1" dirty="0" smtClean="0"/>
              <a:t>The </a:t>
            </a:r>
            <a:r>
              <a:rPr lang="en" b="1" dirty="0" smtClean="0"/>
              <a:t>Principles</a:t>
            </a:r>
            <a:r>
              <a:rPr lang="en" sz="1600" b="1" dirty="0" smtClean="0"/>
              <a:t> </a:t>
            </a:r>
            <a:endParaRPr lang="en-US" sz="1600" b="1" dirty="0" smtClean="0"/>
          </a:p>
          <a:p>
            <a:pPr lvl="0" rtl="0">
              <a:spcBef>
                <a:spcPts val="0"/>
              </a:spcBef>
              <a:buNone/>
            </a:pPr>
            <a:r>
              <a:rPr lang="en-US" sz="1000" dirty="0" smtClean="0"/>
              <a:t>g</a:t>
            </a:r>
            <a:r>
              <a:rPr lang="en" sz="1000" dirty="0" smtClean="0"/>
              <a:t>uarantee </a:t>
            </a:r>
            <a:r>
              <a:rPr lang="en-US" sz="1000" dirty="0" smtClean="0"/>
              <a:t>the </a:t>
            </a:r>
            <a:r>
              <a:rPr lang="en" sz="1000" dirty="0" smtClean="0"/>
              <a:t>core </a:t>
            </a:r>
            <a:r>
              <a:rPr lang="en-US" sz="1000" dirty="0" smtClean="0"/>
              <a:t>mission, commitments and </a:t>
            </a:r>
            <a:r>
              <a:rPr lang="en" sz="1000" dirty="0" smtClean="0"/>
              <a:t>values </a:t>
            </a:r>
            <a:r>
              <a:rPr lang="en" sz="1000" dirty="0"/>
              <a:t>of </a:t>
            </a:r>
            <a:r>
              <a:rPr lang="en-US" sz="1000" dirty="0" smtClean="0"/>
              <a:t>ICANN through its bylaws</a:t>
            </a:r>
          </a:p>
          <a:p>
            <a:pPr lvl="0" rtl="0">
              <a:spcBef>
                <a:spcPts val="0"/>
              </a:spcBef>
              <a:buNone/>
            </a:pPr>
            <a:r>
              <a:rPr lang="en-US" sz="1000" dirty="0" smtClean="0"/>
              <a:t>(i.e. the Constitution).</a:t>
            </a:r>
            <a:endParaRPr lang="en" sz="1000" dirty="0"/>
          </a:p>
        </p:txBody>
      </p:sp>
      <p:sp>
        <p:nvSpPr>
          <p:cNvPr id="37" name="Shape 121"/>
          <p:cNvSpPr txBox="1"/>
          <p:nvPr/>
        </p:nvSpPr>
        <p:spPr>
          <a:xfrm>
            <a:off x="4971553" y="5330148"/>
            <a:ext cx="3602999" cy="1076399"/>
          </a:xfrm>
          <a:prstGeom prst="rect">
            <a:avLst/>
          </a:prstGeom>
          <a:noFill/>
          <a:ln>
            <a:noFill/>
          </a:ln>
        </p:spPr>
        <p:txBody>
          <a:bodyPr lIns="91425" tIns="91425" rIns="91425" bIns="91425" anchor="t" anchorCtr="0">
            <a:noAutofit/>
          </a:bodyPr>
          <a:lstStyle/>
          <a:p>
            <a:pPr lvl="0" rtl="0">
              <a:spcBef>
                <a:spcPts val="0"/>
              </a:spcBef>
              <a:buClr>
                <a:schemeClr val="dk1"/>
              </a:buClr>
              <a:buSzPct val="68750"/>
              <a:buFont typeface="Arial"/>
              <a:buNone/>
            </a:pPr>
            <a:r>
              <a:rPr lang="en" b="1" dirty="0"/>
              <a:t>Independent Appeals Mechanisms</a:t>
            </a:r>
          </a:p>
          <a:p>
            <a:pPr lvl="0">
              <a:spcBef>
                <a:spcPts val="0"/>
              </a:spcBef>
              <a:buNone/>
            </a:pPr>
            <a:r>
              <a:rPr lang="en-US" sz="1000" dirty="0"/>
              <a:t>c</a:t>
            </a:r>
            <a:r>
              <a:rPr lang="en" sz="1000" dirty="0" smtClean="0"/>
              <a:t>onfers </a:t>
            </a:r>
            <a:r>
              <a:rPr lang="en" sz="1000" dirty="0"/>
              <a:t>the power to review and provide redress, as </a:t>
            </a:r>
            <a:r>
              <a:rPr lang="en" sz="1000" dirty="0" smtClean="0"/>
              <a:t>needed</a:t>
            </a:r>
            <a:r>
              <a:rPr lang="en-US" sz="1000" dirty="0"/>
              <a:t> </a:t>
            </a:r>
            <a:r>
              <a:rPr lang="en-US" sz="1000" dirty="0" smtClean="0"/>
              <a:t>(i.e. the Judiciary).</a:t>
            </a:r>
            <a:r>
              <a:rPr lang="en" sz="1000" dirty="0" smtClean="0"/>
              <a:t> </a:t>
            </a:r>
            <a:endParaRPr lang="en" sz="1000" dirty="0"/>
          </a:p>
        </p:txBody>
      </p:sp>
      <p:sp>
        <p:nvSpPr>
          <p:cNvPr id="38" name="Shape 122"/>
          <p:cNvSpPr txBox="1"/>
          <p:nvPr/>
        </p:nvSpPr>
        <p:spPr>
          <a:xfrm>
            <a:off x="418078" y="3042966"/>
            <a:ext cx="3972493" cy="810192"/>
          </a:xfrm>
          <a:prstGeom prst="rect">
            <a:avLst/>
          </a:prstGeom>
          <a:noFill/>
          <a:ln>
            <a:noFill/>
          </a:ln>
        </p:spPr>
        <p:txBody>
          <a:bodyPr lIns="91425" tIns="91425" rIns="91425" bIns="91425" anchor="t" anchorCtr="0">
            <a:noAutofit/>
          </a:bodyPr>
          <a:lstStyle/>
          <a:p>
            <a:pPr lvl="0" rtl="0">
              <a:spcBef>
                <a:spcPts val="0"/>
              </a:spcBef>
              <a:buNone/>
            </a:pPr>
            <a:r>
              <a:rPr lang="en-US" b="1" dirty="0" smtClean="0"/>
              <a:t>The </a:t>
            </a:r>
            <a:r>
              <a:rPr lang="en" b="1" dirty="0" smtClean="0"/>
              <a:t>Empowered</a:t>
            </a:r>
            <a:r>
              <a:rPr lang="en-US" b="1" dirty="0"/>
              <a:t> </a:t>
            </a:r>
            <a:r>
              <a:rPr lang="en" b="1" dirty="0" smtClean="0"/>
              <a:t>Community</a:t>
            </a:r>
            <a:endParaRPr lang="en" b="1" dirty="0"/>
          </a:p>
          <a:p>
            <a:pPr lvl="0">
              <a:spcBef>
                <a:spcPts val="0"/>
              </a:spcBef>
              <a:buNone/>
            </a:pPr>
            <a:r>
              <a:rPr lang="en-US" sz="1000" dirty="0" smtClean="0"/>
              <a:t>r</a:t>
            </a:r>
            <a:r>
              <a:rPr lang="en" sz="1000" dirty="0" smtClean="0"/>
              <a:t>efers </a:t>
            </a:r>
            <a:r>
              <a:rPr lang="en" sz="1000" dirty="0"/>
              <a:t>to the powers that allow the </a:t>
            </a:r>
            <a:r>
              <a:rPr lang="en" sz="1000" dirty="0" smtClean="0"/>
              <a:t>community</a:t>
            </a:r>
            <a:r>
              <a:rPr lang="en-US" sz="1000" dirty="0" smtClean="0"/>
              <a:t> SOs &amp; ACs</a:t>
            </a:r>
            <a:r>
              <a:rPr lang="en" sz="1000" dirty="0" smtClean="0"/>
              <a:t> to </a:t>
            </a:r>
            <a:r>
              <a:rPr lang="en" sz="1000" dirty="0"/>
              <a:t>take action should ICANN breach the </a:t>
            </a:r>
            <a:r>
              <a:rPr lang="en" sz="1000" dirty="0" smtClean="0"/>
              <a:t>principles</a:t>
            </a:r>
            <a:r>
              <a:rPr lang="en-US" sz="1000" dirty="0" smtClean="0"/>
              <a:t> (i.e. the People)</a:t>
            </a:r>
            <a:r>
              <a:rPr lang="en" sz="1000" dirty="0" smtClean="0"/>
              <a:t>.</a:t>
            </a:r>
            <a:endParaRPr lang="en" sz="1000" dirty="0"/>
          </a:p>
        </p:txBody>
      </p:sp>
      <p:sp>
        <p:nvSpPr>
          <p:cNvPr id="39" name="Shape 123"/>
          <p:cNvSpPr txBox="1"/>
          <p:nvPr/>
        </p:nvSpPr>
        <p:spPr>
          <a:xfrm>
            <a:off x="5775637" y="2944174"/>
            <a:ext cx="3152663" cy="1076399"/>
          </a:xfrm>
          <a:prstGeom prst="rect">
            <a:avLst/>
          </a:prstGeom>
          <a:noFill/>
          <a:ln>
            <a:noFill/>
          </a:ln>
        </p:spPr>
        <p:txBody>
          <a:bodyPr lIns="91425" tIns="91425" rIns="91425" bIns="91425" anchor="t" anchorCtr="0">
            <a:noAutofit/>
          </a:bodyPr>
          <a:lstStyle/>
          <a:p>
            <a:pPr lvl="0" rtl="0">
              <a:spcBef>
                <a:spcPts val="0"/>
              </a:spcBef>
              <a:buNone/>
            </a:pPr>
            <a:r>
              <a:rPr lang="en" b="1" dirty="0"/>
              <a:t>ICANN Board</a:t>
            </a:r>
          </a:p>
          <a:p>
            <a:pPr lvl="0"/>
            <a:r>
              <a:rPr lang="en-US" sz="1000" dirty="0"/>
              <a:t>r</a:t>
            </a:r>
            <a:r>
              <a:rPr lang="en" sz="1000" dirty="0"/>
              <a:t>epresents the primary decision-making body that the community holds </a:t>
            </a:r>
            <a:r>
              <a:rPr lang="en" sz="1000" dirty="0" smtClean="0"/>
              <a:t>accountable</a:t>
            </a:r>
            <a:r>
              <a:rPr lang="en-US" sz="1000" dirty="0"/>
              <a:t> </a:t>
            </a:r>
            <a:r>
              <a:rPr lang="en-US" sz="1000" dirty="0" smtClean="0"/>
              <a:t>(i.e. the Executive).</a:t>
            </a:r>
            <a:endParaRPr lang="en" sz="1000" dirty="0"/>
          </a:p>
        </p:txBody>
      </p:sp>
      <p:pic>
        <p:nvPicPr>
          <p:cNvPr id="6" name="Picture 5" descr="CCWG_Paris2015_Overview05-2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2531" y="1772713"/>
            <a:ext cx="2878011" cy="1243120"/>
          </a:xfrm>
          <a:prstGeom prst="rect">
            <a:avLst/>
          </a:prstGeom>
        </p:spPr>
      </p:pic>
      <p:sp>
        <p:nvSpPr>
          <p:cNvPr id="40" name="TextBox 39"/>
          <p:cNvSpPr txBox="1"/>
          <p:nvPr/>
        </p:nvSpPr>
        <p:spPr>
          <a:xfrm>
            <a:off x="1855150" y="1820802"/>
            <a:ext cx="211665" cy="138499"/>
          </a:xfrm>
          <a:prstGeom prst="rect">
            <a:avLst/>
          </a:prstGeom>
          <a:noFill/>
        </p:spPr>
        <p:txBody>
          <a:bodyPr wrap="square" lIns="0" tIns="0" rIns="0" bIns="0" rtlCol="0">
            <a:spAutoFit/>
          </a:bodyPr>
          <a:lstStyle/>
          <a:p>
            <a:pPr algn="ctr"/>
            <a:r>
              <a:rPr lang="en-US" sz="900" dirty="0" smtClean="0">
                <a:solidFill>
                  <a:srgbClr val="231F20"/>
                </a:solidFill>
              </a:rPr>
              <a:t>1</a:t>
            </a:r>
            <a:endParaRPr lang="en-US" sz="900" dirty="0"/>
          </a:p>
        </p:txBody>
      </p:sp>
      <p:sp>
        <p:nvSpPr>
          <p:cNvPr id="41" name="TextBox 40"/>
          <p:cNvSpPr txBox="1"/>
          <p:nvPr/>
        </p:nvSpPr>
        <p:spPr>
          <a:xfrm>
            <a:off x="2118744" y="1820802"/>
            <a:ext cx="211665" cy="138499"/>
          </a:xfrm>
          <a:prstGeom prst="rect">
            <a:avLst/>
          </a:prstGeom>
          <a:noFill/>
        </p:spPr>
        <p:txBody>
          <a:bodyPr wrap="square" lIns="0" tIns="0" rIns="0" bIns="0" rtlCol="0">
            <a:spAutoFit/>
          </a:bodyPr>
          <a:lstStyle/>
          <a:p>
            <a:pPr algn="ctr"/>
            <a:r>
              <a:rPr lang="en-US" sz="900" dirty="0" smtClean="0">
                <a:solidFill>
                  <a:srgbClr val="231F20"/>
                </a:solidFill>
              </a:rPr>
              <a:t>2</a:t>
            </a:r>
            <a:endParaRPr lang="en-US" sz="900" dirty="0"/>
          </a:p>
        </p:txBody>
      </p:sp>
      <p:sp>
        <p:nvSpPr>
          <p:cNvPr id="42" name="TextBox 41"/>
          <p:cNvSpPr txBox="1"/>
          <p:nvPr/>
        </p:nvSpPr>
        <p:spPr>
          <a:xfrm>
            <a:off x="2375281" y="1820802"/>
            <a:ext cx="211665" cy="138499"/>
          </a:xfrm>
          <a:prstGeom prst="rect">
            <a:avLst/>
          </a:prstGeom>
          <a:noFill/>
        </p:spPr>
        <p:txBody>
          <a:bodyPr wrap="square" lIns="0" tIns="0" rIns="0" bIns="0" rtlCol="0">
            <a:spAutoFit/>
          </a:bodyPr>
          <a:lstStyle/>
          <a:p>
            <a:pPr algn="ctr"/>
            <a:r>
              <a:rPr lang="en-US" sz="900" dirty="0" smtClean="0">
                <a:solidFill>
                  <a:srgbClr val="231F20"/>
                </a:solidFill>
              </a:rPr>
              <a:t>3</a:t>
            </a:r>
            <a:endParaRPr lang="en-US" sz="900" dirty="0"/>
          </a:p>
        </p:txBody>
      </p:sp>
      <p:sp>
        <p:nvSpPr>
          <p:cNvPr id="43" name="TextBox 42"/>
          <p:cNvSpPr txBox="1"/>
          <p:nvPr/>
        </p:nvSpPr>
        <p:spPr>
          <a:xfrm>
            <a:off x="2636991" y="1820802"/>
            <a:ext cx="211665" cy="138499"/>
          </a:xfrm>
          <a:prstGeom prst="rect">
            <a:avLst/>
          </a:prstGeom>
          <a:noFill/>
        </p:spPr>
        <p:txBody>
          <a:bodyPr wrap="square" lIns="0" tIns="0" rIns="0" bIns="0" rtlCol="0">
            <a:spAutoFit/>
          </a:bodyPr>
          <a:lstStyle/>
          <a:p>
            <a:pPr algn="ctr"/>
            <a:r>
              <a:rPr lang="en-US" sz="900" dirty="0" smtClean="0">
                <a:solidFill>
                  <a:srgbClr val="231F20"/>
                </a:solidFill>
              </a:rPr>
              <a:t>4</a:t>
            </a:r>
            <a:endParaRPr lang="en-US" sz="900" dirty="0"/>
          </a:p>
        </p:txBody>
      </p:sp>
      <p:sp>
        <p:nvSpPr>
          <p:cNvPr id="44" name="TextBox 43"/>
          <p:cNvSpPr txBox="1"/>
          <p:nvPr/>
        </p:nvSpPr>
        <p:spPr>
          <a:xfrm>
            <a:off x="2903871" y="1820802"/>
            <a:ext cx="211665" cy="138499"/>
          </a:xfrm>
          <a:prstGeom prst="rect">
            <a:avLst/>
          </a:prstGeom>
          <a:noFill/>
        </p:spPr>
        <p:txBody>
          <a:bodyPr wrap="square" lIns="0" tIns="0" rIns="0" bIns="0" rtlCol="0">
            <a:spAutoFit/>
          </a:bodyPr>
          <a:lstStyle/>
          <a:p>
            <a:pPr algn="ctr"/>
            <a:r>
              <a:rPr lang="en-US" sz="900" dirty="0" smtClean="0">
                <a:solidFill>
                  <a:srgbClr val="231F20"/>
                </a:solidFill>
              </a:rPr>
              <a:t>5</a:t>
            </a:r>
            <a:endParaRPr lang="en-US" sz="900" dirty="0"/>
          </a:p>
        </p:txBody>
      </p:sp>
      <p:sp>
        <p:nvSpPr>
          <p:cNvPr id="45" name="TextBox 44"/>
          <p:cNvSpPr txBox="1"/>
          <p:nvPr/>
        </p:nvSpPr>
        <p:spPr>
          <a:xfrm>
            <a:off x="3158422" y="1820802"/>
            <a:ext cx="211665" cy="138499"/>
          </a:xfrm>
          <a:prstGeom prst="rect">
            <a:avLst/>
          </a:prstGeom>
          <a:noFill/>
        </p:spPr>
        <p:txBody>
          <a:bodyPr wrap="square" lIns="0" tIns="0" rIns="0" bIns="0" rtlCol="0">
            <a:spAutoFit/>
          </a:bodyPr>
          <a:lstStyle/>
          <a:p>
            <a:pPr algn="ctr"/>
            <a:r>
              <a:rPr lang="en-US" sz="900" dirty="0" smtClean="0">
                <a:solidFill>
                  <a:srgbClr val="231F20"/>
                </a:solidFill>
              </a:rPr>
              <a:t>6</a:t>
            </a:r>
            <a:endParaRPr lang="en-US" sz="900" dirty="0"/>
          </a:p>
        </p:txBody>
      </p:sp>
      <p:grpSp>
        <p:nvGrpSpPr>
          <p:cNvPr id="15" name="Group 14"/>
          <p:cNvGrpSpPr/>
          <p:nvPr/>
        </p:nvGrpSpPr>
        <p:grpSpPr>
          <a:xfrm>
            <a:off x="5763508" y="1715761"/>
            <a:ext cx="1741252" cy="1055789"/>
            <a:chOff x="5756452" y="1770801"/>
            <a:chExt cx="1741252" cy="1055789"/>
          </a:xfrm>
        </p:grpSpPr>
        <p:sp>
          <p:nvSpPr>
            <p:cNvPr id="8" name="TextBox 7"/>
            <p:cNvSpPr txBox="1"/>
            <p:nvPr/>
          </p:nvSpPr>
          <p:spPr>
            <a:xfrm>
              <a:off x="5756452" y="1770801"/>
              <a:ext cx="1741252" cy="461665"/>
            </a:xfrm>
            <a:prstGeom prst="rect">
              <a:avLst/>
            </a:prstGeom>
            <a:noFill/>
          </p:spPr>
          <p:txBody>
            <a:bodyPr wrap="square" rtlCol="0">
              <a:spAutoFit/>
            </a:bodyPr>
            <a:lstStyle/>
            <a:p>
              <a:pPr marL="171450" indent="-171450">
                <a:buFont typeface="Arial"/>
                <a:buChar char="•"/>
              </a:pPr>
              <a:r>
                <a:rPr lang="en-US" sz="800" b="1" spc="-5" dirty="0" smtClean="0">
                  <a:solidFill>
                    <a:schemeClr val="tx1"/>
                  </a:solidFill>
                </a:rPr>
                <a:t>BUDGET</a:t>
              </a:r>
            </a:p>
            <a:p>
              <a:pPr marL="171450" indent="-171450">
                <a:buFont typeface="Arial"/>
                <a:buChar char="•"/>
              </a:pPr>
              <a:r>
                <a:rPr lang="en-US" sz="800" b="1" spc="-5" dirty="0" smtClean="0">
                  <a:solidFill>
                    <a:schemeClr val="tx1"/>
                  </a:solidFill>
                </a:rPr>
                <a:t>STRATEGY/OPS PLAN</a:t>
              </a:r>
            </a:p>
            <a:p>
              <a:pPr marL="171450" indent="-171450">
                <a:buFont typeface="Arial"/>
                <a:buChar char="•"/>
              </a:pPr>
              <a:r>
                <a:rPr lang="en-US" sz="800" b="1" spc="-5" dirty="0" smtClean="0">
                  <a:solidFill>
                    <a:schemeClr val="tx1"/>
                  </a:solidFill>
                </a:rPr>
                <a:t>BYLAWS</a:t>
              </a:r>
              <a:endParaRPr lang="en-US" sz="800" b="1" dirty="0">
                <a:solidFill>
                  <a:schemeClr val="tx1"/>
                </a:solidFill>
              </a:endParaRPr>
            </a:p>
          </p:txBody>
        </p:sp>
        <p:cxnSp>
          <p:nvCxnSpPr>
            <p:cNvPr id="10" name="Straight Arrow Connector 9"/>
            <p:cNvCxnSpPr/>
            <p:nvPr/>
          </p:nvCxnSpPr>
          <p:spPr>
            <a:xfrm flipV="1">
              <a:off x="6111251" y="2218355"/>
              <a:ext cx="0" cy="608235"/>
            </a:xfrm>
            <a:prstGeom prst="straightConnector1">
              <a:avLst/>
            </a:prstGeom>
            <a:ln w="12700">
              <a:solidFill>
                <a:schemeClr val="tx1"/>
              </a:solidFill>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H="1">
              <a:off x="6111251" y="2826590"/>
              <a:ext cx="591182" cy="0"/>
            </a:xfrm>
            <a:prstGeom prst="straightConnector1">
              <a:avLst/>
            </a:prstGeom>
            <a:ln w="12700">
              <a:solidFill>
                <a:schemeClr val="tx1"/>
              </a:solidFill>
              <a:tailEnd type="none" w="med" len="sm"/>
            </a:ln>
            <a:effectLst/>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3762963" y="1816800"/>
            <a:ext cx="2012674" cy="259579"/>
            <a:chOff x="3762963" y="1857728"/>
            <a:chExt cx="2012674" cy="259579"/>
          </a:xfrm>
        </p:grpSpPr>
        <p:cxnSp>
          <p:nvCxnSpPr>
            <p:cNvPr id="70" name="Straight Arrow Connector 69"/>
            <p:cNvCxnSpPr/>
            <p:nvPr/>
          </p:nvCxnSpPr>
          <p:spPr>
            <a:xfrm>
              <a:off x="3762963" y="1987522"/>
              <a:ext cx="2012674" cy="0"/>
            </a:xfrm>
            <a:prstGeom prst="straightConnector1">
              <a:avLst/>
            </a:prstGeom>
            <a:ln w="12700">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4292153" y="1857728"/>
              <a:ext cx="1223680" cy="259579"/>
            </a:xfrm>
            <a:prstGeom prst="rect">
              <a:avLst/>
            </a:prstGeom>
            <a:solidFill>
              <a:srgbClr val="DAE6F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303544" y="1872106"/>
              <a:ext cx="1212289" cy="230832"/>
            </a:xfrm>
            <a:prstGeom prst="rect">
              <a:avLst/>
            </a:prstGeom>
            <a:noFill/>
          </p:spPr>
          <p:txBody>
            <a:bodyPr wrap="square" rtlCol="0">
              <a:spAutoFit/>
            </a:bodyPr>
            <a:lstStyle/>
            <a:p>
              <a:pPr algn="ctr"/>
              <a:r>
                <a:rPr lang="en-US" sz="900" b="1" dirty="0" smtClean="0">
                  <a:solidFill>
                    <a:srgbClr val="4F81BD"/>
                  </a:solidFill>
                </a:rPr>
                <a:t>REVIEW / REJECT</a:t>
              </a:r>
              <a:endParaRPr lang="en-US" sz="900" b="1" dirty="0">
                <a:solidFill>
                  <a:srgbClr val="4F81BD"/>
                </a:solidFill>
              </a:endParaRPr>
            </a:p>
          </p:txBody>
        </p:sp>
      </p:grpSp>
      <p:grpSp>
        <p:nvGrpSpPr>
          <p:cNvPr id="11" name="Group 10"/>
          <p:cNvGrpSpPr/>
          <p:nvPr/>
        </p:nvGrpSpPr>
        <p:grpSpPr>
          <a:xfrm>
            <a:off x="3772370" y="2360763"/>
            <a:ext cx="2837360" cy="259579"/>
            <a:chOff x="3772370" y="2434151"/>
            <a:chExt cx="2837360" cy="259579"/>
          </a:xfrm>
        </p:grpSpPr>
        <p:cxnSp>
          <p:nvCxnSpPr>
            <p:cNvPr id="73" name="Straight Arrow Connector 72"/>
            <p:cNvCxnSpPr/>
            <p:nvPr/>
          </p:nvCxnSpPr>
          <p:spPr>
            <a:xfrm>
              <a:off x="3772370" y="2528661"/>
              <a:ext cx="2837360" cy="0"/>
            </a:xfrm>
            <a:prstGeom prst="straightConnector1">
              <a:avLst/>
            </a:prstGeom>
            <a:ln w="12700">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4303544" y="2434151"/>
              <a:ext cx="1223680" cy="259579"/>
            </a:xfrm>
            <a:prstGeom prst="rect">
              <a:avLst/>
            </a:prstGeom>
            <a:solidFill>
              <a:srgbClr val="DAE6F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4233716" y="2446890"/>
              <a:ext cx="1360616" cy="230832"/>
            </a:xfrm>
            <a:prstGeom prst="rect">
              <a:avLst/>
            </a:prstGeom>
            <a:noFill/>
          </p:spPr>
          <p:txBody>
            <a:bodyPr wrap="square" rtlCol="0">
              <a:spAutoFit/>
            </a:bodyPr>
            <a:lstStyle/>
            <a:p>
              <a:pPr algn="ctr"/>
              <a:r>
                <a:rPr lang="en-US" sz="900" b="1" dirty="0" smtClean="0">
                  <a:solidFill>
                    <a:srgbClr val="4F81BD"/>
                  </a:solidFill>
                </a:rPr>
                <a:t>REMOVE / RECALL</a:t>
              </a:r>
              <a:endParaRPr lang="en-US" sz="900" b="1" dirty="0">
                <a:solidFill>
                  <a:srgbClr val="4F81BD"/>
                </a:solidFill>
              </a:endParaRPr>
            </a:p>
          </p:txBody>
        </p:sp>
      </p:grpSp>
      <p:grpSp>
        <p:nvGrpSpPr>
          <p:cNvPr id="19" name="Group 18"/>
          <p:cNvGrpSpPr/>
          <p:nvPr/>
        </p:nvGrpSpPr>
        <p:grpSpPr>
          <a:xfrm>
            <a:off x="5430875" y="4135351"/>
            <a:ext cx="1212289" cy="268046"/>
            <a:chOff x="5430875" y="4135351"/>
            <a:chExt cx="1212289" cy="268046"/>
          </a:xfrm>
        </p:grpSpPr>
        <p:sp>
          <p:nvSpPr>
            <p:cNvPr id="82" name="Rectangle 81"/>
            <p:cNvSpPr/>
            <p:nvPr/>
          </p:nvSpPr>
          <p:spPr>
            <a:xfrm>
              <a:off x="5601388" y="4143818"/>
              <a:ext cx="858679" cy="259579"/>
            </a:xfrm>
            <a:prstGeom prst="rect">
              <a:avLst/>
            </a:prstGeom>
            <a:solidFill>
              <a:srgbClr val="DAE6F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TextBox 84"/>
            <p:cNvSpPr txBox="1"/>
            <p:nvPr/>
          </p:nvSpPr>
          <p:spPr>
            <a:xfrm>
              <a:off x="5430875" y="4135351"/>
              <a:ext cx="1212289" cy="261610"/>
            </a:xfrm>
            <a:prstGeom prst="rect">
              <a:avLst/>
            </a:prstGeom>
            <a:noFill/>
          </p:spPr>
          <p:txBody>
            <a:bodyPr wrap="square" rtlCol="0">
              <a:spAutoFit/>
            </a:bodyPr>
            <a:lstStyle/>
            <a:p>
              <a:pPr algn="ctr"/>
              <a:r>
                <a:rPr lang="en-US" sz="1100" b="1" dirty="0" smtClean="0">
                  <a:solidFill>
                    <a:srgbClr val="4F81BD"/>
                  </a:solidFill>
                </a:rPr>
                <a:t>NEW IRP</a:t>
              </a:r>
              <a:endParaRPr lang="en-US" sz="1100" b="1" dirty="0">
                <a:solidFill>
                  <a:srgbClr val="4F81BD"/>
                </a:solidFill>
              </a:endParaRPr>
            </a:p>
          </p:txBody>
        </p:sp>
      </p:grpSp>
      <p:sp>
        <p:nvSpPr>
          <p:cNvPr id="86" name="TextBox 85"/>
          <p:cNvSpPr txBox="1"/>
          <p:nvPr/>
        </p:nvSpPr>
        <p:spPr>
          <a:xfrm>
            <a:off x="6609730" y="4134558"/>
            <a:ext cx="2061718" cy="230832"/>
          </a:xfrm>
          <a:prstGeom prst="rect">
            <a:avLst/>
          </a:prstGeom>
          <a:noFill/>
        </p:spPr>
        <p:txBody>
          <a:bodyPr wrap="square" rtlCol="0">
            <a:spAutoFit/>
          </a:bodyPr>
          <a:lstStyle/>
          <a:p>
            <a:pPr algn="ctr"/>
            <a:r>
              <a:rPr lang="en-US" sz="900" b="1" dirty="0" smtClean="0"/>
              <a:t>7+ MEMBER </a:t>
            </a:r>
            <a:r>
              <a:rPr lang="en-US" sz="900" b="1" dirty="0" smtClean="0"/>
              <a:t>STANDING PANEL</a:t>
            </a:r>
            <a:endParaRPr lang="en-US" sz="900" b="1" dirty="0"/>
          </a:p>
        </p:txBody>
      </p:sp>
      <p:grpSp>
        <p:nvGrpSpPr>
          <p:cNvPr id="14" name="Group 13"/>
          <p:cNvGrpSpPr/>
          <p:nvPr/>
        </p:nvGrpSpPr>
        <p:grpSpPr>
          <a:xfrm>
            <a:off x="3772370" y="2963087"/>
            <a:ext cx="2003267" cy="354059"/>
            <a:chOff x="3772370" y="2963087"/>
            <a:chExt cx="2003267" cy="354059"/>
          </a:xfrm>
        </p:grpSpPr>
        <p:grpSp>
          <p:nvGrpSpPr>
            <p:cNvPr id="13" name="Group 12"/>
            <p:cNvGrpSpPr/>
            <p:nvPr/>
          </p:nvGrpSpPr>
          <p:grpSpPr>
            <a:xfrm>
              <a:off x="3772370" y="2963087"/>
              <a:ext cx="2003267" cy="339947"/>
              <a:chOff x="3772370" y="2963087"/>
              <a:chExt cx="2003267" cy="339947"/>
            </a:xfrm>
          </p:grpSpPr>
          <p:cxnSp>
            <p:nvCxnSpPr>
              <p:cNvPr id="68" name="Straight Arrow Connector 67"/>
              <p:cNvCxnSpPr/>
              <p:nvPr/>
            </p:nvCxnSpPr>
            <p:spPr>
              <a:xfrm flipH="1">
                <a:off x="3772370" y="3134362"/>
                <a:ext cx="2003267" cy="0"/>
              </a:xfrm>
              <a:prstGeom prst="straightConnector1">
                <a:avLst/>
              </a:prstGeom>
              <a:ln w="15875">
                <a:solidFill>
                  <a:schemeClr val="tx1"/>
                </a:solidFill>
                <a:tailEnd type="triangle" w="med" len="med"/>
              </a:ln>
              <a:effectLst/>
            </p:spPr>
            <p:style>
              <a:lnRef idx="2">
                <a:schemeClr val="accent1"/>
              </a:lnRef>
              <a:fillRef idx="0">
                <a:schemeClr val="accent1"/>
              </a:fillRef>
              <a:effectRef idx="1">
                <a:schemeClr val="accent1"/>
              </a:effectRef>
              <a:fontRef idx="minor">
                <a:schemeClr val="tx1"/>
              </a:fontRef>
            </p:style>
          </p:cxnSp>
          <p:sp>
            <p:nvSpPr>
              <p:cNvPr id="71" name="Rectangle 70"/>
              <p:cNvSpPr/>
              <p:nvPr/>
            </p:nvSpPr>
            <p:spPr>
              <a:xfrm>
                <a:off x="4164416" y="2963087"/>
                <a:ext cx="1501936" cy="339947"/>
              </a:xfrm>
              <a:prstGeom prst="rect">
                <a:avLst/>
              </a:prstGeom>
              <a:solidFill>
                <a:srgbClr val="DAE6F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2" name="TextBox 71"/>
            <p:cNvSpPr txBox="1"/>
            <p:nvPr/>
          </p:nvSpPr>
          <p:spPr>
            <a:xfrm>
              <a:off x="4078652" y="2963203"/>
              <a:ext cx="1670744" cy="353943"/>
            </a:xfrm>
            <a:prstGeom prst="rect">
              <a:avLst/>
            </a:prstGeom>
            <a:noFill/>
          </p:spPr>
          <p:txBody>
            <a:bodyPr wrap="square" rtlCol="0">
              <a:spAutoFit/>
            </a:bodyPr>
            <a:lstStyle/>
            <a:p>
              <a:pPr algn="ctr"/>
              <a:r>
                <a:rPr lang="en-US" sz="900" b="1" dirty="0" smtClean="0">
                  <a:solidFill>
                    <a:srgbClr val="4F81BD"/>
                  </a:solidFill>
                </a:rPr>
                <a:t>STRUCTURAL REVIEW</a:t>
              </a:r>
            </a:p>
            <a:p>
              <a:pPr algn="ctr"/>
              <a:r>
                <a:rPr lang="en-US" sz="800" dirty="0" smtClean="0">
                  <a:solidFill>
                    <a:srgbClr val="4F81BD"/>
                  </a:solidFill>
                </a:rPr>
                <a:t>As Community </a:t>
              </a:r>
              <a:r>
                <a:rPr lang="en-US" sz="800" dirty="0" smtClean="0">
                  <a:solidFill>
                    <a:srgbClr val="4F81BD"/>
                  </a:solidFill>
                </a:rPr>
                <a:t>accountability</a:t>
              </a:r>
              <a:endParaRPr lang="en-US" sz="800" dirty="0">
                <a:solidFill>
                  <a:srgbClr val="4F81BD"/>
                </a:solidFill>
              </a:endParaRPr>
            </a:p>
          </p:txBody>
        </p:sp>
      </p:grpSp>
      <p:grpSp>
        <p:nvGrpSpPr>
          <p:cNvPr id="7" name="Group 6"/>
          <p:cNvGrpSpPr>
            <a:grpSpLocks noChangeAspect="1"/>
          </p:cNvGrpSpPr>
          <p:nvPr/>
        </p:nvGrpSpPr>
        <p:grpSpPr>
          <a:xfrm>
            <a:off x="366889" y="4082863"/>
            <a:ext cx="2199523" cy="1981195"/>
            <a:chOff x="-347932" y="3610206"/>
            <a:chExt cx="2932699" cy="2641594"/>
          </a:xfrm>
        </p:grpSpPr>
        <p:pic>
          <p:nvPicPr>
            <p:cNvPr id="74" name="Picture 73" descr="CCWG_Paris2015_Overview05-36.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8910" y="3691480"/>
              <a:ext cx="1895857" cy="2560320"/>
            </a:xfrm>
            <a:prstGeom prst="rect">
              <a:avLst/>
            </a:prstGeom>
          </p:spPr>
        </p:pic>
        <p:sp>
          <p:nvSpPr>
            <p:cNvPr id="75" name="Tekstvak 15"/>
            <p:cNvSpPr txBox="1"/>
            <p:nvPr/>
          </p:nvSpPr>
          <p:spPr>
            <a:xfrm>
              <a:off x="32513" y="3610206"/>
              <a:ext cx="1889308" cy="574516"/>
            </a:xfrm>
            <a:prstGeom prst="rect">
              <a:avLst/>
            </a:prstGeom>
            <a:noFill/>
          </p:spPr>
          <p:txBody>
            <a:bodyPr wrap="square" rtlCol="0">
              <a:spAutoFit/>
            </a:bodyPr>
            <a:lstStyle/>
            <a:p>
              <a:pPr algn="r"/>
              <a:r>
                <a:rPr lang="en" sz="1100" b="1" dirty="0" smtClean="0">
                  <a:solidFill>
                    <a:srgbClr val="1C75BB"/>
                  </a:solidFill>
                </a:rPr>
                <a:t>Fundamental</a:t>
              </a:r>
              <a:endParaRPr lang="en-US" sz="1100" b="1" dirty="0" smtClean="0">
                <a:solidFill>
                  <a:srgbClr val="1C75BB"/>
                </a:solidFill>
              </a:endParaRPr>
            </a:p>
            <a:p>
              <a:pPr algn="r"/>
              <a:r>
                <a:rPr lang="en" sz="1100" b="1" dirty="0" smtClean="0">
                  <a:solidFill>
                    <a:srgbClr val="1C75BB"/>
                  </a:solidFill>
                </a:rPr>
                <a:t>Bylaws</a:t>
              </a:r>
              <a:endParaRPr lang="en" sz="1100" b="1" dirty="0">
                <a:solidFill>
                  <a:srgbClr val="1C75BB"/>
                </a:solidFill>
              </a:endParaRPr>
            </a:p>
          </p:txBody>
        </p:sp>
        <p:sp>
          <p:nvSpPr>
            <p:cNvPr id="76" name="Tekstvak 16"/>
            <p:cNvSpPr txBox="1"/>
            <p:nvPr/>
          </p:nvSpPr>
          <p:spPr>
            <a:xfrm>
              <a:off x="-347932" y="4475257"/>
              <a:ext cx="1104701" cy="1415772"/>
            </a:xfrm>
            <a:prstGeom prst="rect">
              <a:avLst/>
            </a:prstGeom>
            <a:noFill/>
          </p:spPr>
          <p:txBody>
            <a:bodyPr wrap="square" rtlCol="0">
              <a:spAutoFit/>
            </a:bodyPr>
            <a:lstStyle/>
            <a:p>
              <a:pPr algn="r"/>
              <a:r>
                <a:rPr lang="en-US" sz="900" dirty="0" smtClean="0"/>
                <a:t>Existing</a:t>
              </a:r>
            </a:p>
            <a:p>
              <a:pPr algn="r"/>
              <a:r>
                <a:rPr lang="en-US" sz="900" dirty="0" smtClean="0"/>
                <a:t>+</a:t>
              </a:r>
            </a:p>
            <a:p>
              <a:pPr algn="r"/>
              <a:r>
                <a:rPr lang="en" sz="900" dirty="0" smtClean="0"/>
                <a:t>New</a:t>
              </a:r>
              <a:endParaRPr lang="en-US" sz="900" dirty="0" smtClean="0"/>
            </a:p>
            <a:p>
              <a:pPr algn="r"/>
              <a:r>
                <a:rPr lang="en-US" sz="900" dirty="0" smtClean="0"/>
                <a:t>mechanisms</a:t>
              </a:r>
              <a:r>
                <a:rPr lang="en-US" sz="900" dirty="0" smtClean="0"/>
                <a:t>+</a:t>
              </a:r>
              <a:endParaRPr lang="en-US" sz="900" dirty="0" smtClean="0"/>
            </a:p>
            <a:p>
              <a:pPr algn="r"/>
              <a:r>
                <a:rPr lang="en-US" sz="900" dirty="0" err="1" smtClean="0"/>
                <a:t>AoC</a:t>
              </a:r>
              <a:endParaRPr lang="en-US" sz="900" dirty="0" smtClean="0"/>
            </a:p>
            <a:p>
              <a:pPr algn="r"/>
              <a:r>
                <a:rPr lang="en-US" sz="900" dirty="0" smtClean="0"/>
                <a:t>Reviews</a:t>
              </a:r>
              <a:endParaRPr lang="en" sz="900" dirty="0"/>
            </a:p>
          </p:txBody>
        </p:sp>
        <p:sp>
          <p:nvSpPr>
            <p:cNvPr id="77" name="TextBox 76"/>
            <p:cNvSpPr txBox="1"/>
            <p:nvPr/>
          </p:nvSpPr>
          <p:spPr>
            <a:xfrm>
              <a:off x="1144301" y="4292208"/>
              <a:ext cx="810097" cy="184665"/>
            </a:xfrm>
            <a:prstGeom prst="rect">
              <a:avLst/>
            </a:prstGeom>
            <a:noFill/>
          </p:spPr>
          <p:txBody>
            <a:bodyPr wrap="square" lIns="0" tIns="0" bIns="0" rtlCol="0">
              <a:spAutoFit/>
            </a:bodyPr>
            <a:lstStyle/>
            <a:p>
              <a:pPr algn="ctr"/>
              <a:r>
                <a:rPr lang="en-US" sz="900" b="1" dirty="0" smtClean="0"/>
                <a:t>BYLAWS</a:t>
              </a:r>
              <a:endParaRPr lang="en-US" sz="900" b="1" dirty="0"/>
            </a:p>
          </p:txBody>
        </p:sp>
        <p:cxnSp>
          <p:nvCxnSpPr>
            <p:cNvPr id="78" name="Straight Connector 77"/>
            <p:cNvCxnSpPr/>
            <p:nvPr/>
          </p:nvCxnSpPr>
          <p:spPr>
            <a:xfrm>
              <a:off x="756768" y="4644601"/>
              <a:ext cx="0" cy="1107996"/>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2528945" y="4142859"/>
            <a:ext cx="1212289" cy="261610"/>
            <a:chOff x="2408993" y="4142859"/>
            <a:chExt cx="1212289" cy="261610"/>
          </a:xfrm>
        </p:grpSpPr>
        <p:sp>
          <p:nvSpPr>
            <p:cNvPr id="84" name="Rectangle 83"/>
            <p:cNvSpPr/>
            <p:nvPr/>
          </p:nvSpPr>
          <p:spPr>
            <a:xfrm>
              <a:off x="2419316" y="4143818"/>
              <a:ext cx="484555" cy="259579"/>
            </a:xfrm>
            <a:prstGeom prst="rect">
              <a:avLst/>
            </a:prstGeom>
            <a:solidFill>
              <a:srgbClr val="DAE6F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2408993" y="4142859"/>
              <a:ext cx="1212289" cy="261610"/>
            </a:xfrm>
            <a:prstGeom prst="rect">
              <a:avLst/>
            </a:prstGeom>
            <a:noFill/>
          </p:spPr>
          <p:txBody>
            <a:bodyPr wrap="square" rtlCol="0">
              <a:spAutoFit/>
            </a:bodyPr>
            <a:lstStyle/>
            <a:p>
              <a:r>
                <a:rPr lang="en-US" sz="1100" b="1" dirty="0" smtClean="0">
                  <a:solidFill>
                    <a:srgbClr val="4F81BD"/>
                  </a:solidFill>
                </a:rPr>
                <a:t>NEW</a:t>
              </a:r>
              <a:endParaRPr lang="en-US" sz="1100" b="1" dirty="0">
                <a:solidFill>
                  <a:srgbClr val="4F81BD"/>
                </a:solidFill>
              </a:endParaRPr>
            </a:p>
          </p:txBody>
        </p:sp>
      </p:grpSp>
    </p:spTree>
    <p:extLst>
      <p:ext uri="{BB962C8B-B14F-4D97-AF65-F5344CB8AC3E}">
        <p14:creationId xmlns:p14="http://schemas.microsoft.com/office/powerpoint/2010/main" val="369459490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ppt_y</p:attrName>
                                        </p:attrNameLst>
                                      </p:cBhvr>
                                      <p:tavLst>
                                        <p:tav tm="0">
                                          <p:val>
                                            <p:strVal val="#ppt_y+#ppt_h*1.125000"/>
                                          </p:val>
                                        </p:tav>
                                        <p:tav tm="100000">
                                          <p:val>
                                            <p:strVal val="#ppt_y"/>
                                          </p:val>
                                        </p:tav>
                                      </p:tavLst>
                                    </p:anim>
                                    <p:animEffect transition="in" filter="wipe(up)">
                                      <p:cBhvr>
                                        <p:cTn id="8" dur="500"/>
                                        <p:tgtEl>
                                          <p:spTgt spid="15"/>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ppt_x</p:attrName>
                                        </p:attrNameLst>
                                      </p:cBhvr>
                                      <p:tavLst>
                                        <p:tav tm="0">
                                          <p:val>
                                            <p:strVal val="#ppt_x-#ppt_w*1.125000"/>
                                          </p:val>
                                        </p:tav>
                                        <p:tav tm="100000">
                                          <p:val>
                                            <p:strVal val="#ppt_x"/>
                                          </p:val>
                                        </p:tav>
                                      </p:tavLst>
                                    </p:anim>
                                    <p:animEffect transition="in" filter="wipe(right)">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p:tgtEl>
                                          <p:spTgt spid="11"/>
                                        </p:tgtEl>
                                        <p:attrNameLst>
                                          <p:attrName>ppt_x</p:attrName>
                                        </p:attrNameLst>
                                      </p:cBhvr>
                                      <p:tavLst>
                                        <p:tav tm="0">
                                          <p:val>
                                            <p:strVal val="#ppt_x-#ppt_w*1.125000"/>
                                          </p:val>
                                        </p:tav>
                                        <p:tav tm="100000">
                                          <p:val>
                                            <p:strVal val="#ppt_x"/>
                                          </p:val>
                                        </p:tav>
                                      </p:tavLst>
                                    </p:anim>
                                    <p:animEffect transition="in" filter="wipe(righ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p:tgtEl>
                                          <p:spTgt spid="14"/>
                                        </p:tgtEl>
                                        <p:attrNameLst>
                                          <p:attrName>ppt_x</p:attrName>
                                        </p:attrNameLst>
                                      </p:cBhvr>
                                      <p:tavLst>
                                        <p:tav tm="0">
                                          <p:val>
                                            <p:strVal val="#ppt_x+#ppt_w*1.125000"/>
                                          </p:val>
                                        </p:tav>
                                        <p:tav tm="100000">
                                          <p:val>
                                            <p:strVal val="#ppt_x"/>
                                          </p:val>
                                        </p:tav>
                                      </p:tavLst>
                                    </p:anim>
                                    <p:animEffect transition="in" filter="wipe(lef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p:tgtEl>
                                          <p:spTgt spid="16"/>
                                        </p:tgtEl>
                                        <p:attrNameLst>
                                          <p:attrName>ppt_y</p:attrName>
                                        </p:attrNameLst>
                                      </p:cBhvr>
                                      <p:tavLst>
                                        <p:tav tm="0">
                                          <p:val>
                                            <p:strVal val="#ppt_y+#ppt_h*1.125000"/>
                                          </p:val>
                                        </p:tav>
                                        <p:tav tm="100000">
                                          <p:val>
                                            <p:strVal val="#ppt_y"/>
                                          </p:val>
                                        </p:tav>
                                      </p:tavLst>
                                    </p:anim>
                                    <p:animEffect transition="in" filter="wipe(up)">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p:tgtEl>
                                          <p:spTgt spid="19"/>
                                        </p:tgtEl>
                                        <p:attrNameLst>
                                          <p:attrName>ppt_y</p:attrName>
                                        </p:attrNameLst>
                                      </p:cBhvr>
                                      <p:tavLst>
                                        <p:tav tm="0">
                                          <p:val>
                                            <p:strVal val="#ppt_y+#ppt_h*1.125000"/>
                                          </p:val>
                                        </p:tav>
                                        <p:tav tm="100000">
                                          <p:val>
                                            <p:strVal val="#ppt_y"/>
                                          </p:val>
                                        </p:tav>
                                      </p:tavLst>
                                    </p:anim>
                                    <p:animEffect transition="in" filter="wipe(up)">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24" name="Shape 131"/>
          <p:cNvSpPr/>
          <p:nvPr/>
        </p:nvSpPr>
        <p:spPr>
          <a:xfrm>
            <a:off x="3265044" y="1907729"/>
            <a:ext cx="2614260" cy="4272937"/>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3" name="Shape 131"/>
          <p:cNvSpPr/>
          <p:nvPr/>
        </p:nvSpPr>
        <p:spPr>
          <a:xfrm>
            <a:off x="6023779" y="1907729"/>
            <a:ext cx="2904545" cy="4272936"/>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2" name="Shape 131"/>
          <p:cNvSpPr/>
          <p:nvPr/>
        </p:nvSpPr>
        <p:spPr>
          <a:xfrm>
            <a:off x="216025" y="4463040"/>
            <a:ext cx="2904571" cy="1717625"/>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dirty="0">
              <a:solidFill>
                <a:schemeClr val="dk1"/>
              </a:solidFill>
              <a:ea typeface="Calibri"/>
              <a:sym typeface="Calibri"/>
            </a:endParaRPr>
          </a:p>
        </p:txBody>
      </p:sp>
      <p:sp>
        <p:nvSpPr>
          <p:cNvPr id="21" name="Shape 131"/>
          <p:cNvSpPr/>
          <p:nvPr/>
        </p:nvSpPr>
        <p:spPr>
          <a:xfrm>
            <a:off x="216025" y="1907730"/>
            <a:ext cx="2904545" cy="2446916"/>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68" name="Shape 168"/>
          <p:cNvSpPr txBox="1">
            <a:spLocks noGrp="1"/>
          </p:cNvSpPr>
          <p:nvPr>
            <p:ph type="title"/>
          </p:nvPr>
        </p:nvSpPr>
        <p:spPr>
          <a:xfrm>
            <a:off x="216050" y="228600"/>
            <a:ext cx="8664845" cy="330300"/>
          </a:xfrm>
          <a:prstGeom prst="rect">
            <a:avLst/>
          </a:prstGeom>
          <a:noFill/>
          <a:ln>
            <a:noFill/>
          </a:ln>
        </p:spPr>
        <p:txBody>
          <a:bodyPr lIns="0" tIns="0" rIns="0" bIns="0" anchor="t" anchorCtr="0">
            <a:noAutofit/>
          </a:bodyPr>
          <a:lstStyle/>
          <a:p>
            <a:pPr lvl="0" rtl="0">
              <a:spcBef>
                <a:spcPts val="0"/>
              </a:spcBef>
              <a:buSzPct val="45833"/>
              <a:buNone/>
            </a:pPr>
            <a:r>
              <a:rPr lang="en-US" sz="2400" b="1" dirty="0" smtClean="0">
                <a:solidFill>
                  <a:srgbClr val="1C75BB"/>
                </a:solidFill>
                <a:ea typeface="Helvetica Neue"/>
                <a:sym typeface="Helvetica Neue"/>
              </a:rPr>
              <a:t>The Principles:</a:t>
            </a:r>
            <a:r>
              <a:rPr lang="en-US" sz="2400" dirty="0" smtClean="0">
                <a:solidFill>
                  <a:srgbClr val="1C75BB"/>
                </a:solidFill>
                <a:ea typeface="Helvetica Neue"/>
                <a:sym typeface="Helvetica Neue"/>
              </a:rPr>
              <a:t> </a:t>
            </a:r>
            <a:r>
              <a:rPr lang="en" sz="2400" dirty="0" smtClean="0">
                <a:solidFill>
                  <a:srgbClr val="1C75BB"/>
                </a:solidFill>
                <a:ea typeface="Helvetica Neue"/>
                <a:sym typeface="Helvetica Neue"/>
              </a:rPr>
              <a:t>ICANN’s Mission, Commitments, and Values</a:t>
            </a:r>
            <a:endParaRPr lang="en" sz="2400" dirty="0">
              <a:solidFill>
                <a:srgbClr val="1C75BB"/>
              </a:solidFill>
              <a:ea typeface="Helvetica Neue"/>
              <a:sym typeface="Helvetica Neue"/>
            </a:endParaRPr>
          </a:p>
        </p:txBody>
      </p:sp>
      <p:sp>
        <p:nvSpPr>
          <p:cNvPr id="169" name="Shape 169"/>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74" name="Shape 174"/>
          <p:cNvSpPr txBox="1"/>
          <p:nvPr/>
        </p:nvSpPr>
        <p:spPr>
          <a:xfrm>
            <a:off x="216025" y="820300"/>
            <a:ext cx="8712299" cy="885300"/>
          </a:xfrm>
          <a:prstGeom prst="rect">
            <a:avLst/>
          </a:prstGeom>
          <a:noFill/>
          <a:ln>
            <a:noFill/>
          </a:ln>
        </p:spPr>
        <p:txBody>
          <a:bodyPr lIns="91425" tIns="91425" rIns="91425" bIns="91425" anchor="t" anchorCtr="0">
            <a:noAutofit/>
          </a:bodyPr>
          <a:lstStyle/>
          <a:p>
            <a:pPr lvl="0">
              <a:buClr>
                <a:schemeClr val="dk1"/>
              </a:buClr>
              <a:buSzPct val="78571"/>
            </a:pPr>
            <a:r>
              <a:rPr lang="en" dirty="0" smtClean="0">
                <a:solidFill>
                  <a:schemeClr val="accent1"/>
                </a:solidFill>
              </a:rPr>
              <a:t>ICANN’s Bylaws are at the heart of its accountability. They </a:t>
            </a:r>
            <a:r>
              <a:rPr lang="en-US" dirty="0" smtClean="0">
                <a:solidFill>
                  <a:schemeClr val="accent1"/>
                </a:solidFill>
              </a:rPr>
              <a:t>require </a:t>
            </a:r>
            <a:r>
              <a:rPr lang="en" dirty="0" smtClean="0">
                <a:solidFill>
                  <a:schemeClr val="accent1"/>
                </a:solidFill>
              </a:rPr>
              <a:t>ICANN to act only within the scope of its limited mission, and to conduct its activities in accordance with certain fundamental principles. The CCWG-Accountability </a:t>
            </a:r>
            <a:r>
              <a:rPr lang="en-US" b="1" dirty="0">
                <a:solidFill>
                  <a:schemeClr val="accent1"/>
                </a:solidFill>
              </a:rPr>
              <a:t>p</a:t>
            </a:r>
            <a:r>
              <a:rPr lang="en-US" b="1" dirty="0" smtClean="0">
                <a:solidFill>
                  <a:schemeClr val="accent1"/>
                </a:solidFill>
              </a:rPr>
              <a:t>roposes</a:t>
            </a:r>
            <a:r>
              <a:rPr lang="en" b="1" dirty="0" smtClean="0">
                <a:solidFill>
                  <a:schemeClr val="accent1"/>
                </a:solidFill>
              </a:rPr>
              <a:t> the following changes be made to the Bylaws</a:t>
            </a:r>
            <a:r>
              <a:rPr lang="en" dirty="0" smtClean="0">
                <a:solidFill>
                  <a:schemeClr val="accent1"/>
                </a:solidFill>
              </a:rPr>
              <a:t>.</a:t>
            </a:r>
          </a:p>
          <a:p>
            <a:pPr lvl="0" indent="-342900" rtl="0">
              <a:lnSpc>
                <a:spcPct val="100000"/>
              </a:lnSpc>
              <a:spcBef>
                <a:spcPts val="0"/>
              </a:spcBef>
              <a:buNone/>
            </a:pPr>
            <a:endParaRPr lang="en" dirty="0" smtClean="0">
              <a:solidFill>
                <a:schemeClr val="accent1"/>
              </a:solidFill>
            </a:endParaRPr>
          </a:p>
          <a:p>
            <a:pPr lvl="0" indent="-342900" rtl="0">
              <a:lnSpc>
                <a:spcPct val="100000"/>
              </a:lnSpc>
              <a:spcBef>
                <a:spcPts val="0"/>
              </a:spcBef>
              <a:buNone/>
            </a:pPr>
            <a:endParaRPr lang="en" dirty="0" smtClean="0">
              <a:solidFill>
                <a:schemeClr val="accent1"/>
              </a:solidFill>
            </a:endParaRPr>
          </a:p>
          <a:p>
            <a:pPr lvl="0" rtl="0">
              <a:lnSpc>
                <a:spcPct val="100000"/>
              </a:lnSpc>
              <a:spcBef>
                <a:spcPts val="0"/>
              </a:spcBef>
              <a:buNone/>
            </a:pPr>
            <a:endParaRPr lang="en" dirty="0">
              <a:solidFill>
                <a:schemeClr val="accent1"/>
              </a:solidFill>
            </a:endParaRPr>
          </a:p>
        </p:txBody>
      </p:sp>
      <p:sp>
        <p:nvSpPr>
          <p:cNvPr id="9" name="Shape 182"/>
          <p:cNvSpPr txBox="1"/>
          <p:nvPr/>
        </p:nvSpPr>
        <p:spPr>
          <a:xfrm>
            <a:off x="6023780" y="1907729"/>
            <a:ext cx="2904420" cy="868200"/>
          </a:xfrm>
          <a:prstGeom prst="rect">
            <a:avLst/>
          </a:prstGeom>
          <a:noFill/>
          <a:ln>
            <a:noFill/>
          </a:ln>
        </p:spPr>
        <p:txBody>
          <a:bodyPr lIns="91425" tIns="91425" rIns="91425" bIns="91425" anchor="t" anchorCtr="0">
            <a:noAutofit/>
          </a:bodyPr>
          <a:lstStyle/>
          <a:p>
            <a:r>
              <a:rPr lang="en" dirty="0">
                <a:solidFill>
                  <a:schemeClr val="dk1"/>
                </a:solidFill>
                <a:ea typeface="Helvetica Neue"/>
                <a:sym typeface="Helvetica Neue"/>
              </a:rPr>
              <a:t>ICANN’s </a:t>
            </a:r>
            <a:r>
              <a:rPr lang="en" b="1" dirty="0">
                <a:solidFill>
                  <a:schemeClr val="dk1"/>
                </a:solidFill>
                <a:ea typeface="Helvetica Neue"/>
                <a:sym typeface="Helvetica Neue"/>
              </a:rPr>
              <a:t>Affirmations of Commitments </a:t>
            </a:r>
            <a:r>
              <a:rPr lang="en" dirty="0">
                <a:solidFill>
                  <a:schemeClr val="dk1"/>
                </a:solidFill>
                <a:ea typeface="Helvetica Neue"/>
                <a:sym typeface="Helvetica Neue"/>
              </a:rPr>
              <a:t>(AoC) </a:t>
            </a:r>
            <a:r>
              <a:rPr lang="en-US" dirty="0" smtClean="0">
                <a:solidFill>
                  <a:schemeClr val="dk1"/>
                </a:solidFill>
                <a:ea typeface="Helvetica Neue"/>
                <a:sym typeface="Helvetica Neue"/>
              </a:rPr>
              <a:t>requires</a:t>
            </a:r>
            <a:r>
              <a:rPr lang="en" dirty="0" smtClean="0">
                <a:solidFill>
                  <a:schemeClr val="dk1"/>
                </a:solidFill>
                <a:ea typeface="Helvetica Neue"/>
                <a:sym typeface="Helvetica Neue"/>
              </a:rPr>
              <a:t> </a:t>
            </a:r>
            <a:r>
              <a:rPr lang="en" dirty="0">
                <a:solidFill>
                  <a:schemeClr val="dk1"/>
                </a:solidFill>
                <a:ea typeface="Helvetica Neue"/>
                <a:sym typeface="Helvetica Neue"/>
              </a:rPr>
              <a:t>a periodic review process conducted by the community that results in recommendations for improvement. The CCWG-Accountability proposes to bring aspects of the AoC </a:t>
            </a:r>
            <a:r>
              <a:rPr lang="en" dirty="0" smtClean="0">
                <a:solidFill>
                  <a:schemeClr val="dk1"/>
                </a:solidFill>
                <a:ea typeface="Helvetica Neue"/>
                <a:sym typeface="Helvetica Neue"/>
              </a:rPr>
              <a:t>and the </a:t>
            </a:r>
            <a:r>
              <a:rPr lang="en" dirty="0">
                <a:solidFill>
                  <a:schemeClr val="dk1"/>
                </a:solidFill>
                <a:ea typeface="Helvetica Neue"/>
                <a:sym typeface="Helvetica Neue"/>
              </a:rPr>
              <a:t>AoC reviews into the ICANN bylaws. </a:t>
            </a:r>
          </a:p>
        </p:txBody>
      </p:sp>
      <p:sp>
        <p:nvSpPr>
          <p:cNvPr id="10" name="Shape 183"/>
          <p:cNvSpPr txBox="1"/>
          <p:nvPr/>
        </p:nvSpPr>
        <p:spPr>
          <a:xfrm>
            <a:off x="216025" y="1907729"/>
            <a:ext cx="2698927" cy="868200"/>
          </a:xfrm>
          <a:prstGeom prst="rect">
            <a:avLst/>
          </a:prstGeom>
          <a:noFill/>
          <a:ln>
            <a:noFill/>
          </a:ln>
        </p:spPr>
        <p:txBody>
          <a:bodyPr lIns="91425" tIns="91425" rIns="91425" bIns="91425" anchor="t" anchorCtr="0">
            <a:noAutofit/>
          </a:bodyPr>
          <a:lstStyle/>
          <a:p>
            <a:pPr>
              <a:spcBef>
                <a:spcPts val="0"/>
              </a:spcBef>
              <a:buNone/>
            </a:pPr>
            <a:r>
              <a:rPr lang="en" dirty="0"/>
              <a:t>ICANN’s </a:t>
            </a:r>
            <a:r>
              <a:rPr lang="en" b="1" dirty="0"/>
              <a:t>Mission Statement</a:t>
            </a:r>
            <a:r>
              <a:rPr lang="en" dirty="0"/>
              <a:t> describes the scope of the organization's activities. </a:t>
            </a:r>
            <a:r>
              <a:rPr lang="en" dirty="0">
                <a:solidFill>
                  <a:schemeClr val="dk1"/>
                </a:solidFill>
              </a:rPr>
              <a:t>The CCWG-Accountability recommends clarifying the language to better describe what is in and out of </a:t>
            </a:r>
            <a:r>
              <a:rPr lang="en" dirty="0" smtClean="0">
                <a:solidFill>
                  <a:schemeClr val="dk1"/>
                </a:solidFill>
              </a:rPr>
              <a:t>scope, </a:t>
            </a:r>
            <a:r>
              <a:rPr lang="en" dirty="0">
                <a:solidFill>
                  <a:schemeClr val="dk1"/>
                </a:solidFill>
              </a:rPr>
              <a:t>and that ICANN’s powers are “</a:t>
            </a:r>
            <a:r>
              <a:rPr lang="en" dirty="0" smtClean="0">
                <a:solidFill>
                  <a:schemeClr val="dk1"/>
                </a:solidFill>
              </a:rPr>
              <a:t>enumerated</a:t>
            </a:r>
            <a:r>
              <a:rPr lang="en-US" dirty="0" smtClean="0">
                <a:solidFill>
                  <a:schemeClr val="dk1"/>
                </a:solidFill>
              </a:rPr>
              <a:t>.</a:t>
            </a:r>
            <a:r>
              <a:rPr lang="en" dirty="0" smtClean="0">
                <a:solidFill>
                  <a:schemeClr val="dk1"/>
                </a:solidFill>
              </a:rPr>
              <a:t>” </a:t>
            </a:r>
            <a:endParaRPr lang="en" dirty="0">
              <a:solidFill>
                <a:schemeClr val="dk1"/>
              </a:solidFill>
            </a:endParaRPr>
          </a:p>
        </p:txBody>
      </p:sp>
      <p:sp>
        <p:nvSpPr>
          <p:cNvPr id="11" name="Shape 184"/>
          <p:cNvSpPr txBox="1"/>
          <p:nvPr/>
        </p:nvSpPr>
        <p:spPr>
          <a:xfrm>
            <a:off x="216050" y="4463041"/>
            <a:ext cx="2904545" cy="868200"/>
          </a:xfrm>
          <a:prstGeom prst="rect">
            <a:avLst/>
          </a:prstGeom>
          <a:noFill/>
          <a:ln>
            <a:noFill/>
          </a:ln>
        </p:spPr>
        <p:txBody>
          <a:bodyPr lIns="91425" tIns="91425" rIns="91425" bIns="91425" anchor="t" anchorCtr="0">
            <a:noAutofit/>
          </a:bodyPr>
          <a:lstStyle/>
          <a:p>
            <a:pPr>
              <a:spcBef>
                <a:spcPts val="0"/>
              </a:spcBef>
              <a:buNone/>
            </a:pPr>
            <a:r>
              <a:rPr lang="en" dirty="0"/>
              <a:t>ICANN’s </a:t>
            </a:r>
            <a:r>
              <a:rPr lang="en" b="1" dirty="0"/>
              <a:t>Core Values</a:t>
            </a:r>
            <a:r>
              <a:rPr lang="en" dirty="0"/>
              <a:t> guide the decisions and actions of ICANN. </a:t>
            </a:r>
            <a:r>
              <a:rPr lang="en" dirty="0">
                <a:solidFill>
                  <a:schemeClr val="dk1"/>
                </a:solidFill>
              </a:rPr>
              <a:t>The </a:t>
            </a:r>
            <a:r>
              <a:rPr lang="en" dirty="0" smtClean="0">
                <a:solidFill>
                  <a:schemeClr val="dk1"/>
                </a:solidFill>
              </a:rPr>
              <a:t>CCWG-Accountability</a:t>
            </a:r>
            <a:r>
              <a:rPr lang="en-US" dirty="0">
                <a:solidFill>
                  <a:schemeClr val="dk1"/>
                </a:solidFill>
              </a:rPr>
              <a:t> </a:t>
            </a:r>
            <a:r>
              <a:rPr lang="en" dirty="0" smtClean="0">
                <a:solidFill>
                  <a:schemeClr val="dk1"/>
                </a:solidFill>
              </a:rPr>
              <a:t>recommends </a:t>
            </a:r>
            <a:r>
              <a:rPr lang="en" dirty="0">
                <a:solidFill>
                  <a:schemeClr val="dk1"/>
                </a:solidFill>
              </a:rPr>
              <a:t>dividing </a:t>
            </a:r>
            <a:r>
              <a:rPr lang="en" dirty="0"/>
              <a:t>the existing Core Values provisions into </a:t>
            </a:r>
            <a:r>
              <a:rPr lang="en-US" dirty="0" smtClean="0"/>
              <a:t>“</a:t>
            </a:r>
            <a:r>
              <a:rPr lang="en" dirty="0" smtClean="0"/>
              <a:t>Commitments</a:t>
            </a:r>
            <a:r>
              <a:rPr lang="en-US" dirty="0" smtClean="0"/>
              <a:t>”</a:t>
            </a:r>
            <a:r>
              <a:rPr lang="en" dirty="0" smtClean="0"/>
              <a:t> </a:t>
            </a:r>
            <a:r>
              <a:rPr lang="en" dirty="0"/>
              <a:t>and “Core Values.”</a:t>
            </a:r>
          </a:p>
        </p:txBody>
      </p:sp>
      <p:sp>
        <p:nvSpPr>
          <p:cNvPr id="18" name="Shape 194"/>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7</a:t>
            </a:fld>
            <a:endParaRPr lang="en" sz="900" b="0" i="0" u="none" strike="noStrike" cap="none" baseline="0">
              <a:solidFill>
                <a:schemeClr val="lt1"/>
              </a:solidFill>
              <a:latin typeface="Arial"/>
              <a:ea typeface="Helvetica Neue"/>
              <a:cs typeface="Arial"/>
              <a:sym typeface="Helvetica Neue"/>
            </a:endParaRPr>
          </a:p>
        </p:txBody>
      </p:sp>
      <p:sp>
        <p:nvSpPr>
          <p:cNvPr id="2" name="Rectangle 1"/>
          <p:cNvSpPr/>
          <p:nvPr/>
        </p:nvSpPr>
        <p:spPr>
          <a:xfrm>
            <a:off x="4223716" y="2658044"/>
            <a:ext cx="876248" cy="334717"/>
          </a:xfrm>
          <a:prstGeom prst="rect">
            <a:avLst/>
          </a:prstGeom>
          <a:solidFill>
            <a:srgbClr val="DAE6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6" name="Picture 25" descr="CCWG_Paris2015_Overview05-3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5925" y="2321702"/>
            <a:ext cx="2027333" cy="3372828"/>
          </a:xfrm>
          <a:prstGeom prst="rect">
            <a:avLst/>
          </a:prstGeom>
        </p:spPr>
      </p:pic>
      <p:sp>
        <p:nvSpPr>
          <p:cNvPr id="27" name="TextBox 26"/>
          <p:cNvSpPr txBox="1"/>
          <p:nvPr/>
        </p:nvSpPr>
        <p:spPr>
          <a:xfrm>
            <a:off x="4139049" y="2923804"/>
            <a:ext cx="876248" cy="215444"/>
          </a:xfrm>
          <a:prstGeom prst="rect">
            <a:avLst/>
          </a:prstGeom>
          <a:noFill/>
        </p:spPr>
        <p:txBody>
          <a:bodyPr wrap="square" lIns="0" tIns="0" bIns="0" rtlCol="0">
            <a:spAutoFit/>
          </a:bodyPr>
          <a:lstStyle/>
          <a:p>
            <a:pPr algn="ctr"/>
            <a:r>
              <a:rPr lang="en-US" b="1" dirty="0" smtClean="0"/>
              <a:t>BYLAWS</a:t>
            </a:r>
            <a:endParaRPr lang="en-US" b="1" dirty="0"/>
          </a:p>
        </p:txBody>
      </p:sp>
      <p:cxnSp>
        <p:nvCxnSpPr>
          <p:cNvPr id="28" name="Straight Arrow Connector 27"/>
          <p:cNvCxnSpPr/>
          <p:nvPr/>
        </p:nvCxnSpPr>
        <p:spPr>
          <a:xfrm flipH="1" flipV="1">
            <a:off x="2634074" y="2747708"/>
            <a:ext cx="1317037" cy="535478"/>
          </a:xfrm>
          <a:prstGeom prst="straightConnector1">
            <a:avLst/>
          </a:prstGeom>
          <a:ln>
            <a:solidFill>
              <a:schemeClr val="bg1">
                <a:lumMod val="50000"/>
              </a:schemeClr>
            </a:solidFill>
            <a:tailEnd type="oval" w="med" len="med"/>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H="1">
            <a:off x="2991556" y="4920074"/>
            <a:ext cx="1053630" cy="592667"/>
          </a:xfrm>
          <a:prstGeom prst="straightConnector1">
            <a:avLst/>
          </a:prstGeom>
          <a:ln>
            <a:solidFill>
              <a:schemeClr val="bg1">
                <a:lumMod val="50000"/>
              </a:schemeClr>
            </a:solidFill>
            <a:tailEnd type="oval" w="med" len="med"/>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5296370" y="4082815"/>
            <a:ext cx="884297" cy="564444"/>
          </a:xfrm>
          <a:prstGeom prst="straightConnector1">
            <a:avLst/>
          </a:prstGeom>
          <a:ln>
            <a:solidFill>
              <a:schemeClr val="bg1">
                <a:lumMod val="50000"/>
              </a:schemeClr>
            </a:solidFill>
            <a:tailEnd type="oval"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032383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216025" y="228600"/>
            <a:ext cx="8652775" cy="3303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2400" b="1" i="0" u="none" strike="noStrike" cap="none" baseline="0" dirty="0" smtClean="0">
                <a:solidFill>
                  <a:srgbClr val="1C75BB"/>
                </a:solidFill>
                <a:ea typeface="Helvetica Neue"/>
                <a:sym typeface="Helvetica Neue"/>
              </a:rPr>
              <a:t>The Principles</a:t>
            </a:r>
            <a:r>
              <a:rPr lang="en" sz="2400" b="1" dirty="0" smtClean="0">
                <a:solidFill>
                  <a:srgbClr val="1C75BB"/>
                </a:solidFill>
                <a:ea typeface="Helvetica Neue"/>
                <a:sym typeface="Helvetica Neue"/>
              </a:rPr>
              <a:t>: </a:t>
            </a:r>
            <a:r>
              <a:rPr lang="en" sz="2400" b="0" i="0" u="none" strike="noStrike" cap="none" baseline="0" dirty="0" smtClean="0">
                <a:solidFill>
                  <a:srgbClr val="1C75BB"/>
                </a:solidFill>
                <a:ea typeface="Helvetica Neue"/>
                <a:sym typeface="Helvetica Neue"/>
              </a:rPr>
              <a:t>Fundamental Bylaws</a:t>
            </a:r>
            <a:endParaRPr lang="en" sz="2400" b="0" i="0" u="none" strike="noStrike" cap="none" baseline="0" dirty="0">
              <a:solidFill>
                <a:srgbClr val="1C75BB"/>
              </a:solidFill>
              <a:ea typeface="Helvetica Neue"/>
              <a:sym typeface="Helvetica Neue"/>
            </a:endParaRPr>
          </a:p>
        </p:txBody>
      </p:sp>
      <p:sp>
        <p:nvSpPr>
          <p:cNvPr id="190" name="Shape 190"/>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92" name="Shape 192"/>
          <p:cNvSpPr txBox="1"/>
          <p:nvPr/>
        </p:nvSpPr>
        <p:spPr>
          <a:xfrm>
            <a:off x="216000" y="1931421"/>
            <a:ext cx="3737883" cy="4319395"/>
          </a:xfrm>
          <a:prstGeom prst="rect">
            <a:avLst/>
          </a:prstGeom>
          <a:noFill/>
          <a:ln>
            <a:noFill/>
          </a:ln>
        </p:spPr>
        <p:txBody>
          <a:bodyPr lIns="108000" tIns="0" rIns="0" bIns="0" anchor="t" anchorCtr="0">
            <a:noAutofit/>
          </a:bodyPr>
          <a:lstStyle/>
          <a:p>
            <a:pPr marL="0" marR="5080" lvl="0" indent="0" algn="l" rtl="0">
              <a:lnSpc>
                <a:spcPct val="100000"/>
              </a:lnSpc>
              <a:spcBef>
                <a:spcPts val="1105"/>
              </a:spcBef>
              <a:spcAft>
                <a:spcPts val="1200"/>
              </a:spcAft>
              <a:buSzPct val="25000"/>
              <a:buNone/>
            </a:pPr>
            <a:r>
              <a:rPr lang="en" sz="1200" b="0" i="0" u="none" strike="noStrike" cap="none" baseline="0" dirty="0" smtClean="0">
                <a:solidFill>
                  <a:schemeClr val="dk1"/>
                </a:solidFill>
                <a:ea typeface="Helvetica Neue"/>
                <a:sym typeface="Helvetica Neue"/>
              </a:rPr>
              <a:t>The CCWG-Accountability recommends that</a:t>
            </a:r>
            <a:r>
              <a:rPr lang="en-US" sz="1200" b="0" i="0" u="none" strike="noStrike" cap="none" baseline="0" dirty="0" smtClean="0">
                <a:solidFill>
                  <a:schemeClr val="dk1"/>
                </a:solidFill>
                <a:ea typeface="Helvetica Neue"/>
                <a:sym typeface="Helvetica Neue"/>
              </a:rPr>
              <a:t> the</a:t>
            </a:r>
            <a:r>
              <a:rPr lang="en" sz="1200" b="0" i="0" u="none" strike="noStrike" cap="none" baseline="0" dirty="0" smtClean="0">
                <a:solidFill>
                  <a:schemeClr val="dk1"/>
                </a:solidFill>
                <a:ea typeface="Helvetica Neue"/>
                <a:sym typeface="Helvetica Neue"/>
              </a:rPr>
              <a:t> following items </a:t>
            </a:r>
            <a:r>
              <a:rPr lang="en-US" sz="1200" b="0" i="0" u="none" strike="noStrike" cap="none" baseline="0" dirty="0" smtClean="0">
                <a:solidFill>
                  <a:schemeClr val="dk1"/>
                </a:solidFill>
                <a:ea typeface="Helvetica Neue"/>
                <a:sym typeface="Helvetica Neue"/>
              </a:rPr>
              <a:t>be given </a:t>
            </a:r>
            <a:r>
              <a:rPr lang="en" sz="1200" b="0" i="0" u="none" strike="noStrike" cap="none" baseline="0" dirty="0" smtClean="0">
                <a:solidFill>
                  <a:schemeClr val="dk1"/>
                </a:solidFill>
                <a:ea typeface="Helvetica Neue"/>
                <a:sym typeface="Helvetica Neue"/>
              </a:rPr>
              <a:t>the status of </a:t>
            </a:r>
            <a:r>
              <a:rPr lang="en" sz="1200" b="1" i="0" u="none" strike="noStrike" cap="none" baseline="0" dirty="0" smtClean="0">
                <a:solidFill>
                  <a:schemeClr val="dk1"/>
                </a:solidFill>
                <a:ea typeface="Helvetica Neue"/>
                <a:sym typeface="Helvetica Neue"/>
              </a:rPr>
              <a:t>Fundamental Bylaws</a:t>
            </a:r>
            <a:r>
              <a:rPr lang="en" sz="1200" b="0" i="0" u="none" strike="noStrike" cap="none" baseline="0" dirty="0" smtClean="0">
                <a:solidFill>
                  <a:schemeClr val="dk1"/>
                </a:solidFill>
                <a:ea typeface="Helvetica Neue"/>
                <a:sym typeface="Helvetica Neue"/>
              </a:rPr>
              <a:t>:</a:t>
            </a:r>
            <a:endParaRPr lang="en" sz="800" b="0" i="0" u="none" strike="noStrike" cap="none" baseline="0" dirty="0" smtClean="0">
              <a:solidFill>
                <a:schemeClr val="dk1"/>
              </a:solidFill>
              <a:ea typeface="Helvetica Neue"/>
              <a:sym typeface="Helvetica Neue"/>
            </a:endParaRPr>
          </a:p>
          <a:p>
            <a:pPr marL="228600" lvl="0" indent="-228600">
              <a:spcAft>
                <a:spcPts val="600"/>
              </a:spcAft>
              <a:buFont typeface="+mj-lt"/>
              <a:buAutoNum type="arabicPeriod"/>
            </a:pPr>
            <a:r>
              <a:rPr lang="en-US" sz="1150" dirty="0"/>
              <a:t>The Mission / Commitments / Core Values</a:t>
            </a:r>
            <a:r>
              <a:rPr lang="en-US" sz="1150" dirty="0" smtClean="0"/>
              <a:t>; </a:t>
            </a:r>
            <a:endParaRPr lang="en-US" sz="1150" dirty="0"/>
          </a:p>
          <a:p>
            <a:pPr marL="228600" lvl="0" indent="-228600">
              <a:spcAft>
                <a:spcPts val="600"/>
              </a:spcAft>
              <a:buFont typeface="+mj-lt"/>
              <a:buAutoNum type="arabicPeriod"/>
            </a:pPr>
            <a:r>
              <a:rPr lang="en-US" sz="1150" dirty="0"/>
              <a:t>The framework for the Independent Review Process</a:t>
            </a:r>
            <a:r>
              <a:rPr lang="en-US" sz="1150" dirty="0" smtClean="0"/>
              <a:t>;</a:t>
            </a:r>
            <a:endParaRPr lang="en-US" sz="1150" dirty="0"/>
          </a:p>
          <a:p>
            <a:pPr marL="228600" lvl="0" indent="-228600">
              <a:spcAft>
                <a:spcPts val="600"/>
              </a:spcAft>
              <a:buFont typeface="+mj-lt"/>
              <a:buAutoNum type="arabicPeriod"/>
            </a:pPr>
            <a:r>
              <a:rPr lang="en-US" sz="1150" dirty="0"/>
              <a:t>The manner in which Fundamental Bylaws can be </a:t>
            </a:r>
            <a:r>
              <a:rPr lang="en-US" sz="1150" dirty="0" smtClean="0"/>
              <a:t>amended</a:t>
            </a:r>
          </a:p>
          <a:p>
            <a:pPr marL="228600" lvl="0" indent="-228600">
              <a:spcAft>
                <a:spcPts val="600"/>
              </a:spcAft>
              <a:buFont typeface="+mj-lt"/>
              <a:buAutoNum type="arabicPeriod"/>
            </a:pPr>
            <a:r>
              <a:rPr lang="en-US" sz="1150" dirty="0" smtClean="0"/>
              <a:t>The Community Mechanism as Sole Member Model</a:t>
            </a:r>
            <a:endParaRPr lang="en-US" sz="1150" dirty="0"/>
          </a:p>
          <a:p>
            <a:pPr marL="228600" lvl="0" indent="-228600">
              <a:spcAft>
                <a:spcPts val="600"/>
              </a:spcAft>
              <a:buFont typeface="+mj-lt"/>
              <a:buAutoNum type="arabicPeriod"/>
            </a:pPr>
            <a:r>
              <a:rPr lang="en-US" sz="1150" dirty="0"/>
              <a:t>The community powers to Reconsider/reject Budget or Strategy/Operating plans, Reconsider/reject Changes to ICANN Bylaws, Remove Individual ICANN Directors and Recall the Entire ICANN </a:t>
            </a:r>
            <a:r>
              <a:rPr lang="en-US" sz="1150" dirty="0" smtClean="0"/>
              <a:t>Board</a:t>
            </a:r>
            <a:endParaRPr lang="en-US" sz="1150" dirty="0"/>
          </a:p>
          <a:p>
            <a:pPr marL="228600" lvl="0" indent="-228600">
              <a:spcAft>
                <a:spcPts val="600"/>
              </a:spcAft>
              <a:buFont typeface="+mj-lt"/>
              <a:buAutoNum type="arabicPeriod"/>
            </a:pPr>
            <a:r>
              <a:rPr lang="en-US" sz="1150" dirty="0"/>
              <a:t>The IANA Function Review and the Separation Process required by the CWG-Stewardship’s proposal; </a:t>
            </a:r>
          </a:p>
          <a:p>
            <a:pPr marL="228600" lvl="0" indent="-228600">
              <a:spcAft>
                <a:spcPts val="600"/>
              </a:spcAft>
              <a:buFont typeface="+mj-lt"/>
              <a:buAutoNum type="arabicPeriod"/>
            </a:pPr>
            <a:r>
              <a:rPr lang="en-US" sz="1150" dirty="0"/>
              <a:t>The Post-Transition IANA governance and Customer Standing Committee structures, also required by the CWG-Stewardship’s proposal</a:t>
            </a:r>
            <a:r>
              <a:rPr lang="en-US" sz="1150" dirty="0" smtClean="0"/>
              <a:t>.</a:t>
            </a:r>
            <a:endParaRPr lang="en-US" sz="1150" dirty="0"/>
          </a:p>
        </p:txBody>
      </p:sp>
      <p:sp>
        <p:nvSpPr>
          <p:cNvPr id="194" name="Shape 194"/>
          <p:cNvSpPr txBox="1">
            <a:spLocks noGrp="1"/>
          </p:cNvSpPr>
          <p:nvPr>
            <p:ph type="sldNum" idx="12"/>
          </p:nvPr>
        </p:nvSpPr>
        <p:spPr>
          <a:xfrm>
            <a:off x="8739496" y="6415298"/>
            <a:ext cx="178500" cy="139799"/>
          </a:xfrm>
          <a:prstGeom prst="rect">
            <a:avLst/>
          </a:prstGeom>
          <a:noFill/>
          <a:ln>
            <a:noFill/>
          </a:ln>
        </p:spPr>
        <p:txBody>
          <a:bodyPr lIns="0" tIns="0" rIns="0" bIns="0" anchor="t" anchorCtr="0">
            <a:noAutofit/>
          </a:bodyPr>
          <a:lstStyle/>
          <a:p>
            <a:pPr marL="25400" marR="0" lvl="0" indent="0" algn="l" rtl="0">
              <a:lnSpc>
                <a:spcPct val="100000"/>
              </a:lnSpc>
              <a:spcBef>
                <a:spcPts val="0"/>
              </a:spcBef>
              <a:buSzPct val="25000"/>
              <a:buNone/>
            </a:pPr>
            <a:fld id="{00000000-1234-1234-1234-123412341234}" type="slidenum">
              <a:rPr lang="en" sz="900" b="0" i="0" u="none" strike="noStrike" cap="none" baseline="0">
                <a:solidFill>
                  <a:schemeClr val="lt1"/>
                </a:solidFill>
                <a:latin typeface="Arial"/>
                <a:ea typeface="Helvetica Neue"/>
                <a:cs typeface="Arial"/>
                <a:sym typeface="Helvetica Neue"/>
              </a:rPr>
              <a:t>8</a:t>
            </a:fld>
            <a:endParaRPr lang="en" sz="900" b="0" i="0" u="none" strike="noStrike" cap="none" baseline="0">
              <a:solidFill>
                <a:schemeClr val="lt1"/>
              </a:solidFill>
              <a:latin typeface="Arial"/>
              <a:ea typeface="Helvetica Neue"/>
              <a:cs typeface="Arial"/>
              <a:sym typeface="Helvetica Neue"/>
            </a:endParaRPr>
          </a:p>
        </p:txBody>
      </p:sp>
      <p:sp>
        <p:nvSpPr>
          <p:cNvPr id="9" name="Shape 174"/>
          <p:cNvSpPr txBox="1"/>
          <p:nvPr/>
        </p:nvSpPr>
        <p:spPr>
          <a:xfrm>
            <a:off x="216025" y="820300"/>
            <a:ext cx="8712299" cy="885300"/>
          </a:xfrm>
          <a:prstGeom prst="rect">
            <a:avLst/>
          </a:prstGeom>
          <a:noFill/>
          <a:ln>
            <a:noFill/>
          </a:ln>
        </p:spPr>
        <p:txBody>
          <a:bodyPr lIns="91425" tIns="91425" rIns="91425" bIns="91425" anchor="t" anchorCtr="0">
            <a:noAutofit/>
          </a:bodyPr>
          <a:lstStyle/>
          <a:p>
            <a:pPr lvl="0">
              <a:buClr>
                <a:schemeClr val="dk1"/>
              </a:buClr>
              <a:buSzPct val="78571"/>
            </a:pPr>
            <a:r>
              <a:rPr lang="en" dirty="0" smtClean="0">
                <a:solidFill>
                  <a:schemeClr val="accent1"/>
                </a:solidFill>
              </a:rPr>
              <a:t>ICANN’s Bylaws can generally be changed by resolution of the Board with a </a:t>
            </a:r>
            <a:r>
              <a:rPr lang="en" dirty="0">
                <a:solidFill>
                  <a:schemeClr val="accent1"/>
                </a:solidFill>
              </a:rPr>
              <a:t>two-thirds</a:t>
            </a:r>
            <a:r>
              <a:rPr lang="en" dirty="0" smtClean="0">
                <a:solidFill>
                  <a:schemeClr val="accent1"/>
                </a:solidFill>
              </a:rPr>
              <a:t> majority. CCWG-Accountability </a:t>
            </a:r>
            <a:r>
              <a:rPr lang="en" b="1" dirty="0" smtClean="0">
                <a:solidFill>
                  <a:schemeClr val="accent1"/>
                </a:solidFill>
              </a:rPr>
              <a:t>proposes revising ICANN’s Bylaws to establish a set of Fundamental Bylaws</a:t>
            </a:r>
            <a:r>
              <a:rPr lang="en" dirty="0" smtClean="0">
                <a:solidFill>
                  <a:schemeClr val="accent1"/>
                </a:solidFill>
              </a:rPr>
              <a:t>, which would hold special protections and can only be changed based on prior approval by the Community</a:t>
            </a:r>
            <a:r>
              <a:rPr lang="en-US" dirty="0" smtClean="0">
                <a:solidFill>
                  <a:schemeClr val="accent1"/>
                </a:solidFill>
              </a:rPr>
              <a:t> with a higher vote threshold.</a:t>
            </a:r>
            <a:r>
              <a:rPr lang="en" dirty="0" smtClean="0">
                <a:solidFill>
                  <a:schemeClr val="accent1"/>
                </a:solidFill>
              </a:rPr>
              <a:t> </a:t>
            </a:r>
            <a:endParaRPr lang="en" dirty="0">
              <a:solidFill>
                <a:schemeClr val="accent1"/>
              </a:solidFill>
            </a:endParaRPr>
          </a:p>
        </p:txBody>
      </p:sp>
      <p:sp>
        <p:nvSpPr>
          <p:cNvPr id="10" name="Shape 101"/>
          <p:cNvSpPr/>
          <p:nvPr/>
        </p:nvSpPr>
        <p:spPr>
          <a:xfrm>
            <a:off x="4053693" y="1931426"/>
            <a:ext cx="1945545" cy="4327369"/>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dirty="0">
              <a:solidFill>
                <a:schemeClr val="dk1"/>
              </a:solidFill>
              <a:ea typeface="Calibri"/>
              <a:sym typeface="Calibri"/>
            </a:endParaRPr>
          </a:p>
        </p:txBody>
      </p:sp>
      <p:sp>
        <p:nvSpPr>
          <p:cNvPr id="11" name="Shape 101"/>
          <p:cNvSpPr/>
          <p:nvPr/>
        </p:nvSpPr>
        <p:spPr>
          <a:xfrm>
            <a:off x="6130571" y="1931426"/>
            <a:ext cx="2787425" cy="4327369"/>
          </a:xfrm>
          <a:custGeom>
            <a:avLst/>
            <a:gdLst/>
            <a:ahLst/>
            <a:cxnLst/>
            <a:rect l="0" t="0" r="0" b="0"/>
            <a:pathLst>
              <a:path w="4284345" h="2520315" extrusionOk="0">
                <a:moveTo>
                  <a:pt x="4284002" y="2519997"/>
                </a:moveTo>
                <a:lnTo>
                  <a:pt x="0" y="2519997"/>
                </a:lnTo>
                <a:lnTo>
                  <a:pt x="0" y="0"/>
                </a:lnTo>
                <a:lnTo>
                  <a:pt x="4284002" y="0"/>
                </a:lnTo>
                <a:lnTo>
                  <a:pt x="4284002" y="2519997"/>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4" name="Shape 144"/>
          <p:cNvSpPr txBox="1"/>
          <p:nvPr/>
        </p:nvSpPr>
        <p:spPr>
          <a:xfrm>
            <a:off x="4223793" y="2029067"/>
            <a:ext cx="1570767" cy="482699"/>
          </a:xfrm>
          <a:prstGeom prst="rect">
            <a:avLst/>
          </a:prstGeom>
          <a:noFill/>
          <a:ln>
            <a:noFill/>
          </a:ln>
        </p:spPr>
        <p:txBody>
          <a:bodyPr lIns="0" tIns="0" rIns="0" bIns="0" anchor="t" anchorCtr="0">
            <a:noAutofit/>
          </a:bodyPr>
          <a:lstStyle/>
          <a:p>
            <a:pPr marL="0" marR="0" lvl="0" indent="0" algn="l" rtl="0">
              <a:lnSpc>
                <a:spcPct val="100000"/>
              </a:lnSpc>
              <a:spcBef>
                <a:spcPts val="0"/>
              </a:spcBef>
              <a:buSzPct val="25000"/>
              <a:buNone/>
            </a:pPr>
            <a:r>
              <a:rPr lang="en" sz="1800" b="0" i="0" u="none" strike="noStrike" cap="none" baseline="0" dirty="0" smtClean="0">
                <a:solidFill>
                  <a:srgbClr val="1C75BB"/>
                </a:solidFill>
                <a:ea typeface="Helvetica Neue"/>
                <a:sym typeface="Helvetica Neue"/>
              </a:rPr>
              <a:t>Current</a:t>
            </a:r>
            <a:endParaRPr lang="en" sz="1800" b="0" i="0" u="none" strike="noStrike" cap="none" baseline="0" dirty="0">
              <a:solidFill>
                <a:srgbClr val="1C75BB"/>
              </a:solidFill>
              <a:ea typeface="Helvetica Neue"/>
              <a:sym typeface="Helvetica Neue"/>
            </a:endParaRPr>
          </a:p>
        </p:txBody>
      </p:sp>
      <p:sp>
        <p:nvSpPr>
          <p:cNvPr id="15" name="Shape 144"/>
          <p:cNvSpPr txBox="1"/>
          <p:nvPr/>
        </p:nvSpPr>
        <p:spPr>
          <a:xfrm>
            <a:off x="6279218" y="2029067"/>
            <a:ext cx="1791300" cy="482699"/>
          </a:xfrm>
          <a:prstGeom prst="rect">
            <a:avLst/>
          </a:prstGeom>
          <a:noFill/>
          <a:ln>
            <a:noFill/>
          </a:ln>
        </p:spPr>
        <p:txBody>
          <a:bodyPr lIns="0" tIns="0" rIns="0" bIns="0" anchor="t" anchorCtr="0">
            <a:noAutofit/>
          </a:bodyPr>
          <a:lstStyle/>
          <a:p>
            <a:pPr marL="0" marR="0" lvl="0" indent="0" algn="l" rtl="0">
              <a:lnSpc>
                <a:spcPct val="100000"/>
              </a:lnSpc>
              <a:spcBef>
                <a:spcPts val="0"/>
              </a:spcBef>
              <a:buSzPct val="25000"/>
              <a:buNone/>
            </a:pPr>
            <a:r>
              <a:rPr lang="en" sz="1800" b="0" i="0" u="none" strike="noStrike" cap="none" baseline="0" smtClean="0">
                <a:solidFill>
                  <a:srgbClr val="1C75BB"/>
                </a:solidFill>
                <a:ea typeface="Helvetica Neue"/>
                <a:sym typeface="Helvetica Neue"/>
              </a:rPr>
              <a:t>Proposed</a:t>
            </a:r>
            <a:endParaRPr lang="en" sz="1800" b="0" i="0" u="none" strike="noStrike" cap="none" baseline="0">
              <a:solidFill>
                <a:srgbClr val="1C75BB"/>
              </a:solidFill>
              <a:ea typeface="Helvetica Neue"/>
              <a:sym typeface="Helvetica Neue"/>
            </a:endParaRPr>
          </a:p>
        </p:txBody>
      </p:sp>
      <p:pic>
        <p:nvPicPr>
          <p:cNvPr id="24" name="Picture 23" descr="CCWG_Paris2015_Overview05-3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30" y="2792073"/>
            <a:ext cx="1359408" cy="2261616"/>
          </a:xfrm>
          <a:prstGeom prst="rect">
            <a:avLst/>
          </a:prstGeom>
        </p:spPr>
      </p:pic>
      <p:sp>
        <p:nvSpPr>
          <p:cNvPr id="30" name="TextBox 29"/>
          <p:cNvSpPr txBox="1"/>
          <p:nvPr/>
        </p:nvSpPr>
        <p:spPr>
          <a:xfrm>
            <a:off x="4622335" y="3177393"/>
            <a:ext cx="730486" cy="153888"/>
          </a:xfrm>
          <a:prstGeom prst="rect">
            <a:avLst/>
          </a:prstGeom>
          <a:noFill/>
        </p:spPr>
        <p:txBody>
          <a:bodyPr wrap="square" lIns="0" tIns="0" bIns="0" rtlCol="0">
            <a:spAutoFit/>
          </a:bodyPr>
          <a:lstStyle/>
          <a:p>
            <a:pPr algn="ctr"/>
            <a:r>
              <a:rPr lang="en-US" sz="1000" b="1" dirty="0" smtClean="0"/>
              <a:t>BYLAWS</a:t>
            </a:r>
            <a:endParaRPr lang="en-US" sz="1000" b="1" dirty="0"/>
          </a:p>
        </p:txBody>
      </p:sp>
      <p:pic>
        <p:nvPicPr>
          <p:cNvPr id="22" name="Picture 21" descr="CCWG_Paris2015_Overview05-3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62078" y="2576665"/>
            <a:ext cx="1895856" cy="2560320"/>
          </a:xfrm>
          <a:prstGeom prst="rect">
            <a:avLst/>
          </a:prstGeom>
        </p:spPr>
      </p:pic>
      <p:sp>
        <p:nvSpPr>
          <p:cNvPr id="23" name="Tekstvak 15"/>
          <p:cNvSpPr txBox="1"/>
          <p:nvPr/>
        </p:nvSpPr>
        <p:spPr>
          <a:xfrm>
            <a:off x="6199841" y="2495391"/>
            <a:ext cx="1889308" cy="461665"/>
          </a:xfrm>
          <a:prstGeom prst="rect">
            <a:avLst/>
          </a:prstGeom>
          <a:noFill/>
        </p:spPr>
        <p:txBody>
          <a:bodyPr wrap="square" rtlCol="0">
            <a:spAutoFit/>
          </a:bodyPr>
          <a:lstStyle/>
          <a:p>
            <a:pPr algn="r"/>
            <a:r>
              <a:rPr lang="en" sz="1200" b="1" dirty="0" smtClean="0">
                <a:solidFill>
                  <a:srgbClr val="1C75BB"/>
                </a:solidFill>
              </a:rPr>
              <a:t>Fundamental</a:t>
            </a:r>
            <a:endParaRPr lang="en-US" sz="1200" b="1" dirty="0" smtClean="0">
              <a:solidFill>
                <a:srgbClr val="1C75BB"/>
              </a:solidFill>
            </a:endParaRPr>
          </a:p>
          <a:p>
            <a:pPr algn="r"/>
            <a:r>
              <a:rPr lang="en" sz="1200" b="1" dirty="0" smtClean="0">
                <a:solidFill>
                  <a:srgbClr val="1C75BB"/>
                </a:solidFill>
              </a:rPr>
              <a:t>Bylaws</a:t>
            </a:r>
            <a:endParaRPr lang="en" sz="1200" b="1" dirty="0">
              <a:solidFill>
                <a:srgbClr val="1C75BB"/>
              </a:solidFill>
            </a:endParaRPr>
          </a:p>
        </p:txBody>
      </p:sp>
      <p:sp>
        <p:nvSpPr>
          <p:cNvPr id="32" name="Tekstvak 16"/>
          <p:cNvSpPr txBox="1"/>
          <p:nvPr/>
        </p:nvSpPr>
        <p:spPr>
          <a:xfrm>
            <a:off x="6069798" y="3423946"/>
            <a:ext cx="992813" cy="1277273"/>
          </a:xfrm>
          <a:prstGeom prst="rect">
            <a:avLst/>
          </a:prstGeom>
          <a:noFill/>
        </p:spPr>
        <p:txBody>
          <a:bodyPr wrap="square" rtlCol="0">
            <a:spAutoFit/>
          </a:bodyPr>
          <a:lstStyle/>
          <a:p>
            <a:pPr algn="r"/>
            <a:r>
              <a:rPr lang="en-US" sz="1100" dirty="0" smtClean="0"/>
              <a:t>Existing</a:t>
            </a:r>
          </a:p>
          <a:p>
            <a:pPr algn="r"/>
            <a:r>
              <a:rPr lang="en-US" sz="1100" dirty="0" smtClean="0"/>
              <a:t>+</a:t>
            </a:r>
          </a:p>
          <a:p>
            <a:pPr algn="r"/>
            <a:r>
              <a:rPr lang="en" sz="1100" dirty="0" smtClean="0"/>
              <a:t>New</a:t>
            </a:r>
            <a:endParaRPr lang="en-US" sz="1100" dirty="0" smtClean="0"/>
          </a:p>
          <a:p>
            <a:pPr algn="r"/>
            <a:r>
              <a:rPr lang="en-US" sz="1100" dirty="0" smtClean="0"/>
              <a:t>mechanisms</a:t>
            </a:r>
            <a:endParaRPr lang="en-US" sz="1100" dirty="0" smtClean="0"/>
          </a:p>
          <a:p>
            <a:pPr algn="r"/>
            <a:r>
              <a:rPr lang="en-US" sz="1100" dirty="0" smtClean="0"/>
              <a:t>+</a:t>
            </a:r>
          </a:p>
          <a:p>
            <a:pPr algn="r"/>
            <a:r>
              <a:rPr lang="en-US" sz="1100" dirty="0" err="1" smtClean="0"/>
              <a:t>AoC</a:t>
            </a:r>
            <a:endParaRPr lang="en-US" sz="1100" dirty="0" smtClean="0"/>
          </a:p>
          <a:p>
            <a:pPr algn="r"/>
            <a:r>
              <a:rPr lang="en-US" sz="1100" dirty="0" smtClean="0"/>
              <a:t>Reviews</a:t>
            </a:r>
            <a:endParaRPr lang="en" sz="11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4" name="Shape 134"/>
          <p:cNvSpPr txBox="1">
            <a:spLocks noGrp="1"/>
          </p:cNvSpPr>
          <p:nvPr>
            <p:ph type="title"/>
          </p:nvPr>
        </p:nvSpPr>
        <p:spPr>
          <a:xfrm>
            <a:off x="275300" y="228600"/>
            <a:ext cx="8593500" cy="330300"/>
          </a:xfrm>
          <a:prstGeom prst="rect">
            <a:avLst/>
          </a:prstGeom>
          <a:noFill/>
          <a:ln>
            <a:noFill/>
          </a:ln>
        </p:spPr>
        <p:txBody>
          <a:bodyPr lIns="0" tIns="0" rIns="0" bIns="0" anchor="t" anchorCtr="0">
            <a:noAutofit/>
          </a:bodyPr>
          <a:lstStyle/>
          <a:p>
            <a:pPr marL="12700" marR="0" lvl="0" indent="0" algn="l" rtl="0">
              <a:lnSpc>
                <a:spcPct val="100000"/>
              </a:lnSpc>
              <a:spcBef>
                <a:spcPts val="0"/>
              </a:spcBef>
              <a:buSzPct val="25000"/>
              <a:buNone/>
            </a:pPr>
            <a:r>
              <a:rPr lang="en" sz="2400" b="1" dirty="0">
                <a:solidFill>
                  <a:srgbClr val="1C75BB"/>
                </a:solidFill>
                <a:ea typeface="Helvetica Neue"/>
                <a:sym typeface="Helvetica Neue"/>
              </a:rPr>
              <a:t>Appeals </a:t>
            </a:r>
            <a:r>
              <a:rPr lang="en" sz="2400" b="1" dirty="0" smtClean="0">
                <a:solidFill>
                  <a:srgbClr val="1C75BB"/>
                </a:solidFill>
                <a:ea typeface="Helvetica Neue"/>
                <a:sym typeface="Helvetica Neue"/>
              </a:rPr>
              <a:t>Mechanism</a:t>
            </a:r>
            <a:r>
              <a:rPr lang="en-US" sz="2400" b="1" dirty="0" smtClean="0">
                <a:solidFill>
                  <a:srgbClr val="1C75BB"/>
                </a:solidFill>
                <a:ea typeface="Helvetica Neue"/>
                <a:sym typeface="Helvetica Neue"/>
              </a:rPr>
              <a:t>s:</a:t>
            </a:r>
            <a:r>
              <a:rPr lang="en-US" sz="2400" dirty="0" smtClean="0">
                <a:solidFill>
                  <a:srgbClr val="1C75BB"/>
                </a:solidFill>
                <a:ea typeface="Helvetica Neue"/>
                <a:sym typeface="Helvetica Neue"/>
              </a:rPr>
              <a:t> Independent Review Process</a:t>
            </a:r>
            <a:endParaRPr lang="en" sz="2400" dirty="0">
              <a:solidFill>
                <a:srgbClr val="1C75BB"/>
              </a:solidFill>
              <a:ea typeface="Helvetica Neue"/>
              <a:sym typeface="Helvetica Neue"/>
            </a:endParaRPr>
          </a:p>
        </p:txBody>
      </p:sp>
      <p:sp>
        <p:nvSpPr>
          <p:cNvPr id="135" name="Shape 135"/>
          <p:cNvSpPr/>
          <p:nvPr/>
        </p:nvSpPr>
        <p:spPr>
          <a:xfrm>
            <a:off x="216001" y="653402"/>
            <a:ext cx="8712199" cy="72389"/>
          </a:xfrm>
          <a:custGeom>
            <a:avLst/>
            <a:gdLst/>
            <a:ahLst/>
            <a:cxnLst/>
            <a:rect l="0" t="0" r="0" b="0"/>
            <a:pathLst>
              <a:path w="8712200" h="72390" extrusionOk="0">
                <a:moveTo>
                  <a:pt x="8711996" y="71996"/>
                </a:moveTo>
                <a:lnTo>
                  <a:pt x="0" y="71996"/>
                </a:lnTo>
                <a:lnTo>
                  <a:pt x="0" y="0"/>
                </a:lnTo>
                <a:lnTo>
                  <a:pt x="8711996" y="0"/>
                </a:lnTo>
                <a:lnTo>
                  <a:pt x="8711996" y="71996"/>
                </a:lnTo>
                <a:close/>
              </a:path>
            </a:pathLst>
          </a:custGeom>
          <a:solidFill>
            <a:srgbClr val="064263"/>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51" name="Shape 151"/>
          <p:cNvSpPr txBox="1"/>
          <p:nvPr/>
        </p:nvSpPr>
        <p:spPr>
          <a:xfrm>
            <a:off x="216025" y="820300"/>
            <a:ext cx="8712299" cy="805200"/>
          </a:xfrm>
          <a:prstGeom prst="rect">
            <a:avLst/>
          </a:prstGeom>
          <a:noFill/>
          <a:ln>
            <a:noFill/>
          </a:ln>
        </p:spPr>
        <p:txBody>
          <a:bodyPr lIns="91425" tIns="91425" rIns="91425" bIns="91425" anchor="t" anchorCtr="0">
            <a:noAutofit/>
          </a:bodyPr>
          <a:lstStyle/>
          <a:p>
            <a:pPr lvl="0" indent="-342900" rtl="0">
              <a:lnSpc>
                <a:spcPct val="100000"/>
              </a:lnSpc>
              <a:spcBef>
                <a:spcPts val="0"/>
              </a:spcBef>
              <a:buNone/>
            </a:pPr>
            <a:r>
              <a:rPr lang="en" dirty="0" smtClean="0">
                <a:solidFill>
                  <a:schemeClr val="accent1"/>
                </a:solidFill>
              </a:rPr>
              <a:t>The CCWG-Accountability </a:t>
            </a:r>
            <a:r>
              <a:rPr lang="en" b="1" dirty="0" smtClean="0">
                <a:solidFill>
                  <a:schemeClr val="accent1"/>
                </a:solidFill>
              </a:rPr>
              <a:t>recommends significantly enhancing ICANN’s existing Independent Review Process (IRP</a:t>
            </a:r>
            <a:r>
              <a:rPr lang="en" b="1" dirty="0" smtClean="0">
                <a:solidFill>
                  <a:srgbClr val="4F81BD"/>
                </a:solidFill>
              </a:rPr>
              <a:t>)</a:t>
            </a:r>
            <a:r>
              <a:rPr lang="en" dirty="0" smtClean="0">
                <a:solidFill>
                  <a:srgbClr val="4F81BD"/>
                </a:solidFill>
              </a:rPr>
              <a:t>,</a:t>
            </a:r>
            <a:r>
              <a:rPr lang="en" dirty="0" smtClean="0">
                <a:solidFill>
                  <a:schemeClr val="accent1"/>
                </a:solidFill>
              </a:rPr>
              <a:t> whereby any person or entity materially affected by an action (or inaction)</a:t>
            </a:r>
            <a:r>
              <a:rPr lang="en-US" dirty="0" smtClean="0">
                <a:solidFill>
                  <a:schemeClr val="accent1"/>
                </a:solidFill>
              </a:rPr>
              <a:t> in breach</a:t>
            </a:r>
            <a:r>
              <a:rPr lang="en" dirty="0" smtClean="0">
                <a:solidFill>
                  <a:schemeClr val="accent1"/>
                </a:solidFill>
              </a:rPr>
              <a:t> of </a:t>
            </a:r>
            <a:r>
              <a:rPr lang="en-US" dirty="0" smtClean="0">
                <a:solidFill>
                  <a:schemeClr val="accent1"/>
                </a:solidFill>
              </a:rPr>
              <a:t>ICANN’s Bylaws by </a:t>
            </a:r>
            <a:r>
              <a:rPr lang="en" dirty="0" smtClean="0">
                <a:solidFill>
                  <a:schemeClr val="accent1"/>
                </a:solidFill>
              </a:rPr>
              <a:t>ICANN’s Board may request an independent third-party review of that action.</a:t>
            </a:r>
          </a:p>
          <a:p>
            <a:pPr lvl="0" rtl="0">
              <a:lnSpc>
                <a:spcPct val="100000"/>
              </a:lnSpc>
              <a:spcBef>
                <a:spcPts val="0"/>
              </a:spcBef>
              <a:buNone/>
            </a:pPr>
            <a:endParaRPr lang="en" dirty="0">
              <a:solidFill>
                <a:schemeClr val="accent1"/>
              </a:solidFill>
            </a:endParaRPr>
          </a:p>
        </p:txBody>
      </p:sp>
      <p:sp>
        <p:nvSpPr>
          <p:cNvPr id="35" name="Shape 94"/>
          <p:cNvSpPr txBox="1">
            <a:spLocks/>
          </p:cNvSpPr>
          <p:nvPr/>
        </p:nvSpPr>
        <p:spPr>
          <a:xfrm>
            <a:off x="8739496" y="6414783"/>
            <a:ext cx="178500" cy="139799"/>
          </a:xfrm>
          <a:prstGeom prst="rect">
            <a:avLst/>
          </a:prstGeom>
          <a:noFill/>
          <a:ln>
            <a:noFill/>
          </a:ln>
        </p:spPr>
        <p:txBody>
          <a:bodyPr lIns="0" tIns="0" rIns="0" bIns="0" anchor="t" anchorCtr="0">
            <a:noAutofit/>
          </a:bodyPr>
          <a:lstStyle>
            <a:defPPr marR="0" algn="l" rtl="0">
              <a:lnSpc>
                <a:spcPct val="100000"/>
              </a:lnSpc>
              <a:spcBef>
                <a:spcPts val="0"/>
              </a:spcBef>
              <a:spcAft>
                <a:spcPts val="0"/>
              </a:spcAft>
            </a:defPPr>
            <a:lvl1pPr marL="25400" marR="0" indent="0" algn="l" rtl="0">
              <a:lnSpc>
                <a:spcPct val="100000"/>
              </a:lnSpc>
              <a:spcBef>
                <a:spcPts val="0"/>
              </a:spcBef>
              <a:spcAft>
                <a:spcPts val="0"/>
              </a:spcAft>
              <a:buNone/>
              <a:defRPr sz="900" b="0" i="0" u="none" strike="noStrike" cap="none" baseline="0">
                <a:solidFill>
                  <a:schemeClr val="lt1"/>
                </a:solidFill>
                <a:latin typeface="Helvetica Neue"/>
                <a:ea typeface="Helvetica Neue"/>
                <a:cs typeface="Helvetica Neue"/>
                <a:sym typeface="Helvetica Neue"/>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SzPct val="25000"/>
            </a:pPr>
            <a:fld id="{00000000-1234-1234-1234-123412341234}" type="slidenum">
              <a:rPr lang="en" smtClean="0">
                <a:latin typeface="Arial"/>
                <a:cs typeface="Arial"/>
              </a:rPr>
              <a:pPr>
                <a:buSzPct val="25000"/>
              </a:pPr>
              <a:t>9</a:t>
            </a:fld>
            <a:endParaRPr lang="en" dirty="0">
              <a:latin typeface="Arial"/>
              <a:cs typeface="Arial"/>
            </a:endParaRPr>
          </a:p>
        </p:txBody>
      </p:sp>
      <p:sp>
        <p:nvSpPr>
          <p:cNvPr id="40" name="Shape 137"/>
          <p:cNvSpPr txBox="1"/>
          <p:nvPr/>
        </p:nvSpPr>
        <p:spPr>
          <a:xfrm>
            <a:off x="216024" y="1665940"/>
            <a:ext cx="8712299" cy="469969"/>
          </a:xfrm>
          <a:prstGeom prst="rect">
            <a:avLst/>
          </a:prstGeom>
          <a:noFill/>
          <a:ln>
            <a:noFill/>
          </a:ln>
        </p:spPr>
        <p:txBody>
          <a:bodyPr lIns="91440" tIns="0" rIns="91440" bIns="0" anchor="t" anchorCtr="0">
            <a:noAutofit/>
          </a:bodyPr>
          <a:lstStyle/>
          <a:p>
            <a:pPr lvl="0">
              <a:lnSpc>
                <a:spcPct val="110000"/>
              </a:lnSpc>
              <a:buSzPct val="100000"/>
            </a:pPr>
            <a:r>
              <a:rPr lang="en" sz="1200" dirty="0" smtClean="0">
                <a:solidFill>
                  <a:schemeClr val="dk1"/>
                </a:solidFill>
              </a:rPr>
              <a:t>The </a:t>
            </a:r>
            <a:r>
              <a:rPr lang="en" sz="1200" dirty="0">
                <a:solidFill>
                  <a:schemeClr val="dk1"/>
                </a:solidFill>
              </a:rPr>
              <a:t>core of the recommendation is </a:t>
            </a:r>
            <a:r>
              <a:rPr lang="en-US" sz="1200" dirty="0" smtClean="0">
                <a:solidFill>
                  <a:schemeClr val="dk1"/>
                </a:solidFill>
              </a:rPr>
              <a:t>to create </a:t>
            </a:r>
            <a:r>
              <a:rPr lang="en" sz="1200" dirty="0" smtClean="0">
                <a:solidFill>
                  <a:schemeClr val="dk1"/>
                </a:solidFill>
              </a:rPr>
              <a:t>a </a:t>
            </a:r>
            <a:r>
              <a:rPr lang="en" sz="1200" dirty="0">
                <a:solidFill>
                  <a:schemeClr val="dk1"/>
                </a:solidFill>
              </a:rPr>
              <a:t>new </a:t>
            </a:r>
            <a:r>
              <a:rPr lang="en" sz="1200" b="1" dirty="0" smtClean="0">
                <a:solidFill>
                  <a:schemeClr val="dk1"/>
                </a:solidFill>
              </a:rPr>
              <a:t>standing </a:t>
            </a:r>
            <a:r>
              <a:rPr lang="en" sz="1200" b="1" dirty="0">
                <a:solidFill>
                  <a:schemeClr val="dk1"/>
                </a:solidFill>
              </a:rPr>
              <a:t>panel </a:t>
            </a:r>
            <a:r>
              <a:rPr lang="en" sz="1200" dirty="0">
                <a:solidFill>
                  <a:schemeClr val="dk1"/>
                </a:solidFill>
              </a:rPr>
              <a:t>to serve as a fully independent </a:t>
            </a:r>
            <a:r>
              <a:rPr lang="en" sz="1200" dirty="0" smtClean="0">
                <a:solidFill>
                  <a:schemeClr val="dk1"/>
                </a:solidFill>
              </a:rPr>
              <a:t>dispute </a:t>
            </a:r>
            <a:r>
              <a:rPr lang="en" sz="1200" dirty="0">
                <a:solidFill>
                  <a:schemeClr val="dk1"/>
                </a:solidFill>
              </a:rPr>
              <a:t>resolution function for the ICANN </a:t>
            </a:r>
            <a:r>
              <a:rPr lang="en" sz="1200" dirty="0" smtClean="0">
                <a:solidFill>
                  <a:schemeClr val="dk1"/>
                </a:solidFill>
              </a:rPr>
              <a:t>Community</a:t>
            </a:r>
            <a:r>
              <a:rPr lang="en-US" sz="1200" dirty="0" smtClean="0">
                <a:solidFill>
                  <a:schemeClr val="dk1"/>
                </a:solidFill>
              </a:rPr>
              <a:t>, in conjunction with specially organized </a:t>
            </a:r>
            <a:r>
              <a:rPr lang="en-US" sz="1200" b="1" dirty="0" smtClean="0">
                <a:solidFill>
                  <a:schemeClr val="dk1"/>
                </a:solidFill>
              </a:rPr>
              <a:t>review panels </a:t>
            </a:r>
            <a:r>
              <a:rPr lang="en-US" sz="1200" dirty="0" smtClean="0">
                <a:solidFill>
                  <a:schemeClr val="dk1"/>
                </a:solidFill>
              </a:rPr>
              <a:t>who preside over specific disputes.</a:t>
            </a:r>
            <a:endParaRPr lang="en" sz="1200" dirty="0">
              <a:solidFill>
                <a:schemeClr val="dk1"/>
              </a:solidFill>
            </a:endParaRPr>
          </a:p>
        </p:txBody>
      </p:sp>
      <p:sp>
        <p:nvSpPr>
          <p:cNvPr id="16" name="Shape 131"/>
          <p:cNvSpPr/>
          <p:nvPr/>
        </p:nvSpPr>
        <p:spPr>
          <a:xfrm>
            <a:off x="225071" y="2220938"/>
            <a:ext cx="4263636" cy="2896492"/>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17" name="Shape 153"/>
          <p:cNvSpPr txBox="1"/>
          <p:nvPr/>
        </p:nvSpPr>
        <p:spPr>
          <a:xfrm>
            <a:off x="360531" y="2252735"/>
            <a:ext cx="2125200" cy="228600"/>
          </a:xfrm>
          <a:prstGeom prst="rect">
            <a:avLst/>
          </a:prstGeom>
          <a:noFill/>
          <a:ln>
            <a:noFill/>
          </a:ln>
        </p:spPr>
        <p:txBody>
          <a:bodyPr lIns="0" tIns="0" rIns="0" bIns="0" anchor="t" anchorCtr="0">
            <a:noAutofit/>
          </a:bodyPr>
          <a:lstStyle/>
          <a:p>
            <a:pPr marL="0" marR="0" lvl="0" indent="0" algn="l" rtl="0">
              <a:lnSpc>
                <a:spcPct val="118333"/>
              </a:lnSpc>
              <a:spcBef>
                <a:spcPts val="0"/>
              </a:spcBef>
              <a:buSzPct val="25000"/>
              <a:buNone/>
            </a:pPr>
            <a:r>
              <a:rPr lang="en-US" sz="1800" b="0" i="0" u="none" strike="noStrike" cap="none" baseline="0" dirty="0" smtClean="0">
                <a:solidFill>
                  <a:srgbClr val="1C75BB"/>
                </a:solidFill>
                <a:ea typeface="Helvetica Neue"/>
                <a:sym typeface="Helvetica Neue"/>
              </a:rPr>
              <a:t>Standing Panel</a:t>
            </a:r>
            <a:endParaRPr lang="en" sz="1800" b="0" i="0" u="none" strike="noStrike" cap="none" baseline="0" dirty="0">
              <a:solidFill>
                <a:srgbClr val="1C75BB"/>
              </a:solidFill>
              <a:ea typeface="Helvetica Neue"/>
              <a:sym typeface="Helvetica Neue"/>
            </a:endParaRPr>
          </a:p>
        </p:txBody>
      </p:sp>
      <p:sp>
        <p:nvSpPr>
          <p:cNvPr id="18" name="Shape 137"/>
          <p:cNvSpPr txBox="1"/>
          <p:nvPr/>
        </p:nvSpPr>
        <p:spPr>
          <a:xfrm>
            <a:off x="360531" y="2612891"/>
            <a:ext cx="4035813" cy="2501866"/>
          </a:xfrm>
          <a:prstGeom prst="rect">
            <a:avLst/>
          </a:prstGeom>
          <a:noFill/>
          <a:ln>
            <a:noFill/>
          </a:ln>
        </p:spPr>
        <p:txBody>
          <a:bodyPr lIns="0" tIns="0" rIns="0" bIns="0" anchor="t" anchorCtr="0">
            <a:noAutofit/>
          </a:bodyPr>
          <a:lstStyle/>
          <a:p>
            <a:pPr lvl="0">
              <a:lnSpc>
                <a:spcPct val="110000"/>
              </a:lnSpc>
              <a:buSzPct val="100000"/>
              <a:tabLst>
                <a:tab pos="1081088" algn="l"/>
              </a:tabLst>
            </a:pPr>
            <a:r>
              <a:rPr lang="en-US" sz="1200" b="1" i="0" u="none" strike="noStrike" cap="none" baseline="0" dirty="0" smtClean="0">
                <a:solidFill>
                  <a:schemeClr val="dk1"/>
                </a:solidFill>
              </a:rPr>
              <a:t>Composition</a:t>
            </a:r>
            <a:r>
              <a:rPr lang="en-US" sz="1200" i="0" u="none" strike="noStrike" cap="none" baseline="0" dirty="0" smtClean="0">
                <a:solidFill>
                  <a:schemeClr val="dk1"/>
                </a:solidFill>
              </a:rPr>
              <a:t>: 	</a:t>
            </a:r>
            <a:r>
              <a:rPr lang="en-US" sz="1200" dirty="0" smtClean="0"/>
              <a:t>7 </a:t>
            </a:r>
            <a:r>
              <a:rPr lang="en-US" sz="1200" dirty="0"/>
              <a:t>members (minimum</a:t>
            </a:r>
            <a:r>
              <a:rPr lang="en-US" sz="1200" dirty="0" smtClean="0"/>
              <a:t>).</a:t>
            </a:r>
          </a:p>
          <a:p>
            <a:pPr lvl="0">
              <a:lnSpc>
                <a:spcPct val="110000"/>
              </a:lnSpc>
              <a:buSzPct val="100000"/>
              <a:tabLst>
                <a:tab pos="1081088" algn="l"/>
              </a:tabLst>
            </a:pPr>
            <a:endParaRPr lang="en-US" sz="800" dirty="0">
              <a:solidFill>
                <a:schemeClr val="dk1"/>
              </a:solidFill>
            </a:endParaRPr>
          </a:p>
          <a:p>
            <a:pPr lvl="0">
              <a:buSzPct val="100000"/>
              <a:tabLst>
                <a:tab pos="1081088" algn="l"/>
              </a:tabLst>
            </a:pPr>
            <a:r>
              <a:rPr lang="en-US" sz="1200" b="1" dirty="0" smtClean="0">
                <a:solidFill>
                  <a:schemeClr val="dk1"/>
                </a:solidFill>
              </a:rPr>
              <a:t>Selection</a:t>
            </a:r>
            <a:r>
              <a:rPr lang="en-US" sz="1200" dirty="0" smtClean="0">
                <a:solidFill>
                  <a:schemeClr val="dk1"/>
                </a:solidFill>
              </a:rPr>
              <a:t>: 	</a:t>
            </a:r>
            <a:r>
              <a:rPr lang="en-US" sz="1200" dirty="0" smtClean="0"/>
              <a:t>ICANN </a:t>
            </a:r>
            <a:r>
              <a:rPr lang="en-US" sz="1200" dirty="0"/>
              <a:t>to organize a community effort to </a:t>
            </a:r>
            <a:r>
              <a:rPr lang="en-US" sz="1200" dirty="0" smtClean="0"/>
              <a:t>	identify and propose candidate members, 	Board </a:t>
            </a:r>
            <a:r>
              <a:rPr lang="en-US" sz="1200" dirty="0"/>
              <a:t>to </a:t>
            </a:r>
            <a:r>
              <a:rPr lang="en-US" sz="1200" dirty="0" smtClean="0"/>
              <a:t>confirm.</a:t>
            </a:r>
            <a:endParaRPr lang="en-US" sz="1200" dirty="0">
              <a:solidFill>
                <a:schemeClr val="dk1"/>
              </a:solidFill>
            </a:endParaRPr>
          </a:p>
          <a:p>
            <a:pPr lvl="0">
              <a:lnSpc>
                <a:spcPct val="110000"/>
              </a:lnSpc>
              <a:buSzPct val="100000"/>
              <a:tabLst>
                <a:tab pos="1081088" algn="l"/>
              </a:tabLst>
            </a:pPr>
            <a:endParaRPr lang="en-US" sz="800" b="1" dirty="0" smtClean="0">
              <a:solidFill>
                <a:schemeClr val="dk1"/>
              </a:solidFill>
            </a:endParaRPr>
          </a:p>
          <a:p>
            <a:pPr lvl="0">
              <a:buSzPct val="100000"/>
              <a:tabLst>
                <a:tab pos="1081088" algn="l"/>
              </a:tabLst>
            </a:pPr>
            <a:r>
              <a:rPr lang="en-US" sz="1200" b="1" dirty="0" smtClean="0">
                <a:solidFill>
                  <a:schemeClr val="dk1"/>
                </a:solidFill>
              </a:rPr>
              <a:t>Expertise</a:t>
            </a:r>
            <a:r>
              <a:rPr lang="en-US" sz="1200" dirty="0" smtClean="0">
                <a:solidFill>
                  <a:schemeClr val="dk1"/>
                </a:solidFill>
              </a:rPr>
              <a:t>: 	</a:t>
            </a:r>
            <a:r>
              <a:rPr lang="en-US" sz="1200" dirty="0" smtClean="0"/>
              <a:t>Significant </a:t>
            </a:r>
            <a:r>
              <a:rPr lang="en-US" sz="1200" dirty="0"/>
              <a:t>legal </a:t>
            </a:r>
            <a:r>
              <a:rPr lang="en-US" sz="1200" dirty="0" smtClean="0"/>
              <a:t>expertise; expertise in the 	workings </a:t>
            </a:r>
            <a:r>
              <a:rPr lang="en-US" sz="1200" dirty="0"/>
              <a:t>of ICANN and the DNS; access to </a:t>
            </a:r>
            <a:r>
              <a:rPr lang="en-US" sz="1200" dirty="0" smtClean="0"/>
              <a:t>	other experts upon request.</a:t>
            </a:r>
            <a:endParaRPr lang="en-US" sz="1200" dirty="0">
              <a:solidFill>
                <a:schemeClr val="dk1"/>
              </a:solidFill>
            </a:endParaRPr>
          </a:p>
          <a:p>
            <a:pPr lvl="0">
              <a:lnSpc>
                <a:spcPct val="110000"/>
              </a:lnSpc>
              <a:buSzPct val="100000"/>
              <a:tabLst>
                <a:tab pos="1081088" algn="l"/>
              </a:tabLst>
            </a:pPr>
            <a:endParaRPr lang="en-US" sz="800" b="1" dirty="0" smtClean="0">
              <a:solidFill>
                <a:schemeClr val="dk1"/>
              </a:solidFill>
            </a:endParaRPr>
          </a:p>
          <a:p>
            <a:pPr lvl="0">
              <a:buSzPct val="100000"/>
              <a:tabLst>
                <a:tab pos="1081088" algn="l"/>
              </a:tabLst>
            </a:pPr>
            <a:r>
              <a:rPr lang="en-US" sz="1200" b="1" dirty="0" smtClean="0">
                <a:solidFill>
                  <a:schemeClr val="dk1"/>
                </a:solidFill>
              </a:rPr>
              <a:t>Diversity</a:t>
            </a:r>
            <a:r>
              <a:rPr lang="en-US" sz="1200" dirty="0" smtClean="0">
                <a:solidFill>
                  <a:schemeClr val="dk1"/>
                </a:solidFill>
              </a:rPr>
              <a:t>: 	</a:t>
            </a:r>
            <a:r>
              <a:rPr lang="en-US" sz="1100" dirty="0" smtClean="0"/>
              <a:t>Reasonable </a:t>
            </a:r>
            <a:r>
              <a:rPr lang="en-US" sz="1100" dirty="0"/>
              <a:t>efforts to achieve diversity, </a:t>
            </a:r>
            <a:r>
              <a:rPr lang="en-US" sz="1100" dirty="0" smtClean="0"/>
              <a:t>	including </a:t>
            </a:r>
            <a:r>
              <a:rPr lang="en-US" sz="1100" dirty="0"/>
              <a:t>no more than 2 panelists from </a:t>
            </a:r>
            <a:r>
              <a:rPr lang="en-US" sz="1100" dirty="0" smtClean="0"/>
              <a:t>an</a:t>
            </a:r>
            <a:r>
              <a:rPr lang="en-US" sz="1100" dirty="0" smtClean="0"/>
              <a:t>	ICANN region.</a:t>
            </a:r>
            <a:endParaRPr lang="en" sz="1100" b="1" dirty="0" smtClean="0">
              <a:solidFill>
                <a:srgbClr val="221F1F"/>
              </a:solidFill>
            </a:endParaRPr>
          </a:p>
          <a:p>
            <a:pPr marR="0" lvl="0" indent="0" rtl="0">
              <a:lnSpc>
                <a:spcPct val="110000"/>
              </a:lnSpc>
              <a:buNone/>
            </a:pPr>
            <a:endParaRPr lang="en" sz="1100" dirty="0" smtClean="0">
              <a:solidFill>
                <a:schemeClr val="dk1"/>
              </a:solidFill>
            </a:endParaRPr>
          </a:p>
          <a:p>
            <a:pPr marR="0" lvl="0" indent="0" rtl="0">
              <a:lnSpc>
                <a:spcPct val="110000"/>
              </a:lnSpc>
              <a:buNone/>
            </a:pPr>
            <a:endParaRPr lang="en" sz="1100" dirty="0" smtClean="0">
              <a:solidFill>
                <a:schemeClr val="dk1"/>
              </a:solidFill>
            </a:endParaRPr>
          </a:p>
          <a:p>
            <a:pPr marR="0" lvl="0" indent="0" rtl="0">
              <a:lnSpc>
                <a:spcPct val="110000"/>
              </a:lnSpc>
              <a:buSzPct val="25000"/>
              <a:buNone/>
            </a:pPr>
            <a:r>
              <a:rPr lang="en" sz="1100" dirty="0" smtClean="0">
                <a:solidFill>
                  <a:schemeClr val="dk1"/>
                </a:solidFill>
              </a:rPr>
              <a:t>   </a:t>
            </a:r>
            <a:endParaRPr lang="en" sz="1100" dirty="0">
              <a:solidFill>
                <a:schemeClr val="dk1"/>
              </a:solidFill>
            </a:endParaRPr>
          </a:p>
        </p:txBody>
      </p:sp>
      <p:sp>
        <p:nvSpPr>
          <p:cNvPr id="19" name="Shape 131"/>
          <p:cNvSpPr/>
          <p:nvPr/>
        </p:nvSpPr>
        <p:spPr>
          <a:xfrm>
            <a:off x="4562593" y="2218266"/>
            <a:ext cx="4342150" cy="2896492"/>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0" name="Shape 153"/>
          <p:cNvSpPr txBox="1"/>
          <p:nvPr/>
        </p:nvSpPr>
        <p:spPr>
          <a:xfrm>
            <a:off x="4710718" y="2250063"/>
            <a:ext cx="2125200" cy="228600"/>
          </a:xfrm>
          <a:prstGeom prst="rect">
            <a:avLst/>
          </a:prstGeom>
          <a:noFill/>
          <a:ln>
            <a:noFill/>
          </a:ln>
        </p:spPr>
        <p:txBody>
          <a:bodyPr lIns="0" tIns="0" rIns="0" bIns="0" anchor="t" anchorCtr="0">
            <a:noAutofit/>
          </a:bodyPr>
          <a:lstStyle/>
          <a:p>
            <a:pPr marL="0" marR="0" lvl="0" indent="0" algn="l" rtl="0">
              <a:lnSpc>
                <a:spcPct val="118333"/>
              </a:lnSpc>
              <a:spcBef>
                <a:spcPts val="0"/>
              </a:spcBef>
              <a:buSzPct val="25000"/>
              <a:buNone/>
            </a:pPr>
            <a:r>
              <a:rPr lang="en-US" sz="1800" dirty="0" smtClean="0">
                <a:solidFill>
                  <a:srgbClr val="1C75BB"/>
                </a:solidFill>
                <a:ea typeface="Helvetica Neue"/>
                <a:sym typeface="Helvetica Neue"/>
              </a:rPr>
              <a:t>Review </a:t>
            </a:r>
            <a:r>
              <a:rPr lang="en-US" sz="1800" b="0" i="0" u="none" strike="noStrike" cap="none" baseline="0" dirty="0" smtClean="0">
                <a:solidFill>
                  <a:srgbClr val="1C75BB"/>
                </a:solidFill>
                <a:ea typeface="Helvetica Neue"/>
                <a:sym typeface="Helvetica Neue"/>
              </a:rPr>
              <a:t>Panels</a:t>
            </a:r>
            <a:endParaRPr lang="en" sz="1800" b="0" i="0" u="none" strike="noStrike" cap="none" baseline="0" dirty="0">
              <a:solidFill>
                <a:srgbClr val="1C75BB"/>
              </a:solidFill>
              <a:ea typeface="Helvetica Neue"/>
              <a:sym typeface="Helvetica Neue"/>
            </a:endParaRPr>
          </a:p>
        </p:txBody>
      </p:sp>
      <p:sp>
        <p:nvSpPr>
          <p:cNvPr id="21" name="Shape 137"/>
          <p:cNvSpPr txBox="1"/>
          <p:nvPr/>
        </p:nvSpPr>
        <p:spPr>
          <a:xfrm>
            <a:off x="4710718" y="2610219"/>
            <a:ext cx="4101304" cy="2504538"/>
          </a:xfrm>
          <a:prstGeom prst="rect">
            <a:avLst/>
          </a:prstGeom>
          <a:noFill/>
          <a:ln>
            <a:noFill/>
          </a:ln>
        </p:spPr>
        <p:txBody>
          <a:bodyPr lIns="0" tIns="0" rIns="0" bIns="0" anchor="t" anchorCtr="0">
            <a:noAutofit/>
          </a:bodyPr>
          <a:lstStyle/>
          <a:p>
            <a:pPr lvl="0">
              <a:lnSpc>
                <a:spcPct val="110000"/>
              </a:lnSpc>
              <a:buSzPct val="100000"/>
              <a:tabLst>
                <a:tab pos="1025525" algn="l"/>
              </a:tabLst>
            </a:pPr>
            <a:r>
              <a:rPr lang="en-US" sz="1200" b="1" i="0" u="none" strike="noStrike" cap="none" baseline="0" dirty="0" smtClean="0">
                <a:solidFill>
                  <a:schemeClr val="dk1"/>
                </a:solidFill>
              </a:rPr>
              <a:t>Composition: 	</a:t>
            </a:r>
            <a:r>
              <a:rPr lang="en-US" sz="1200" dirty="0" smtClean="0"/>
              <a:t>3 decision makers.</a:t>
            </a:r>
          </a:p>
          <a:p>
            <a:pPr lvl="0">
              <a:lnSpc>
                <a:spcPct val="110000"/>
              </a:lnSpc>
              <a:buSzPct val="100000"/>
              <a:tabLst>
                <a:tab pos="1025525" algn="l"/>
              </a:tabLst>
            </a:pPr>
            <a:endParaRPr lang="en-US" sz="800" dirty="0">
              <a:solidFill>
                <a:schemeClr val="dk1"/>
              </a:solidFill>
            </a:endParaRPr>
          </a:p>
          <a:p>
            <a:pPr lvl="0">
              <a:buSzPct val="100000"/>
              <a:tabLst>
                <a:tab pos="1025525" algn="l"/>
              </a:tabLst>
            </a:pPr>
            <a:r>
              <a:rPr lang="en-US" sz="1200" b="1" dirty="0" smtClean="0">
                <a:solidFill>
                  <a:schemeClr val="dk1"/>
                </a:solidFill>
              </a:rPr>
              <a:t>Selection</a:t>
            </a:r>
            <a:r>
              <a:rPr lang="en-US" sz="1200" dirty="0" smtClean="0">
                <a:solidFill>
                  <a:schemeClr val="dk1"/>
                </a:solidFill>
              </a:rPr>
              <a:t>: 	</a:t>
            </a:r>
            <a:r>
              <a:rPr lang="en-US" sz="1200" dirty="0" smtClean="0"/>
              <a:t>Selected </a:t>
            </a:r>
            <a:r>
              <a:rPr lang="en-US" sz="1200" dirty="0"/>
              <a:t>from Standing P</a:t>
            </a:r>
            <a:r>
              <a:rPr lang="en-US" sz="1200" dirty="0" smtClean="0"/>
              <a:t>anel. 1 </a:t>
            </a:r>
            <a:r>
              <a:rPr lang="en-US" sz="1200" dirty="0"/>
              <a:t>panel </a:t>
            </a:r>
            <a:r>
              <a:rPr lang="en-US" sz="1200" dirty="0" smtClean="0"/>
              <a:t>	member </a:t>
            </a:r>
            <a:r>
              <a:rPr lang="en-US" sz="1200" dirty="0"/>
              <a:t>chosen by each party, </a:t>
            </a:r>
            <a:r>
              <a:rPr lang="en-US" sz="1200" dirty="0" smtClean="0"/>
              <a:t>those 2 	chose </a:t>
            </a:r>
            <a:r>
              <a:rPr lang="en-US" sz="1200" dirty="0"/>
              <a:t>the 3</a:t>
            </a:r>
            <a:r>
              <a:rPr lang="en-US" sz="1200" baseline="30000" dirty="0"/>
              <a:t>rd</a:t>
            </a:r>
            <a:r>
              <a:rPr lang="en-US" sz="1200" dirty="0"/>
              <a:t> </a:t>
            </a:r>
            <a:r>
              <a:rPr lang="en-US" sz="1200" dirty="0" smtClean="0"/>
              <a:t>member.</a:t>
            </a:r>
            <a:endParaRPr lang="en-US" sz="1200" dirty="0"/>
          </a:p>
          <a:p>
            <a:pPr lvl="0">
              <a:lnSpc>
                <a:spcPct val="110000"/>
              </a:lnSpc>
              <a:buSzPct val="100000"/>
              <a:tabLst>
                <a:tab pos="1025525" algn="l"/>
              </a:tabLst>
            </a:pPr>
            <a:endParaRPr lang="en-US" sz="800" b="1" dirty="0" smtClean="0">
              <a:solidFill>
                <a:schemeClr val="dk1"/>
              </a:solidFill>
            </a:endParaRPr>
          </a:p>
          <a:p>
            <a:pPr lvl="0">
              <a:buSzPct val="100000"/>
              <a:tabLst>
                <a:tab pos="1025525" algn="l"/>
              </a:tabLst>
            </a:pPr>
            <a:r>
              <a:rPr lang="en-US" sz="1200" b="1" dirty="0" smtClean="0">
                <a:solidFill>
                  <a:schemeClr val="dk1"/>
                </a:solidFill>
              </a:rPr>
              <a:t>Expertise</a:t>
            </a:r>
            <a:r>
              <a:rPr lang="en-US" sz="1200" dirty="0" smtClean="0">
                <a:solidFill>
                  <a:schemeClr val="dk1"/>
                </a:solidFill>
              </a:rPr>
              <a:t>: 	</a:t>
            </a:r>
            <a:r>
              <a:rPr lang="en-US" sz="1200" dirty="0" smtClean="0"/>
              <a:t>Relevant </a:t>
            </a:r>
            <a:r>
              <a:rPr lang="en-US" sz="1200" dirty="0"/>
              <a:t>to the dispute in </a:t>
            </a:r>
            <a:r>
              <a:rPr lang="en-US" sz="1200" dirty="0" smtClean="0"/>
              <a:t>question</a:t>
            </a:r>
            <a:r>
              <a:rPr lang="en-US" sz="1200" dirty="0"/>
              <a:t>; access to </a:t>
            </a:r>
            <a:r>
              <a:rPr lang="en-US" sz="1200" dirty="0" smtClean="0"/>
              <a:t>	other experts upon request.</a:t>
            </a:r>
            <a:endParaRPr lang="en-US" sz="1200" b="1" dirty="0" smtClean="0">
              <a:solidFill>
                <a:schemeClr val="dk1"/>
              </a:solidFill>
            </a:endParaRPr>
          </a:p>
          <a:p>
            <a:pPr lvl="0">
              <a:lnSpc>
                <a:spcPct val="110000"/>
              </a:lnSpc>
              <a:buSzPct val="100000"/>
              <a:tabLst>
                <a:tab pos="1025525" algn="l"/>
              </a:tabLst>
            </a:pPr>
            <a:endParaRPr lang="en-US" sz="800" b="1" dirty="0" smtClean="0">
              <a:solidFill>
                <a:schemeClr val="dk1"/>
              </a:solidFill>
            </a:endParaRPr>
          </a:p>
          <a:p>
            <a:pPr lvl="0">
              <a:buSzPct val="100000"/>
              <a:tabLst>
                <a:tab pos="1025525" algn="l"/>
              </a:tabLst>
            </a:pPr>
            <a:r>
              <a:rPr lang="en-US" sz="1200" b="1" dirty="0" smtClean="0">
                <a:solidFill>
                  <a:schemeClr val="dk1"/>
                </a:solidFill>
              </a:rPr>
              <a:t>Decisions</a:t>
            </a:r>
            <a:r>
              <a:rPr lang="en-US" sz="1200" dirty="0" smtClean="0">
                <a:solidFill>
                  <a:schemeClr val="dk1"/>
                </a:solidFill>
              </a:rPr>
              <a:t>: 	</a:t>
            </a:r>
            <a:r>
              <a:rPr lang="en-US" sz="1050" dirty="0" smtClean="0"/>
              <a:t>Are to be </a:t>
            </a:r>
            <a:r>
              <a:rPr lang="en-US" sz="1050" dirty="0"/>
              <a:t>binding </a:t>
            </a:r>
            <a:r>
              <a:rPr lang="en-US" sz="1050" dirty="0" smtClean="0"/>
              <a:t>on ICANN (</a:t>
            </a:r>
            <a:r>
              <a:rPr lang="en-US" sz="1050" dirty="0"/>
              <a:t>subject to appeal to </a:t>
            </a:r>
            <a:r>
              <a:rPr lang="en-US" sz="1050" dirty="0" smtClean="0"/>
              <a:t>	full </a:t>
            </a:r>
            <a:r>
              <a:rPr lang="en-US" sz="1050" dirty="0"/>
              <a:t>panel) to the extent permitted by </a:t>
            </a:r>
            <a:r>
              <a:rPr lang="en-US" sz="1050" dirty="0" smtClean="0"/>
              <a:t>law.</a:t>
            </a:r>
            <a:r>
              <a:rPr lang="en-US" sz="1050" dirty="0"/>
              <a:t> </a:t>
            </a:r>
            <a:r>
              <a:rPr lang="en-US" sz="1050" dirty="0" smtClean="0"/>
              <a:t>Possible 	decisions are: </a:t>
            </a:r>
          </a:p>
          <a:p>
            <a:pPr lvl="0">
              <a:buSzPct val="100000"/>
              <a:tabLst>
                <a:tab pos="1025525" algn="l"/>
              </a:tabLst>
            </a:pPr>
            <a:r>
              <a:rPr lang="en-US" sz="1050" dirty="0"/>
              <a:t>	</a:t>
            </a:r>
            <a:r>
              <a:rPr lang="en-US" sz="1050" dirty="0" smtClean="0"/>
              <a:t>1) Action</a:t>
            </a:r>
            <a:r>
              <a:rPr lang="en-US" sz="1050" dirty="0"/>
              <a:t>/inaction is/is not consistent with </a:t>
            </a:r>
            <a:r>
              <a:rPr lang="en-US" sz="1050" dirty="0" smtClean="0"/>
              <a:t>Bylaws </a:t>
            </a:r>
            <a:r>
              <a:rPr lang="en-US" sz="1050" dirty="0" smtClean="0"/>
              <a:t>	2) Substantive </a:t>
            </a:r>
            <a:r>
              <a:rPr lang="en-US" sz="1050" dirty="0"/>
              <a:t>decision on Sole Member rights </a:t>
            </a:r>
          </a:p>
          <a:p>
            <a:pPr lvl="0">
              <a:lnSpc>
                <a:spcPct val="110000"/>
              </a:lnSpc>
              <a:buClr>
                <a:schemeClr val="dk1"/>
              </a:buClr>
              <a:tabLst>
                <a:tab pos="1025525" algn="l"/>
              </a:tabLst>
            </a:pPr>
            <a:endParaRPr lang="en" sz="1100" b="1" dirty="0" smtClean="0">
              <a:solidFill>
                <a:srgbClr val="221F1F"/>
              </a:solidFill>
            </a:endParaRPr>
          </a:p>
          <a:p>
            <a:pPr marR="0" lvl="0" indent="0" rtl="0">
              <a:lnSpc>
                <a:spcPct val="110000"/>
              </a:lnSpc>
              <a:buNone/>
              <a:tabLst>
                <a:tab pos="1025525" algn="l"/>
              </a:tabLst>
            </a:pPr>
            <a:endParaRPr lang="en" sz="1100" dirty="0" smtClean="0">
              <a:solidFill>
                <a:schemeClr val="dk1"/>
              </a:solidFill>
            </a:endParaRPr>
          </a:p>
          <a:p>
            <a:pPr marR="0" lvl="0" indent="0" rtl="0">
              <a:lnSpc>
                <a:spcPct val="110000"/>
              </a:lnSpc>
              <a:buNone/>
              <a:tabLst>
                <a:tab pos="1025525" algn="l"/>
              </a:tabLst>
            </a:pPr>
            <a:endParaRPr lang="en" sz="1100" dirty="0" smtClean="0">
              <a:solidFill>
                <a:schemeClr val="dk1"/>
              </a:solidFill>
            </a:endParaRPr>
          </a:p>
          <a:p>
            <a:pPr marR="0" lvl="0" indent="0" rtl="0">
              <a:lnSpc>
                <a:spcPct val="110000"/>
              </a:lnSpc>
              <a:buSzPct val="25000"/>
              <a:buNone/>
              <a:tabLst>
                <a:tab pos="1025525" algn="l"/>
              </a:tabLst>
            </a:pPr>
            <a:r>
              <a:rPr lang="en" sz="1100" dirty="0" smtClean="0">
                <a:solidFill>
                  <a:schemeClr val="dk1"/>
                </a:solidFill>
              </a:rPr>
              <a:t>   </a:t>
            </a:r>
            <a:endParaRPr lang="en" sz="1100" dirty="0">
              <a:solidFill>
                <a:schemeClr val="dk1"/>
              </a:solidFill>
            </a:endParaRPr>
          </a:p>
        </p:txBody>
      </p:sp>
      <p:sp>
        <p:nvSpPr>
          <p:cNvPr id="22" name="Shape 131"/>
          <p:cNvSpPr/>
          <p:nvPr/>
        </p:nvSpPr>
        <p:spPr>
          <a:xfrm>
            <a:off x="225071" y="5202296"/>
            <a:ext cx="5645151" cy="1086006"/>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sp>
        <p:nvSpPr>
          <p:cNvPr id="23" name="Shape 153"/>
          <p:cNvSpPr txBox="1"/>
          <p:nvPr/>
        </p:nvSpPr>
        <p:spPr>
          <a:xfrm>
            <a:off x="360530" y="5259189"/>
            <a:ext cx="3308449" cy="228600"/>
          </a:xfrm>
          <a:prstGeom prst="rect">
            <a:avLst/>
          </a:prstGeom>
          <a:noFill/>
          <a:ln>
            <a:noFill/>
          </a:ln>
        </p:spPr>
        <p:txBody>
          <a:bodyPr lIns="0" tIns="0" rIns="0" bIns="0" anchor="t" anchorCtr="0">
            <a:noAutofit/>
          </a:bodyPr>
          <a:lstStyle/>
          <a:p>
            <a:pPr marL="0" marR="0" lvl="0" indent="0" algn="l" rtl="0">
              <a:lnSpc>
                <a:spcPct val="118333"/>
              </a:lnSpc>
              <a:spcBef>
                <a:spcPts val="0"/>
              </a:spcBef>
              <a:buSzPct val="25000"/>
              <a:buNone/>
            </a:pPr>
            <a:r>
              <a:rPr lang="en-US" sz="1800" b="0" i="0" u="none" strike="noStrike" cap="none" baseline="0" dirty="0" smtClean="0">
                <a:solidFill>
                  <a:srgbClr val="1C75BB"/>
                </a:solidFill>
                <a:ea typeface="Helvetica Neue"/>
                <a:sym typeface="Helvetica Neue"/>
              </a:rPr>
              <a:t>The Role</a:t>
            </a:r>
            <a:r>
              <a:rPr lang="en-US" sz="1800" b="0" i="0" u="none" strike="noStrike" cap="none" dirty="0" smtClean="0">
                <a:solidFill>
                  <a:srgbClr val="1C75BB"/>
                </a:solidFill>
                <a:ea typeface="Helvetica Neue"/>
                <a:sym typeface="Helvetica Neue"/>
              </a:rPr>
              <a:t> &amp; Scope of the IRP</a:t>
            </a:r>
            <a:endParaRPr lang="en" sz="1800" b="0" i="0" u="none" strike="noStrike" cap="none" baseline="0" dirty="0">
              <a:solidFill>
                <a:srgbClr val="1C75BB"/>
              </a:solidFill>
              <a:ea typeface="Helvetica Neue"/>
              <a:sym typeface="Helvetica Neue"/>
            </a:endParaRPr>
          </a:p>
        </p:txBody>
      </p:sp>
      <p:sp>
        <p:nvSpPr>
          <p:cNvPr id="24" name="Shape 137"/>
          <p:cNvSpPr txBox="1"/>
          <p:nvPr/>
        </p:nvSpPr>
        <p:spPr>
          <a:xfrm>
            <a:off x="360531" y="5672667"/>
            <a:ext cx="5387395" cy="527552"/>
          </a:xfrm>
          <a:prstGeom prst="rect">
            <a:avLst/>
          </a:prstGeom>
          <a:noFill/>
          <a:ln>
            <a:noFill/>
          </a:ln>
        </p:spPr>
        <p:txBody>
          <a:bodyPr lIns="0" tIns="0" rIns="0" bIns="0" anchor="t" anchorCtr="0">
            <a:noAutofit/>
          </a:bodyPr>
          <a:lstStyle/>
          <a:p>
            <a:pPr marL="171450" lvl="0" indent="-171450">
              <a:buFont typeface="Arial"/>
              <a:buChar char="•"/>
            </a:pPr>
            <a:r>
              <a:rPr lang="en-US" sz="1100" dirty="0"/>
              <a:t>Determine whether ICANN has acted (or has failed to act) in violation of its Bylaws</a:t>
            </a:r>
          </a:p>
          <a:p>
            <a:pPr marL="171450" lvl="0" indent="-171450">
              <a:buFont typeface="Arial"/>
              <a:buChar char="•"/>
            </a:pPr>
            <a:r>
              <a:rPr lang="en-US" sz="1100" dirty="0"/>
              <a:t>Reconcile conflicting holdings in process specific “expert panels”</a:t>
            </a:r>
          </a:p>
          <a:p>
            <a:pPr marL="171450" lvl="0" indent="-171450">
              <a:buFont typeface="Arial"/>
              <a:buChar char="•"/>
            </a:pPr>
            <a:r>
              <a:rPr lang="en-US" sz="1100" dirty="0"/>
              <a:t>Hear claims involving rights of the Sole Member</a:t>
            </a:r>
          </a:p>
        </p:txBody>
      </p:sp>
      <p:sp>
        <p:nvSpPr>
          <p:cNvPr id="25" name="Shape 131"/>
          <p:cNvSpPr/>
          <p:nvPr/>
        </p:nvSpPr>
        <p:spPr>
          <a:xfrm>
            <a:off x="5973704" y="5202296"/>
            <a:ext cx="2931039" cy="1086006"/>
          </a:xfrm>
          <a:custGeom>
            <a:avLst/>
            <a:gdLst/>
            <a:ahLst/>
            <a:cxnLst/>
            <a:rect l="0" t="0" r="0" b="0"/>
            <a:pathLst>
              <a:path w="3816350" h="5256530" extrusionOk="0">
                <a:moveTo>
                  <a:pt x="3815994" y="5255996"/>
                </a:moveTo>
                <a:lnTo>
                  <a:pt x="0" y="5255996"/>
                </a:lnTo>
                <a:lnTo>
                  <a:pt x="0" y="0"/>
                </a:lnTo>
                <a:lnTo>
                  <a:pt x="3815994" y="0"/>
                </a:lnTo>
                <a:lnTo>
                  <a:pt x="3815994" y="5255996"/>
                </a:lnTo>
                <a:close/>
              </a:path>
            </a:pathLst>
          </a:custGeom>
          <a:solidFill>
            <a:srgbClr val="DAE6F5"/>
          </a:solidFill>
          <a:ln>
            <a:noFill/>
          </a:ln>
        </p:spPr>
        <p:txBody>
          <a:bodyPr lIns="0" tIns="0" rIns="0" bIns="0" anchor="t" anchorCtr="0">
            <a:noAutofit/>
          </a:bodyPr>
          <a:lstStyle/>
          <a:p>
            <a:pPr marL="0" marR="0" lvl="0" indent="0" algn="l" rtl="0">
              <a:spcBef>
                <a:spcPts val="0"/>
              </a:spcBef>
              <a:buNone/>
            </a:pPr>
            <a:endParaRPr lang="en" sz="1800" b="0" i="0" u="none" strike="noStrike" cap="none" baseline="0">
              <a:solidFill>
                <a:schemeClr val="dk1"/>
              </a:solidFill>
              <a:ea typeface="Calibri"/>
              <a:sym typeface="Calibri"/>
            </a:endParaRPr>
          </a:p>
        </p:txBody>
      </p:sp>
      <p:pic>
        <p:nvPicPr>
          <p:cNvPr id="26" name="Picture 25" descr="CCWG_Paris2015_Overview05-3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3096" y="5236085"/>
            <a:ext cx="2758926" cy="1045308"/>
          </a:xfrm>
          <a:prstGeom prst="rect">
            <a:avLst/>
          </a:prstGeom>
        </p:spPr>
      </p:pic>
      <p:sp>
        <p:nvSpPr>
          <p:cNvPr id="27" name="TextBox 26"/>
          <p:cNvSpPr txBox="1"/>
          <p:nvPr/>
        </p:nvSpPr>
        <p:spPr>
          <a:xfrm>
            <a:off x="6043689" y="5284206"/>
            <a:ext cx="1135257" cy="169277"/>
          </a:xfrm>
          <a:prstGeom prst="rect">
            <a:avLst/>
          </a:prstGeom>
          <a:noFill/>
        </p:spPr>
        <p:txBody>
          <a:bodyPr wrap="square" tIns="0" rIns="0" bIns="0" rtlCol="0" anchor="ctr">
            <a:spAutoFit/>
          </a:bodyPr>
          <a:lstStyle/>
          <a:p>
            <a:r>
              <a:rPr lang="en-US" sz="1100" b="1" dirty="0" smtClean="0"/>
              <a:t>Standing Panel</a:t>
            </a:r>
            <a:endParaRPr lang="en-US" sz="1100" b="1" dirty="0"/>
          </a:p>
        </p:txBody>
      </p:sp>
      <p:sp>
        <p:nvSpPr>
          <p:cNvPr id="28" name="TextBox 27"/>
          <p:cNvSpPr txBox="1"/>
          <p:nvPr/>
        </p:nvSpPr>
        <p:spPr>
          <a:xfrm>
            <a:off x="7604239" y="5284206"/>
            <a:ext cx="1135257" cy="169277"/>
          </a:xfrm>
          <a:prstGeom prst="rect">
            <a:avLst/>
          </a:prstGeom>
          <a:noFill/>
        </p:spPr>
        <p:txBody>
          <a:bodyPr wrap="square" tIns="0" rIns="0" bIns="0" rtlCol="0" anchor="ctr">
            <a:spAutoFit/>
          </a:bodyPr>
          <a:lstStyle/>
          <a:p>
            <a:r>
              <a:rPr lang="en-US" sz="1100" b="1" dirty="0" smtClean="0"/>
              <a:t>Review Panels</a:t>
            </a:r>
            <a:endParaRPr lang="en-US" sz="1100" b="1" dirty="0"/>
          </a:p>
        </p:txBody>
      </p:sp>
    </p:spTree>
    <p:extLst>
      <p:ext uri="{BB962C8B-B14F-4D97-AF65-F5344CB8AC3E}">
        <p14:creationId xmlns:p14="http://schemas.microsoft.com/office/powerpoint/2010/main" val="339246942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3427</TotalTime>
  <Words>2816</Words>
  <Application>Microsoft Macintosh PowerPoint</Application>
  <PresentationFormat>On-screen Show (4:3)</PresentationFormat>
  <Paragraphs>446</Paragraphs>
  <Slides>19</Slides>
  <Notes>10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simple-light</vt:lpstr>
      <vt:lpstr>Office Theme</vt:lpstr>
      <vt:lpstr>Visual Summary</vt:lpstr>
      <vt:lpstr>The Two-Track Parallel Process</vt:lpstr>
      <vt:lpstr>Overview</vt:lpstr>
      <vt:lpstr>Accountability Mechanisms: Current</vt:lpstr>
      <vt:lpstr>Escalation Paths</vt:lpstr>
      <vt:lpstr>Post-Transition Accountability Mechanisms</vt:lpstr>
      <vt:lpstr>The Principles: ICANN’s Mission, Commitments, and Values</vt:lpstr>
      <vt:lpstr>The Principles: Fundamental Bylaws</vt:lpstr>
      <vt:lpstr>Appeals Mechanisms: Independent Review Process</vt:lpstr>
      <vt:lpstr>Appeals Mechanisms: Request for Reconsideration</vt:lpstr>
      <vt:lpstr>PowerPoint Presentation</vt:lpstr>
      <vt:lpstr>The Empowered Community’s Powers</vt:lpstr>
      <vt:lpstr>PowerPoint Presentation</vt:lpstr>
      <vt:lpstr>PowerPoint Presentation</vt:lpstr>
      <vt:lpstr>PowerPoint Presentation</vt:lpstr>
      <vt:lpstr>PowerPoint Presentation</vt:lpstr>
      <vt:lpstr>Stress Tests</vt:lpstr>
      <vt:lpstr>Work Streams &amp; Implementation</vt:lpstr>
      <vt:lpstr>Linkage with the CWG-Stewardship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Summary</dc:title>
  <cp:lastModifiedBy>Hillary Jett</cp:lastModifiedBy>
  <cp:revision>260</cp:revision>
  <cp:lastPrinted>2015-07-23T19:49:56Z</cp:lastPrinted>
  <dcterms:modified xsi:type="dcterms:W3CDTF">2015-07-30T15:38:19Z</dcterms:modified>
</cp:coreProperties>
</file>