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9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20" y="-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8933FE-230D-BB4C-9E91-5AC7683E3C33}" type="datetimeFigureOut">
              <a:rPr lang="en-US" smtClean="0"/>
              <a:t>10/1/15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5C5621-2766-6649-8AD3-585011149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35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C5621-2766-6649-8AD3-5850111491B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755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C5621-2766-6649-8AD3-5850111491B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755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C5621-2766-6649-8AD3-5850111491B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755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C5621-2766-6649-8AD3-5850111491B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755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C5621-2766-6649-8AD3-5850111491B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755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0A827-B709-1D4A-BD84-13D49E814132}" type="datetimeFigureOut">
              <a:rPr lang="en-US" smtClean="0"/>
              <a:t>10/1/15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F915-51ED-084D-B5CD-33914CE80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07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0A827-B709-1D4A-BD84-13D49E814132}" type="datetimeFigureOut">
              <a:rPr lang="en-US" smtClean="0"/>
              <a:t>10/1/15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F915-51ED-084D-B5CD-33914CE80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74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0A827-B709-1D4A-BD84-13D49E814132}" type="datetimeFigureOut">
              <a:rPr lang="en-US" smtClean="0"/>
              <a:t>10/1/15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F915-51ED-084D-B5CD-33914CE80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19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0A827-B709-1D4A-BD84-13D49E814132}" type="datetimeFigureOut">
              <a:rPr lang="en-US" smtClean="0"/>
              <a:t>10/1/15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F915-51ED-084D-B5CD-33914CE80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004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0A827-B709-1D4A-BD84-13D49E814132}" type="datetimeFigureOut">
              <a:rPr lang="en-US" smtClean="0"/>
              <a:t>10/1/15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F915-51ED-084D-B5CD-33914CE80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0A827-B709-1D4A-BD84-13D49E814132}" type="datetimeFigureOut">
              <a:rPr lang="en-US" smtClean="0"/>
              <a:t>10/1/15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F915-51ED-084D-B5CD-33914CE80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004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0A827-B709-1D4A-BD84-13D49E814132}" type="datetimeFigureOut">
              <a:rPr lang="en-US" smtClean="0"/>
              <a:t>10/1/15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F915-51ED-084D-B5CD-33914CE80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803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0A827-B709-1D4A-BD84-13D49E814132}" type="datetimeFigureOut">
              <a:rPr lang="en-US" smtClean="0"/>
              <a:t>10/1/15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F915-51ED-084D-B5CD-33914CE80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2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0A827-B709-1D4A-BD84-13D49E814132}" type="datetimeFigureOut">
              <a:rPr lang="en-US" smtClean="0"/>
              <a:t>10/1/15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F915-51ED-084D-B5CD-33914CE80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660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0A827-B709-1D4A-BD84-13D49E814132}" type="datetimeFigureOut">
              <a:rPr lang="en-US" smtClean="0"/>
              <a:t>10/1/15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F915-51ED-084D-B5CD-33914CE80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639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0A827-B709-1D4A-BD84-13D49E814132}" type="datetimeFigureOut">
              <a:rPr lang="en-US" smtClean="0"/>
              <a:t>10/1/15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4F915-51ED-084D-B5CD-33914CE80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135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0A827-B709-1D4A-BD84-13D49E814132}" type="datetimeFigureOut">
              <a:rPr lang="en-US" smtClean="0"/>
              <a:t>10/1/15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4F915-51ED-084D-B5CD-33914CE80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90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9014" y="285341"/>
            <a:ext cx="7087036" cy="78837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SCENARIO 1 – No Public </a:t>
            </a:r>
            <a:r>
              <a:rPr lang="en-US" sz="2800" b="1" dirty="0">
                <a:solidFill>
                  <a:srgbClr val="FF0000"/>
                </a:solidFill>
              </a:rPr>
              <a:t>C</a:t>
            </a:r>
            <a:r>
              <a:rPr lang="en-US" sz="2800" b="1" dirty="0" smtClean="0">
                <a:solidFill>
                  <a:srgbClr val="FF0000"/>
                </a:solidFill>
              </a:rPr>
              <a:t>onsultation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943452"/>
              </p:ext>
            </p:extLst>
          </p:nvPr>
        </p:nvGraphicFramePr>
        <p:xfrm>
          <a:off x="515992" y="1446781"/>
          <a:ext cx="8275742" cy="4511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17349"/>
                <a:gridCol w="535839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Milestone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23 Oct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Conclusion of Dublin meeting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26-2</a:t>
                      </a:r>
                      <a:r>
                        <a:rPr lang="en-US" baseline="0" dirty="0" smtClean="0"/>
                        <a:t> Nov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WPs to hold calls to reflect conclusions of Dublin meeting and advance work 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3 Nov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CCWG conference call to confirm Dublin conclusions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3-10 Nov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Drafting of report language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 Nov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Report sections sent to CCWG for review &amp; CCWG call for rapporteurs to walk through edits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10-17</a:t>
                      </a:r>
                      <a:r>
                        <a:rPr lang="en-US" baseline="0" dirty="0" smtClean="0"/>
                        <a:t> Nov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CCWG to read sections and flag any concerns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r>
                        <a:rPr lang="en-US" baseline="0" dirty="0" smtClean="0"/>
                        <a:t> Nov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CCWG call to sign off edits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18-19 Nov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Finalization of WS1 report </a:t>
                      </a:r>
                      <a:endParaRPr lang="en-US" dirty="0"/>
                    </a:p>
                  </a:txBody>
                  <a:tcPr/>
                </a:tc>
              </a:tr>
              <a:tr h="179781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20</a:t>
                      </a:r>
                      <a:r>
                        <a:rPr lang="en-US" sz="1800" b="1" baseline="0" dirty="0" smtClean="0"/>
                        <a:t> Nov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Chairs send to Chartering Organizations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4843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5992" y="285341"/>
            <a:ext cx="8275742" cy="78837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SCENARIO 2 - Public Consultation - PART 1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293616"/>
              </p:ext>
            </p:extLst>
          </p:nvPr>
        </p:nvGraphicFramePr>
        <p:xfrm>
          <a:off x="515992" y="1073711"/>
          <a:ext cx="8275742" cy="5242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917349"/>
                <a:gridCol w="535839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Milestone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23 Oct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Conclusion of Dublin meeting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26-2</a:t>
                      </a:r>
                      <a:r>
                        <a:rPr lang="en-US" baseline="0" dirty="0" smtClean="0"/>
                        <a:t> Nov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WPs to hold calls to reflect conclusions of Dublin meeting and advance work 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3 Nov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CCWG conference call to confirm Dublin conclusions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3-10 Nov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Drafting of report language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 Nov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Report sections sent to CCWG for review &amp; CCWG call for rapporteurs to walk through edits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10-17</a:t>
                      </a:r>
                      <a:r>
                        <a:rPr lang="en-US" baseline="0" dirty="0" smtClean="0"/>
                        <a:t> Nov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CCWG to read sections and flag any concerns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r>
                        <a:rPr lang="en-US" baseline="0" dirty="0" smtClean="0"/>
                        <a:t> Nov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CCWG call to sign off edits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18-19 Nov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Finalization of WS1 report </a:t>
                      </a:r>
                      <a:endParaRPr lang="en-US" dirty="0"/>
                    </a:p>
                  </a:txBody>
                  <a:tcPr/>
                </a:tc>
              </a:tr>
              <a:tr h="1797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</a:t>
                      </a:r>
                      <a:r>
                        <a:rPr lang="en-US" sz="1800" baseline="0" dirty="0" smtClean="0"/>
                        <a:t> Nov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Third draft proposal published for public comments </a:t>
                      </a:r>
                      <a:endParaRPr lang="en-US" b="1" dirty="0"/>
                    </a:p>
                  </a:txBody>
                  <a:tcPr/>
                </a:tc>
              </a:tr>
              <a:tr h="179781">
                <a:tc>
                  <a:txBody>
                    <a:bodyPr/>
                    <a:lstStyle/>
                    <a:p>
                      <a:r>
                        <a:rPr lang="en-US" dirty="0" smtClean="0"/>
                        <a:t>1 Jan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Close of public comment period </a:t>
                      </a:r>
                      <a:endParaRPr lang="en-US" b="1" dirty="0"/>
                    </a:p>
                  </a:txBody>
                  <a:tcPr/>
                </a:tc>
              </a:tr>
              <a:tr h="179781">
                <a:tc>
                  <a:txBody>
                    <a:bodyPr/>
                    <a:lstStyle/>
                    <a:p>
                      <a:r>
                        <a:rPr lang="en-US" dirty="0" smtClean="0"/>
                        <a:t>8 Jan 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Staff analysis of public comment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9313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5992" y="285341"/>
            <a:ext cx="8275742" cy="78837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SCENARIO 2 - Public </a:t>
            </a:r>
            <a:r>
              <a:rPr lang="en-US" sz="2800" b="1" dirty="0" smtClean="0">
                <a:solidFill>
                  <a:srgbClr val="FF0000"/>
                </a:solidFill>
              </a:rPr>
              <a:t>C</a:t>
            </a:r>
            <a:r>
              <a:rPr lang="en-US" sz="2800" b="1" dirty="0" smtClean="0">
                <a:solidFill>
                  <a:srgbClr val="FF0000"/>
                </a:solidFill>
              </a:rPr>
              <a:t>onsultation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-</a:t>
            </a:r>
            <a:r>
              <a:rPr lang="en-US" sz="2800" b="1" dirty="0" smtClean="0">
                <a:solidFill>
                  <a:srgbClr val="FF0000"/>
                </a:solidFill>
              </a:rPr>
              <a:t> PART 2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332652"/>
              </p:ext>
            </p:extLst>
          </p:nvPr>
        </p:nvGraphicFramePr>
        <p:xfrm>
          <a:off x="515992" y="1073711"/>
          <a:ext cx="8275741" cy="479043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546382"/>
                <a:gridCol w="572935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Milestone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r>
                        <a:rPr lang="en-US" baseline="0" dirty="0" smtClean="0"/>
                        <a:t>-19 Jan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WP calls to analyze comments and tease out recommendations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19 Jan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CCWG call for WPs to report conclusions of comment analysis. Pre-identify areas for further refinement.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21 Jan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CCWG call to confirm areas for refinement 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21-26 Jan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WPs to refine language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r>
                        <a:rPr lang="en-US" baseline="0" dirty="0" smtClean="0"/>
                        <a:t> Jan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Report sections sent to CCWG for review &amp; CCWG call for rapporteurs to walk through edits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26-29 Jan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CCWG to read sections and flag any concerns 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29 Jan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CCWG call to sign off edits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30-31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CCWG Finalization of WS1 report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 Feb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/>
                        <a:t>Chairs send to Chartering Organizations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7175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5992" y="285341"/>
            <a:ext cx="8275742" cy="78837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SCENARIO 3 - Public </a:t>
            </a:r>
            <a:r>
              <a:rPr lang="en-US" sz="2800" b="1" dirty="0">
                <a:solidFill>
                  <a:srgbClr val="FF0000"/>
                </a:solidFill>
              </a:rPr>
              <a:t>C</a:t>
            </a:r>
            <a:r>
              <a:rPr lang="en-US" sz="2800" b="1" dirty="0" smtClean="0">
                <a:solidFill>
                  <a:srgbClr val="FF0000"/>
                </a:solidFill>
              </a:rPr>
              <a:t>onsultation &amp; Expedited Analysis) - PART 1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649975"/>
              </p:ext>
            </p:extLst>
          </p:nvPr>
        </p:nvGraphicFramePr>
        <p:xfrm>
          <a:off x="515992" y="1393414"/>
          <a:ext cx="8275742" cy="5242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17349"/>
                <a:gridCol w="535839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Milestone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23 Oct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Conclusion of Dublin meeting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26-2</a:t>
                      </a:r>
                      <a:r>
                        <a:rPr lang="en-US" baseline="0" dirty="0" smtClean="0"/>
                        <a:t> Nov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WPs to hold calls to reflect conclusions of Dublin meeting and advance work 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3 Nov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CCWG conference call to confirm Dublin conclusions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3-10 Nov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Drafting of report language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 Nov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Report sections sent to CCWG for review &amp; CCWG call for rapporteurs to walk through edits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10-17</a:t>
                      </a:r>
                      <a:r>
                        <a:rPr lang="en-US" baseline="0" dirty="0" smtClean="0"/>
                        <a:t> Nov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CCWG to read sections and flag any concerns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r>
                        <a:rPr lang="en-US" baseline="0" dirty="0" smtClean="0"/>
                        <a:t> Nov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CCWG call to sign off edits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18-19 Nov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Finalization of WS1 report </a:t>
                      </a:r>
                      <a:endParaRPr lang="en-US" dirty="0"/>
                    </a:p>
                  </a:txBody>
                  <a:tcPr/>
                </a:tc>
              </a:tr>
              <a:tr h="1797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</a:t>
                      </a:r>
                      <a:r>
                        <a:rPr lang="en-US" sz="1800" baseline="0" dirty="0" smtClean="0"/>
                        <a:t> Nov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Third draft proposal published for public comments </a:t>
                      </a:r>
                      <a:endParaRPr lang="en-US" b="1" dirty="0"/>
                    </a:p>
                  </a:txBody>
                  <a:tcPr/>
                </a:tc>
              </a:tr>
              <a:tr h="179781">
                <a:tc>
                  <a:txBody>
                    <a:bodyPr/>
                    <a:lstStyle/>
                    <a:p>
                      <a:r>
                        <a:rPr lang="en-US" dirty="0" smtClean="0"/>
                        <a:t>1 Jan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Close of public comment period </a:t>
                      </a:r>
                      <a:endParaRPr lang="en-US" b="1" dirty="0"/>
                    </a:p>
                  </a:txBody>
                  <a:tcPr/>
                </a:tc>
              </a:tr>
              <a:tr h="179781">
                <a:tc>
                  <a:txBody>
                    <a:bodyPr/>
                    <a:lstStyle/>
                    <a:p>
                      <a:r>
                        <a:rPr lang="en-US" dirty="0" smtClean="0"/>
                        <a:t>6 Jan 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Staff analysis of public comment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4833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5992" y="285341"/>
            <a:ext cx="8275742" cy="78837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SCENARIO 3 - Public </a:t>
            </a:r>
            <a:r>
              <a:rPr lang="en-US" sz="2800" b="1" dirty="0">
                <a:solidFill>
                  <a:srgbClr val="FF0000"/>
                </a:solidFill>
              </a:rPr>
              <a:t>C</a:t>
            </a:r>
            <a:r>
              <a:rPr lang="en-US" sz="2800" b="1" dirty="0" smtClean="0">
                <a:solidFill>
                  <a:srgbClr val="FF0000"/>
                </a:solidFill>
              </a:rPr>
              <a:t>onsultation &amp; Expedited Analysis) - PART 1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125842"/>
              </p:ext>
            </p:extLst>
          </p:nvPr>
        </p:nvGraphicFramePr>
        <p:xfrm>
          <a:off x="515992" y="1393414"/>
          <a:ext cx="8275742" cy="4145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17349"/>
                <a:gridCol w="535839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Milestone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6-12 Jan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WP call to analyze comments and tease out recommendations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r>
                        <a:rPr lang="en-US" baseline="0" dirty="0" smtClean="0"/>
                        <a:t> Jan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CCWG call for WPs to report conclusions of comment analysis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14-19 Jan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WPs to refine language 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19 Jan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Report sections sent to CCWG for review &amp; CCWG call for rapporteurs to walk through edits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19-22</a:t>
                      </a:r>
                      <a:r>
                        <a:rPr lang="en-US" baseline="0" dirty="0" smtClean="0"/>
                        <a:t> Jan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CCWG to read sections and flag any concerns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 Jan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CCWG call to sign off edits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23-24 Jan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CCWG Finalization of WS1 report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25 Jan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Chairs send to Chartering Organizations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117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236</TotalTime>
  <Words>540</Words>
  <Application>Microsoft Macintosh PowerPoint</Application>
  <PresentationFormat>On-screen Show (4:3)</PresentationFormat>
  <Paragraphs>116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Alice Jansen</dc:creator>
  <cp:lastModifiedBy>Alice Jansen</cp:lastModifiedBy>
  <cp:revision>11</cp:revision>
  <dcterms:created xsi:type="dcterms:W3CDTF">2015-10-01T10:19:38Z</dcterms:created>
  <dcterms:modified xsi:type="dcterms:W3CDTF">2015-10-01T14:16:27Z</dcterms:modified>
</cp:coreProperties>
</file>