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12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15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16.xml" ContentType="application/vnd.openxmlformats-officedocument.presentationml.comments+xml"/>
  <Override PartName="/ppt/notesSlides/notesSlide18.xml" ContentType="application/vnd.openxmlformats-officedocument.presentationml.notesSlide+xml"/>
  <Override PartName="/ppt/comments/comment1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9" r:id="rId2"/>
    <p:sldId id="261" r:id="rId3"/>
    <p:sldId id="275" r:id="rId4"/>
    <p:sldId id="279" r:id="rId5"/>
    <p:sldId id="280" r:id="rId6"/>
    <p:sldId id="281" r:id="rId7"/>
    <p:sldId id="282" r:id="rId8"/>
    <p:sldId id="277" r:id="rId9"/>
    <p:sldId id="283" r:id="rId10"/>
    <p:sldId id="284" r:id="rId11"/>
    <p:sldId id="278" r:id="rId12"/>
    <p:sldId id="285" r:id="rId13"/>
    <p:sldId id="286" r:id="rId14"/>
    <p:sldId id="287" r:id="rId15"/>
    <p:sldId id="288" r:id="rId16"/>
    <p:sldId id="290" r:id="rId17"/>
    <p:sldId id="291" r:id="rId18"/>
    <p:sldId id="293" r:id="rId1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Turcotte" initials="BT" lastIdx="2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9797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CC6BF4-3FE2-4FE4-BB71-FCA2149CBB4A}">
  <a:tblStyle styleId="{2BCC6BF4-3FE2-4FE4-BB71-FCA2149CBB4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96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0:41.555" idx="16">
    <p:pos x="5032" y="189"/>
    <p:text>No changes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0:41.555" idx="16">
    <p:pos x="5032" y="189"/>
    <p:text>No changes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0:41.555" idx="16">
    <p:pos x="5032" y="189"/>
    <p:text>No changes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8T10:31:23.372" idx="17">
    <p:pos x="5320" y="189"/>
    <p:text>I would redo this slide - 3rd draft was introducing the EC vs the second draft - its done now - I would therefore propose this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75127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3519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2300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3736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3593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6274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6399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7671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57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7105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5552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7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4797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451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4982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9145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095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507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61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‹Nr.›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/>
              <a:t>How to resolve the pending issues?</a:t>
            </a:r>
            <a:br>
              <a:rPr lang="en-CA" sz="3200" dirty="0"/>
            </a:br>
            <a:endParaRPr lang="en" sz="3200" dirty="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37827" y="1370833"/>
            <a:ext cx="8494472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 b="1" dirty="0">
                <a:solidFill>
                  <a:schemeClr val="accent3"/>
                </a:solidFill>
              </a:rPr>
              <a:t>Three categories of input:</a:t>
            </a: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SzPct val="100000"/>
              <a:buChar char="★"/>
            </a:pPr>
            <a:r>
              <a:rPr lang="en" sz="1400" b="1" dirty="0">
                <a:solidFill>
                  <a:srgbClr val="797979"/>
                </a:solidFill>
              </a:rPr>
              <a:t>Issues for discussion</a:t>
            </a:r>
            <a:endParaRPr lang="en" sz="1400" dirty="0">
              <a:solidFill>
                <a:srgbClr val="797979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SzPct val="100000"/>
              <a:buChar char="★"/>
            </a:pPr>
            <a:r>
              <a:rPr lang="en" sz="1400" b="1" dirty="0">
                <a:solidFill>
                  <a:srgbClr val="797979"/>
                </a:solidFill>
              </a:rPr>
              <a:t>“uncontested” comments</a:t>
            </a:r>
            <a:endParaRPr lang="en" sz="1400" dirty="0">
              <a:solidFill>
                <a:srgbClr val="797979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SzPct val="100000"/>
              <a:buChar char="★"/>
            </a:pPr>
            <a:r>
              <a:rPr lang="de-DE" sz="1400" b="1" dirty="0">
                <a:solidFill>
                  <a:srgbClr val="797979"/>
                </a:solidFill>
              </a:rPr>
              <a:t>Q</a:t>
            </a:r>
            <a:r>
              <a:rPr lang="en" sz="1400" b="1" dirty="0">
                <a:solidFill>
                  <a:srgbClr val="797979"/>
                </a:solidFill>
              </a:rPr>
              <a:t>uestions from our group</a:t>
            </a:r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#2: IRP Rules of Procedure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Members of the global Internet community shall develop processes for the IRP that are governed by clearly understood and pre-published rules applicable to all parties (“Rules of Procedure”).</a:t>
            </a: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The community driven nature of the establishment of the rules of procedure should be reinforced in the Bylaws</a:t>
            </a:r>
          </a:p>
        </p:txBody>
      </p:sp>
    </p:spTree>
    <p:extLst>
      <p:ext uri="{BB962C8B-B14F-4D97-AF65-F5344CB8AC3E}">
        <p14:creationId xmlns:p14="http://schemas.microsoft.com/office/powerpoint/2010/main" val="93887558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5853" y="1845933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 dirty="0"/>
              <a:t>Questions from our group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89883896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#8: </a:t>
            </a:r>
            <a:r>
              <a:rPr lang="de-DE" sz="2400" dirty="0"/>
              <a:t>PICs</a:t>
            </a:r>
            <a:endParaRPr lang="en" sz="2400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Jorge’s question why PICs are not mentioned explicitly in Sec 1.1 d)iv).</a:t>
            </a: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Lawyers to respond, unless Jorge confirms the answer given on April 5 was satisfactory.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5594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#10/15/17/18/20/21: RR/IRP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Applicability of RR/IRP before implementation of FOI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Disputes on “resources for protocol parameters” or “disputes relating to protocol parameters”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Definition of “Staff” ambiguous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4.3(o)(vii) Should it also (or instead) refer to the cost shifting in (r)?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Shall decisions be suspended pending resolution?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4.3(x)(ii)(B) </a:t>
            </a: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Can anyone or just the EC start a court action to enforce an IRP decision if the Board rejects – should be made clear?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4.3(x)(iii)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Lawyers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to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refine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language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re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interplay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of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arbitration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provisions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in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Ry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and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Rr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agreements</a:t>
            </a:r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45817083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#11: Carveout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Lawyers have been asked to reword the </a:t>
            </a:r>
            <a:r>
              <a:rPr lang="en-US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carveout</a:t>
            </a:r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The lawyers are requested to ensure that the applicability of the </a:t>
            </a:r>
            <a:r>
              <a:rPr lang="en-US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carveout</a:t>
            </a: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is not broadened.</a:t>
            </a:r>
          </a:p>
        </p:txBody>
      </p:sp>
    </p:spTree>
    <p:extLst>
      <p:ext uri="{BB962C8B-B14F-4D97-AF65-F5344CB8AC3E}">
        <p14:creationId xmlns:p14="http://schemas.microsoft.com/office/powerpoint/2010/main" val="3424578781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#12: Mission &amp; Regulation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78790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Malcolm had identified a discrepancy between the report and the bylaws. Lawyers have been asked to review a middle ground proposal by Becky.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3819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#16: Global Internet Community	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78790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Term should be defined, but how?</a:t>
            </a: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19194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#19: IANA Budget	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78790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22.4(b)(ii):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Why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distinguish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IETF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and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IAB? Andrew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suggests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to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drop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either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, but IAB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is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easier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to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consult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with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.</a:t>
            </a:r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45889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Q#23/24: 25.2	</a:t>
            </a:r>
            <a:endParaRPr lang="en" sz="2400" i="1"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78790"/>
            <a:ext cx="8457831" cy="408548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Should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the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composition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of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SO/ACs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be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a fundamental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bylaw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?</a:t>
            </a:r>
          </a:p>
          <a:p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Copy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and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paste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glitch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at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the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end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of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25.2 (e) </a:t>
            </a:r>
            <a:r>
              <a:rPr lang="de-DE" dirty="0" err="1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and</a:t>
            </a:r>
            <a:r>
              <a:rPr lang="de-DE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(f)?</a:t>
            </a:r>
          </a:p>
          <a:p>
            <a:endParaRPr lang="de-DE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US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092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5853" y="1845933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 dirty="0"/>
              <a:t>Issues for discussion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Q1/Additional Q#13: “in the root zone”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Let’s not get trapped by three words…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ICANN is not in charge overall of names in the DNS.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ICANN has policy authority over what labels go into the root zone.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Additional conditions can be imposed on the registry operating the TLD, but must be in the Picket Fence.</a:t>
            </a:r>
          </a:p>
        </p:txBody>
      </p:sp>
    </p:spTree>
    <p:extLst>
      <p:ext uri="{BB962C8B-B14F-4D97-AF65-F5344CB8AC3E}">
        <p14:creationId xmlns:p14="http://schemas.microsoft.com/office/powerpoint/2010/main" val="146490672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Q2: “The scope of grandparenting”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Let’s not get trapped by one word….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Existing Ry and Rr agreements can be renewed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Applicants of the current “round” can sign the Ry agreement in the currently used form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lang="en-CA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t&amp;cs</a:t>
            </a: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of new form </a:t>
            </a:r>
            <a:r>
              <a:rPr lang="en-CA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gTLD</a:t>
            </a: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Ry and Rr agreements are not grandfathered</a:t>
            </a:r>
          </a:p>
        </p:txBody>
      </p:sp>
    </p:spTree>
    <p:extLst>
      <p:ext uri="{BB962C8B-B14F-4D97-AF65-F5344CB8AC3E}">
        <p14:creationId xmlns:p14="http://schemas.microsoft.com/office/powerpoint/2010/main" val="490708751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Q6: “Removing colleages by the Board”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possibility for the Board to remove colleagues remains unaltered.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Board must be able to remove colleagues. Formal requirements must be baked into the bylaws.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CCWG recommendations do not suggest that the approval or any other decision from the EC is required to exercise that power. </a:t>
            </a:r>
          </a:p>
        </p:txBody>
      </p:sp>
    </p:spTree>
    <p:extLst>
      <p:ext uri="{BB962C8B-B14F-4D97-AF65-F5344CB8AC3E}">
        <p14:creationId xmlns:p14="http://schemas.microsoft.com/office/powerpoint/2010/main" val="4233769728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Q29/Additional Q#22: “Removing NomCom Board members”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700" y="923824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to redraft the question not to refer to the </a:t>
            </a:r>
            <a:r>
              <a:rPr lang="en-CA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carevout</a:t>
            </a: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 We did not receive anything so far, but the answer is moot anyway as the </a:t>
            </a:r>
            <a:r>
              <a:rPr lang="en-CA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carveout</a:t>
            </a: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is not applicable to Board Member removal.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..that no mentioning of the </a:t>
            </a:r>
            <a:r>
              <a:rPr lang="en-CA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carveout</a:t>
            </a: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is made in the bylaws when it comes to individual Board Member removal. </a:t>
            </a:r>
          </a:p>
        </p:txBody>
      </p:sp>
    </p:spTree>
    <p:extLst>
      <p:ext uri="{BB962C8B-B14F-4D97-AF65-F5344CB8AC3E}">
        <p14:creationId xmlns:p14="http://schemas.microsoft.com/office/powerpoint/2010/main" val="2662717121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Q33/AddQ#5: “Mediation and Community IRP”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78789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Questions from redrafted lawyers Q.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Escalation to lead to Mediation automatically?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…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1917523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5853" y="1845933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 dirty="0"/>
              <a:t>“Uncontested” comments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390102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Additional Q #1: Selection of IRP Panel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134" name="Shape 134"/>
          <p:cNvSpPr txBox="1"/>
          <p:nvPr/>
        </p:nvSpPr>
        <p:spPr>
          <a:xfrm>
            <a:off x="311699" y="755343"/>
            <a:ext cx="8457831" cy="4085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selection of the IRP panel is deemed not to be sufficiently community driven</a:t>
            </a: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CA" b="1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CA" b="1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Lawyers shall ensure:</a:t>
            </a:r>
            <a:endParaRPr lang="en-CA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Process “in consultation with the community” is not strong enough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selection process must be truly community driven</a:t>
            </a:r>
          </a:p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ZapfDingbatsITC" charset="0"/>
              <a:buChar char="★"/>
            </a:pPr>
            <a:r>
              <a:rPr lang="en-CA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The role of the Board is only to confirm or veto proposed Panelists</a:t>
            </a:r>
          </a:p>
        </p:txBody>
      </p:sp>
    </p:spTree>
    <p:extLst>
      <p:ext uri="{BB962C8B-B14F-4D97-AF65-F5344CB8AC3E}">
        <p14:creationId xmlns:p14="http://schemas.microsoft.com/office/powerpoint/2010/main" val="112656322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Bildschirmpräsentation (16:9)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Open Sans</vt:lpstr>
      <vt:lpstr>PT Sans Narrow</vt:lpstr>
      <vt:lpstr>ZapfDingbatsITC</vt:lpstr>
      <vt:lpstr>tropic</vt:lpstr>
      <vt:lpstr>How to resolve the pending issues? </vt:lpstr>
      <vt:lpstr>Issues for discussion</vt:lpstr>
      <vt:lpstr>Q1/Additional Q#13: “in the root zone”</vt:lpstr>
      <vt:lpstr>Q2: “The scope of grandparenting”</vt:lpstr>
      <vt:lpstr>Q6: “Removing colleages by the Board”</vt:lpstr>
      <vt:lpstr>Q29/Additional Q#22: “Removing NomCom Board members”</vt:lpstr>
      <vt:lpstr>Q33/AddQ#5: “Mediation and Community IRP”</vt:lpstr>
      <vt:lpstr>“Uncontested” comments</vt:lpstr>
      <vt:lpstr>Additional Q #1: Selection of IRP Panel</vt:lpstr>
      <vt:lpstr>Additional Q #2: IRP Rules of Procedure</vt:lpstr>
      <vt:lpstr>Questions from our group</vt:lpstr>
      <vt:lpstr>Additional Q #8: PICs</vt:lpstr>
      <vt:lpstr>Additional Q #10/15/17/18/20/21: RR/IRP</vt:lpstr>
      <vt:lpstr>Additional Q #11: Carveout</vt:lpstr>
      <vt:lpstr>Additional Q #12: Mission &amp; Regulation</vt:lpstr>
      <vt:lpstr>Additional Q #16: Global Internet Community </vt:lpstr>
      <vt:lpstr>Additional Q #19: IANA Budget </vt:lpstr>
      <vt:lpstr>Additional Q#23/24: 25.2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CCWG-Accountability Draft Proposal on Work Stream 1 Recommendations</dc:title>
  <dc:creator>Bernard Turcotte</dc:creator>
  <cp:lastModifiedBy>Thomas Rickert</cp:lastModifiedBy>
  <cp:revision>41</cp:revision>
  <dcterms:modified xsi:type="dcterms:W3CDTF">2016-04-11T18:53:42Z</dcterms:modified>
</cp:coreProperties>
</file>