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1" r:id="rId4"/>
    <p:sldId id="266" r:id="rId5"/>
    <p:sldId id="267" r:id="rId6"/>
    <p:sldId id="270" r:id="rId7"/>
    <p:sldId id="271" r:id="rId8"/>
    <p:sldId id="272" r:id="rId9"/>
    <p:sldId id="269" r:id="rId10"/>
    <p:sldId id="264" r:id="rId11"/>
    <p:sldId id="274" r:id="rId12"/>
    <p:sldId id="268" r:id="rId13"/>
    <p:sldId id="273" r:id="rId14"/>
    <p:sldId id="284" r:id="rId15"/>
    <p:sldId id="285" r:id="rId16"/>
    <p:sldId id="258" r:id="rId17"/>
    <p:sldId id="283" r:id="rId18"/>
    <p:sldId id="276" r:id="rId19"/>
    <p:sldId id="277" r:id="rId20"/>
    <p:sldId id="278" r:id="rId21"/>
    <p:sldId id="279" r:id="rId22"/>
    <p:sldId id="280" r:id="rId23"/>
    <p:sldId id="286" r:id="rId24"/>
    <p:sldId id="259" r:id="rId25"/>
    <p:sldId id="287" r:id="rId26"/>
    <p:sldId id="292" r:id="rId27"/>
    <p:sldId id="288" r:id="rId28"/>
    <p:sldId id="289" r:id="rId29"/>
    <p:sldId id="290" r:id="rId30"/>
    <p:sldId id="291" r:id="rId31"/>
    <p:sldId id="260" r:id="rId32"/>
    <p:sldId id="300" r:id="rId33"/>
    <p:sldId id="301" r:id="rId34"/>
    <p:sldId id="296" r:id="rId35"/>
    <p:sldId id="299" r:id="rId36"/>
    <p:sldId id="304" r:id="rId37"/>
    <p:sldId id="305" r:id="rId38"/>
    <p:sldId id="30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9" d="100"/>
          <a:sy n="79" d="100"/>
        </p:scale>
        <p:origin x="-11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56"/>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56533C4-A66A-B343-A94B-F2764602D5D6}" type="datetimeFigureOut">
              <a:rPr lang="en-US" smtClean="0"/>
              <a:pPr/>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56533C4-A66A-B343-A94B-F2764602D5D6}" type="datetimeFigureOut">
              <a:rPr lang="en-US" smtClean="0"/>
              <a:pPr/>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56533C4-A66A-B343-A94B-F2764602D5D6}" type="datetimeFigureOut">
              <a:rPr lang="en-US" smtClean="0"/>
              <a:pPr/>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56533C4-A66A-B343-A94B-F2764602D5D6}" type="datetimeFigureOut">
              <a:rPr lang="en-US" smtClean="0"/>
              <a:pPr/>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56533C4-A66A-B343-A94B-F2764602D5D6}" type="datetimeFigureOut">
              <a:rPr lang="en-US" smtClean="0"/>
              <a:pPr/>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56533C4-A66A-B343-A94B-F2764602D5D6}" type="datetimeFigureOut">
              <a:rPr lang="en-US" smtClean="0"/>
              <a:pPr/>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56533C4-A66A-B343-A94B-F2764602D5D6}" type="datetimeFigureOut">
              <a:rPr lang="en-US" smtClean="0"/>
              <a:pPr/>
              <a:t>12/27/16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56533C4-A66A-B343-A94B-F2764602D5D6}" type="datetimeFigureOut">
              <a:rPr lang="en-US" smtClean="0"/>
              <a:pPr/>
              <a:t>12/27/16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533C4-A66A-B343-A94B-F2764602D5D6}" type="datetimeFigureOut">
              <a:rPr lang="en-US" smtClean="0"/>
              <a:pPr/>
              <a:t>12/27/16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56533C4-A66A-B343-A94B-F2764602D5D6}" type="datetimeFigureOut">
              <a:rPr lang="en-US" smtClean="0"/>
              <a:pPr/>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56533C4-A66A-B343-A94B-F2764602D5D6}" type="datetimeFigureOut">
              <a:rPr lang="en-US" smtClean="0"/>
              <a:pPr/>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99661-1354-0E44-BB78-43CA1AE789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533C4-A66A-B343-A94B-F2764602D5D6}" type="datetimeFigureOut">
              <a:rPr lang="en-US" smtClean="0"/>
              <a:pPr/>
              <a:t>12/27/16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99661-1354-0E44-BB78-43CA1AE78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5901"/>
            <a:ext cx="7772400" cy="276455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ICANN 57</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endParaRPr lang="en-US" b="1" dirty="0" smtClean="0">
              <a:solidFill>
                <a:schemeClr val="tx1"/>
              </a:solidFill>
            </a:endParaRPr>
          </a:p>
          <a:p>
            <a:r>
              <a:rPr lang="en-US" b="1" dirty="0" smtClean="0">
                <a:solidFill>
                  <a:schemeClr val="tx1"/>
                </a:solidFill>
              </a:rPr>
              <a:t>ICANN 57</a:t>
            </a:r>
          </a:p>
          <a:p>
            <a:r>
              <a:rPr lang="en-US" i="1" dirty="0" smtClean="0">
                <a:solidFill>
                  <a:srgbClr val="000000"/>
                </a:solidFill>
              </a:rPr>
              <a:t>Capacity Building</a:t>
            </a:r>
          </a:p>
        </p:txBody>
      </p:sp>
      <p:pic>
        <p:nvPicPr>
          <p:cNvPr id="4" name="Picture 3"/>
          <p:cNvPicPr>
            <a:picLocks noChangeAspect="1"/>
          </p:cNvPicPr>
          <p:nvPr/>
        </p:nvPicPr>
        <p:blipFill>
          <a:blip r:embed="rId2"/>
          <a:stretch>
            <a:fillRect/>
          </a:stretch>
        </p:blipFill>
        <p:spPr>
          <a:xfrm>
            <a:off x="366184" y="274638"/>
            <a:ext cx="8777816" cy="3611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6" name="Picture 5"/>
          <p:cNvPicPr>
            <a:picLocks noChangeAspect="1"/>
          </p:cNvPicPr>
          <p:nvPr/>
        </p:nvPicPr>
        <p:blipFill>
          <a:blip r:embed="rId3"/>
          <a:stretch>
            <a:fillRect/>
          </a:stretch>
        </p:blipFill>
        <p:spPr>
          <a:xfrm>
            <a:off x="868178" y="1914853"/>
            <a:ext cx="7818622" cy="42113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Capacity Building</a:t>
            </a:r>
            <a:br>
              <a:rPr lang="en-US" dirty="0" smtClean="0"/>
            </a:br>
            <a:r>
              <a:rPr lang="en-US" dirty="0" smtClean="0"/>
              <a:t> ABOUT ICANN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What does ICANN do?</a:t>
            </a:r>
          </a:p>
          <a:p>
            <a:r>
              <a:rPr lang="en-US" dirty="0" smtClean="0"/>
              <a:t>Directly draws up contracts with registries </a:t>
            </a:r>
          </a:p>
          <a:p>
            <a:r>
              <a:rPr lang="en-US" dirty="0" smtClean="0"/>
              <a:t>Runs an accreditation system for registrars.</a:t>
            </a:r>
          </a:p>
          <a:p>
            <a:r>
              <a:rPr lang="en-US" dirty="0" smtClean="0"/>
              <a:t> Coordinates policy with the five regional Internet registries (</a:t>
            </a:r>
            <a:r>
              <a:rPr lang="en-US" dirty="0" err="1" smtClean="0"/>
              <a:t>RIRs</a:t>
            </a:r>
            <a:r>
              <a:rPr lang="en-US" dirty="0" smtClean="0"/>
              <a:t>) for allocating and assigning unique numerical identifiers. </a:t>
            </a:r>
          </a:p>
          <a:p>
            <a:r>
              <a:rPr lang="en-US" dirty="0" smtClean="0"/>
              <a:t>Works closely with the Internet Engineering Task Force (IETF) to maintain and administer protocol parameters. </a:t>
            </a:r>
            <a:endParaRPr lang="en-US" dirty="0"/>
          </a:p>
        </p:txBody>
      </p:sp>
      <p:pic>
        <p:nvPicPr>
          <p:cNvPr id="4" name="Picture 3"/>
          <p:cNvPicPr>
            <a:picLocks noChangeAspect="1"/>
          </p:cNvPicPr>
          <p:nvPr/>
        </p:nvPicPr>
        <p:blipFill>
          <a:blip r:embed="rId2"/>
          <a:stretch>
            <a:fillRect/>
          </a:stretch>
        </p:blipFill>
        <p:spPr>
          <a:xfrm>
            <a:off x="457200" y="274638"/>
            <a:ext cx="4453467" cy="13255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 ABOUT ICANN</a:t>
            </a:r>
            <a:endParaRPr lang="en-US" dirty="0"/>
          </a:p>
        </p:txBody>
      </p:sp>
      <p:sp>
        <p:nvSpPr>
          <p:cNvPr id="3" name="Content Placeholder 2"/>
          <p:cNvSpPr>
            <a:spLocks noGrp="1"/>
          </p:cNvSpPr>
          <p:nvPr>
            <p:ph idx="1"/>
          </p:nvPr>
        </p:nvSpPr>
        <p:spPr/>
        <p:txBody>
          <a:bodyPr/>
          <a:lstStyle/>
          <a:p>
            <a:pPr>
              <a:buNone/>
            </a:pPr>
            <a:r>
              <a:rPr lang="en-US" i="1" dirty="0" smtClean="0"/>
              <a:t>Group work:</a:t>
            </a:r>
          </a:p>
          <a:p>
            <a:r>
              <a:rPr lang="en-US" dirty="0" smtClean="0"/>
              <a:t>Each group select an SO or AC (except ALAC) </a:t>
            </a:r>
          </a:p>
          <a:p>
            <a:r>
              <a:rPr lang="en-US" dirty="0" smtClean="0"/>
              <a:t>Describe its functions</a:t>
            </a:r>
          </a:p>
          <a:p>
            <a:r>
              <a:rPr lang="en-US" dirty="0" smtClean="0"/>
              <a:t>Describe at least one piece of output from the SO or AC</a:t>
            </a:r>
          </a:p>
          <a:p>
            <a:pPr>
              <a:buNone/>
            </a:pPr>
            <a:endParaRPr lang="en-US" dirty="0" smtClean="0"/>
          </a:p>
          <a:p>
            <a:pPr algn="ctr">
              <a:buNone/>
            </a:pPr>
            <a:r>
              <a:rPr lang="en-US" i="1" dirty="0" smtClean="0"/>
              <a:t>QUESTIONS</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a:xfrm>
            <a:off x="457200" y="1600200"/>
            <a:ext cx="8229600" cy="4910178"/>
          </a:xfrm>
        </p:spPr>
        <p:txBody>
          <a:bodyPr>
            <a:normAutofit fontScale="85000" lnSpcReduction="20000"/>
          </a:bodyPr>
          <a:lstStyle/>
          <a:p>
            <a:pPr>
              <a:buNone/>
            </a:pPr>
            <a:r>
              <a:rPr lang="en-US" dirty="0" smtClean="0"/>
              <a:t>What does ALAC Do?</a:t>
            </a:r>
          </a:p>
          <a:p>
            <a:pPr>
              <a:buNone/>
            </a:pPr>
            <a:r>
              <a:rPr lang="en-US" dirty="0" smtClean="0"/>
              <a:t>At-Large Advisory Committee (ALAC) is the primary organizational home for the voice and concerns of the individual Internet user</a:t>
            </a:r>
          </a:p>
          <a:p>
            <a:r>
              <a:rPr lang="en-US" dirty="0" smtClean="0"/>
              <a:t>Advises on the activities of ICANN, including Internet policies developed by </a:t>
            </a:r>
            <a:r>
              <a:rPr lang="en-US" dirty="0" err="1" smtClean="0"/>
              <a:t>ICANN's</a:t>
            </a:r>
            <a:r>
              <a:rPr lang="en-US" dirty="0" smtClean="0"/>
              <a:t> Supporting Organizations (is empowered to initiate a Public Comment proceeding and to request the GNSO to initiate a Policy Development Process)</a:t>
            </a:r>
          </a:p>
          <a:p>
            <a:r>
              <a:rPr lang="en-US" dirty="0" smtClean="0"/>
              <a:t>Participates in </a:t>
            </a:r>
            <a:r>
              <a:rPr lang="en-US" dirty="0" err="1" smtClean="0"/>
              <a:t>ICANN's</a:t>
            </a:r>
            <a:r>
              <a:rPr lang="en-US" dirty="0" smtClean="0"/>
              <a:t> outreach and engagement programs </a:t>
            </a:r>
          </a:p>
          <a:p>
            <a:r>
              <a:rPr lang="en-US" dirty="0" smtClean="0"/>
              <a:t>Selects a Director to serve on </a:t>
            </a:r>
            <a:r>
              <a:rPr lang="en-US" dirty="0" err="1" smtClean="0"/>
              <a:t>ICANN's</a:t>
            </a:r>
            <a:r>
              <a:rPr lang="en-US" dirty="0" smtClean="0"/>
              <a:t> Board of Directors. </a:t>
            </a:r>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a:xfrm>
            <a:off x="457200" y="1600200"/>
            <a:ext cx="8229600" cy="4910178"/>
          </a:xfrm>
        </p:spPr>
        <p:txBody>
          <a:bodyPr>
            <a:normAutofit/>
          </a:bodyPr>
          <a:lstStyle/>
          <a:p>
            <a:pPr>
              <a:buNone/>
            </a:pPr>
            <a:r>
              <a:rPr lang="en-US" dirty="0" smtClean="0"/>
              <a:t>Background:</a:t>
            </a:r>
          </a:p>
          <a:p>
            <a:pPr>
              <a:buNone/>
            </a:pPr>
            <a:r>
              <a:rPr lang="en-US" dirty="0" smtClean="0"/>
              <a:t>March 2003: Board decision to create an Interim ALAC progressing to the ALAC structure</a:t>
            </a:r>
          </a:p>
          <a:p>
            <a:pPr>
              <a:buNone/>
            </a:pPr>
            <a:r>
              <a:rPr lang="en-US" dirty="0" smtClean="0"/>
              <a:t>By 2007: Current ALAC structure complete with establishment of the final RALO</a:t>
            </a:r>
          </a:p>
          <a:p>
            <a:pPr>
              <a:buNone/>
            </a:pPr>
            <a:r>
              <a:rPr lang="en-US" dirty="0" smtClean="0"/>
              <a:t>2008-9: First ALAC Review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Implementation</a:t>
            </a:r>
          </a:p>
          <a:p>
            <a:pPr>
              <a:buNone/>
            </a:pPr>
            <a:r>
              <a:rPr lang="en-US" dirty="0" smtClean="0"/>
              <a:t>2015</a:t>
            </a:r>
            <a:r>
              <a:rPr lang="en-US" dirty="0" smtClean="0">
                <a:latin typeface="Wingdings"/>
                <a:ea typeface="Wingdings"/>
                <a:cs typeface="Wingdings"/>
              </a:rPr>
              <a:t></a:t>
            </a:r>
            <a:r>
              <a:rPr lang="en-US" dirty="0" smtClean="0"/>
              <a:t>ongoing - ALAC Review</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lstStyle/>
          <a:p>
            <a:pPr>
              <a:buNone/>
            </a:pPr>
            <a:r>
              <a:rPr lang="en-US" dirty="0" smtClean="0"/>
              <a:t>The Structure:</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
        <p:nvSpPr>
          <p:cNvPr id="5" name="Isosceles Triangle 4"/>
          <p:cNvSpPr/>
          <p:nvPr/>
        </p:nvSpPr>
        <p:spPr>
          <a:xfrm>
            <a:off x="1090222" y="2439533"/>
            <a:ext cx="2801931" cy="3688218"/>
          </a:xfrm>
          <a:prstGeom prst="triangle">
            <a:avLst>
              <a:gd name="adj" fmla="val 50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724507" y="2437945"/>
            <a:ext cx="28064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flipH="1">
            <a:off x="5961438" y="2048693"/>
            <a:ext cx="2375963" cy="707886"/>
          </a:xfrm>
          <a:prstGeom prst="rect">
            <a:avLst/>
          </a:prstGeom>
          <a:noFill/>
        </p:spPr>
        <p:txBody>
          <a:bodyPr wrap="square" rtlCol="0">
            <a:spAutoFit/>
          </a:bodyPr>
          <a:lstStyle/>
          <a:p>
            <a:r>
              <a:rPr lang="en-US" sz="2000" dirty="0" smtClean="0"/>
              <a:t>ALAC Executive – (ALT</a:t>
            </a:r>
            <a:r>
              <a:rPr lang="en-US" dirty="0" smtClean="0"/>
              <a:t>)</a:t>
            </a:r>
            <a:endParaRPr lang="en-US" dirty="0"/>
          </a:p>
        </p:txBody>
      </p:sp>
      <p:cxnSp>
        <p:nvCxnSpPr>
          <p:cNvPr id="10" name="Straight Arrow Connector 9"/>
          <p:cNvCxnSpPr/>
          <p:nvPr/>
        </p:nvCxnSpPr>
        <p:spPr>
          <a:xfrm flipV="1">
            <a:off x="2724507" y="3093527"/>
            <a:ext cx="2806448" cy="40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961438" y="2847683"/>
            <a:ext cx="1822869" cy="400110"/>
          </a:xfrm>
          <a:prstGeom prst="rect">
            <a:avLst/>
          </a:prstGeom>
          <a:noFill/>
        </p:spPr>
        <p:txBody>
          <a:bodyPr wrap="square" rtlCol="0">
            <a:spAutoFit/>
          </a:bodyPr>
          <a:lstStyle/>
          <a:p>
            <a:r>
              <a:rPr lang="en-US" sz="2000" dirty="0" smtClean="0"/>
              <a:t>ALAC</a:t>
            </a:r>
            <a:endParaRPr lang="en-US" sz="2000" dirty="0"/>
          </a:p>
        </p:txBody>
      </p:sp>
      <p:cxnSp>
        <p:nvCxnSpPr>
          <p:cNvPr id="13" name="Straight Arrow Connector 12"/>
          <p:cNvCxnSpPr/>
          <p:nvPr/>
        </p:nvCxnSpPr>
        <p:spPr>
          <a:xfrm>
            <a:off x="3134208" y="3994952"/>
            <a:ext cx="239674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61438" y="3708134"/>
            <a:ext cx="1556564" cy="400110"/>
          </a:xfrm>
          <a:prstGeom prst="rect">
            <a:avLst/>
          </a:prstGeom>
          <a:noFill/>
        </p:spPr>
        <p:txBody>
          <a:bodyPr wrap="square" rtlCol="0">
            <a:spAutoFit/>
          </a:bodyPr>
          <a:lstStyle/>
          <a:p>
            <a:r>
              <a:rPr lang="en-US" sz="2000" dirty="0" err="1" smtClean="0"/>
              <a:t>RALOs</a:t>
            </a:r>
            <a:endParaRPr lang="en-US" sz="2000" dirty="0"/>
          </a:p>
        </p:txBody>
      </p:sp>
      <p:cxnSp>
        <p:nvCxnSpPr>
          <p:cNvPr id="18" name="Straight Arrow Connector 17"/>
          <p:cNvCxnSpPr/>
          <p:nvPr/>
        </p:nvCxnSpPr>
        <p:spPr>
          <a:xfrm>
            <a:off x="3502938" y="4834916"/>
            <a:ext cx="202801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61438" y="4834916"/>
            <a:ext cx="1556564" cy="400110"/>
          </a:xfrm>
          <a:prstGeom prst="rect">
            <a:avLst/>
          </a:prstGeom>
          <a:noFill/>
        </p:spPr>
        <p:txBody>
          <a:bodyPr wrap="square" rtlCol="0">
            <a:spAutoFit/>
          </a:bodyPr>
          <a:lstStyle/>
          <a:p>
            <a:r>
              <a:rPr lang="en-US" sz="2000" dirty="0" err="1" smtClean="0"/>
              <a:t>ALSs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The Structure:</a:t>
            </a:r>
          </a:p>
          <a:p>
            <a:r>
              <a:rPr lang="en-US" dirty="0" smtClean="0"/>
              <a:t>Leadership Team: (ALT) (regionally balanced) with Chair, </a:t>
            </a:r>
            <a:r>
              <a:rPr lang="en-US" dirty="0" err="1" smtClean="0"/>
              <a:t>VC(s</a:t>
            </a:r>
            <a:r>
              <a:rPr lang="en-US" dirty="0" smtClean="0"/>
              <a:t>) and 2-3 other ALAC members ) (5 members)</a:t>
            </a:r>
          </a:p>
          <a:p>
            <a:r>
              <a:rPr lang="en-US" dirty="0" smtClean="0"/>
              <a:t>Full ALAC: Two members from each of the 5 </a:t>
            </a:r>
            <a:r>
              <a:rPr lang="en-US" dirty="0" err="1" smtClean="0"/>
              <a:t>RALOs</a:t>
            </a:r>
            <a:r>
              <a:rPr lang="en-US" dirty="0" smtClean="0"/>
              <a:t> and 5 appointed by the nominating Committee (one from each region) (15 members) </a:t>
            </a:r>
          </a:p>
          <a:p>
            <a:r>
              <a:rPr lang="en-US" dirty="0" smtClean="0"/>
              <a:t>Liaisons to the GAC,GNSO, </a:t>
            </a:r>
            <a:r>
              <a:rPr lang="en-US" dirty="0" err="1" smtClean="0"/>
              <a:t>ccNSO</a:t>
            </a:r>
            <a:r>
              <a:rPr lang="en-US" dirty="0" smtClean="0"/>
              <a:t>, SSAC (may be an ALAC member)</a:t>
            </a:r>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The Structure:</a:t>
            </a:r>
          </a:p>
          <a:p>
            <a:pPr>
              <a:buNone/>
            </a:pPr>
            <a:r>
              <a:rPr lang="en-US" dirty="0" smtClean="0"/>
              <a:t>Regional At-Large Organizations (</a:t>
            </a:r>
            <a:r>
              <a:rPr lang="en-US" dirty="0" err="1" smtClean="0"/>
              <a:t>RALOs</a:t>
            </a:r>
            <a:r>
              <a:rPr lang="en-US" dirty="0" smtClean="0"/>
              <a:t>)</a:t>
            </a:r>
          </a:p>
          <a:p>
            <a:r>
              <a:rPr lang="en-US" dirty="0" smtClean="0"/>
              <a:t>African Regional At-Large </a:t>
            </a:r>
            <a:r>
              <a:rPr lang="en-US" dirty="0" err="1" smtClean="0"/>
              <a:t>Organisation</a:t>
            </a:r>
            <a:r>
              <a:rPr lang="en-US" dirty="0" smtClean="0"/>
              <a:t> (AFRALO)</a:t>
            </a:r>
          </a:p>
          <a:p>
            <a:r>
              <a:rPr lang="en-US" dirty="0" smtClean="0"/>
              <a:t>Asian, Australasian and Pacific Island At-Large Regional </a:t>
            </a:r>
            <a:r>
              <a:rPr lang="en-US" dirty="0" err="1" smtClean="0"/>
              <a:t>Organisation</a:t>
            </a:r>
            <a:r>
              <a:rPr lang="en-US" dirty="0" smtClean="0"/>
              <a:t> (APRALO)</a:t>
            </a:r>
          </a:p>
          <a:p>
            <a:r>
              <a:rPr lang="en-US" dirty="0" smtClean="0"/>
              <a:t>European Regional At-Large Regional </a:t>
            </a:r>
            <a:r>
              <a:rPr lang="en-US" dirty="0" err="1" smtClean="0"/>
              <a:t>Organisation</a:t>
            </a:r>
            <a:r>
              <a:rPr lang="en-US" dirty="0" smtClean="0"/>
              <a:t> (EURALO)</a:t>
            </a:r>
          </a:p>
          <a:p>
            <a:r>
              <a:rPr lang="en-US" dirty="0" smtClean="0"/>
              <a:t>Latin American and Caribbean Islands Regional At-Large Regional </a:t>
            </a:r>
            <a:r>
              <a:rPr lang="en-US" dirty="0" err="1" smtClean="0"/>
              <a:t>Organisation</a:t>
            </a:r>
            <a:r>
              <a:rPr lang="en-US" dirty="0" smtClean="0"/>
              <a:t> (LACRALO)</a:t>
            </a:r>
          </a:p>
          <a:p>
            <a:r>
              <a:rPr lang="en-US" dirty="0" smtClean="0"/>
              <a:t>North American Regional At-Large </a:t>
            </a:r>
            <a:r>
              <a:rPr lang="en-US" dirty="0" err="1" smtClean="0"/>
              <a:t>Organisation</a:t>
            </a:r>
            <a:r>
              <a:rPr lang="en-US" dirty="0" smtClean="0"/>
              <a:t> (NARALO)</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Structure:</a:t>
            </a:r>
          </a:p>
          <a:p>
            <a:pPr>
              <a:buNone/>
            </a:pPr>
            <a:r>
              <a:rPr lang="en-US" dirty="0" smtClean="0"/>
              <a:t>At-Large Community: </a:t>
            </a:r>
          </a:p>
          <a:p>
            <a:pPr>
              <a:buNone/>
            </a:pPr>
            <a:r>
              <a:rPr lang="en-US" dirty="0" smtClean="0"/>
              <a:t>Made up of over 200 At-Large Structures (</a:t>
            </a:r>
            <a:r>
              <a:rPr lang="en-US" dirty="0" err="1" smtClean="0"/>
              <a:t>ALSs</a:t>
            </a:r>
            <a:r>
              <a:rPr lang="en-US" dirty="0" smtClean="0"/>
              <a:t>), that can include, for example</a:t>
            </a:r>
          </a:p>
          <a:p>
            <a:r>
              <a:rPr lang="en-US" dirty="0" smtClean="0"/>
              <a:t>ISOC Chapters</a:t>
            </a:r>
          </a:p>
          <a:p>
            <a:r>
              <a:rPr lang="en-US" dirty="0" smtClean="0"/>
              <a:t>Academia</a:t>
            </a:r>
          </a:p>
          <a:p>
            <a:r>
              <a:rPr lang="en-US" dirty="0" smtClean="0"/>
              <a:t>Consumer advocacy groups</a:t>
            </a:r>
          </a:p>
          <a:p>
            <a:r>
              <a:rPr lang="en-US" dirty="0" smtClean="0"/>
              <a:t>Civil Society groups</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lstStyle/>
          <a:p>
            <a:pPr>
              <a:buNone/>
            </a:pPr>
            <a:r>
              <a:rPr lang="en-US" dirty="0" smtClean="0"/>
              <a:t>History of the Internet (</a:t>
            </a:r>
            <a:r>
              <a:rPr lang="en-US" i="1" dirty="0" smtClean="0"/>
              <a:t>Briefly</a:t>
            </a:r>
            <a:r>
              <a:rPr lang="en-US" dirty="0" smtClean="0"/>
              <a:t>)</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5" name="Picture 4"/>
          <p:cNvPicPr>
            <a:picLocks noChangeAspect="1"/>
          </p:cNvPicPr>
          <p:nvPr/>
        </p:nvPicPr>
        <p:blipFill>
          <a:blip r:embed="rId3"/>
          <a:stretch>
            <a:fillRect/>
          </a:stretch>
        </p:blipFill>
        <p:spPr>
          <a:xfrm>
            <a:off x="366184" y="2282650"/>
            <a:ext cx="8320616" cy="41634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lstStyle/>
          <a:p>
            <a:pPr>
              <a:buNone/>
            </a:pPr>
            <a:r>
              <a:rPr lang="en-US" dirty="0" smtClean="0"/>
              <a:t>The Structure:</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15" name="Picture 14"/>
          <p:cNvPicPr>
            <a:picLocks noChangeAspect="1"/>
          </p:cNvPicPr>
          <p:nvPr/>
        </p:nvPicPr>
        <p:blipFill>
          <a:blip r:embed="rId3"/>
          <a:stretch>
            <a:fillRect/>
          </a:stretch>
        </p:blipFill>
        <p:spPr>
          <a:xfrm>
            <a:off x="737460" y="2110154"/>
            <a:ext cx="8101739" cy="44866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429" dirty="0" smtClean="0"/>
              <a:t>The Structure: </a:t>
            </a:r>
            <a:r>
              <a:rPr lang="en-US" sz="3429" dirty="0" err="1" smtClean="0"/>
              <a:t>RALOs</a:t>
            </a:r>
            <a:r>
              <a:rPr lang="en-US" sz="3429" dirty="0" smtClean="0"/>
              <a:t> - serve as the main forum and coordination point for public input to ICANN in its Geographic Region.</a:t>
            </a:r>
          </a:p>
          <a:p>
            <a:pPr>
              <a:buNone/>
            </a:pPr>
            <a:r>
              <a:rPr lang="en-US" sz="3429" dirty="0" smtClean="0"/>
              <a:t>Criteria:</a:t>
            </a:r>
          </a:p>
          <a:p>
            <a:pPr>
              <a:buNone/>
            </a:pPr>
            <a:r>
              <a:rPr lang="en-US" dirty="0" smtClean="0"/>
              <a:t>Not For Profit</a:t>
            </a:r>
          </a:p>
          <a:p>
            <a:pPr>
              <a:buNone/>
            </a:pPr>
            <a:r>
              <a:rPr lang="en-US" dirty="0" err="1" smtClean="0"/>
              <a:t>MoU</a:t>
            </a:r>
            <a:r>
              <a:rPr lang="en-US" dirty="0" smtClean="0"/>
              <a:t> with ICANN to address;</a:t>
            </a:r>
          </a:p>
          <a:p>
            <a:r>
              <a:rPr lang="en-US" dirty="0" smtClean="0"/>
              <a:t>The process for selecting ALAC members</a:t>
            </a:r>
          </a:p>
          <a:p>
            <a:r>
              <a:rPr lang="en-US" dirty="0" smtClean="0"/>
              <a:t>Requirements of openness</a:t>
            </a:r>
          </a:p>
          <a:p>
            <a:r>
              <a:rPr lang="en-US" dirty="0" smtClean="0"/>
              <a:t>Participatory opportunities</a:t>
            </a:r>
          </a:p>
          <a:p>
            <a:r>
              <a:rPr lang="en-US" dirty="0" smtClean="0"/>
              <a:t>Transparency </a:t>
            </a:r>
          </a:p>
          <a:p>
            <a:r>
              <a:rPr lang="en-US" dirty="0" smtClean="0"/>
              <a:t>Accountability </a:t>
            </a:r>
          </a:p>
          <a:p>
            <a:r>
              <a:rPr lang="en-US" dirty="0" smtClean="0"/>
              <a:t>Diversity in the </a:t>
            </a:r>
            <a:r>
              <a:rPr lang="en-US" dirty="0" err="1" smtClean="0"/>
              <a:t>RALO's</a:t>
            </a:r>
            <a:r>
              <a:rPr lang="en-US" dirty="0" smtClean="0"/>
              <a:t> structure and procedures </a:t>
            </a:r>
          </a:p>
          <a:p>
            <a:r>
              <a:rPr lang="en-US" dirty="0" smtClean="0"/>
              <a:t>Criteria and standards for the </a:t>
            </a:r>
            <a:r>
              <a:rPr lang="en-US" dirty="0" err="1" smtClean="0"/>
              <a:t>RALO's</a:t>
            </a:r>
            <a:r>
              <a:rPr lang="en-US" dirty="0" smtClean="0"/>
              <a:t> constituent At-Large Structures</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ALAC</a:t>
            </a:r>
            <a:endParaRPr lang="en-US" dirty="0"/>
          </a:p>
        </p:txBody>
      </p:sp>
      <p:sp>
        <p:nvSpPr>
          <p:cNvPr id="3" name="Content Placeholder 2"/>
          <p:cNvSpPr>
            <a:spLocks noGrp="1"/>
          </p:cNvSpPr>
          <p:nvPr>
            <p:ph idx="1"/>
          </p:nvPr>
        </p:nvSpPr>
        <p:spPr/>
        <p:txBody>
          <a:bodyPr/>
          <a:lstStyle/>
          <a:p>
            <a:pPr>
              <a:buNone/>
            </a:pPr>
            <a:r>
              <a:rPr lang="en-US" i="1" dirty="0" smtClean="0"/>
              <a:t>Group Work</a:t>
            </a:r>
          </a:p>
          <a:p>
            <a:pPr>
              <a:buNone/>
            </a:pPr>
            <a:r>
              <a:rPr lang="en-US" dirty="0" smtClean="0"/>
              <a:t>Each of five groups give presentation on a RALO</a:t>
            </a:r>
          </a:p>
          <a:p>
            <a:r>
              <a:rPr lang="en-US" dirty="0" smtClean="0"/>
              <a:t>Region</a:t>
            </a:r>
          </a:p>
          <a:p>
            <a:r>
              <a:rPr lang="en-US" dirty="0" err="1" smtClean="0"/>
              <a:t>ALSs</a:t>
            </a:r>
            <a:r>
              <a:rPr lang="en-US" dirty="0" smtClean="0"/>
              <a:t> – size/membership</a:t>
            </a:r>
          </a:p>
          <a:p>
            <a:r>
              <a:rPr lang="en-US" dirty="0" err="1" smtClean="0"/>
              <a:t>Area(s</a:t>
            </a:r>
            <a:r>
              <a:rPr lang="en-US" dirty="0" smtClean="0"/>
              <a:t>) of interest</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ICANN Policy Development</a:t>
            </a:r>
          </a:p>
          <a:p>
            <a:pPr>
              <a:buNone/>
            </a:pPr>
            <a:r>
              <a:rPr lang="en-US" dirty="0" smtClean="0"/>
              <a:t>GNSO – develops (and recommends to the Board for approval) policy on generic </a:t>
            </a:r>
            <a:r>
              <a:rPr lang="en-US" dirty="0" err="1" smtClean="0"/>
              <a:t>TLDs</a:t>
            </a:r>
            <a:endParaRPr lang="en-US" dirty="0" smtClean="0"/>
          </a:p>
          <a:p>
            <a:pPr>
              <a:buNone/>
            </a:pPr>
            <a:r>
              <a:rPr lang="en-US" dirty="0" err="1" smtClean="0"/>
              <a:t>ccNSO</a:t>
            </a:r>
            <a:r>
              <a:rPr lang="en-US" dirty="0" smtClean="0"/>
              <a:t> - develops (and recommends to the Board for approval) policy on country code </a:t>
            </a:r>
            <a:r>
              <a:rPr lang="en-US" dirty="0" err="1" smtClean="0"/>
              <a:t>TLDs</a:t>
            </a:r>
            <a:endParaRPr lang="en-US" dirty="0" smtClean="0"/>
          </a:p>
          <a:p>
            <a:pPr>
              <a:buNone/>
            </a:pPr>
            <a:r>
              <a:rPr lang="en-US" dirty="0" smtClean="0"/>
              <a:t>ASO - advises the Board  on policy issues relating to the operation, assignment, and management of Internet addresses.</a:t>
            </a:r>
          </a:p>
          <a:p>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a:bodyPr>
          <a:lstStyle/>
          <a:p>
            <a:pPr>
              <a:buNone/>
            </a:pPr>
            <a:r>
              <a:rPr lang="en-US" dirty="0" smtClean="0"/>
              <a:t>Types of ICANN Policy:</a:t>
            </a:r>
          </a:p>
          <a:p>
            <a:r>
              <a:rPr lang="en-US" dirty="0" smtClean="0"/>
              <a:t>DNS Policy – developed through a formal policy development process – (PDP)</a:t>
            </a:r>
          </a:p>
          <a:p>
            <a:r>
              <a:rPr lang="en-US" dirty="0" smtClean="0"/>
              <a:t>Operational Policy – defines ICANN operational policies - input is usually sought via public comment or other means.</a:t>
            </a:r>
          </a:p>
          <a:p>
            <a:r>
              <a:rPr lang="en-US" dirty="0" smtClean="0"/>
              <a:t>General Practices – operational – but have not gone through a formal process</a:t>
            </a: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Participation in ALAC Policy Development</a:t>
            </a:r>
          </a:p>
          <a:p>
            <a:r>
              <a:rPr lang="en-US" dirty="0" smtClean="0"/>
              <a:t>Contribute to ALAC development of a policy position on an issue </a:t>
            </a:r>
          </a:p>
          <a:p>
            <a:r>
              <a:rPr lang="en-US" dirty="0" smtClean="0"/>
              <a:t>Participate in policy ‘webinars’</a:t>
            </a:r>
          </a:p>
          <a:p>
            <a:r>
              <a:rPr lang="en-US" dirty="0" smtClean="0"/>
              <a:t>Attend ICANN meeting ‘Open Forums’ </a:t>
            </a:r>
          </a:p>
          <a:p>
            <a:pPr>
              <a:buNone/>
            </a:pPr>
            <a:r>
              <a:rPr lang="en-US" dirty="0" smtClean="0"/>
              <a:t>For </a:t>
            </a:r>
            <a:r>
              <a:rPr lang="en-US" dirty="0" err="1" smtClean="0"/>
              <a:t>PDPs</a:t>
            </a:r>
            <a:endParaRPr lang="en-US" dirty="0" smtClean="0"/>
          </a:p>
          <a:p>
            <a:r>
              <a:rPr lang="en-US" dirty="0" smtClean="0"/>
              <a:t>Become a member of a Working Group as part of the PDP process</a:t>
            </a:r>
          </a:p>
          <a:p>
            <a:r>
              <a:rPr lang="en-US" dirty="0" smtClean="0"/>
              <a:t>Become a ‘pen holder’/contribute to an ALAC policy statement</a:t>
            </a:r>
          </a:p>
          <a:p>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ALAC Policy Development</a:t>
            </a:r>
          </a:p>
          <a:p>
            <a:r>
              <a:rPr lang="en-US" dirty="0" smtClean="0"/>
              <a:t>Consideration of whether ALAC should comment at all</a:t>
            </a:r>
          </a:p>
          <a:p>
            <a:r>
              <a:rPr lang="en-US" dirty="0" smtClean="0"/>
              <a:t>Identification of </a:t>
            </a:r>
            <a:r>
              <a:rPr lang="en-US" dirty="0" err="1" smtClean="0"/>
              <a:t>individual(s</a:t>
            </a:r>
            <a:r>
              <a:rPr lang="en-US" dirty="0" smtClean="0"/>
              <a:t>) to draft initial statement (pen </a:t>
            </a:r>
            <a:r>
              <a:rPr lang="en-US" dirty="0" err="1" smtClean="0"/>
              <a:t>holder(s</a:t>
            </a:r>
            <a:r>
              <a:rPr lang="en-US" dirty="0" smtClean="0"/>
              <a:t>))</a:t>
            </a:r>
          </a:p>
          <a:p>
            <a:r>
              <a:rPr lang="en-US" dirty="0" smtClean="0"/>
              <a:t>Use ‘wiki space’ on webpage for comment</a:t>
            </a:r>
          </a:p>
          <a:p>
            <a:r>
              <a:rPr lang="en-US" dirty="0" smtClean="0"/>
              <a:t>Pen </a:t>
            </a:r>
            <a:r>
              <a:rPr lang="en-US" dirty="0" err="1" smtClean="0"/>
              <a:t>holder(s</a:t>
            </a:r>
            <a:r>
              <a:rPr lang="en-US" dirty="0" smtClean="0"/>
              <a:t>) draft final statement – again open for final contribution</a:t>
            </a:r>
          </a:p>
          <a:p>
            <a:r>
              <a:rPr lang="en-US" dirty="0" smtClean="0"/>
              <a:t>ALAC vote on ratification of statement</a:t>
            </a: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a:bodyPr>
          <a:lstStyle/>
          <a:p>
            <a:r>
              <a:rPr lang="en-US" dirty="0" smtClean="0"/>
              <a:t>ALAC Policy Development</a:t>
            </a: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5" name="Picture 4"/>
          <p:cNvPicPr>
            <a:picLocks noChangeAspect="1"/>
          </p:cNvPicPr>
          <p:nvPr/>
        </p:nvPicPr>
        <p:blipFill>
          <a:blip r:embed="rId3"/>
          <a:stretch>
            <a:fillRect/>
          </a:stretch>
        </p:blipFill>
        <p:spPr>
          <a:xfrm>
            <a:off x="798915" y="2417458"/>
            <a:ext cx="7599941" cy="444054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POLICY</a:t>
            </a:r>
            <a:endParaRPr lang="en-US" dirty="0"/>
          </a:p>
        </p:txBody>
      </p:sp>
      <p:sp>
        <p:nvSpPr>
          <p:cNvPr id="3" name="Content Placeholder 2"/>
          <p:cNvSpPr>
            <a:spLocks noGrp="1"/>
          </p:cNvSpPr>
          <p:nvPr>
            <p:ph idx="1"/>
          </p:nvPr>
        </p:nvSpPr>
        <p:spPr/>
        <p:txBody>
          <a:bodyPr>
            <a:normAutofit/>
          </a:bodyPr>
          <a:lstStyle/>
          <a:p>
            <a:pPr>
              <a:buNone/>
            </a:pPr>
            <a:r>
              <a:rPr lang="en-US" i="1" dirty="0" smtClean="0"/>
              <a:t>Group work:</a:t>
            </a:r>
          </a:p>
          <a:p>
            <a:pPr>
              <a:buNone/>
            </a:pPr>
            <a:r>
              <a:rPr lang="en-US" dirty="0" smtClean="0"/>
              <a:t>Each group identify an ALAC policy statement</a:t>
            </a:r>
          </a:p>
          <a:p>
            <a:r>
              <a:rPr lang="en-US" dirty="0" smtClean="0"/>
              <a:t>What was the issue - explain</a:t>
            </a:r>
          </a:p>
          <a:p>
            <a:r>
              <a:rPr lang="en-US" dirty="0" smtClean="0"/>
              <a:t>What was the ALAC Response</a:t>
            </a:r>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normAutofit fontScale="92500"/>
          </a:bodyPr>
          <a:lstStyle/>
          <a:p>
            <a:pPr>
              <a:buNone/>
            </a:pPr>
            <a:r>
              <a:rPr lang="en-US" i="1" dirty="0" smtClean="0"/>
              <a:t>The Beginnings of ICANN:</a:t>
            </a:r>
          </a:p>
          <a:p>
            <a:r>
              <a:rPr lang="en-US" dirty="0" smtClean="0"/>
              <a:t> </a:t>
            </a:r>
            <a:r>
              <a:rPr lang="en-US" sz="2800" dirty="0" smtClean="0"/>
              <a:t>February 1998: The National Telecommunications and Information Administration (NTIA) (within the US Department of Commerce) issued a Green, then White Paper for the improvement of the ‘technical management of Internet Names and Addresses’</a:t>
            </a:r>
          </a:p>
          <a:p>
            <a:r>
              <a:rPr lang="en-US" sz="2800" dirty="0" smtClean="0"/>
              <a:t>September 1998: ICANN established as a private, Not-For-Profit Corporation in California – under contract with NTIA – to be responsible for the the management of domain names, numbers and protocols.</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March 2014:US Dept of Commerce announced its intent to transition – providing the following criteria were met:</a:t>
            </a:r>
          </a:p>
          <a:p>
            <a:pPr>
              <a:buNone/>
            </a:pPr>
            <a:r>
              <a:rPr lang="en-US" dirty="0" smtClean="0"/>
              <a:t>Must have broad community support and address the following principles:</a:t>
            </a:r>
          </a:p>
          <a:p>
            <a:r>
              <a:rPr lang="en-US" dirty="0" smtClean="0"/>
              <a:t>Support and enhance multi-stakeholder model</a:t>
            </a:r>
          </a:p>
          <a:p>
            <a:r>
              <a:rPr lang="en-US" dirty="0" smtClean="0"/>
              <a:t>Maintain security, stability and resiliency of Internet DNS</a:t>
            </a:r>
          </a:p>
          <a:p>
            <a:r>
              <a:rPr lang="en-US" dirty="0" smtClean="0"/>
              <a:t>Meet needs and expectations of the global customers and partners of IANA services</a:t>
            </a:r>
          </a:p>
          <a:p>
            <a:r>
              <a:rPr lang="en-US" dirty="0" smtClean="0"/>
              <a:t>Maintain openness of the Internet – and</a:t>
            </a:r>
          </a:p>
          <a:p>
            <a:r>
              <a:rPr lang="en-US" dirty="0" smtClean="0"/>
              <a:t>Will not accept a proposal that replaces with NTIA role with a government led or inter-governmental </a:t>
            </a:r>
            <a:r>
              <a:rPr lang="en-US" dirty="0" err="1" smtClean="0"/>
              <a:t>organisation</a:t>
            </a:r>
            <a:r>
              <a:rPr lang="en-US" dirty="0" smtClean="0"/>
              <a:t> solution</a:t>
            </a:r>
          </a:p>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ICANN Response: Two Parallel processes</a:t>
            </a:r>
          </a:p>
          <a:p>
            <a:r>
              <a:rPr lang="en-US" dirty="0" smtClean="0"/>
              <a:t>IANA Stewardship Transition Coordination Group (ICG)</a:t>
            </a:r>
          </a:p>
          <a:p>
            <a:pPr lvl="1"/>
            <a:r>
              <a:rPr lang="en-US" dirty="0" smtClean="0"/>
              <a:t>Cross Community WG (Naming related functions) (CWG)</a:t>
            </a:r>
          </a:p>
          <a:p>
            <a:pPr lvl="1"/>
            <a:r>
              <a:rPr lang="en-US" dirty="0" smtClean="0"/>
              <a:t>Consolidated RIR IANA Stewardship Proposal Team (numbering) (CRISP)</a:t>
            </a:r>
          </a:p>
          <a:p>
            <a:pPr lvl="1"/>
            <a:r>
              <a:rPr lang="en-US" dirty="0" smtClean="0"/>
              <a:t>IANAPLAN –(protocol related issues) (IANAPLAN WG)</a:t>
            </a:r>
          </a:p>
          <a:p>
            <a:r>
              <a:rPr lang="en-US" dirty="0" smtClean="0"/>
              <a:t>Cross Community WG (enhancing ICANN accountability) (CCWG)</a:t>
            </a:r>
          </a:p>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a:xfrm>
            <a:off x="457200" y="1600200"/>
            <a:ext cx="8229600" cy="4935131"/>
          </a:xfrm>
        </p:spPr>
        <p:txBody>
          <a:bodyPr>
            <a:normAutofit fontScale="62500" lnSpcReduction="20000"/>
          </a:bodyPr>
          <a:lstStyle/>
          <a:p>
            <a:endParaRPr lang="en-US" dirty="0" smtClean="0"/>
          </a:p>
          <a:p>
            <a:r>
              <a:rPr lang="en-US" b="1" dirty="0" smtClean="0"/>
              <a:t>The Root Zone Management track </a:t>
            </a:r>
            <a:r>
              <a:rPr lang="en-US" dirty="0" smtClean="0"/>
              <a:t>contains projects relating to changes to the root zone management system (RZMS) to remove </a:t>
            </a:r>
            <a:r>
              <a:rPr lang="en-US" dirty="0" err="1" smtClean="0"/>
              <a:t>NTIA's</a:t>
            </a:r>
            <a:r>
              <a:rPr lang="en-US" dirty="0" smtClean="0"/>
              <a:t> authorization process, parallel testing of the production and parallel test RZMS and the development, and execution of an agreement with </a:t>
            </a:r>
            <a:r>
              <a:rPr lang="en-US" dirty="0" err="1" smtClean="0"/>
              <a:t>Verisign</a:t>
            </a:r>
            <a:r>
              <a:rPr lang="en-US" dirty="0" smtClean="0"/>
              <a:t> as the root zone maintainer.</a:t>
            </a:r>
            <a:br>
              <a:rPr lang="en-US" dirty="0" smtClean="0"/>
            </a:br>
            <a:r>
              <a:rPr lang="en-US" dirty="0" smtClean="0"/>
              <a:t> </a:t>
            </a:r>
          </a:p>
          <a:p>
            <a:r>
              <a:rPr lang="en-US" b="1" dirty="0" smtClean="0"/>
              <a:t>The Stewardship Transition track </a:t>
            </a:r>
            <a:r>
              <a:rPr lang="en-US" dirty="0" smtClean="0"/>
              <a:t>contains projects to prepare relationship documentations with the operational communities, creation of a Post-Transition IANA (PTI) entity, establishment of a Customer Standing Committee (CSC) and a Root Zone Evolution Review Committee (RZERC), </a:t>
            </a:r>
            <a:r>
              <a:rPr lang="en-US" dirty="0" err="1" smtClean="0"/>
              <a:t>operationalizing</a:t>
            </a:r>
            <a:r>
              <a:rPr lang="en-US" dirty="0" smtClean="0"/>
              <a:t> the IANA customer service escalation mechanisms and </a:t>
            </a:r>
            <a:r>
              <a:rPr lang="en-US" dirty="0" err="1" smtClean="0"/>
              <a:t>SLAs</a:t>
            </a:r>
            <a:r>
              <a:rPr lang="en-US" dirty="0" smtClean="0"/>
              <a:t>.</a:t>
            </a:r>
            <a:br>
              <a:rPr lang="en-US" dirty="0" smtClean="0"/>
            </a:br>
            <a:r>
              <a:rPr lang="en-US" dirty="0" smtClean="0"/>
              <a:t> </a:t>
            </a:r>
          </a:p>
          <a:p>
            <a:r>
              <a:rPr lang="en-US" b="1" dirty="0" smtClean="0"/>
              <a:t>The Accountability Enhancements track </a:t>
            </a:r>
            <a:r>
              <a:rPr lang="en-US" dirty="0" smtClean="0"/>
              <a:t>contains projects to implement enhancements to </a:t>
            </a:r>
            <a:r>
              <a:rPr lang="en-US" dirty="0" err="1" smtClean="0"/>
              <a:t>ICANN’s</a:t>
            </a:r>
            <a:r>
              <a:rPr lang="en-US" dirty="0" smtClean="0"/>
              <a:t> Independent Review and Reconsideration Request processes, to update </a:t>
            </a:r>
            <a:r>
              <a:rPr lang="en-US" dirty="0" err="1" smtClean="0"/>
              <a:t>ICANN’s</a:t>
            </a:r>
            <a:r>
              <a:rPr lang="en-US" dirty="0" smtClean="0"/>
              <a:t> governance documents, and to </a:t>
            </a:r>
            <a:r>
              <a:rPr lang="en-US" dirty="0" err="1" smtClean="0"/>
              <a:t>operationalize</a:t>
            </a:r>
            <a:r>
              <a:rPr lang="en-US" dirty="0" smtClean="0"/>
              <a:t> new Community Powers defined by the CCWG-Accountability.</a:t>
            </a:r>
          </a:p>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p:txBody>
          <a:bodyPr>
            <a:normAutofit/>
          </a:bodyPr>
          <a:lstStyle/>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5" name="Picture 4"/>
          <p:cNvPicPr>
            <a:picLocks noChangeAspect="1"/>
          </p:cNvPicPr>
          <p:nvPr/>
        </p:nvPicPr>
        <p:blipFill>
          <a:blip r:embed="rId3"/>
          <a:stretch>
            <a:fillRect/>
          </a:stretch>
        </p:blipFill>
        <p:spPr>
          <a:xfrm>
            <a:off x="457199" y="1600200"/>
            <a:ext cx="8229601" cy="525779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March 2014 – August 2016 Development of proposals on transition process and new accountability mechanisms</a:t>
            </a:r>
          </a:p>
          <a:p>
            <a:pPr>
              <a:buNone/>
            </a:pPr>
            <a:r>
              <a:rPr lang="en-US" dirty="0" smtClean="0"/>
              <a:t>August 2015 – US  DOC announcement – criteria for transition had been met</a:t>
            </a:r>
          </a:p>
          <a:p>
            <a:pPr>
              <a:buNone/>
            </a:pPr>
            <a:r>
              <a:rPr lang="en-US" dirty="0" smtClean="0"/>
              <a:t>1 October 2016 – Doc – ICANN contract lapsed</a:t>
            </a:r>
          </a:p>
          <a:p>
            <a:pPr>
              <a:buNone/>
            </a:pPr>
            <a:endParaRPr lang="en-US" dirty="0" smtClean="0"/>
          </a:p>
          <a:p>
            <a:pPr indent="0">
              <a:buNone/>
            </a:pPr>
            <a:r>
              <a:rPr lang="en-US" i="1" dirty="0" smtClean="0"/>
              <a:t>With the completion of all required implementation tasks, the global </a:t>
            </a:r>
            <a:r>
              <a:rPr lang="en-US" i="1" dirty="0" err="1" smtClean="0"/>
              <a:t>multistakeholder</a:t>
            </a:r>
            <a:r>
              <a:rPr lang="en-US" i="1" dirty="0" smtClean="0"/>
              <a:t> community, with the support of ICANN the organization, is ready for the IANA stewardship transition to occur. We thank the ICANN community for their ongoing support and dedication throughout this transition process .</a:t>
            </a:r>
            <a:r>
              <a:rPr lang="en-US" i="1" dirty="0" err="1" smtClean="0"/>
              <a:t>Akram</a:t>
            </a:r>
            <a:r>
              <a:rPr lang="en-US" i="1" dirty="0" smtClean="0"/>
              <a:t> </a:t>
            </a:r>
            <a:r>
              <a:rPr lang="en-US" i="1" dirty="0" err="1" smtClean="0"/>
              <a:t>Atallah</a:t>
            </a:r>
            <a:endParaRPr lang="en-US" i="1" dirty="0" smtClean="0"/>
          </a:p>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7" name="Picture 6" descr="Screen Shot 2016-11-05 at 1.53.05 pm.png"/>
          <p:cNvPicPr>
            <a:picLocks noChangeAspect="1"/>
          </p:cNvPicPr>
          <p:nvPr/>
        </p:nvPicPr>
        <p:blipFill>
          <a:blip r:embed="rId3"/>
          <a:stretch>
            <a:fillRect/>
          </a:stretch>
        </p:blipFill>
        <p:spPr>
          <a:xfrm>
            <a:off x="844990" y="1600200"/>
            <a:ext cx="7559637" cy="50082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84" y="274638"/>
            <a:ext cx="3525969" cy="1325562"/>
          </a:xfrm>
          <a:prstGeom prst="rect">
            <a:avLst/>
          </a:prstGeom>
        </p:spPr>
      </p:pic>
      <p:pic>
        <p:nvPicPr>
          <p:cNvPr id="5" name="Picture 4" descr="Screen Shot 2016-11-05 at 1.55.06 pm.png"/>
          <p:cNvPicPr>
            <a:picLocks noChangeAspect="1"/>
          </p:cNvPicPr>
          <p:nvPr/>
        </p:nvPicPr>
        <p:blipFill>
          <a:blip r:embed="rId3"/>
          <a:stretch>
            <a:fillRect/>
          </a:stretch>
        </p:blipFill>
        <p:spPr>
          <a:xfrm>
            <a:off x="1034545" y="1600200"/>
            <a:ext cx="7206147" cy="47815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sz="4000" dirty="0" smtClean="0"/>
              <a:t>ICANN ‘Independence’</a:t>
            </a:r>
            <a:endParaRPr lang="en-US" sz="4000"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lgn="ctr">
              <a:buNone/>
            </a:pPr>
            <a:r>
              <a:rPr lang="en-US" dirty="0" smtClean="0"/>
              <a:t>		</a:t>
            </a:r>
            <a:r>
              <a:rPr lang="en-US" sz="4000" i="1" dirty="0" smtClean="0"/>
              <a:t>Questions and Discussion</a:t>
            </a:r>
          </a:p>
          <a:p>
            <a:pPr>
              <a:buNone/>
            </a:pPr>
            <a:endParaRPr lang="en-US" dirty="0" smtClean="0"/>
          </a:p>
          <a:p>
            <a:pPr>
              <a:buNone/>
            </a:pPr>
            <a:endParaRPr lang="en-US" dirty="0" smtClean="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i="1" dirty="0" smtClean="0"/>
              <a:t>The Beginnings of ICANN: (continued) </a:t>
            </a:r>
          </a:p>
          <a:p>
            <a:pPr>
              <a:buNone/>
            </a:pPr>
            <a:r>
              <a:rPr lang="en-US" dirty="0" smtClean="0"/>
              <a:t>The bodies responsible for the policies and procedures of the three identifiers:</a:t>
            </a:r>
          </a:p>
          <a:p>
            <a:r>
              <a:rPr lang="en-US" dirty="0" smtClean="0"/>
              <a:t>Domain name identifiers  - the Domain Name Supporting </a:t>
            </a:r>
            <a:r>
              <a:rPr lang="en-US" dirty="0" err="1" smtClean="0"/>
              <a:t>Organisation</a:t>
            </a:r>
            <a:r>
              <a:rPr lang="en-US" dirty="0" smtClean="0"/>
              <a:t> (then split to become the Generic Supporting </a:t>
            </a:r>
            <a:r>
              <a:rPr lang="en-US" dirty="0" err="1" smtClean="0"/>
              <a:t>Organisation</a:t>
            </a:r>
            <a:r>
              <a:rPr lang="en-US" dirty="0" smtClean="0"/>
              <a:t> (GNSO) and the Country Code Name Supporting </a:t>
            </a:r>
            <a:r>
              <a:rPr lang="en-US" dirty="0" err="1" smtClean="0"/>
              <a:t>Organisation</a:t>
            </a:r>
            <a:r>
              <a:rPr lang="en-US" dirty="0" smtClean="0"/>
              <a:t> (</a:t>
            </a:r>
            <a:r>
              <a:rPr lang="en-US" dirty="0" err="1" smtClean="0"/>
              <a:t>ccNSO</a:t>
            </a:r>
            <a:r>
              <a:rPr lang="en-US" dirty="0" smtClean="0"/>
              <a:t>)</a:t>
            </a:r>
          </a:p>
          <a:p>
            <a:r>
              <a:rPr lang="en-US" dirty="0" smtClean="0"/>
              <a:t>Address Identifiers – Address Supporting </a:t>
            </a:r>
            <a:r>
              <a:rPr lang="en-US" dirty="0" err="1" smtClean="0"/>
              <a:t>Organisation</a:t>
            </a:r>
            <a:r>
              <a:rPr lang="en-US" dirty="0" smtClean="0"/>
              <a:t> (ASO) (comprised of five Regional Internet Registries)</a:t>
            </a:r>
          </a:p>
          <a:p>
            <a:r>
              <a:rPr lang="en-US" dirty="0" smtClean="0"/>
              <a:t>Protocol Identifiers – the IETF</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normAutofit fontScale="92500"/>
          </a:bodyPr>
          <a:lstStyle/>
          <a:p>
            <a:pPr>
              <a:buNone/>
            </a:pPr>
            <a:r>
              <a:rPr lang="en-US" i="1" dirty="0" smtClean="0"/>
              <a:t>The Beginnings of ICANN: (continued) </a:t>
            </a:r>
          </a:p>
          <a:p>
            <a:pPr>
              <a:buNone/>
            </a:pPr>
            <a:r>
              <a:rPr lang="en-US" dirty="0" smtClean="0"/>
              <a:t>The advisory Committees are:</a:t>
            </a:r>
          </a:p>
          <a:p>
            <a:r>
              <a:rPr lang="en-US" dirty="0" smtClean="0"/>
              <a:t>Government Advisory Committee (GAC) – Governments and treaty </a:t>
            </a:r>
            <a:r>
              <a:rPr lang="en-US" dirty="0" err="1" smtClean="0"/>
              <a:t>organisations</a:t>
            </a:r>
            <a:endParaRPr lang="en-US" dirty="0" smtClean="0"/>
          </a:p>
          <a:p>
            <a:r>
              <a:rPr lang="en-US" dirty="0" smtClean="0"/>
              <a:t>Stability and Security Advisory Committee (SSAC)</a:t>
            </a:r>
          </a:p>
          <a:p>
            <a:r>
              <a:rPr lang="en-US" dirty="0" smtClean="0"/>
              <a:t>At-Large Advisory Committee – representing Internet Users (ALAC) </a:t>
            </a:r>
          </a:p>
          <a:p>
            <a:r>
              <a:rPr lang="en-US" dirty="0" smtClean="0"/>
              <a:t>Root Server System Advisory Committee (RSSAC)</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History of the Internet (continued)</a:t>
            </a:r>
          </a:p>
          <a:p>
            <a:pPr>
              <a:buNone/>
            </a:pPr>
            <a:r>
              <a:rPr lang="en-US" dirty="0" smtClean="0"/>
              <a:t>ICANN, under contract with the NTIA in 2000, also took over responsibility for IANA functions that had been exercised by the Defense Advanced Research Project Agency (DARPA).  The Functions included:</a:t>
            </a:r>
          </a:p>
          <a:p>
            <a:pPr lvl="1"/>
            <a:r>
              <a:rPr lang="en-US" dirty="0" smtClean="0"/>
              <a:t>Coordination of the assignment of technical protocol parameters</a:t>
            </a:r>
          </a:p>
          <a:p>
            <a:pPr lvl="1"/>
            <a:r>
              <a:rPr lang="en-US" dirty="0" smtClean="0"/>
              <a:t>Administrative functions associated with root management/root name name servers</a:t>
            </a:r>
          </a:p>
          <a:p>
            <a:pPr lvl="1"/>
            <a:r>
              <a:rPr lang="en-US" dirty="0" smtClean="0"/>
              <a:t>Allocation of IP address blocks to </a:t>
            </a:r>
            <a:r>
              <a:rPr lang="en-US" dirty="0" err="1" smtClean="0"/>
              <a:t>RIRs</a:t>
            </a:r>
            <a:endParaRPr lang="en-US" dirty="0" smtClean="0"/>
          </a:p>
          <a:p>
            <a:pPr lvl="1"/>
            <a:r>
              <a:rPr lang="en-US" dirty="0" smtClean="0"/>
              <a:t>Other services associated with APRA and .INT</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a:xfrm>
            <a:off x="457200" y="1600200"/>
            <a:ext cx="8229600" cy="4845878"/>
          </a:xfrm>
        </p:spPr>
        <p:txBody>
          <a:bodyPr>
            <a:normAutofit fontScale="92500"/>
          </a:bodyPr>
          <a:lstStyle/>
          <a:p>
            <a:pPr>
              <a:buNone/>
            </a:pPr>
            <a:r>
              <a:rPr lang="en-US" i="1" dirty="0" smtClean="0"/>
              <a:t>NTIA/</a:t>
            </a:r>
            <a:r>
              <a:rPr lang="en-US" i="1" dirty="0" err="1" smtClean="0"/>
              <a:t>DoC</a:t>
            </a:r>
            <a:r>
              <a:rPr lang="en-US" i="1" dirty="0" smtClean="0"/>
              <a:t> – ICANN Relationship</a:t>
            </a:r>
          </a:p>
          <a:p>
            <a:pPr>
              <a:buNone/>
            </a:pPr>
            <a:r>
              <a:rPr lang="en-US" dirty="0" smtClean="0"/>
              <a:t>1998: Original Contract</a:t>
            </a:r>
          </a:p>
          <a:p>
            <a:pPr>
              <a:buNone/>
            </a:pPr>
            <a:r>
              <a:rPr lang="en-US" dirty="0" smtClean="0"/>
              <a:t>2006: Contract replaced by the Joint Project Agreement (JPA)</a:t>
            </a:r>
          </a:p>
          <a:p>
            <a:pPr>
              <a:buNone/>
            </a:pPr>
            <a:r>
              <a:rPr lang="en-US" dirty="0" smtClean="0"/>
              <a:t>2009: Affirmation of Commitments (replacing the JPA)</a:t>
            </a:r>
          </a:p>
          <a:p>
            <a:pPr>
              <a:buNone/>
            </a:pPr>
            <a:r>
              <a:rPr lang="en-US" dirty="0" smtClean="0"/>
              <a:t>March 2014: DOC announced its intent to transition – providing the following criteria were met:</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a:xfrm>
            <a:off x="457200" y="1600200"/>
            <a:ext cx="8229600" cy="4648314"/>
          </a:xfrm>
        </p:spPr>
        <p:txBody>
          <a:bodyPr>
            <a:noAutofit/>
          </a:bodyPr>
          <a:lstStyle/>
          <a:p>
            <a:pPr>
              <a:buNone/>
            </a:pPr>
            <a:r>
              <a:rPr lang="en-US" sz="2600" i="1" dirty="0" smtClean="0"/>
              <a:t>NTIA/</a:t>
            </a:r>
            <a:r>
              <a:rPr lang="en-US" sz="2600" i="1" dirty="0" err="1" smtClean="0"/>
              <a:t>DoC</a:t>
            </a:r>
            <a:r>
              <a:rPr lang="en-US" sz="2600" i="1" dirty="0" smtClean="0"/>
              <a:t> – ICANN Relationship</a:t>
            </a:r>
          </a:p>
          <a:p>
            <a:pPr>
              <a:buNone/>
            </a:pPr>
            <a:r>
              <a:rPr lang="en-US" sz="2600" dirty="0" smtClean="0"/>
              <a:t>Doc Criteria: Must have broad community support and address the following principles:</a:t>
            </a:r>
          </a:p>
          <a:p>
            <a:r>
              <a:rPr lang="en-US" sz="2600" dirty="0" smtClean="0"/>
              <a:t>Support and enhance multi-stakeholder model</a:t>
            </a:r>
          </a:p>
          <a:p>
            <a:r>
              <a:rPr lang="en-US" sz="2600" dirty="0" smtClean="0"/>
              <a:t>Maintain security, stability and resiliency of Internet DNS</a:t>
            </a:r>
          </a:p>
          <a:p>
            <a:r>
              <a:rPr lang="en-US" sz="2600" dirty="0" smtClean="0"/>
              <a:t>Meet needs and expectations of the global customers and partners of IANA services</a:t>
            </a:r>
          </a:p>
          <a:p>
            <a:r>
              <a:rPr lang="en-US" sz="2600" dirty="0" smtClean="0"/>
              <a:t>Maintain openness of the Internet – and</a:t>
            </a:r>
          </a:p>
          <a:p>
            <a:r>
              <a:rPr lang="en-US" sz="2600" dirty="0" smtClean="0"/>
              <a:t>Will not accept a proposal that replaces with NTIA role with a government led or inter-governmental </a:t>
            </a:r>
            <a:r>
              <a:rPr lang="en-US" sz="2600" dirty="0" err="1" smtClean="0"/>
              <a:t>organisation</a:t>
            </a:r>
            <a:r>
              <a:rPr lang="en-US" sz="2600" dirty="0" smtClean="0"/>
              <a:t> solution</a:t>
            </a:r>
          </a:p>
          <a:p>
            <a:pPr>
              <a:buNone/>
            </a:pPr>
            <a:endParaRPr lang="en-US" sz="2600" dirty="0" smtClean="0"/>
          </a:p>
          <a:p>
            <a:pPr>
              <a:buNone/>
            </a:pPr>
            <a:r>
              <a:rPr lang="en-US" sz="2600" dirty="0" smtClean="0"/>
              <a:t> </a:t>
            </a:r>
          </a:p>
          <a:p>
            <a:pPr>
              <a:buNone/>
            </a:pPr>
            <a:endParaRPr lang="en-US" sz="2600" dirty="0" smtClean="0"/>
          </a:p>
          <a:p>
            <a:pPr>
              <a:buNone/>
            </a:pPr>
            <a:endParaRPr lang="en-US" sz="2600" dirty="0" smtClean="0"/>
          </a:p>
          <a:p>
            <a:pPr>
              <a:buNone/>
            </a:pPr>
            <a:endParaRPr lang="en-US" sz="2600" dirty="0" smtClean="0"/>
          </a:p>
          <a:p>
            <a:pPr>
              <a:buNone/>
            </a:pPr>
            <a:endParaRPr lang="en-US" sz="2600"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r"/>
            <a:r>
              <a:rPr lang="en-US" dirty="0" smtClean="0"/>
              <a:t>Capacity Building</a:t>
            </a:r>
            <a:br>
              <a:rPr lang="en-US" dirty="0" smtClean="0"/>
            </a:br>
            <a:r>
              <a:rPr lang="en-US" dirty="0" smtClean="0"/>
              <a:t>ABOUT ICANN</a:t>
            </a:r>
            <a:endParaRPr lang="en-US" dirty="0"/>
          </a:p>
        </p:txBody>
      </p:sp>
      <p:sp>
        <p:nvSpPr>
          <p:cNvPr id="3" name="Content Placeholder 2"/>
          <p:cNvSpPr>
            <a:spLocks noGrp="1"/>
          </p:cNvSpPr>
          <p:nvPr>
            <p:ph idx="1"/>
          </p:nvPr>
        </p:nvSpPr>
        <p:spPr>
          <a:xfrm>
            <a:off x="457200" y="1600200"/>
            <a:ext cx="8229600" cy="4648314"/>
          </a:xfrm>
        </p:spPr>
        <p:txBody>
          <a:bodyPr>
            <a:normAutofit/>
          </a:bodyPr>
          <a:lstStyle/>
          <a:p>
            <a:pPr>
              <a:buNone/>
            </a:pPr>
            <a:r>
              <a:rPr lang="en-US" i="1" dirty="0" smtClean="0"/>
              <a:t>NTIA/</a:t>
            </a:r>
            <a:r>
              <a:rPr lang="en-US" i="1" dirty="0" err="1" smtClean="0"/>
              <a:t>DoC</a:t>
            </a:r>
            <a:r>
              <a:rPr lang="en-US" i="1" dirty="0" smtClean="0"/>
              <a:t> – ICANN Relationship</a:t>
            </a:r>
          </a:p>
          <a:p>
            <a:pPr>
              <a:buNone/>
            </a:pPr>
            <a:r>
              <a:rPr lang="en-US" dirty="0" smtClean="0"/>
              <a:t>August 2016: </a:t>
            </a:r>
            <a:r>
              <a:rPr lang="en-US" dirty="0" err="1" smtClean="0"/>
              <a:t>DoC</a:t>
            </a:r>
            <a:r>
              <a:rPr lang="en-US" dirty="0" smtClean="0"/>
              <a:t> confirmed its criteria for transitioning IANA stewardship to Internet multi-stakeholder community had been met</a:t>
            </a:r>
          </a:p>
          <a:p>
            <a:pPr>
              <a:buNone/>
            </a:pPr>
            <a:r>
              <a:rPr lang="en-US" dirty="0" smtClean="0"/>
              <a:t>October 1 2016: US Government-ICANN contract allowed to expire and stewardship officially transitioned</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66184" y="274638"/>
            <a:ext cx="3525969" cy="13255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TotalTime>
  <Words>1785</Words>
  <Application>Microsoft Macintosh PowerPoint</Application>
  <PresentationFormat>On-screen Show (4:3)</PresentationFormat>
  <Paragraphs>206</Paragraphs>
  <Slides>38</Slides>
  <Notes>0</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    ICANN 57  </vt:lpstr>
      <vt:lpstr>Capacity Building ABOUT ICANN</vt:lpstr>
      <vt:lpstr>Capacity Building ABOUT ICANN</vt:lpstr>
      <vt:lpstr>Capacity Building ABOUT ICANN</vt:lpstr>
      <vt:lpstr>Capacity Building ABOUT ICANN</vt:lpstr>
      <vt:lpstr>Capacity Building ABOUT ICANN</vt:lpstr>
      <vt:lpstr>Capacity Building ABOUT ICANN</vt:lpstr>
      <vt:lpstr>Capacity Building ABOUT ICANN</vt:lpstr>
      <vt:lpstr>Capacity Building ABOUT ICANN</vt:lpstr>
      <vt:lpstr>Capacity Building ABOUT ICANN</vt:lpstr>
      <vt:lpstr>Capacity Building  ABOUT ICANN</vt:lpstr>
      <vt:lpstr>Capacity Building  ABOUT ICANN</vt:lpstr>
      <vt:lpstr>Slide 13</vt:lpstr>
      <vt:lpstr>Capacity Building ALAC</vt:lpstr>
      <vt:lpstr>Capacity Building ALAC</vt:lpstr>
      <vt:lpstr>Capacity Building ALAC</vt:lpstr>
      <vt:lpstr>Capacity Building ALAC</vt:lpstr>
      <vt:lpstr>Capacity Building ALAC</vt:lpstr>
      <vt:lpstr>Capacity Building ALAC</vt:lpstr>
      <vt:lpstr>Capacity Building ALAC</vt:lpstr>
      <vt:lpstr>Capacity Building ALAC</vt:lpstr>
      <vt:lpstr>Capacity Building ALAC</vt:lpstr>
      <vt:lpstr>Slide 23</vt:lpstr>
      <vt:lpstr>Capacity Building POLICY</vt:lpstr>
      <vt:lpstr>Capacity Building POLICY</vt:lpstr>
      <vt:lpstr>Capacity Building POLICY</vt:lpstr>
      <vt:lpstr>Capacity Building POLICY</vt:lpstr>
      <vt:lpstr>Capacity Building POLICY</vt:lpstr>
      <vt:lpstr>Capacity Building POLICY</vt:lpstr>
      <vt:lpstr> </vt:lpstr>
      <vt:lpstr>Capacity Building ICANN ‘Independence’</vt:lpstr>
      <vt:lpstr>Capacity Building ICANN ‘Independence’</vt:lpstr>
      <vt:lpstr>Capacity Building ICANN ‘Independence’</vt:lpstr>
      <vt:lpstr>Capacity Building ICANN ‘Independence’</vt:lpstr>
      <vt:lpstr>Capacity Building ICANN ‘Independence’</vt:lpstr>
      <vt:lpstr>Slide 36</vt:lpstr>
      <vt:lpstr>Slide 37</vt:lpstr>
      <vt:lpstr>Capacity Building ICANN ‘Independence’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ICANN 57 </dc:title>
  <dc:creator>Trial User HOLLY RAICHE</dc:creator>
  <cp:lastModifiedBy>Trial User HOLLY RAICHE</cp:lastModifiedBy>
  <cp:revision>31</cp:revision>
  <dcterms:created xsi:type="dcterms:W3CDTF">2016-12-27T03:25:17Z</dcterms:created>
  <dcterms:modified xsi:type="dcterms:W3CDTF">2016-12-27T03:27:04Z</dcterms:modified>
</cp:coreProperties>
</file>