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9A6C5-D8D3-8345-B3F5-3B0B4A961A0C}" type="datetimeFigureOut">
              <a:rPr lang="en-US" smtClean="0"/>
              <a:t>8/15/13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6911-9E76-F246-99A6-84A6549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4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81013" y="119063"/>
            <a:ext cx="5805487" cy="435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BF097B-E28B-4CE8-99D4-B0BC6EB120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2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2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4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A025-15DE-2342-B285-A52A4C79DB80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C735-12C0-5E4D-925B-C54631EE1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1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1826" y="691673"/>
            <a:ext cx="8677374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INSERT GOAL OR SUMMARY STATEMENT</a:t>
            </a:r>
            <a:endParaRPr lang="en-US" sz="1400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425177"/>
              </p:ext>
            </p:extLst>
          </p:nvPr>
        </p:nvGraphicFramePr>
        <p:xfrm>
          <a:off x="104775" y="1295400"/>
          <a:ext cx="8382000" cy="464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495800"/>
                <a:gridCol w="20574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ATRT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Recommendation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this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Quarter/Year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44999"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INSERT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INSERT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INSERT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INSERT</a:t>
                      </a:r>
                      <a:endParaRPr lang="en-US" sz="1200" baseline="0" dirty="0" smtClean="0"/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INSERT</a:t>
                      </a:r>
                      <a:endParaRPr lang="en-US" sz="1200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INSERT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INSERT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INSERT</a:t>
                      </a:r>
                      <a:endParaRPr lang="en-US" sz="12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19599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INSERT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INSERT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INSERT</a:t>
                      </a:r>
                      <a:endParaRPr lang="en-US" sz="12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145" name="Group 144"/>
          <p:cNvGrpSpPr/>
          <p:nvPr/>
        </p:nvGrpSpPr>
        <p:grpSpPr>
          <a:xfrm>
            <a:off x="6296025" y="2052514"/>
            <a:ext cx="1828800" cy="1066800"/>
            <a:chOff x="6172200" y="4572000"/>
            <a:chExt cx="1828800" cy="1066800"/>
          </a:xfrm>
        </p:grpSpPr>
        <p:grpSp>
          <p:nvGrpSpPr>
            <p:cNvPr id="146" name="Group 17"/>
            <p:cNvGrpSpPr/>
            <p:nvPr/>
          </p:nvGrpSpPr>
          <p:grpSpPr>
            <a:xfrm>
              <a:off x="6477000" y="4572000"/>
              <a:ext cx="1143000" cy="1066800"/>
              <a:chOff x="2857926" y="1436334"/>
              <a:chExt cx="2850996" cy="2817842"/>
            </a:xfrm>
            <a:effectLst>
              <a:reflection blurRad="6350" stA="50000" endA="275" endPos="40000" dist="101600" dir="5400000" sy="-100000" algn="bl" rotWithShape="0"/>
            </a:effectLst>
          </p:grpSpPr>
          <p:sp>
            <p:nvSpPr>
              <p:cNvPr id="153" name="Oval 152"/>
              <p:cNvSpPr/>
              <p:nvPr/>
            </p:nvSpPr>
            <p:spPr>
              <a:xfrm>
                <a:off x="2945834" y="1523318"/>
                <a:ext cx="2676499" cy="2645373"/>
              </a:xfrm>
              <a:prstGeom prst="ellipse">
                <a:avLst/>
              </a:prstGeom>
              <a:gradFill>
                <a:gsLst>
                  <a:gs pos="10000">
                    <a:schemeClr val="tx1">
                      <a:lumMod val="75000"/>
                      <a:lumOff val="25000"/>
                    </a:schemeClr>
                  </a:gs>
                  <a:gs pos="66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2857926" y="1436334"/>
                <a:ext cx="2850996" cy="2817842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75000">
                    <a:schemeClr val="bg1">
                      <a:lumMod val="50000"/>
                    </a:schemeClr>
                  </a:gs>
                </a:gsLst>
                <a:lin ang="135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8600000"/>
                </a:lightRig>
              </a:scene3d>
              <a:sp3d contourW="57150" prstMaterial="metal">
                <a:bevelT w="190500" h="209550" prst="relaxedInset"/>
                <a:bevelB w="50800" h="0" prst="slope"/>
                <a:contourClr>
                  <a:schemeClr val="bg1">
                    <a:lumMod val="6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006124" y="1561635"/>
                <a:ext cx="2555920" cy="2526198"/>
              </a:xfrm>
              <a:prstGeom prst="ellipse">
                <a:avLst/>
              </a:prstGeom>
              <a:gradFill>
                <a:gsLst>
                  <a:gs pos="66000">
                    <a:schemeClr val="tx1">
                      <a:lumMod val="75000"/>
                      <a:lumOff val="25000"/>
                    </a:schemeClr>
                  </a:gs>
                  <a:gs pos="1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083752" y="1639013"/>
                <a:ext cx="2399343" cy="237144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bg1">
                      <a:lumMod val="95000"/>
                    </a:schemeClr>
                  </a:gs>
                  <a:gs pos="91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118776" y="2675372"/>
                <a:ext cx="330617" cy="298725"/>
              </a:xfrm>
              <a:prstGeom prst="ellipse">
                <a:avLst/>
              </a:prstGeom>
              <a:gradFill flip="none" rotWithShape="1">
                <a:gsLst>
                  <a:gs pos="1000">
                    <a:schemeClr val="tx1">
                      <a:lumMod val="50000"/>
                      <a:lumOff val="50000"/>
                    </a:schemeClr>
                  </a:gs>
                  <a:gs pos="47000">
                    <a:schemeClr val="tx1">
                      <a:lumMod val="85000"/>
                      <a:lumOff val="15000"/>
                    </a:schemeClr>
                  </a:gs>
                  <a:gs pos="65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5400000"/>
                </a:lightRig>
              </a:scene3d>
              <a:sp3d>
                <a:bevelT w="146050" h="234950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497866" y="1825578"/>
                <a:ext cx="1572438" cy="41585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65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Oval 320"/>
              <p:cNvSpPr/>
              <p:nvPr/>
            </p:nvSpPr>
            <p:spPr>
              <a:xfrm>
                <a:off x="3125156" y="1699804"/>
                <a:ext cx="2317856" cy="2290902"/>
              </a:xfrm>
              <a:prstGeom prst="blockArc">
                <a:avLst>
                  <a:gd name="adj1" fmla="val 7875329"/>
                  <a:gd name="adj2" fmla="val 2468097"/>
                  <a:gd name="adj3" fmla="val 16967"/>
                </a:avLst>
              </a:prstGeom>
              <a:gradFill flip="none" rotWithShape="1">
                <a:gsLst>
                  <a:gs pos="34000">
                    <a:srgbClr val="FFFF00">
                      <a:lumMod val="72000"/>
                      <a:lumOff val="28000"/>
                    </a:srgbClr>
                  </a:gs>
                  <a:gs pos="16000">
                    <a:srgbClr val="FA0000">
                      <a:lumMod val="87000"/>
                    </a:srgbClr>
                  </a:gs>
                  <a:gs pos="37085">
                    <a:srgbClr val="FFFF00"/>
                  </a:gs>
                  <a:gs pos="41673">
                    <a:srgbClr val="FFFF00"/>
                  </a:gs>
                  <a:gs pos="59000">
                    <a:srgbClr val="FFFF00"/>
                  </a:gs>
                  <a:gs pos="52918">
                    <a:srgbClr val="FFFF00"/>
                  </a:gs>
                  <a:gs pos="50623">
                    <a:srgbClr val="FFFF00"/>
                  </a:gs>
                  <a:gs pos="48329">
                    <a:srgbClr val="FFFF00"/>
                  </a:gs>
                  <a:gs pos="96000">
                    <a:srgbClr val="00B050"/>
                  </a:gs>
                </a:gsLst>
                <a:lin ang="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6858000" y="4630579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</a:t>
              </a:r>
              <a:endParaRPr lang="en-US" sz="1000" b="1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010400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HIGH</a:t>
              </a:r>
              <a:endParaRPr lang="en-US" sz="1000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172200" y="4953000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LOW-MED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239000" y="4935379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MED-HIGH</a:t>
              </a:r>
              <a:endParaRPr lang="en-US" sz="1000" b="1" dirty="0"/>
            </a:p>
          </p:txBody>
        </p:sp>
        <p:sp>
          <p:nvSpPr>
            <p:cNvPr id="151" name="Isosceles Triangle 150"/>
            <p:cNvSpPr>
              <a:spLocks noChangeAspect="1"/>
            </p:cNvSpPr>
            <p:nvPr/>
          </p:nvSpPr>
          <p:spPr>
            <a:xfrm rot="5760000">
              <a:off x="7058751" y="4851476"/>
              <a:ext cx="32216" cy="432721"/>
            </a:xfrm>
            <a:prstGeom prst="triangle">
              <a:avLst/>
            </a:prstGeom>
            <a:gradFill flip="none" rotWithShape="1">
              <a:gsLst>
                <a:gs pos="25000">
                  <a:srgbClr val="FF0505"/>
                </a:gs>
                <a:gs pos="25000">
                  <a:srgbClr val="BC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38100" dist="63500" dir="2700000" sx="102000" sy="102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629401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</a:t>
              </a:r>
              <a:endParaRPr lang="en-US" sz="1000" b="1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296025" y="3271714"/>
            <a:ext cx="1828800" cy="1066800"/>
            <a:chOff x="6172200" y="4572000"/>
            <a:chExt cx="1828800" cy="1066800"/>
          </a:xfrm>
        </p:grpSpPr>
        <p:grpSp>
          <p:nvGrpSpPr>
            <p:cNvPr id="161" name="Group 17"/>
            <p:cNvGrpSpPr/>
            <p:nvPr/>
          </p:nvGrpSpPr>
          <p:grpSpPr>
            <a:xfrm>
              <a:off x="6477000" y="4572000"/>
              <a:ext cx="1143000" cy="1066800"/>
              <a:chOff x="2857926" y="1436334"/>
              <a:chExt cx="2850996" cy="2817842"/>
            </a:xfrm>
            <a:effectLst>
              <a:reflection blurRad="6350" stA="50000" endA="275" endPos="40000" dist="101600" dir="5400000" sy="-100000" algn="bl" rotWithShape="0"/>
            </a:effectLst>
          </p:grpSpPr>
          <p:sp>
            <p:nvSpPr>
              <p:cNvPr id="168" name="Oval 167"/>
              <p:cNvSpPr/>
              <p:nvPr/>
            </p:nvSpPr>
            <p:spPr>
              <a:xfrm>
                <a:off x="2945834" y="1523318"/>
                <a:ext cx="2676499" cy="2645373"/>
              </a:xfrm>
              <a:prstGeom prst="ellipse">
                <a:avLst/>
              </a:prstGeom>
              <a:gradFill>
                <a:gsLst>
                  <a:gs pos="10000">
                    <a:schemeClr val="tx1">
                      <a:lumMod val="75000"/>
                      <a:lumOff val="25000"/>
                    </a:schemeClr>
                  </a:gs>
                  <a:gs pos="66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57926" y="1436334"/>
                <a:ext cx="2850996" cy="2817842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75000">
                    <a:schemeClr val="bg1">
                      <a:lumMod val="50000"/>
                    </a:schemeClr>
                  </a:gs>
                </a:gsLst>
                <a:lin ang="135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8600000"/>
                </a:lightRig>
              </a:scene3d>
              <a:sp3d contourW="57150" prstMaterial="metal">
                <a:bevelT w="190500" h="209550" prst="relaxedInset"/>
                <a:bevelB w="50800" h="0" prst="slope"/>
                <a:contourClr>
                  <a:schemeClr val="bg1">
                    <a:lumMod val="6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006124" y="1561635"/>
                <a:ext cx="2555920" cy="2526198"/>
              </a:xfrm>
              <a:prstGeom prst="ellipse">
                <a:avLst/>
              </a:prstGeom>
              <a:gradFill>
                <a:gsLst>
                  <a:gs pos="66000">
                    <a:schemeClr val="tx1">
                      <a:lumMod val="75000"/>
                      <a:lumOff val="25000"/>
                    </a:schemeClr>
                  </a:gs>
                  <a:gs pos="1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83752" y="1639013"/>
                <a:ext cx="2399343" cy="237144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bg1">
                      <a:lumMod val="95000"/>
                    </a:schemeClr>
                  </a:gs>
                  <a:gs pos="91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118776" y="2675372"/>
                <a:ext cx="330617" cy="298725"/>
              </a:xfrm>
              <a:prstGeom prst="ellipse">
                <a:avLst/>
              </a:prstGeom>
              <a:gradFill flip="none" rotWithShape="1">
                <a:gsLst>
                  <a:gs pos="1000">
                    <a:schemeClr val="tx1">
                      <a:lumMod val="50000"/>
                      <a:lumOff val="50000"/>
                    </a:schemeClr>
                  </a:gs>
                  <a:gs pos="47000">
                    <a:schemeClr val="tx1">
                      <a:lumMod val="85000"/>
                      <a:lumOff val="15000"/>
                    </a:schemeClr>
                  </a:gs>
                  <a:gs pos="65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5400000"/>
                </a:lightRig>
              </a:scene3d>
              <a:sp3d>
                <a:bevelT w="146050" h="234950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497866" y="1825578"/>
                <a:ext cx="1572438" cy="41585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65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Oval 320"/>
              <p:cNvSpPr/>
              <p:nvPr/>
            </p:nvSpPr>
            <p:spPr>
              <a:xfrm>
                <a:off x="3125156" y="1699804"/>
                <a:ext cx="2317856" cy="2290902"/>
              </a:xfrm>
              <a:prstGeom prst="blockArc">
                <a:avLst>
                  <a:gd name="adj1" fmla="val 7875329"/>
                  <a:gd name="adj2" fmla="val 2468097"/>
                  <a:gd name="adj3" fmla="val 16967"/>
                </a:avLst>
              </a:prstGeom>
              <a:gradFill flip="none" rotWithShape="1">
                <a:gsLst>
                  <a:gs pos="34000">
                    <a:srgbClr val="FFFF00">
                      <a:lumMod val="72000"/>
                      <a:lumOff val="28000"/>
                    </a:srgbClr>
                  </a:gs>
                  <a:gs pos="16000">
                    <a:srgbClr val="FA0000">
                      <a:lumMod val="87000"/>
                    </a:srgbClr>
                  </a:gs>
                  <a:gs pos="37085">
                    <a:srgbClr val="FFFF00"/>
                  </a:gs>
                  <a:gs pos="41673">
                    <a:srgbClr val="FFFF00"/>
                  </a:gs>
                  <a:gs pos="59000">
                    <a:srgbClr val="FFFF00"/>
                  </a:gs>
                  <a:gs pos="52918">
                    <a:srgbClr val="FFFF00"/>
                  </a:gs>
                  <a:gs pos="50623">
                    <a:srgbClr val="FFFF00"/>
                  </a:gs>
                  <a:gs pos="48329">
                    <a:srgbClr val="FFFF00"/>
                  </a:gs>
                  <a:gs pos="96000">
                    <a:srgbClr val="00B050"/>
                  </a:gs>
                </a:gsLst>
                <a:lin ang="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>
              <a:off x="6858000" y="4630579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</a:t>
              </a:r>
              <a:endParaRPr lang="en-US" sz="1000" b="1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010400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HIGH</a:t>
              </a:r>
              <a:endParaRPr lang="en-US" sz="1000" b="1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6172200" y="4953000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LOW-MED</a:t>
              </a:r>
              <a:endParaRPr lang="en-US" sz="1000" b="1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239000" y="4935379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MED-HIGH</a:t>
              </a:r>
              <a:endParaRPr lang="en-US" sz="1000" b="1" dirty="0"/>
            </a:p>
          </p:txBody>
        </p:sp>
        <p:sp>
          <p:nvSpPr>
            <p:cNvPr id="166" name="Isosceles Triangle 165"/>
            <p:cNvSpPr>
              <a:spLocks noChangeAspect="1"/>
            </p:cNvSpPr>
            <p:nvPr/>
          </p:nvSpPr>
          <p:spPr>
            <a:xfrm rot="5760000">
              <a:off x="7058751" y="4851476"/>
              <a:ext cx="32216" cy="432721"/>
            </a:xfrm>
            <a:prstGeom prst="triangle">
              <a:avLst/>
            </a:prstGeom>
            <a:gradFill flip="none" rotWithShape="1">
              <a:gsLst>
                <a:gs pos="25000">
                  <a:srgbClr val="FF0505"/>
                </a:gs>
                <a:gs pos="25000">
                  <a:srgbClr val="BC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38100" dist="63500" dir="2700000" sx="102000" sy="102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629401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</a:t>
              </a:r>
              <a:endParaRPr lang="en-US" sz="1000" b="1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296025" y="4800600"/>
            <a:ext cx="1828800" cy="1066800"/>
            <a:chOff x="6172200" y="4572000"/>
            <a:chExt cx="1828800" cy="1066800"/>
          </a:xfrm>
        </p:grpSpPr>
        <p:grpSp>
          <p:nvGrpSpPr>
            <p:cNvPr id="176" name="Group 17"/>
            <p:cNvGrpSpPr/>
            <p:nvPr/>
          </p:nvGrpSpPr>
          <p:grpSpPr>
            <a:xfrm>
              <a:off x="6477000" y="4572000"/>
              <a:ext cx="1143000" cy="1066800"/>
              <a:chOff x="2857926" y="1436334"/>
              <a:chExt cx="2850996" cy="2817842"/>
            </a:xfrm>
            <a:effectLst>
              <a:reflection blurRad="6350" stA="50000" endA="275" endPos="40000" dist="101600" dir="5400000" sy="-100000" algn="bl" rotWithShape="0"/>
            </a:effectLst>
          </p:grpSpPr>
          <p:sp>
            <p:nvSpPr>
              <p:cNvPr id="183" name="Oval 182"/>
              <p:cNvSpPr/>
              <p:nvPr/>
            </p:nvSpPr>
            <p:spPr>
              <a:xfrm>
                <a:off x="2945834" y="1523318"/>
                <a:ext cx="2676499" cy="2645373"/>
              </a:xfrm>
              <a:prstGeom prst="ellipse">
                <a:avLst/>
              </a:prstGeom>
              <a:gradFill>
                <a:gsLst>
                  <a:gs pos="10000">
                    <a:schemeClr val="tx1">
                      <a:lumMod val="75000"/>
                      <a:lumOff val="25000"/>
                    </a:schemeClr>
                  </a:gs>
                  <a:gs pos="66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2857926" y="1436334"/>
                <a:ext cx="2850996" cy="2817842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75000">
                    <a:schemeClr val="bg1">
                      <a:lumMod val="50000"/>
                    </a:schemeClr>
                  </a:gs>
                </a:gsLst>
                <a:lin ang="135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8600000"/>
                </a:lightRig>
              </a:scene3d>
              <a:sp3d contourW="57150" prstMaterial="metal">
                <a:bevelT w="190500" h="209550" prst="relaxedInset"/>
                <a:bevelB w="50800" h="0" prst="slope"/>
                <a:contourClr>
                  <a:schemeClr val="bg1">
                    <a:lumMod val="6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3006124" y="1561635"/>
                <a:ext cx="2555920" cy="2526198"/>
              </a:xfrm>
              <a:prstGeom prst="ellipse">
                <a:avLst/>
              </a:prstGeom>
              <a:gradFill>
                <a:gsLst>
                  <a:gs pos="66000">
                    <a:schemeClr val="tx1">
                      <a:lumMod val="75000"/>
                      <a:lumOff val="25000"/>
                    </a:schemeClr>
                  </a:gs>
                  <a:gs pos="1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3083752" y="1639013"/>
                <a:ext cx="2399343" cy="237144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bg1">
                      <a:lumMod val="95000"/>
                    </a:schemeClr>
                  </a:gs>
                  <a:gs pos="91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4118776" y="2675372"/>
                <a:ext cx="330617" cy="298725"/>
              </a:xfrm>
              <a:prstGeom prst="ellipse">
                <a:avLst/>
              </a:prstGeom>
              <a:gradFill flip="none" rotWithShape="1">
                <a:gsLst>
                  <a:gs pos="1000">
                    <a:schemeClr val="tx1">
                      <a:lumMod val="50000"/>
                      <a:lumOff val="50000"/>
                    </a:schemeClr>
                  </a:gs>
                  <a:gs pos="47000">
                    <a:schemeClr val="tx1">
                      <a:lumMod val="85000"/>
                      <a:lumOff val="15000"/>
                    </a:schemeClr>
                  </a:gs>
                  <a:gs pos="65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5400000"/>
                </a:lightRig>
              </a:scene3d>
              <a:sp3d>
                <a:bevelT w="146050" h="234950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497866" y="1825578"/>
                <a:ext cx="1572438" cy="41585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65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9" name="Oval 320"/>
              <p:cNvSpPr/>
              <p:nvPr/>
            </p:nvSpPr>
            <p:spPr>
              <a:xfrm>
                <a:off x="3125156" y="1699804"/>
                <a:ext cx="2317856" cy="2290902"/>
              </a:xfrm>
              <a:prstGeom prst="blockArc">
                <a:avLst>
                  <a:gd name="adj1" fmla="val 7875329"/>
                  <a:gd name="adj2" fmla="val 2468097"/>
                  <a:gd name="adj3" fmla="val 16967"/>
                </a:avLst>
              </a:prstGeom>
              <a:gradFill flip="none" rotWithShape="1">
                <a:gsLst>
                  <a:gs pos="34000">
                    <a:srgbClr val="FFFF00">
                      <a:lumMod val="72000"/>
                      <a:lumOff val="28000"/>
                    </a:srgbClr>
                  </a:gs>
                  <a:gs pos="16000">
                    <a:srgbClr val="FA0000">
                      <a:lumMod val="87000"/>
                    </a:srgbClr>
                  </a:gs>
                  <a:gs pos="37085">
                    <a:srgbClr val="FFFF00"/>
                  </a:gs>
                  <a:gs pos="41673">
                    <a:srgbClr val="FFFF00"/>
                  </a:gs>
                  <a:gs pos="59000">
                    <a:srgbClr val="FFFF00"/>
                  </a:gs>
                  <a:gs pos="52918">
                    <a:srgbClr val="FFFF00"/>
                  </a:gs>
                  <a:gs pos="50623">
                    <a:srgbClr val="FFFF00"/>
                  </a:gs>
                  <a:gs pos="48329">
                    <a:srgbClr val="FFFF00"/>
                  </a:gs>
                  <a:gs pos="96000">
                    <a:srgbClr val="00B050"/>
                  </a:gs>
                </a:gsLst>
                <a:lin ang="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6858000" y="4630579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</a:t>
              </a:r>
              <a:endParaRPr lang="en-US" sz="1000" b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7010400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HIGH</a:t>
              </a:r>
              <a:endParaRPr lang="en-US" sz="1000" b="1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72200" y="4953000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LOW-MED</a:t>
              </a:r>
              <a:endParaRPr lang="en-US" sz="1000" b="1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239000" y="4935379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MED-HIGH</a:t>
              </a:r>
              <a:endParaRPr lang="en-US" sz="1000" b="1" dirty="0"/>
            </a:p>
          </p:txBody>
        </p:sp>
        <p:sp>
          <p:nvSpPr>
            <p:cNvPr id="181" name="Isosceles Triangle 180"/>
            <p:cNvSpPr>
              <a:spLocks noChangeAspect="1"/>
            </p:cNvSpPr>
            <p:nvPr/>
          </p:nvSpPr>
          <p:spPr>
            <a:xfrm rot="5760000">
              <a:off x="7058751" y="4851476"/>
              <a:ext cx="32216" cy="432721"/>
            </a:xfrm>
            <a:prstGeom prst="triangle">
              <a:avLst/>
            </a:prstGeom>
            <a:gradFill flip="none" rotWithShape="1">
              <a:gsLst>
                <a:gs pos="25000">
                  <a:srgbClr val="FF0505"/>
                </a:gs>
                <a:gs pos="25000">
                  <a:srgbClr val="BC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38100" dist="63500" dir="2700000" sx="102000" sy="102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629401" y="5316379"/>
              <a:ext cx="4571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LOW</a:t>
              </a:r>
              <a:endParaRPr lang="en-US" sz="10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553200" y="1300039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Goal Status</a:t>
            </a:r>
            <a:endParaRPr lang="en-US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877175" y="1314743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Risk Trend</a:t>
            </a:r>
            <a:endParaRPr lang="en-US" sz="1600" b="1" dirty="0"/>
          </a:p>
        </p:txBody>
      </p:sp>
      <p:sp>
        <p:nvSpPr>
          <p:cNvPr id="54" name="Left-Right Arrow 53"/>
          <p:cNvSpPr/>
          <p:nvPr/>
        </p:nvSpPr>
        <p:spPr>
          <a:xfrm>
            <a:off x="8293679" y="2357314"/>
            <a:ext cx="512134" cy="304801"/>
          </a:xfrm>
          <a:prstGeom prst="left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71" y="3499262"/>
            <a:ext cx="4635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295900" y="6476388"/>
            <a:ext cx="3269291" cy="309764"/>
            <a:chOff x="199396" y="6490656"/>
            <a:chExt cx="3269291" cy="309764"/>
          </a:xfrm>
        </p:grpSpPr>
        <p:sp>
          <p:nvSpPr>
            <p:cNvPr id="58" name="Left-Right Arrow 57"/>
            <p:cNvSpPr/>
            <p:nvPr/>
          </p:nvSpPr>
          <p:spPr>
            <a:xfrm>
              <a:off x="199396" y="6543675"/>
              <a:ext cx="256067" cy="152401"/>
            </a:xfrm>
            <a:prstGeom prst="leftRigh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defTabSz="912813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5613" indent="1588" algn="l" defTabSz="912813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2813" indent="1588" algn="l" defTabSz="912813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0013" indent="1588" algn="l" defTabSz="912813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7213" indent="1588" algn="l" defTabSz="912813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43000" y="6504312"/>
              <a:ext cx="126682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Worsening</a:t>
              </a:r>
              <a:endParaRPr lang="en-US" sz="1050" dirty="0"/>
            </a:p>
          </p:txBody>
        </p:sp>
        <p:pic>
          <p:nvPicPr>
            <p:cNvPr id="60" name="Picture 5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5131" y="6519445"/>
              <a:ext cx="242736" cy="2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6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57400" y="6490656"/>
              <a:ext cx="231775" cy="280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417363" y="6490656"/>
              <a:ext cx="126682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Stable</a:t>
              </a:r>
              <a:endParaRPr lang="en-US" sz="105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201862" y="6504312"/>
              <a:ext cx="126682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Improving</a:t>
              </a:r>
              <a:endParaRPr lang="en-US" sz="105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354371" y="1545635"/>
            <a:ext cx="1635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Target: </a:t>
            </a:r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ICANN</a:t>
            </a:r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will maintain Medium-High success</a:t>
            </a:r>
            <a:endParaRPr lang="en-US" sz="1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6" name="Left-Right Arrow 65"/>
          <p:cNvSpPr/>
          <p:nvPr/>
        </p:nvSpPr>
        <p:spPr>
          <a:xfrm>
            <a:off x="8317971" y="5183641"/>
            <a:ext cx="512134" cy="304801"/>
          </a:xfrm>
          <a:prstGeom prst="left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93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Macintosh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Alexander</dc:creator>
  <cp:lastModifiedBy>Fiona Alexander</cp:lastModifiedBy>
  <cp:revision>1</cp:revision>
  <dcterms:created xsi:type="dcterms:W3CDTF">2013-08-15T17:05:49Z</dcterms:created>
  <dcterms:modified xsi:type="dcterms:W3CDTF">2013-08-15T17:08:47Z</dcterms:modified>
</cp:coreProperties>
</file>