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0" r:id="rId2"/>
    <p:sldId id="381" r:id="rId3"/>
    <p:sldId id="380" r:id="rId4"/>
    <p:sldId id="541" r:id="rId5"/>
    <p:sldId id="543" r:id="rId6"/>
    <p:sldId id="544" r:id="rId7"/>
    <p:sldId id="545" r:id="rId8"/>
    <p:sldId id="542" r:id="rId9"/>
    <p:sldId id="40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 autoAdjust="0"/>
    <p:restoredTop sz="94088" autoAdjust="0"/>
  </p:normalViewPr>
  <p:slideViewPr>
    <p:cSldViewPr snapToGrid="0" snapToObjects="1">
      <p:cViewPr varScale="1">
        <p:scale>
          <a:sx n="117" d="100"/>
          <a:sy n="117" d="100"/>
        </p:scale>
        <p:origin x="1488" y="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8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Relationship Id="rId22" Type="http://schemas.openxmlformats.org/officeDocument/2006/relationships/image" Target="../media/image26.tif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A677DE-560F-EF4E-9B4D-6F8E8DFA8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FCB2-C4BC-5847-BFB8-18BF5E737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7C4E4-A33F-8247-B7E2-D3735B3EF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B6718-9FA2-C64E-A521-1948BA234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B1C7D-6DF4-6F4C-AC57-07D9A0FDFF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D9254-1E71-7E4D-BB73-C1555EC22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0656C-1402-BF44-B27C-75CDAF09C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1FEA9-7A12-6342-9B96-48C38EEB3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FC37A-E94E-D443-8D86-3EC411EED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B8050-A612-B042-8BF1-85F92E087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BA99C0-E393-F346-A5E2-3FE32D6237DF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52896826/Responses%20to%20Questions%20Concerning%20Director%20Fiduciary%20Duties%20under%20California%20Corporate%20Law%20%2800722517xA3536%29.pdf?version=2&amp;modificationDate=1444741199000&amp;api=v2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hyperlink" Target="flickr.com/photos/icann" TargetMode="External"/><Relationship Id="rId21" Type="http://schemas.openxmlformats.org/officeDocument/2006/relationships/image" Target="../media/image26.tiff"/><Relationship Id="rId7" Type="http://schemas.openxmlformats.org/officeDocument/2006/relationships/image" Target="../media/image21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0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 Review Procedure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Samantha Eisner, ICANN Deputy General Counsel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WG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17 March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Designing A Review Procedure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Conversation – Feb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965772"/>
            <a:ext cx="7907338" cy="5076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WG confirmation – Looking to develop one external mechanism to hear appeals from IANA decisions, on limited grounds</a:t>
            </a:r>
          </a:p>
          <a:p>
            <a:r>
              <a:rPr lang="en-US" dirty="0"/>
              <a:t>Goal: Allow appeal before decision is operational </a:t>
            </a:r>
          </a:p>
          <a:p>
            <a:r>
              <a:rPr lang="en-US" dirty="0"/>
              <a:t>RFC 1591 states: “The Internet DNS Names Review Board (IDNB), a committee established by the IANA, will act as a review panel for cases in which the parties can not reach agreement among themselves. The IDNB's decisions will be binding.“</a:t>
            </a:r>
          </a:p>
          <a:p>
            <a:r>
              <a:rPr lang="en-US" dirty="0"/>
              <a:t>ICANN org was asked to start a process of reviewing the WG’s work to reconcile with existing processes and identify our redlines, if any, to help design mechanisms.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of WG Effort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Identified types of areas of dispute and potential issues for review</a:t>
            </a:r>
          </a:p>
          <a:p>
            <a:endParaRPr lang="en-US" sz="1900" dirty="0"/>
          </a:p>
          <a:p>
            <a:r>
              <a:rPr lang="en-US" sz="1900" dirty="0"/>
              <a:t>Identified the required aspects and nice to have items as clarification.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For Further Clarification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F4983-B80C-DA48-BF10-03C3BA6740EF}"/>
              </a:ext>
            </a:extLst>
          </p:cNvPr>
          <p:cNvSpPr txBox="1"/>
          <p:nvPr/>
        </p:nvSpPr>
        <p:spPr>
          <a:xfrm>
            <a:off x="374904" y="985917"/>
            <a:ext cx="787000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/>
              <a:t>Scope – Is Scope Still Open?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Page 6 of Summary of Discussions: “Scope (Binding and replacing previous decision or handing back to previous decision-maker, taking into account decision of panel) still to be determined”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OR</a:t>
            </a:r>
          </a:p>
          <a:p>
            <a:pPr lvl="0"/>
            <a:endParaRPr lang="en-US" dirty="0">
              <a:cs typeface="Source Sans Pro"/>
            </a:endParaRPr>
          </a:p>
          <a:p>
            <a:pPr lvl="0"/>
            <a:r>
              <a:rPr lang="en-US" dirty="0">
                <a:cs typeface="Source Sans Pro"/>
              </a:rPr>
              <a:t>Page 4: </a:t>
            </a:r>
            <a:r>
              <a:rPr lang="en-US" dirty="0"/>
              <a:t>“Arbitration will be binding on all parties.  . . . Board (panel) replacing the decision that is being reviewed.” </a:t>
            </a:r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7020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For Further Clarification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F4983-B80C-DA48-BF10-03C3BA6740EF}"/>
              </a:ext>
            </a:extLst>
          </p:cNvPr>
          <p:cNvSpPr txBox="1"/>
          <p:nvPr/>
        </p:nvSpPr>
        <p:spPr>
          <a:xfrm>
            <a:off x="374904" y="985917"/>
            <a:ext cx="7870004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/>
              <a:t>Corporate Governance Fundamentals</a:t>
            </a:r>
          </a:p>
          <a:p>
            <a:pPr lvl="0"/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ICANN Board is not able to defer decision making to other bodies.  Fiduciary Duties preclude this.  See </a:t>
            </a:r>
            <a:r>
              <a:rPr lang="en-US" dirty="0">
                <a:hlinkClick r:id="rId2"/>
              </a:rPr>
              <a:t>Memo</a:t>
            </a:r>
            <a:r>
              <a:rPr lang="en-US" dirty="0"/>
              <a:t> from Transition as example.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ICANN is entrusted to perform the IANA Functions – not an external tribunal. ICANN is not in a position to place decisions on IANA functions external to PTI/ICANN.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provide information for how IRPs were defined to meet this concern.</a:t>
            </a:r>
            <a:br>
              <a:rPr lang="en-US" dirty="0"/>
            </a:b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68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For Further Clarification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F4983-B80C-DA48-BF10-03C3BA6740EF}"/>
              </a:ext>
            </a:extLst>
          </p:cNvPr>
          <p:cNvSpPr txBox="1"/>
          <p:nvPr/>
        </p:nvSpPr>
        <p:spPr>
          <a:xfrm>
            <a:off x="374904" y="985917"/>
            <a:ext cx="7870004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/>
              <a:t>Questions</a:t>
            </a:r>
          </a:p>
          <a:p>
            <a:pPr lvl="0"/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Under “Process must have set pre-defined milestones and timelines” – “</a:t>
            </a:r>
            <a:r>
              <a:rPr lang="en-US" dirty="0" err="1"/>
              <a:t>ccNSO</a:t>
            </a:r>
            <a:r>
              <a:rPr lang="en-US" dirty="0"/>
              <a:t> members cannot go to court.  If you want to go to court, the </a:t>
            </a:r>
            <a:r>
              <a:rPr lang="en-US" dirty="0" err="1"/>
              <a:t>cctld</a:t>
            </a:r>
            <a:r>
              <a:rPr lang="en-US" dirty="0"/>
              <a:t> manager needs to cease to be a member.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does this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US" dirty="0"/>
            </a:br>
            <a:r>
              <a:rPr lang="en-US" dirty="0"/>
              <a:t>Existing Mechanisms:  What is anticipated to happen in the mediation? Is it an arbitration?  What is the question/issue for the arbitrator?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Impacts both applicability and cost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46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For Further Clarification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F4983-B80C-DA48-BF10-03C3BA6740EF}"/>
              </a:ext>
            </a:extLst>
          </p:cNvPr>
          <p:cNvSpPr txBox="1"/>
          <p:nvPr/>
        </p:nvSpPr>
        <p:spPr>
          <a:xfrm>
            <a:off x="374904" y="985917"/>
            <a:ext cx="7870004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/>
              <a:t>Questions</a:t>
            </a:r>
          </a:p>
          <a:p>
            <a:pPr lvl="0"/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Number of parties – Who all gets a voice?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Rejections are likely applicant v. ICANN.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Contested delegations are ICANN, pending manager and losing applicant.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Governmental actors are likely participants – difficult to compel participation out-of-country.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Who else might need to be there for full “hearing” – and what can they be heard 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mandate arbitrations, which are applicable by private agreement?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areas where ICANN Board needs to vet process, why insert a new step before the Board decision?  Changing Board role to accepting review? What about emergency actions and PTI’s need to 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609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RFC 1591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F4983-B80C-DA48-BF10-03C3BA6740EF}"/>
              </a:ext>
            </a:extLst>
          </p:cNvPr>
          <p:cNvSpPr txBox="1"/>
          <p:nvPr/>
        </p:nvSpPr>
        <p:spPr>
          <a:xfrm>
            <a:off x="374904" y="985917"/>
            <a:ext cx="7870004" cy="5201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dirty="0"/>
              <a:t>4. 	</a:t>
            </a:r>
            <a:r>
              <a:rPr lang="en-US" sz="1600" dirty="0"/>
              <a:t>Significantly interested parties in the domain should agree that the designated manager is the appropriate party.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The IANA tries to have any contending parties reach agreement among themselves, and generally takes no action to change things unless all the contending parties agree; only in cases where the designated manager has substantially mis-behaved would the IANA step in.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However, it is also appropriate for interested parties to have some voice in selecting the designated manager.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There are two cases where the IANA and the central IR may establish a new top-level domain and delegate only a portion of it: (1) there are contending parties that cannot agree, or (2) the applying party may not be able to represent or serve the whole country. The later case sometimes arises when a party outside a country is trying to be helpful in getting networking started in a country -- this is sometimes called a "proxy" DNS service.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The Internet DNS Names Review Board (IDNB), a committee established by the IANA, will act as a review panel for cases in which the parties can not reach agreement among themselves. The IDNB's decisions will be binding.</a:t>
            </a:r>
            <a:endParaRPr lang="en-US" sz="1600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195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with ICANN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7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8" name="Text Placeholder 29"/>
          <p:cNvSpPr txBox="1">
            <a:spLocks/>
          </p:cNvSpPr>
          <p:nvPr/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email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31" name="Group 30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53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4" name="Picture 53" descr="1420947842_social_style_3_flikr-128.png">
                <a:hlinkClick r:id="rId3" action="ppaction://hlinkfile"/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51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2" name="Picture 51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49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8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0" name="Picture 49" descr="1420948433_social_style_3_twiter-128.png">
                <a:hlinkClick r:id="rId9" action="ppaction://hlinkfile"/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47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8" name="Picture 47" descr="1420948141_social_style_3_facebook-128.png">
                <a:hlinkClick r:id="rId12" action="ppaction://hlinkfile"/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45" name="Picture 44" descr="1420948149_social_style_3_youtube-128.png">
                <a:hlinkClick r:id="rId14" action="ppaction://hlinkfile"/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6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43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41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2" name="Picture 41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39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972435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Mini Template 4x3" id="{A5D13A28-D4E8-F342-BA2B-93099001BF04}" vid="{5BE4160F-D4D4-004A-8896-4D505CC79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89</TotalTime>
  <Words>791</Words>
  <Application>Microsoft Macintosh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ICANNPPT_Arial_4x3_June 2017_potx</vt:lpstr>
      <vt:lpstr>CC Review Procedure Framework</vt:lpstr>
      <vt:lpstr>Recap of Conversation – Feb 2021</vt:lpstr>
      <vt:lpstr>Status of WG Effort</vt:lpstr>
      <vt:lpstr>Areas For Further Clarification </vt:lpstr>
      <vt:lpstr>Areas For Further Clarification </vt:lpstr>
      <vt:lpstr>Areas For Further Clarification </vt:lpstr>
      <vt:lpstr>Areas For Further Clarification </vt:lpstr>
      <vt:lpstr>RFC 1591 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 Review Procedure Framework</dc:title>
  <dc:creator>Samantha Eisner</dc:creator>
  <cp:lastModifiedBy>Samantha Eisner</cp:lastModifiedBy>
  <cp:revision>11</cp:revision>
  <cp:lastPrinted>2017-01-26T19:29:02Z</cp:lastPrinted>
  <dcterms:created xsi:type="dcterms:W3CDTF">2021-02-03T01:01:31Z</dcterms:created>
  <dcterms:modified xsi:type="dcterms:W3CDTF">2021-03-17T00:11:36Z</dcterms:modified>
</cp:coreProperties>
</file>