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350" r:id="rId3"/>
    <p:sldId id="354" r:id="rId4"/>
    <p:sldId id="367" r:id="rId5"/>
    <p:sldId id="368" r:id="rId6"/>
    <p:sldId id="369" r:id="rId7"/>
    <p:sldId id="273" r:id="rId8"/>
    <p:sldId id="370" r:id="rId9"/>
    <p:sldId id="371" r:id="rId10"/>
    <p:sldId id="372" r:id="rId11"/>
    <p:sldId id="373" r:id="rId12"/>
    <p:sldId id="374" r:id="rId13"/>
    <p:sldId id="375" r:id="rId14"/>
    <p:sldId id="3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3850"/>
  </p:normalViewPr>
  <p:slideViewPr>
    <p:cSldViewPr snapToGrid="0" snapToObjects="1">
      <p:cViewPr varScale="1">
        <p:scale>
          <a:sx n="92" d="100"/>
          <a:sy n="92" d="100"/>
        </p:scale>
        <p:origin x="12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0E9B1-229E-3041-A9C5-7F9D5ADBEDAA}" type="datetimeFigureOut">
              <a:rPr lang="en-GB" smtClean="0"/>
              <a:t>02/04/2021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2C89E-E6D2-1641-84CA-BA7D25E6C1DD}" type="slidenum">
              <a:rPr lang="en-GB" smtClean="0"/>
              <a:t>‹#›</a:t>
            </a:fld>
            <a:endParaRPr lang="en-GB"/>
          </a:p>
        </p:txBody>
      </p:sp>
    </p:spTree>
    <p:extLst>
      <p:ext uri="{BB962C8B-B14F-4D97-AF65-F5344CB8AC3E}">
        <p14:creationId xmlns:p14="http://schemas.microsoft.com/office/powerpoint/2010/main" val="959157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BEAD-C508-2D42-A5E6-F185815E12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2DCAF6-3421-FC49-966D-004C2F6483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924735-CCD5-ED47-B12C-7C13CFB8D72C}"/>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5" name="Footer Placeholder 4">
            <a:extLst>
              <a:ext uri="{FF2B5EF4-FFF2-40B4-BE49-F238E27FC236}">
                <a16:creationId xmlns:a16="http://schemas.microsoft.com/office/drawing/2014/main" id="{95BDDC75-E9AB-C444-896B-5141F157F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F654B-3F4C-5D4F-94B3-2C29CCB28ACD}"/>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326975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D9595-FB24-E34A-90FC-4D88991F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841034-0CBB-0E4C-8F3F-308602DA96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39007-2290-A046-94BF-12B94D435800}"/>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5" name="Footer Placeholder 4">
            <a:extLst>
              <a:ext uri="{FF2B5EF4-FFF2-40B4-BE49-F238E27FC236}">
                <a16:creationId xmlns:a16="http://schemas.microsoft.com/office/drawing/2014/main" id="{3C2F17C6-E5D0-824C-9F95-39F0AF681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95C14-40A4-5A4F-BA4F-B538647CE425}"/>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173812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9AFA25-4872-C047-B2D6-4F562A59C2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1514CC-1B1A-E649-87A3-B061B1379B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BAC16-F498-8E43-963C-290101B92BC1}"/>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5" name="Footer Placeholder 4">
            <a:extLst>
              <a:ext uri="{FF2B5EF4-FFF2-40B4-BE49-F238E27FC236}">
                <a16:creationId xmlns:a16="http://schemas.microsoft.com/office/drawing/2014/main" id="{9BEE1263-9416-F94C-8E94-6AA98386D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5B465-B96B-2F42-B11F-AE7EE04E954A}"/>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225834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05FF-67E0-9943-84AB-80D1DAC4AE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BD9F5-E0EA-F84C-8F2E-6FB6E0238E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36C6F0-48AB-6A4A-9A9A-1DA785749937}"/>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5" name="Footer Placeholder 4">
            <a:extLst>
              <a:ext uri="{FF2B5EF4-FFF2-40B4-BE49-F238E27FC236}">
                <a16:creationId xmlns:a16="http://schemas.microsoft.com/office/drawing/2014/main" id="{0328BC1E-B493-6248-A822-49DB5D793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C324C5-724A-2C47-BA87-CDCED68DC247}"/>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49088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647FE-6A4A-4849-84D1-718FEE2E51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142C27-11F6-E34D-AA86-80D0A456B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085D95A-BDAD-9A4E-9523-D70D309A0552}"/>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5" name="Footer Placeholder 4">
            <a:extLst>
              <a:ext uri="{FF2B5EF4-FFF2-40B4-BE49-F238E27FC236}">
                <a16:creationId xmlns:a16="http://schemas.microsoft.com/office/drawing/2014/main" id="{EC37141A-6208-C040-9AFA-E614669A7F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0DBE4-EAD1-3E4B-8698-695A555B3CF1}"/>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49248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E4BA-788C-0447-84E3-167712CE51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2106D-F1A4-794F-BF8B-4AB1753941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F161B0-21AF-6942-A1ED-311D604373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34ECAA-018A-F941-B09D-F1A2293B3F5E}"/>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6" name="Footer Placeholder 5">
            <a:extLst>
              <a:ext uri="{FF2B5EF4-FFF2-40B4-BE49-F238E27FC236}">
                <a16:creationId xmlns:a16="http://schemas.microsoft.com/office/drawing/2014/main" id="{68A8244A-81FD-294A-9D44-0DB81B39D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3248EC-A03E-2F40-8714-B24F8EC8C7E3}"/>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1960144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AD8D8-9489-6548-9E64-7D1134D4FD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A0B694-35B7-7B48-A326-AC0675F9C4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6EA87A-734C-0B41-826A-E05E86B7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458B65-CDAA-AA4E-8702-41E7AEA04D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73953D-3021-4B47-91DB-458F9111F2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BCCEAA-C4C9-EE41-BCA3-D18A63F628CC}"/>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8" name="Footer Placeholder 7">
            <a:extLst>
              <a:ext uri="{FF2B5EF4-FFF2-40B4-BE49-F238E27FC236}">
                <a16:creationId xmlns:a16="http://schemas.microsoft.com/office/drawing/2014/main" id="{4EC5BE09-E430-7347-B547-B00E03AFF6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6128D0-F35E-A14B-86DE-D45F6A94C442}"/>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344557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7A9F0-0E3E-2046-9AE7-CC4EE4572B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9A11AE-9EB0-054C-BE82-E27041A8F126}"/>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4" name="Footer Placeholder 3">
            <a:extLst>
              <a:ext uri="{FF2B5EF4-FFF2-40B4-BE49-F238E27FC236}">
                <a16:creationId xmlns:a16="http://schemas.microsoft.com/office/drawing/2014/main" id="{B2018DB2-E794-4B40-AC8B-A257A2FE4F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F2DF5E-07ED-1D46-BC38-6DD396421C1B}"/>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240008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3E5A37-BE59-A74E-B83A-2E0350BB62F2}"/>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3" name="Footer Placeholder 2">
            <a:extLst>
              <a:ext uri="{FF2B5EF4-FFF2-40B4-BE49-F238E27FC236}">
                <a16:creationId xmlns:a16="http://schemas.microsoft.com/office/drawing/2014/main" id="{B086B675-0C3E-464C-A4A8-40F4F741D9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1EF509-3054-B240-B742-4D3720DDFD54}"/>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119056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BC4F4-CA38-DD4B-BEA0-8D926FAE7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50CED4-CA27-A44B-B978-023179EB3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014C34-AB5E-8D46-9ECC-B4F8D9F90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89DECE-2D89-774C-AD1B-5E73BCBE0F0A}"/>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6" name="Footer Placeholder 5">
            <a:extLst>
              <a:ext uri="{FF2B5EF4-FFF2-40B4-BE49-F238E27FC236}">
                <a16:creationId xmlns:a16="http://schemas.microsoft.com/office/drawing/2014/main" id="{80B8487E-772D-CB4E-9916-6F9504A61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0177D-BBE8-5F42-88A7-804A412044F2}"/>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384291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C78A-F919-BD4F-B24B-574F36977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14743C-2563-D148-8ECB-5BDE2E69B9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21F413-6A1D-1340-85AE-99FBAE1222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B7BCB7-4AE5-7C40-9E3E-FFA1A2F19EBE}"/>
              </a:ext>
            </a:extLst>
          </p:cNvPr>
          <p:cNvSpPr>
            <a:spLocks noGrp="1"/>
          </p:cNvSpPr>
          <p:nvPr>
            <p:ph type="dt" sz="half" idx="10"/>
          </p:nvPr>
        </p:nvSpPr>
        <p:spPr/>
        <p:txBody>
          <a:bodyPr/>
          <a:lstStyle/>
          <a:p>
            <a:fld id="{1364DD6A-6D8D-FB42-8672-890C14E1676A}" type="datetimeFigureOut">
              <a:rPr lang="en-US" smtClean="0"/>
              <a:t>4/2/2021</a:t>
            </a:fld>
            <a:endParaRPr lang="en-US"/>
          </a:p>
        </p:txBody>
      </p:sp>
      <p:sp>
        <p:nvSpPr>
          <p:cNvPr id="6" name="Footer Placeholder 5">
            <a:extLst>
              <a:ext uri="{FF2B5EF4-FFF2-40B4-BE49-F238E27FC236}">
                <a16:creationId xmlns:a16="http://schemas.microsoft.com/office/drawing/2014/main" id="{84870AC5-FD64-EC4D-805C-056CAC21F5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F8D627-34D3-9C4F-9E6F-4CC73E3A1D8E}"/>
              </a:ext>
            </a:extLst>
          </p:cNvPr>
          <p:cNvSpPr>
            <a:spLocks noGrp="1"/>
          </p:cNvSpPr>
          <p:nvPr>
            <p:ph type="sldNum" sz="quarter" idx="12"/>
          </p:nvPr>
        </p:nvSpPr>
        <p:spPr/>
        <p:txBody>
          <a:bodyPr/>
          <a:lstStyle/>
          <a:p>
            <a:fld id="{2A326F8D-028D-1F4D-9282-39FD58BE0156}" type="slidenum">
              <a:rPr lang="en-US" smtClean="0"/>
              <a:t>‹#›</a:t>
            </a:fld>
            <a:endParaRPr lang="en-US"/>
          </a:p>
        </p:txBody>
      </p:sp>
    </p:spTree>
    <p:extLst>
      <p:ext uri="{BB962C8B-B14F-4D97-AF65-F5344CB8AC3E}">
        <p14:creationId xmlns:p14="http://schemas.microsoft.com/office/powerpoint/2010/main" val="2570701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A5819-B9C2-3D4F-84C9-C3B0E34B82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532EB5-8025-8B4C-98C7-EE25B688B4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65A35-D71C-B344-B320-EE765ECD4F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4DD6A-6D8D-FB42-8672-890C14E1676A}" type="datetimeFigureOut">
              <a:rPr lang="en-US" smtClean="0"/>
              <a:t>4/2/2021</a:t>
            </a:fld>
            <a:endParaRPr lang="en-US"/>
          </a:p>
        </p:txBody>
      </p:sp>
      <p:sp>
        <p:nvSpPr>
          <p:cNvPr id="5" name="Footer Placeholder 4">
            <a:extLst>
              <a:ext uri="{FF2B5EF4-FFF2-40B4-BE49-F238E27FC236}">
                <a16:creationId xmlns:a16="http://schemas.microsoft.com/office/drawing/2014/main" id="{3F104AB2-2F5C-7E4D-9F4F-DAE8D1200D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F7C27C-1F04-8442-BC90-6103E5E27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26F8D-028D-1F4D-9282-39FD58BE0156}" type="slidenum">
              <a:rPr lang="en-US" smtClean="0"/>
              <a:t>‹#›</a:t>
            </a:fld>
            <a:endParaRPr lang="en-US"/>
          </a:p>
        </p:txBody>
      </p:sp>
    </p:spTree>
    <p:extLst>
      <p:ext uri="{BB962C8B-B14F-4D97-AF65-F5344CB8AC3E}">
        <p14:creationId xmlns:p14="http://schemas.microsoft.com/office/powerpoint/2010/main" val="403971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mmunity.icann.org/display/ccnsowkspc/Policy+Development+Process+%28ccPDP3%29+-+Review+Mechanism" TargetMode="External"/><Relationship Id="rId2" Type="http://schemas.openxmlformats.org/officeDocument/2006/relationships/hyperlink" Target="https://ccnso.icann.org/en/workinggroups/pdp-review-mechanism.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D3A1-1613-234E-8395-B2E91D2CDF9E}"/>
              </a:ext>
            </a:extLst>
          </p:cNvPr>
          <p:cNvSpPr>
            <a:spLocks noGrp="1"/>
          </p:cNvSpPr>
          <p:nvPr>
            <p:ph type="ctrTitle"/>
          </p:nvPr>
        </p:nvSpPr>
        <p:spPr/>
        <p:txBody>
          <a:bodyPr/>
          <a:lstStyle/>
          <a:p>
            <a:r>
              <a:rPr lang="en-US" dirty="0"/>
              <a:t>Overview of the ccNSO PDP on Review Mechanisms</a:t>
            </a:r>
          </a:p>
        </p:txBody>
      </p:sp>
      <p:sp>
        <p:nvSpPr>
          <p:cNvPr id="3" name="Subtitle 2">
            <a:extLst>
              <a:ext uri="{FF2B5EF4-FFF2-40B4-BE49-F238E27FC236}">
                <a16:creationId xmlns:a16="http://schemas.microsoft.com/office/drawing/2014/main" id="{3346AFFF-1DFF-1849-A3CC-DF5643014133}"/>
              </a:ext>
            </a:extLst>
          </p:cNvPr>
          <p:cNvSpPr>
            <a:spLocks noGrp="1"/>
          </p:cNvSpPr>
          <p:nvPr>
            <p:ph type="subTitle" idx="1"/>
          </p:nvPr>
        </p:nvSpPr>
        <p:spPr/>
        <p:txBody>
          <a:bodyPr/>
          <a:lstStyle/>
          <a:p>
            <a:pPr algn="r"/>
            <a:r>
              <a:rPr lang="en-US" dirty="0"/>
              <a:t>Webinar, March 2021</a:t>
            </a:r>
          </a:p>
        </p:txBody>
      </p:sp>
    </p:spTree>
    <p:extLst>
      <p:ext uri="{BB962C8B-B14F-4D97-AF65-F5344CB8AC3E}">
        <p14:creationId xmlns:p14="http://schemas.microsoft.com/office/powerpoint/2010/main" val="118896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2.3 Update on work to date </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lnSpcReduction="10000"/>
          </a:bodyPr>
          <a:lstStyle/>
          <a:p>
            <a:pPr marL="0" indent="0">
              <a:buNone/>
            </a:pPr>
            <a:r>
              <a:rPr lang="en-US" dirty="0"/>
              <a:t>The WG identified the following IFO decisions which could be subject to a review:</a:t>
            </a:r>
          </a:p>
          <a:p>
            <a:r>
              <a:rPr lang="en-US" dirty="0"/>
              <a:t>Failure to accept a Delegation application for a newly created ccTLD.</a:t>
            </a:r>
          </a:p>
          <a:p>
            <a:r>
              <a:rPr lang="en-US" dirty="0"/>
              <a:t>Contested Delegation of a newly created ccTLD by a losing party.</a:t>
            </a:r>
          </a:p>
          <a:p>
            <a:r>
              <a:rPr lang="en-US" dirty="0"/>
              <a:t>Rejection of a Transfer request by a ccTLD Manager.</a:t>
            </a:r>
          </a:p>
          <a:p>
            <a:r>
              <a:rPr lang="en-US" dirty="0"/>
              <a:t>Contested Revocation of an active ccTLD.</a:t>
            </a:r>
          </a:p>
          <a:p>
            <a:r>
              <a:rPr lang="en-US" dirty="0"/>
              <a:t>Contested Retirement of an active ccTLD for an active 2 letter Latin ccTLD which do not correspond to an ISO 3166-1 Alpha-2 Code Element.</a:t>
            </a:r>
          </a:p>
          <a:p>
            <a:r>
              <a:rPr lang="en-US" dirty="0"/>
              <a:t>Failure to accept an IDN ccTLD (dependent on the IDN ccTLD PDP)</a:t>
            </a:r>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90766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2.4 Update on work to date </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fontScale="85000" lnSpcReduction="10000"/>
          </a:bodyPr>
          <a:lstStyle/>
          <a:p>
            <a:pPr marL="0" indent="0">
              <a:buNone/>
            </a:pPr>
            <a:r>
              <a:rPr lang="en-US" dirty="0"/>
              <a:t>The WG identified the following elements which should be considered in any potential Review Mechanism:</a:t>
            </a:r>
          </a:p>
          <a:p>
            <a:r>
              <a:rPr lang="en-US" dirty="0"/>
              <a:t>Must Include references to RFC 1591 and </a:t>
            </a:r>
            <a:r>
              <a:rPr lang="en-US" dirty="0" err="1"/>
              <a:t>FoI</a:t>
            </a:r>
            <a:r>
              <a:rPr lang="en-US" dirty="0"/>
              <a:t>.</a:t>
            </a:r>
          </a:p>
          <a:p>
            <a:r>
              <a:rPr lang="en-US" dirty="0"/>
              <a:t>Must decide on complete re-hearing vs. administrative review.</a:t>
            </a:r>
          </a:p>
          <a:p>
            <a:r>
              <a:rPr lang="en-US" dirty="0"/>
              <a:t>Process and policy MUST be “timeless”.</a:t>
            </a:r>
          </a:p>
          <a:p>
            <a:r>
              <a:rPr lang="en-US" dirty="0"/>
              <a:t>Process must be affordable for small ccTLDs.</a:t>
            </a:r>
          </a:p>
          <a:p>
            <a:r>
              <a:rPr lang="en-US" dirty="0"/>
              <a:t>Process must have set pre-defined milestones and timelines (once a ccTLD is delegated it is considered impossible to undo this.).</a:t>
            </a:r>
          </a:p>
          <a:p>
            <a:r>
              <a:rPr lang="en-US" dirty="0"/>
              <a:t>Look at existing mechanisms to build on.</a:t>
            </a:r>
          </a:p>
          <a:p>
            <a:r>
              <a:rPr lang="en-US" dirty="0"/>
              <a:t>Process must be clear as to who has standing to access the Review Mechanism.</a:t>
            </a:r>
          </a:p>
          <a:p>
            <a:r>
              <a:rPr lang="en-US" dirty="0"/>
              <a:t>Process should not be subject to local law.</a:t>
            </a:r>
          </a:p>
          <a:p>
            <a:endParaRPr lang="en-US"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23088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2.5 Update on work to date </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fontScale="92500" lnSpcReduction="20000"/>
          </a:bodyPr>
          <a:lstStyle/>
          <a:p>
            <a:pPr marL="0" indent="0">
              <a:buNone/>
            </a:pPr>
            <a:r>
              <a:rPr lang="en-US" dirty="0"/>
              <a:t>The WG has also started working with ICANN Legal.</a:t>
            </a:r>
          </a:p>
          <a:p>
            <a:pPr marL="0" indent="0">
              <a:buNone/>
            </a:pPr>
            <a:endParaRPr lang="en-US" dirty="0"/>
          </a:p>
          <a:p>
            <a:pPr marL="0" indent="0">
              <a:buNone/>
            </a:pPr>
            <a:r>
              <a:rPr lang="en-US" dirty="0"/>
              <a:t>In a presentation ICANN Legal stated the following relevant to Corporate Governance Fundamentals:</a:t>
            </a:r>
          </a:p>
          <a:p>
            <a:endParaRPr lang="en-US" dirty="0"/>
          </a:p>
          <a:p>
            <a:r>
              <a:rPr lang="en-US" dirty="0"/>
              <a:t>ICANN Board is not able to defer decision making to other bodies.  Fiduciary Duties preclude this.</a:t>
            </a:r>
            <a:br>
              <a:rPr lang="en-US" dirty="0"/>
            </a:br>
            <a:endParaRPr lang="en-US" dirty="0"/>
          </a:p>
          <a:p>
            <a:r>
              <a:rPr lang="en-US" dirty="0"/>
              <a:t>ICANN is entrusted to perform the IANA Functions – not an external tribunal. ICANN is not in a position to place decisions on IANA functions external to PTI/ICANN.</a:t>
            </a:r>
            <a:br>
              <a:rPr lang="en-US" dirty="0"/>
            </a:br>
            <a:endParaRPr lang="en-US" dirty="0"/>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906967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3. Next Steps</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a:bodyPr>
          <a:lstStyle/>
          <a:p>
            <a:pPr marL="0" indent="0">
              <a:buNone/>
            </a:pPr>
            <a:r>
              <a:rPr lang="en-US" dirty="0"/>
              <a:t>The WG will continue to interact with ICANN Legal and consider its work in the context of the input by ICANN Legal in an effort to complete a first draft of a Review Mechanism.</a:t>
            </a:r>
            <a:br>
              <a:rPr lang="en-US" dirty="0"/>
            </a:br>
            <a:endParaRPr lang="en-US" dirty="0"/>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255119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ccNSO PDP WG on Review Mechanism</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lnSpcReduction="10000"/>
          </a:bodyPr>
          <a:lstStyle/>
          <a:p>
            <a:r>
              <a:rPr lang="en-US" dirty="0"/>
              <a:t>Chair: Stephen </a:t>
            </a:r>
            <a:r>
              <a:rPr lang="en-US" dirty="0" err="1"/>
              <a:t>Deerhake</a:t>
            </a:r>
            <a:endParaRPr lang="en-US" dirty="0"/>
          </a:p>
          <a:p>
            <a:r>
              <a:rPr lang="en-US" dirty="0"/>
              <a:t>Vice-Chair: Eberhard Lisse</a:t>
            </a:r>
          </a:p>
          <a:p>
            <a:r>
              <a:rPr lang="en-US" dirty="0"/>
              <a:t>Staff lead: Bart Boswinkel</a:t>
            </a:r>
          </a:p>
          <a:p>
            <a:endParaRPr lang="en-US" dirty="0"/>
          </a:p>
          <a:p>
            <a:r>
              <a:rPr lang="en-US" dirty="0"/>
              <a:t>ccNSO page - </a:t>
            </a:r>
            <a:r>
              <a:rPr lang="en-US" dirty="0">
                <a:hlinkClick r:id="rId2"/>
              </a:rPr>
              <a:t>https://ccnso.icann.org/en/workinggroups/pdp-review-mechanism.htm</a:t>
            </a:r>
            <a:r>
              <a:rPr lang="en-US" dirty="0"/>
              <a:t> </a:t>
            </a:r>
          </a:p>
          <a:p>
            <a:r>
              <a:rPr lang="en-US" dirty="0"/>
              <a:t>Wiki - </a:t>
            </a:r>
            <a:r>
              <a:rPr lang="en-US" dirty="0">
                <a:hlinkClick r:id="rId3"/>
              </a:rPr>
              <a:t>https://community.icann.org/display/ccnsowkspc/Policy+Development+Process+%28ccPDP3%29+-+Review+Mechanism</a:t>
            </a:r>
            <a:r>
              <a:rPr lang="en-US" dirty="0"/>
              <a:t> </a:t>
            </a:r>
            <a:br>
              <a:rPr lang="en-US" dirty="0"/>
            </a:br>
            <a:endParaRPr lang="en-US" dirty="0"/>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9985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669D-531B-F446-8B6D-6784A5C93C9A}"/>
              </a:ext>
            </a:extLst>
          </p:cNvPr>
          <p:cNvSpPr>
            <a:spLocks noGrp="1"/>
          </p:cNvSpPr>
          <p:nvPr>
            <p:ph type="title"/>
          </p:nvPr>
        </p:nvSpPr>
        <p:spPr/>
        <p:txBody>
          <a:bodyPr/>
          <a:lstStyle/>
          <a:p>
            <a:r>
              <a:rPr lang="en-GB" dirty="0"/>
              <a:t>Topics</a:t>
            </a:r>
          </a:p>
        </p:txBody>
      </p:sp>
      <p:sp>
        <p:nvSpPr>
          <p:cNvPr id="3" name="Content Placeholder 2">
            <a:extLst>
              <a:ext uri="{FF2B5EF4-FFF2-40B4-BE49-F238E27FC236}">
                <a16:creationId xmlns:a16="http://schemas.microsoft.com/office/drawing/2014/main" id="{D8A15E61-ECA5-E64C-88B4-A6FFDD213CF2}"/>
              </a:ext>
            </a:extLst>
          </p:cNvPr>
          <p:cNvSpPr>
            <a:spLocks noGrp="1"/>
          </p:cNvSpPr>
          <p:nvPr>
            <p:ph idx="1"/>
          </p:nvPr>
        </p:nvSpPr>
        <p:spPr/>
        <p:txBody>
          <a:bodyPr/>
          <a:lstStyle/>
          <a:p>
            <a:pPr marL="514350" indent="-514350">
              <a:buFont typeface="+mj-lt"/>
              <a:buAutoNum type="arabicPeriod"/>
            </a:pPr>
            <a:r>
              <a:rPr lang="en-GB" dirty="0"/>
              <a:t>History of review mechanisms for ccTLDs.</a:t>
            </a:r>
          </a:p>
          <a:p>
            <a:pPr marL="514350" indent="-514350">
              <a:buFont typeface="+mj-lt"/>
              <a:buAutoNum type="arabicPeriod"/>
            </a:pPr>
            <a:endParaRPr lang="en-GB" dirty="0"/>
          </a:p>
          <a:p>
            <a:pPr marL="514350" indent="-514350">
              <a:buFont typeface="+mj-lt"/>
              <a:buAutoNum type="arabicPeriod"/>
            </a:pPr>
            <a:r>
              <a:rPr lang="en-GB" dirty="0"/>
              <a:t>Update on work to date.</a:t>
            </a:r>
          </a:p>
          <a:p>
            <a:pPr marL="514350" indent="-514350">
              <a:buFont typeface="+mj-lt"/>
              <a:buAutoNum type="arabicPeriod"/>
            </a:pPr>
            <a:endParaRPr lang="en-GB" dirty="0"/>
          </a:p>
          <a:p>
            <a:pPr marL="514350" indent="-514350">
              <a:buFont typeface="+mj-lt"/>
              <a:buAutoNum type="arabicPeriod"/>
            </a:pPr>
            <a:r>
              <a:rPr lang="en-GB" dirty="0"/>
              <a:t>Next Steps.</a:t>
            </a:r>
          </a:p>
        </p:txBody>
      </p:sp>
    </p:spTree>
    <p:extLst>
      <p:ext uri="{BB962C8B-B14F-4D97-AF65-F5344CB8AC3E}">
        <p14:creationId xmlns:p14="http://schemas.microsoft.com/office/powerpoint/2010/main" val="3050061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669D-531B-F446-8B6D-6784A5C93C9A}"/>
              </a:ext>
            </a:extLst>
          </p:cNvPr>
          <p:cNvSpPr>
            <a:spLocks noGrp="1"/>
          </p:cNvSpPr>
          <p:nvPr>
            <p:ph type="title"/>
          </p:nvPr>
        </p:nvSpPr>
        <p:spPr/>
        <p:txBody>
          <a:bodyPr/>
          <a:lstStyle/>
          <a:p>
            <a:pPr marL="514350" indent="-514350">
              <a:buFont typeface="+mj-lt"/>
              <a:buAutoNum type="arabicPeriod"/>
            </a:pPr>
            <a:r>
              <a:rPr lang="en-GB" dirty="0"/>
              <a:t>History of review mechanisms for ccTLDs</a:t>
            </a:r>
          </a:p>
        </p:txBody>
      </p:sp>
      <p:sp>
        <p:nvSpPr>
          <p:cNvPr id="3" name="Content Placeholder 2">
            <a:extLst>
              <a:ext uri="{FF2B5EF4-FFF2-40B4-BE49-F238E27FC236}">
                <a16:creationId xmlns:a16="http://schemas.microsoft.com/office/drawing/2014/main" id="{D8A15E61-ECA5-E64C-88B4-A6FFDD213CF2}"/>
              </a:ext>
            </a:extLst>
          </p:cNvPr>
          <p:cNvSpPr>
            <a:spLocks noGrp="1"/>
          </p:cNvSpPr>
          <p:nvPr>
            <p:ph idx="1"/>
          </p:nvPr>
        </p:nvSpPr>
        <p:spPr/>
        <p:txBody>
          <a:bodyPr/>
          <a:lstStyle/>
          <a:p>
            <a:r>
              <a:rPr lang="en-GB" b="1" dirty="0"/>
              <a:t>RFC1591</a:t>
            </a:r>
            <a:r>
              <a:rPr lang="en-GB" dirty="0"/>
              <a:t> (1994) - </a:t>
            </a:r>
            <a:r>
              <a:rPr lang="en-US" dirty="0"/>
              <a:t> “</a:t>
            </a:r>
            <a:r>
              <a:rPr lang="en-US" i="1" dirty="0"/>
              <a:t>The Internet DNS Names Review Board (IDNB), a committee established by the IANA, will act as a review panel for cases in which the parties can not reach agreement among themselves.  The IDNB's decisions will be binding</a:t>
            </a:r>
            <a:r>
              <a:rPr lang="en-US" dirty="0"/>
              <a:t>.”</a:t>
            </a:r>
          </a:p>
          <a:p>
            <a:r>
              <a:rPr lang="en-US" dirty="0"/>
              <a:t>December 1998 ICANN formally takes over the IANA functions from USC.</a:t>
            </a:r>
          </a:p>
          <a:p>
            <a:r>
              <a:rPr lang="en-US" dirty="0"/>
              <a:t>May 1999 ICANN/IANA unilaterally introduces </a:t>
            </a:r>
            <a:r>
              <a:rPr lang="en-US" b="1" dirty="0"/>
              <a:t>ICP-1</a:t>
            </a:r>
            <a:r>
              <a:rPr lang="en-US" dirty="0"/>
              <a:t> as a replacement for RFC1591 which does not include the IDNB. Final decisions regarding ccTLDs are made by the ICANN Board.</a:t>
            </a:r>
          </a:p>
        </p:txBody>
      </p:sp>
    </p:spTree>
    <p:extLst>
      <p:ext uri="{BB962C8B-B14F-4D97-AF65-F5344CB8AC3E}">
        <p14:creationId xmlns:p14="http://schemas.microsoft.com/office/powerpoint/2010/main" val="1254575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669D-531B-F446-8B6D-6784A5C93C9A}"/>
              </a:ext>
            </a:extLst>
          </p:cNvPr>
          <p:cNvSpPr>
            <a:spLocks noGrp="1"/>
          </p:cNvSpPr>
          <p:nvPr>
            <p:ph type="title"/>
          </p:nvPr>
        </p:nvSpPr>
        <p:spPr/>
        <p:txBody>
          <a:bodyPr/>
          <a:lstStyle/>
          <a:p>
            <a:r>
              <a:rPr lang="en-GB" dirty="0"/>
              <a:t>1.1 History of review mechanisms for ccTLDs </a:t>
            </a:r>
          </a:p>
        </p:txBody>
      </p:sp>
      <p:sp>
        <p:nvSpPr>
          <p:cNvPr id="3" name="Content Placeholder 2">
            <a:extLst>
              <a:ext uri="{FF2B5EF4-FFF2-40B4-BE49-F238E27FC236}">
                <a16:creationId xmlns:a16="http://schemas.microsoft.com/office/drawing/2014/main" id="{D8A15E61-ECA5-E64C-88B4-A6FFDD213CF2}"/>
              </a:ext>
            </a:extLst>
          </p:cNvPr>
          <p:cNvSpPr>
            <a:spLocks noGrp="1"/>
          </p:cNvSpPr>
          <p:nvPr>
            <p:ph idx="1"/>
          </p:nvPr>
        </p:nvSpPr>
        <p:spPr/>
        <p:txBody>
          <a:bodyPr>
            <a:normAutofit fontScale="92500" lnSpcReduction="20000"/>
          </a:bodyPr>
          <a:lstStyle/>
          <a:p>
            <a:r>
              <a:rPr lang="en-US" sz="3300" dirty="0"/>
              <a:t>June 2015 – The final proposal of the </a:t>
            </a:r>
            <a:r>
              <a:rPr lang="en-US" sz="3300" b="1" dirty="0"/>
              <a:t>IANA Stewardship Transition from the Cross Community Working Group on Naming Related Functions (CWG-Stewardship) </a:t>
            </a:r>
            <a:r>
              <a:rPr lang="en-US" sz="3300" dirty="0"/>
              <a:t>does not include a review mechanism in the new IANA functions per the request of the ccNSO.</a:t>
            </a:r>
          </a:p>
          <a:p>
            <a:r>
              <a:rPr lang="en-US" sz="3300" dirty="0"/>
              <a:t>June 2015 - The ICANN Board adopts all of the recommendations of the </a:t>
            </a:r>
            <a:r>
              <a:rPr lang="en-US" sz="3300" b="1" dirty="0"/>
              <a:t>ccNSO FOI WG </a:t>
            </a:r>
            <a:r>
              <a:rPr lang="en-US" sz="3300" dirty="0"/>
              <a:t>which include the following:</a:t>
            </a:r>
          </a:p>
          <a:p>
            <a:pPr marL="457200" lvl="1" indent="0">
              <a:buNone/>
            </a:pPr>
            <a:r>
              <a:rPr lang="en-US" dirty="0"/>
              <a:t>“</a:t>
            </a:r>
            <a:r>
              <a:rPr lang="en-US" sz="2800" i="1" dirty="0"/>
              <a:t>4.8. Note: The FOIWG believes it is consistent with RFC1591 (section 3.4) and the duty to act fairly to recognize the manager has the right to appeal a notice of revocation by the IANA Operator to an independent body</a:t>
            </a:r>
            <a:r>
              <a:rPr lang="en-US" sz="2800" dirty="0"/>
              <a:t>.”</a:t>
            </a:r>
          </a:p>
        </p:txBody>
      </p:sp>
    </p:spTree>
    <p:extLst>
      <p:ext uri="{BB962C8B-B14F-4D97-AF65-F5344CB8AC3E}">
        <p14:creationId xmlns:p14="http://schemas.microsoft.com/office/powerpoint/2010/main" val="1679296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669D-531B-F446-8B6D-6784A5C93C9A}"/>
              </a:ext>
            </a:extLst>
          </p:cNvPr>
          <p:cNvSpPr>
            <a:spLocks noGrp="1"/>
          </p:cNvSpPr>
          <p:nvPr>
            <p:ph type="title"/>
          </p:nvPr>
        </p:nvSpPr>
        <p:spPr/>
        <p:txBody>
          <a:bodyPr/>
          <a:lstStyle/>
          <a:p>
            <a:r>
              <a:rPr lang="en-GB" dirty="0"/>
              <a:t>1.2 History of review mechanisms for ccTLDs </a:t>
            </a:r>
          </a:p>
        </p:txBody>
      </p:sp>
      <p:sp>
        <p:nvSpPr>
          <p:cNvPr id="3" name="Content Placeholder 2">
            <a:extLst>
              <a:ext uri="{FF2B5EF4-FFF2-40B4-BE49-F238E27FC236}">
                <a16:creationId xmlns:a16="http://schemas.microsoft.com/office/drawing/2014/main" id="{D8A15E61-ECA5-E64C-88B4-A6FFDD213CF2}"/>
              </a:ext>
            </a:extLst>
          </p:cNvPr>
          <p:cNvSpPr>
            <a:spLocks noGrp="1"/>
          </p:cNvSpPr>
          <p:nvPr>
            <p:ph idx="1"/>
          </p:nvPr>
        </p:nvSpPr>
        <p:spPr/>
        <p:txBody>
          <a:bodyPr>
            <a:normAutofit/>
          </a:bodyPr>
          <a:lstStyle/>
          <a:p>
            <a:r>
              <a:rPr lang="en-US" sz="2800" dirty="0"/>
              <a:t>February 2016 – The final proposal of the </a:t>
            </a:r>
            <a:r>
              <a:rPr lang="en-US" sz="2800" b="1" dirty="0"/>
              <a:t>Cross Community Working Group on Enhancing ICANN Accountability (CCWG-WS1) </a:t>
            </a:r>
            <a:r>
              <a:rPr lang="en-US" sz="2800" dirty="0"/>
              <a:t>does not include a review mechanism which applies to ccTLDs at the request of the ccNSO.</a:t>
            </a:r>
          </a:p>
          <a:p>
            <a:r>
              <a:rPr lang="en-US" sz="2800" dirty="0"/>
              <a:t>May 2016 – The </a:t>
            </a:r>
            <a:r>
              <a:rPr lang="en-US" sz="2800" b="1" dirty="0"/>
              <a:t>CCWG-WS1</a:t>
            </a:r>
            <a:r>
              <a:rPr lang="en-US" sz="2800" dirty="0"/>
              <a:t> recommendations are implemented in the ICANN Bylaws.</a:t>
            </a:r>
          </a:p>
          <a:p>
            <a:r>
              <a:rPr lang="en-US" dirty="0"/>
              <a:t>April 2017 the ccNSO launches the </a:t>
            </a:r>
            <a:r>
              <a:rPr lang="en-US" b="1" dirty="0"/>
              <a:t>PDP on a Review Mechanism for ccTLDs</a:t>
            </a:r>
            <a:r>
              <a:rPr lang="en-US" dirty="0"/>
              <a:t> which is coupled with the </a:t>
            </a:r>
            <a:r>
              <a:rPr lang="en-US" b="1" dirty="0"/>
              <a:t>PDP on the Retirement of ccTLDs </a:t>
            </a:r>
            <a:r>
              <a:rPr lang="en-US" dirty="0"/>
              <a:t>. Due to a number of factors the two PDPs did not proceed in parallel.</a:t>
            </a:r>
          </a:p>
          <a:p>
            <a:endParaRPr lang="en-GB" dirty="0"/>
          </a:p>
        </p:txBody>
      </p:sp>
    </p:spTree>
    <p:extLst>
      <p:ext uri="{BB962C8B-B14F-4D97-AF65-F5344CB8AC3E}">
        <p14:creationId xmlns:p14="http://schemas.microsoft.com/office/powerpoint/2010/main" val="306902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669D-531B-F446-8B6D-6784A5C93C9A}"/>
              </a:ext>
            </a:extLst>
          </p:cNvPr>
          <p:cNvSpPr>
            <a:spLocks noGrp="1"/>
          </p:cNvSpPr>
          <p:nvPr>
            <p:ph type="title"/>
          </p:nvPr>
        </p:nvSpPr>
        <p:spPr/>
        <p:txBody>
          <a:bodyPr/>
          <a:lstStyle/>
          <a:p>
            <a:r>
              <a:rPr lang="en-GB" dirty="0"/>
              <a:t>1.3 History of review mechanisms for ccTLDs </a:t>
            </a:r>
          </a:p>
        </p:txBody>
      </p:sp>
      <p:sp>
        <p:nvSpPr>
          <p:cNvPr id="3" name="Content Placeholder 2">
            <a:extLst>
              <a:ext uri="{FF2B5EF4-FFF2-40B4-BE49-F238E27FC236}">
                <a16:creationId xmlns:a16="http://schemas.microsoft.com/office/drawing/2014/main" id="{D8A15E61-ECA5-E64C-88B4-A6FFDD213CF2}"/>
              </a:ext>
            </a:extLst>
          </p:cNvPr>
          <p:cNvSpPr>
            <a:spLocks noGrp="1"/>
          </p:cNvSpPr>
          <p:nvPr>
            <p:ph idx="1"/>
          </p:nvPr>
        </p:nvSpPr>
        <p:spPr/>
        <p:txBody>
          <a:bodyPr>
            <a:normAutofit/>
          </a:bodyPr>
          <a:lstStyle/>
          <a:p>
            <a:r>
              <a:rPr lang="en-US" dirty="0"/>
              <a:t>June 2017, the </a:t>
            </a:r>
            <a:r>
              <a:rPr lang="en-US" b="1" dirty="0"/>
              <a:t>ccNSO WG for the PDP on the Retirement of ccTLDs </a:t>
            </a:r>
            <a:r>
              <a:rPr lang="en-US" dirty="0"/>
              <a:t>holds its first meeting</a:t>
            </a:r>
          </a:p>
          <a:p>
            <a:r>
              <a:rPr lang="en-US" dirty="0"/>
              <a:t>March 2020, the </a:t>
            </a:r>
            <a:r>
              <a:rPr lang="en-US" b="1" dirty="0"/>
              <a:t>ccNSO WG for the PDP on a Review Mechanism </a:t>
            </a:r>
            <a:r>
              <a:rPr lang="en-US" dirty="0"/>
              <a:t>holds its first meeting.</a:t>
            </a:r>
          </a:p>
          <a:p>
            <a:r>
              <a:rPr lang="en-US" dirty="0"/>
              <a:t>February 2021 the </a:t>
            </a:r>
            <a:r>
              <a:rPr lang="en-US" b="1" dirty="0"/>
              <a:t>ccNSO WG for the PDP on the Retirement of ccTLDs </a:t>
            </a:r>
            <a:r>
              <a:rPr lang="en-US" dirty="0"/>
              <a:t>published its final report and requested it be separated from the Review Mechanism PDP so the Retirement policy can be adopted independently. This should be confirmed in mid-April 202.</a:t>
            </a:r>
          </a:p>
          <a:p>
            <a:pPr marL="457200" lvl="1" indent="0">
              <a:buNone/>
            </a:pPr>
            <a:r>
              <a:rPr lang="en-US" dirty="0"/>
              <a:t> </a:t>
            </a:r>
            <a:endParaRPr lang="en-GB" dirty="0"/>
          </a:p>
        </p:txBody>
      </p:sp>
    </p:spTree>
    <p:extLst>
      <p:ext uri="{BB962C8B-B14F-4D97-AF65-F5344CB8AC3E}">
        <p14:creationId xmlns:p14="http://schemas.microsoft.com/office/powerpoint/2010/main" val="79249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2. Update on work to date </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a:bodyPr>
          <a:lstStyle/>
          <a:p>
            <a:pPr marL="0" indent="0">
              <a:buNone/>
            </a:pPr>
            <a:r>
              <a:rPr lang="en-US" dirty="0"/>
              <a:t>The WG considered the following dependencies with respect to a Review Mechanism:</a:t>
            </a:r>
          </a:p>
          <a:p>
            <a:r>
              <a:rPr lang="en-GB" b="1" dirty="0"/>
              <a:t>RFC1591</a:t>
            </a:r>
            <a:r>
              <a:rPr lang="en-GB" dirty="0"/>
              <a:t> - </a:t>
            </a:r>
            <a:r>
              <a:rPr lang="en-US" dirty="0"/>
              <a:t> “</a:t>
            </a:r>
            <a:r>
              <a:rPr lang="en-US" i="1" dirty="0"/>
              <a:t>The Internet DNS Names Review Board (IDNB), a committee established by the IANA, will act as a review panel for cases in which the parties can not reach agreement among themselves.  The IDNB's decisions will be binding</a:t>
            </a:r>
            <a:r>
              <a:rPr lang="en-US" dirty="0"/>
              <a:t>.”</a:t>
            </a:r>
          </a:p>
          <a:p>
            <a:r>
              <a:rPr lang="en-US" dirty="0"/>
              <a:t>ccNSO FOIWG Recommendations on Reviews - “</a:t>
            </a:r>
            <a:r>
              <a:rPr lang="en-US" i="1" dirty="0"/>
              <a:t>4.8. Note: The FOIWG believes it is consistent with RFC1591 (section 3.4) and the duty to act fairly to recognize the manager has the right to appeal a notice of revocation by the IANA Operator to an independent body</a:t>
            </a:r>
            <a:r>
              <a:rPr lang="en-US" dirty="0"/>
              <a:t>.”</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7085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2.1 Update on work to date </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a:bodyPr>
          <a:lstStyle/>
          <a:p>
            <a:r>
              <a:rPr lang="en-GB" dirty="0"/>
              <a:t>Review requirements of the draft ccNSO Retirement Policy:</a:t>
            </a:r>
          </a:p>
          <a:p>
            <a:pPr lvl="1"/>
            <a:r>
              <a:rPr lang="en-GB" dirty="0"/>
              <a:t>“ (Section 3) - </a:t>
            </a:r>
            <a:r>
              <a:rPr lang="en-US" i="1" dirty="0"/>
              <a:t>For 2 letter Latin ccTLDs which do not correspond to an ISO 3166-1 Alpha-2 Code Element – The Trigger is the ISO 3166-1 MA making a change (other than making it an ISO 3166-1 Alpha-2 Code Element) to any of these. For each such Triggering Event the IFO will consider if the change requires deleting that ccTLD. If the ccTLD Manager disagrees with the IFO’s decision to initiate the Retirement process it can appeal the decision using the ccTLD Appeals Mechanism</a:t>
            </a:r>
            <a:r>
              <a:rPr lang="en-US" dirty="0"/>
              <a:t>.”</a:t>
            </a:r>
            <a:endParaRPr lang="en-GB" dirty="0"/>
          </a:p>
          <a:p>
            <a:pPr lvl="1"/>
            <a:r>
              <a:rPr lang="en-GB" dirty="0"/>
              <a:t> - </a:t>
            </a:r>
            <a:r>
              <a:rPr lang="en-US" dirty="0"/>
              <a:t> “ (Section 4.4 - regarding a request for an extension) - </a:t>
            </a:r>
            <a:r>
              <a:rPr lang="en-US" i="1" dirty="0"/>
              <a:t>If the request for an extension is rejected and the ccTLD Manager believes that the rejection is unreasonable or is inconsistent with the Reasonable Requirements Document, it may appeal the decision by the IFO (see Section 5.2 of this Policy).</a:t>
            </a:r>
            <a:r>
              <a:rPr lang="en-US" dirty="0"/>
              <a:t>.”</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95903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BD56-D613-554C-AFF6-9C3C785C9CFB}"/>
              </a:ext>
            </a:extLst>
          </p:cNvPr>
          <p:cNvSpPr>
            <a:spLocks noGrp="1"/>
          </p:cNvSpPr>
          <p:nvPr>
            <p:ph type="title"/>
          </p:nvPr>
        </p:nvSpPr>
        <p:spPr/>
        <p:txBody>
          <a:bodyPr/>
          <a:lstStyle/>
          <a:p>
            <a:r>
              <a:rPr lang="en-US" dirty="0"/>
              <a:t>2.2 Update on work to date </a:t>
            </a:r>
          </a:p>
        </p:txBody>
      </p:sp>
      <p:sp>
        <p:nvSpPr>
          <p:cNvPr id="3" name="Content Placeholder 2">
            <a:extLst>
              <a:ext uri="{FF2B5EF4-FFF2-40B4-BE49-F238E27FC236}">
                <a16:creationId xmlns:a16="http://schemas.microsoft.com/office/drawing/2014/main" id="{B0044238-E17D-1244-8FB7-295773BC9C06}"/>
              </a:ext>
            </a:extLst>
          </p:cNvPr>
          <p:cNvSpPr>
            <a:spLocks noGrp="1"/>
          </p:cNvSpPr>
          <p:nvPr>
            <p:ph idx="1"/>
          </p:nvPr>
        </p:nvSpPr>
        <p:spPr/>
        <p:txBody>
          <a:bodyPr>
            <a:normAutofit/>
          </a:bodyPr>
          <a:lstStyle/>
          <a:p>
            <a:pPr marL="0" indent="0">
              <a:buNone/>
            </a:pPr>
            <a:r>
              <a:rPr lang="en-US" dirty="0"/>
              <a:t>The WG also considered the possible requirement for a Review Mechanism by the ongoing PDP on IDN ccTLDs.</a:t>
            </a:r>
          </a:p>
          <a:p>
            <a:pPr marL="0" indent="0">
              <a:buNone/>
            </a:pPr>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074254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4673</TotalTime>
  <Words>1128</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Overview of the ccNSO PDP on Review Mechanisms</vt:lpstr>
      <vt:lpstr>Topics</vt:lpstr>
      <vt:lpstr>History of review mechanisms for ccTLDs</vt:lpstr>
      <vt:lpstr>1.1 History of review mechanisms for ccTLDs </vt:lpstr>
      <vt:lpstr>1.2 History of review mechanisms for ccTLDs </vt:lpstr>
      <vt:lpstr>1.3 History of review mechanisms for ccTLDs </vt:lpstr>
      <vt:lpstr>2. Update on work to date </vt:lpstr>
      <vt:lpstr>2.1 Update on work to date </vt:lpstr>
      <vt:lpstr>2.2 Update on work to date </vt:lpstr>
      <vt:lpstr>2.3 Update on work to date </vt:lpstr>
      <vt:lpstr>2.4 Update on work to date </vt:lpstr>
      <vt:lpstr>2.5 Update on work to date </vt:lpstr>
      <vt:lpstr>3. Next Steps</vt:lpstr>
      <vt:lpstr>ccNSO PDP WG on Review Mechanism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PDP Retirement WG</dc:title>
  <dc:creator>Microsoft Office User</dc:creator>
  <cp:lastModifiedBy>Bernard Turcotte</cp:lastModifiedBy>
  <cp:revision>71</cp:revision>
  <dcterms:created xsi:type="dcterms:W3CDTF">2018-10-21T15:27:00Z</dcterms:created>
  <dcterms:modified xsi:type="dcterms:W3CDTF">2021-04-04T15:44:22Z</dcterms:modified>
</cp:coreProperties>
</file>