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548" r:id="rId2"/>
    <p:sldId id="754" r:id="rId3"/>
    <p:sldId id="642" r:id="rId4"/>
    <p:sldId id="732" r:id="rId5"/>
    <p:sldId id="745" r:id="rId6"/>
    <p:sldId id="1030" r:id="rId7"/>
    <p:sldId id="735" r:id="rId8"/>
    <p:sldId id="736" r:id="rId9"/>
    <p:sldId id="756" r:id="rId10"/>
    <p:sldId id="755" r:id="rId11"/>
    <p:sldId id="758" r:id="rId12"/>
    <p:sldId id="759" r:id="rId13"/>
    <p:sldId id="751" r:id="rId14"/>
    <p:sldId id="757" r:id="rId15"/>
    <p:sldId id="753" r:id="rId16"/>
    <p:sldId id="739" r:id="rId17"/>
    <p:sldId id="741" r:id="rId18"/>
    <p:sldId id="1031" r:id="rId19"/>
    <p:sldId id="1032" r:id="rId20"/>
    <p:sldId id="1033" r:id="rId21"/>
    <p:sldId id="1034" r:id="rId22"/>
    <p:sldId id="1035" r:id="rId23"/>
    <p:sldId id="1036" r:id="rId24"/>
    <p:sldId id="103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Jana Juginovic" initials="JJ [42]" lastIdx="1" clrIdx="42"/>
  <p:cmAuthor id="1" name="Michelle Howell" initials="MH" lastIdx="7" clrIdx="0"/>
  <p:cmAuthor id="44" name="Jana Juginovic" initials="JJ [43]" lastIdx="1" clrIdx="43"/>
  <p:cmAuthor id="2" name="Jana Juginovic" initials="JJ" lastIdx="27" clrIdx="1"/>
  <p:cmAuthor id="45" name="Jana Juginovic" initials="JJ [44]" lastIdx="1" clrIdx="44"/>
  <p:cmAuthor id="3" name="Jana Juginovic" initials="JJ [2]" lastIdx="1" clrIdx="2"/>
  <p:cmAuthor id="46" name="Jana Juginovic" initials="JJ [45]" lastIdx="1" clrIdx="45"/>
  <p:cmAuthor id="4" name="Jana Juginovic" initials="JJ [3]" lastIdx="1" clrIdx="3"/>
  <p:cmAuthor id="47" name="Jana Juginovic" initials="JJ [46]" lastIdx="1" clrIdx="46"/>
  <p:cmAuthor id="5" name="Jana Juginovic" initials="JJ [4]" lastIdx="1" clrIdx="4"/>
  <p:cmAuthor id="48" name="Jana Juginovic" initials="JJ [47]" lastIdx="1" clrIdx="47"/>
  <p:cmAuthor id="6" name="Jana Juginovic" initials="JJ [5]" lastIdx="1" clrIdx="5"/>
  <p:cmAuthor id="49" name="Jana Juginovic" initials="JJ [48]" lastIdx="1" clrIdx="48"/>
  <p:cmAuthor id="7" name="Jana Juginovic" initials="JJ [6]" lastIdx="1" clrIdx="6"/>
  <p:cmAuthor id="50" name="Jana Juginovic" initials="JJ [49]" lastIdx="1" clrIdx="49"/>
  <p:cmAuthor id="8" name="Jana Juginovic" initials="JJ [7]" lastIdx="1" clrIdx="7"/>
  <p:cmAuthor id="51" name="Jana Juginovic" initials="JJ [50]" lastIdx="1" clrIdx="50"/>
  <p:cmAuthor id="9" name="Jana Juginovic" initials="JJ [8]" lastIdx="1" clrIdx="8"/>
  <p:cmAuthor id="52" name="Jana Juginovic" initials="JJ [51]" lastIdx="1" clrIdx="51"/>
  <p:cmAuthor id="10" name="Jana Juginovic" initials="JJ [9]" lastIdx="1" clrIdx="9"/>
  <p:cmAuthor id="53" name="Jana Juginovic" initials="JJ [52]" lastIdx="1" clrIdx="52"/>
  <p:cmAuthor id="11" name="Jana Juginovic" initials="JJ [10]" lastIdx="1" clrIdx="10"/>
  <p:cmAuthor id="54" name="Jana Juginovic" initials="JJ [53]" lastIdx="1" clrIdx="53"/>
  <p:cmAuthor id="12" name="Jana Juginovic" initials="JJ [11]" lastIdx="1" clrIdx="11"/>
  <p:cmAuthor id="55" name="Glenn Bowdidge" initials="GB" lastIdx="2" clrIdx="54"/>
  <p:cmAuthor id="13" name="Jana Juginovic" initials="JJ [12]" lastIdx="1" clrIdx="12"/>
  <p:cmAuthor id="56" name="Marika Konings" initials="MK [4]" lastIdx="1" clrIdx="55"/>
  <p:cmAuthor id="14" name="Jana Juginovic" initials="JJ [13]" lastIdx="1" clrIdx="13"/>
  <p:cmAuthor id="57" name="Emily Pimentel" initials="EP" lastIdx="5" clrIdx="56"/>
  <p:cmAuthor id="58" name="Microsoft Office User" initials="Office [3]" lastIdx="1" clrIdx="57"/>
  <p:cmAuthor id="15" name="Jana Juginovic" initials="JJ [14]" lastIdx="1" clrIdx="14"/>
  <p:cmAuthor id="16" name="Jana Juginovic" initials="JJ [15]" lastIdx="1" clrIdx="15"/>
  <p:cmAuthor id="59" name="Microsoft Office User" initials="Office" lastIdx="2" clrIdx="58"/>
  <p:cmAuthor id="17" name="Jana Juginovic" initials="JJ [16]" lastIdx="1" clrIdx="16"/>
  <p:cmAuthor id="60" name="Microsoft Office User" initials="Office [2]" lastIdx="1" clrIdx="59"/>
  <p:cmAuthor id="18" name="Jana Juginovic" initials="JJ [17]" lastIdx="1" clrIdx="17"/>
  <p:cmAuthor id="61" name="Microsoft Office User" initials="Office [4]" lastIdx="1" clrIdx="60"/>
  <p:cmAuthor id="19" name="Jana Juginovic" initials="JJ [18]" lastIdx="1" clrIdx="18"/>
  <p:cmAuthor id="62" name="Microsoft Office User" initials="Office [5]" lastIdx="1" clrIdx="61"/>
  <p:cmAuthor id="20" name="Jana Juginovic" initials="JJ [19]" lastIdx="1" clrIdx="19"/>
  <p:cmAuthor id="63" name="Microsoft Office User" initials="Office [6]" lastIdx="1" clrIdx="62"/>
  <p:cmAuthor id="21" name="Jana Juginovic" initials="JJ [20]" lastIdx="1" clrIdx="20"/>
  <p:cmAuthor id="64" name="Microsoft Office User" initials="Office [7]" lastIdx="1" clrIdx="63"/>
  <p:cmAuthor id="22" name="Jana Juginovic" initials="JJ [21]" lastIdx="1" clrIdx="21"/>
  <p:cmAuthor id="65" name="Microsoft Office User" initials="Office [8]" lastIdx="1" clrIdx="64"/>
  <p:cmAuthor id="23" name="Jana Juginovic" initials="JJ [22]" lastIdx="1" clrIdx="22"/>
  <p:cmAuthor id="24" name="Jana Juginovic" initials="JJ [23]" lastIdx="1" clrIdx="23"/>
  <p:cmAuthor id="25" name="Jana Juginovic" initials="JJ [24]" lastIdx="1" clrIdx="24"/>
  <p:cmAuthor id="26" name="Jana Juginovic" initials="JJ [25]" lastIdx="1" clrIdx="25"/>
  <p:cmAuthor id="27" name="Jana Juginovic" initials="JJ [26]" lastIdx="1" clrIdx="26"/>
  <p:cmAuthor id="28" name="Jana Juginovic" initials="JJ [27]" lastIdx="1" clrIdx="27"/>
  <p:cmAuthor id="29" name="Jana Juginovic" initials="JJ [28]" lastIdx="1" clrIdx="28"/>
  <p:cmAuthor id="30" name="Jana Juginovic" initials="JJ [29]" lastIdx="1" clrIdx="29"/>
  <p:cmAuthor id="31" name="Jana Juginovic" initials="JJ [30]" lastIdx="1" clrIdx="30"/>
  <p:cmAuthor id="32" name="Jana Juginovic" initials="JJ [31]" lastIdx="1" clrIdx="31"/>
  <p:cmAuthor id="33" name="Jana Juginovic" initials="JJ [32]" lastIdx="1" clrIdx="32"/>
  <p:cmAuthor id="34" name="Jana Juginovic" initials="JJ [33]" lastIdx="1" clrIdx="33"/>
  <p:cmAuthor id="35" name="Jana Juginovic" initials="JJ [34]" lastIdx="1" clrIdx="34"/>
  <p:cmAuthor id="36" name="Jana Juginovic" initials="JJ [35]" lastIdx="1" clrIdx="35"/>
  <p:cmAuthor id="37" name="Jana Juginovic" initials="JJ [36]" lastIdx="1" clrIdx="36"/>
  <p:cmAuthor id="38" name="Jana Juginovic" initials="JJ [37]" lastIdx="1" clrIdx="37"/>
  <p:cmAuthor id="39" name="Jana Juginovic" initials="JJ [38]" lastIdx="1" clrIdx="38"/>
  <p:cmAuthor id="40" name="Jana Juginovic" initials="JJ [39]" lastIdx="1" clrIdx="39"/>
  <p:cmAuthor id="41" name="Jana Juginovic" initials="JJ [40]" lastIdx="1" clrIdx="40"/>
  <p:cmAuthor id="42" name="Jana Juginovic" initials="JJ [41]" lastIdx="1" clrIdx="4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FD61"/>
    <a:srgbClr val="4AB3CD"/>
    <a:srgbClr val="CC6829"/>
    <a:srgbClr val="000000"/>
    <a:srgbClr val="9C240F"/>
    <a:srgbClr val="EEF0EF"/>
    <a:srgbClr val="E4E9ED"/>
    <a:srgbClr val="DEDEDE"/>
    <a:srgbClr val="002B49"/>
    <a:srgbClr val="CB46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3878" autoAdjust="0"/>
  </p:normalViewPr>
  <p:slideViewPr>
    <p:cSldViewPr snapToGrid="0" snapToObjects="1">
      <p:cViewPr varScale="1">
        <p:scale>
          <a:sx n="105" d="100"/>
          <a:sy n="105" d="100"/>
        </p:scale>
        <p:origin x="760" y="192"/>
      </p:cViewPr>
      <p:guideLst>
        <p:guide orient="horz" pos="663"/>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6/24/20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6/24/20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a:t>
            </a:fld>
            <a:endParaRPr lang="en-US" dirty="0"/>
          </a:p>
        </p:txBody>
      </p:sp>
    </p:spTree>
    <p:extLst>
      <p:ext uri="{BB962C8B-B14F-4D97-AF65-F5344CB8AC3E}">
        <p14:creationId xmlns:p14="http://schemas.microsoft.com/office/powerpoint/2010/main" val="1082464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step further.</a:t>
            </a:r>
          </a:p>
        </p:txBody>
      </p:sp>
      <p:sp>
        <p:nvSpPr>
          <p:cNvPr id="4" name="Slide Number Placeholder 3"/>
          <p:cNvSpPr>
            <a:spLocks noGrp="1"/>
          </p:cNvSpPr>
          <p:nvPr>
            <p:ph type="sldNum" sz="quarter" idx="10"/>
          </p:nvPr>
        </p:nvSpPr>
        <p:spPr/>
        <p:txBody>
          <a:bodyPr/>
          <a:lstStyle/>
          <a:p>
            <a:fld id="{7E002FF9-4628-B146-9948-95257A430692}" type="slidenum">
              <a:rPr lang="en-US" smtClean="0"/>
              <a:t>13</a:t>
            </a:fld>
            <a:endParaRPr lang="en-US" dirty="0"/>
          </a:p>
        </p:txBody>
      </p:sp>
    </p:spTree>
    <p:extLst>
      <p:ext uri="{BB962C8B-B14F-4D97-AF65-F5344CB8AC3E}">
        <p14:creationId xmlns:p14="http://schemas.microsoft.com/office/powerpoint/2010/main" val="484947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15</a:t>
            </a:fld>
            <a:endParaRPr lang="en-US" dirty="0"/>
          </a:p>
        </p:txBody>
      </p:sp>
    </p:spTree>
    <p:extLst>
      <p:ext uri="{BB962C8B-B14F-4D97-AF65-F5344CB8AC3E}">
        <p14:creationId xmlns:p14="http://schemas.microsoft.com/office/powerpoint/2010/main" val="3509961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18</a:t>
            </a:fld>
            <a:endParaRPr lang="en-US" dirty="0"/>
          </a:p>
        </p:txBody>
      </p:sp>
    </p:spTree>
    <p:extLst>
      <p:ext uri="{BB962C8B-B14F-4D97-AF65-F5344CB8AC3E}">
        <p14:creationId xmlns:p14="http://schemas.microsoft.com/office/powerpoint/2010/main" val="1183943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dirty="0"/>
          </a:p>
        </p:txBody>
      </p:sp>
    </p:spTree>
    <p:extLst>
      <p:ext uri="{BB962C8B-B14F-4D97-AF65-F5344CB8AC3E}">
        <p14:creationId xmlns:p14="http://schemas.microsoft.com/office/powerpoint/2010/main" val="793939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dirty="0"/>
          </a:p>
        </p:txBody>
      </p:sp>
    </p:spTree>
    <p:extLst>
      <p:ext uri="{BB962C8B-B14F-4D97-AF65-F5344CB8AC3E}">
        <p14:creationId xmlns:p14="http://schemas.microsoft.com/office/powerpoint/2010/main" val="73371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dirty="0"/>
          </a:p>
        </p:txBody>
      </p:sp>
    </p:spTree>
    <p:extLst>
      <p:ext uri="{BB962C8B-B14F-4D97-AF65-F5344CB8AC3E}">
        <p14:creationId xmlns:p14="http://schemas.microsoft.com/office/powerpoint/2010/main" val="3455899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dirty="0"/>
          </a:p>
        </p:txBody>
      </p:sp>
    </p:spTree>
    <p:extLst>
      <p:ext uri="{BB962C8B-B14F-4D97-AF65-F5344CB8AC3E}">
        <p14:creationId xmlns:p14="http://schemas.microsoft.com/office/powerpoint/2010/main" val="1890385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dirty="0"/>
          </a:p>
        </p:txBody>
      </p:sp>
    </p:spTree>
    <p:extLst>
      <p:ext uri="{BB962C8B-B14F-4D97-AF65-F5344CB8AC3E}">
        <p14:creationId xmlns:p14="http://schemas.microsoft.com/office/powerpoint/2010/main" val="390356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E002FF9-4628-B146-9948-95257A430692}" type="slidenum">
              <a:rPr lang="en-US" smtClean="0"/>
              <a:t>10</a:t>
            </a:fld>
            <a:endParaRPr lang="en-US" dirty="0"/>
          </a:p>
        </p:txBody>
      </p:sp>
    </p:spTree>
    <p:extLst>
      <p:ext uri="{BB962C8B-B14F-4D97-AF65-F5344CB8AC3E}">
        <p14:creationId xmlns:p14="http://schemas.microsoft.com/office/powerpoint/2010/main" val="14296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E002FF9-4628-B146-9948-95257A430692}" type="slidenum">
              <a:rPr lang="en-US" smtClean="0"/>
              <a:t>11</a:t>
            </a:fld>
            <a:endParaRPr lang="en-US" dirty="0"/>
          </a:p>
        </p:txBody>
      </p:sp>
    </p:spTree>
    <p:extLst>
      <p:ext uri="{BB962C8B-B14F-4D97-AF65-F5344CB8AC3E}">
        <p14:creationId xmlns:p14="http://schemas.microsoft.com/office/powerpoint/2010/main" val="1589225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E002FF9-4628-B146-9948-95257A430692}" type="slidenum">
              <a:rPr lang="en-US" smtClean="0"/>
              <a:t>12</a:t>
            </a:fld>
            <a:endParaRPr lang="en-US" dirty="0"/>
          </a:p>
        </p:txBody>
      </p:sp>
    </p:spTree>
    <p:extLst>
      <p:ext uri="{BB962C8B-B14F-4D97-AF65-F5344CB8AC3E}">
        <p14:creationId xmlns:p14="http://schemas.microsoft.com/office/powerpoint/2010/main" val="286093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hyperlink" Target="flickr.com/photos/icann" TargetMode="External"/><Relationship Id="rId7" Type="http://schemas.openxmlformats.org/officeDocument/2006/relationships/hyperlink" Target="twitter.com/icann" TargetMode="External"/><Relationship Id="rId12" Type="http://schemas.openxmlformats.org/officeDocument/2006/relationships/image" Target="../media/image23.png"/><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hyperlink" Target="youtube.com/user/ICANNnews" TargetMode="External"/><Relationship Id="rId5" Type="http://schemas.openxmlformats.org/officeDocument/2006/relationships/hyperlink" Target="linkedin.com/company/icann" TargetMode="Externa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hyperlink" Target="facebook.com/icannorg" TargetMode="Externa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05055" cy="450663"/>
          </a:xfrm>
          <a:prstGeom prst="rect">
            <a:avLst/>
          </a:prstGeom>
        </p:spPr>
        <p:txBody>
          <a:bodyPr lIns="91440" tIns="45720" rIns="91440" bIns="45720"/>
          <a:lstStyle>
            <a:lvl1pPr>
              <a:defRPr>
                <a:solidFill>
                  <a:schemeClr val="accent6">
                    <a:lumMod val="50000"/>
                  </a:schemeClr>
                </a:solidFill>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812800" y="1470213"/>
            <a:ext cx="10543117"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marL="1371600" indent="0">
              <a:buNone/>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10075" b="8780"/>
          <a:stretch/>
        </p:blipFill>
        <p:spPr>
          <a:xfrm>
            <a:off x="0" y="683491"/>
            <a:ext cx="12192000" cy="5564909"/>
          </a:xfrm>
          <a:prstGeom prst="rect">
            <a:avLst/>
          </a:prstGeom>
        </p:spPr>
      </p:pic>
      <p:sp>
        <p:nvSpPr>
          <p:cNvPr id="15" name="Rectangle 14"/>
          <p:cNvSpPr/>
          <p:nvPr userDrawn="1"/>
        </p:nvSpPr>
        <p:spPr>
          <a:xfrm>
            <a:off x="0" y="790814"/>
            <a:ext cx="12192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 name="Title 19"/>
          <p:cNvSpPr>
            <a:spLocks noGrp="1"/>
          </p:cNvSpPr>
          <p:nvPr userDrawn="1">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8972" b="7826"/>
          <a:stretch/>
        </p:blipFill>
        <p:spPr>
          <a:xfrm>
            <a:off x="0" y="654425"/>
            <a:ext cx="12192000" cy="5620869"/>
          </a:xfrm>
          <a:prstGeom prst="rect">
            <a:avLst/>
          </a:prstGeom>
        </p:spPr>
      </p:pic>
      <p:sp>
        <p:nvSpPr>
          <p:cNvPr id="28"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613037"/>
            <a:ext cx="12192000" cy="5696861"/>
          </a:xfrm>
          <a:prstGeom prst="rect">
            <a:avLst/>
          </a:prstGeom>
        </p:spPr>
      </p:pic>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9"/>
          <p:cNvSpPr>
            <a:spLocks noGrp="1"/>
          </p:cNvSpPr>
          <p:nvPr>
            <p:ph type="title" hasCustomPrompt="1"/>
          </p:nvPr>
        </p:nvSpPr>
        <p:spPr>
          <a:xfrm>
            <a:off x="420624" y="48278"/>
            <a:ext cx="10208224"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7999"/>
          </a:xfrm>
          <a:prstGeom prst="rect">
            <a:avLst/>
          </a:prstGeom>
        </p:spPr>
      </p:pic>
      <p:sp>
        <p:nvSpPr>
          <p:cNvPr id="2" name="Title 1"/>
          <p:cNvSpPr>
            <a:spLocks noGrp="1"/>
          </p:cNvSpPr>
          <p:nvPr>
            <p:ph type="title" hasCustomPrompt="1"/>
          </p:nvPr>
        </p:nvSpPr>
        <p:spPr>
          <a:xfrm>
            <a:off x="779917" y="824754"/>
            <a:ext cx="10576000" cy="1768314"/>
          </a:xfrm>
          <a:prstGeom prst="rect">
            <a:avLst/>
          </a:prstGeom>
        </p:spPr>
        <p:txBody>
          <a:bodyPr anchor="b" anchorCtr="0"/>
          <a:lstStyle>
            <a:lvl1pPr>
              <a:defRPr>
                <a:solidFill>
                  <a:schemeClr val="bg1"/>
                </a:solidFill>
                <a:latin typeface="+mj-lt"/>
              </a:defRPr>
            </a:lvl1pPr>
          </a:lstStyle>
          <a:p>
            <a:r>
              <a:rPr lang="en-US" dirty="0"/>
              <a:t>Name of Agenda Item</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0" name="Oval 29"/>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6" name="Straight Connector 3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0" name="Straight Connector 39"/>
          <p:cNvCxnSpPr>
            <a:endCxn id="41"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Arc 40"/>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42" name="Straight Connector 41"/>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48" name="Oval 4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6844"/>
            <a:ext cx="12192000" cy="6844311"/>
          </a:xfrm>
          <a:prstGeom prst="rect">
            <a:avLst/>
          </a:prstGeom>
        </p:spPr>
      </p:pic>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1"/>
          <p:cNvSpPr>
            <a:spLocks noGrp="1"/>
          </p:cNvSpPr>
          <p:nvPr>
            <p:ph type="title" hasCustomPrompt="1"/>
          </p:nvPr>
        </p:nvSpPr>
        <p:spPr>
          <a:xfrm>
            <a:off x="779917" y="824754"/>
            <a:ext cx="10576000" cy="1768314"/>
          </a:xfrm>
          <a:prstGeom prst="rect">
            <a:avLst/>
          </a:prstGeom>
        </p:spPr>
        <p:txBody>
          <a:bodyPr anchor="b" anchorCtr="0"/>
          <a:lstStyle>
            <a:lvl1pPr>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8" name="Oval 17"/>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Oval 1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0" name="Oval 19"/>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229"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defRPr sz="3500" baseline="0">
                <a:solidFill>
                  <a:schemeClr val="bg1"/>
                </a:solidFill>
                <a:latin typeface="+mj-lt"/>
              </a:defRPr>
            </a:lvl1pPr>
          </a:lstStyle>
          <a:p>
            <a:r>
              <a:rPr lang="en-US" dirty="0"/>
              <a:t>Name of Agenda Item</a:t>
            </a:r>
          </a:p>
        </p:txBody>
      </p:sp>
      <p:pic>
        <p:nvPicPr>
          <p:cNvPr id="10" name="Picture 9"/>
          <p:cNvPicPr>
            <a:picLocks noChangeAspect="1"/>
          </p:cNvPicPr>
          <p:nvPr userDrawn="1"/>
        </p:nvPicPr>
        <p:blipFill>
          <a:blip r:embed="rId3"/>
          <a:stretch>
            <a:fillRect/>
          </a:stretch>
        </p:blipFill>
        <p:spPr>
          <a:xfrm>
            <a:off x="365760" y="6464808"/>
            <a:ext cx="390801" cy="312641"/>
          </a:xfrm>
          <a:prstGeom prst="rect">
            <a:avLst/>
          </a:prstGeom>
        </p:spPr>
      </p:pic>
      <p:sp>
        <p:nvSpPr>
          <p:cNvPr id="1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67596" y="1"/>
            <a:ext cx="10788321" cy="2533369"/>
          </a:xfrm>
          <a:prstGeom prst="rect">
            <a:avLst/>
          </a:prstGeom>
        </p:spPr>
        <p:txBody>
          <a:bodyPr lIns="0" tIns="0" rIns="0" bIns="0" anchor="b" anchorCtr="0">
            <a:normAutofit/>
          </a:bodyPr>
          <a:lstStyle>
            <a:lvl1pPr algn="l">
              <a:defRPr sz="3600" b="1">
                <a:solidFill>
                  <a:schemeClr val="accent6">
                    <a:lumMod val="50000"/>
                  </a:schemeClr>
                </a:solidFill>
                <a:latin typeface="+mj-lt"/>
              </a:defRPr>
            </a:lvl1pPr>
          </a:lstStyle>
          <a:p>
            <a:r>
              <a:rPr lang="en-US" dirty="0"/>
              <a:t>Insert Title Here</a:t>
            </a:r>
            <a:br>
              <a:rPr lang="en-US" dirty="0"/>
            </a:br>
            <a:r>
              <a:rPr lang="en-US" dirty="0"/>
              <a:t>(150 character limit)</a:t>
            </a:r>
          </a:p>
        </p:txBody>
      </p:sp>
      <p:sp>
        <p:nvSpPr>
          <p:cNvPr id="5" name="Text Placeholder 4"/>
          <p:cNvSpPr>
            <a:spLocks noGrp="1"/>
          </p:cNvSpPr>
          <p:nvPr>
            <p:ph type="body" sz="quarter" idx="10" hasCustomPrompt="1"/>
          </p:nvPr>
        </p:nvSpPr>
        <p:spPr>
          <a:xfrm>
            <a:off x="567596" y="2837137"/>
            <a:ext cx="10788321" cy="716808"/>
          </a:xfrm>
          <a:prstGeom prst="rect">
            <a:avLst/>
          </a:prstGeom>
        </p:spPr>
        <p:txBody>
          <a:bodyPr lIns="0" tIns="0" rIns="0" bIns="0">
            <a:normAutofit/>
          </a:bodyPr>
          <a:lstStyle>
            <a:lvl1pPr marL="0" indent="0" algn="l">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67596" y="3553946"/>
            <a:ext cx="10788321" cy="273605"/>
          </a:xfrm>
          <a:prstGeom prst="rect">
            <a:avLst/>
          </a:prstGeom>
        </p:spPr>
        <p:txBody>
          <a:bodyPr lIns="0" tIns="0" rIns="0" bIns="0">
            <a:normAutofit/>
          </a:bodyPr>
          <a:lstStyle>
            <a:lvl1pPr marL="0" indent="0" algn="l">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567596" y="3827551"/>
            <a:ext cx="10788321" cy="403785"/>
          </a:xfrm>
          <a:prstGeom prst="rect">
            <a:avLst/>
          </a:prstGeom>
        </p:spPr>
        <p:txBody>
          <a:bodyPr lIns="0" tIns="0" rIns="0" bIns="0">
            <a:normAutofit/>
          </a:bodyPr>
          <a:lstStyle>
            <a:lvl1pPr marL="0" indent="0" algn="l">
              <a:buNone/>
              <a:defRPr sz="1800">
                <a:solidFill>
                  <a:schemeClr val="accent6">
                    <a:lumMod val="50000"/>
                  </a:schemeClr>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567596" y="5193792"/>
            <a:ext cx="1189829" cy="951863"/>
          </a:xfrm>
          <a:prstGeom prst="rect">
            <a:avLst/>
          </a:prstGeom>
        </p:spPr>
      </p:pic>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483281"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9" name="Oval 38"/>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0" name="Straight Connector 39"/>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3" name="Straight Connector 42"/>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6" name="Straight Connector 4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4"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75"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76"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7"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8"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9"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ct val="2000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80"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81"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82"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6844"/>
            <a:ext cx="12192000" cy="6844311"/>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ct val="2000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ct val="2000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ct val="2000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ct val="2000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ct val="2000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ct val="2000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stretch>
            <a:fillRect/>
          </a:stretch>
        </p:blipFill>
        <p:spPr>
          <a:xfrm>
            <a:off x="0"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3"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4"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5"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6"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7"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8"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ct val="2000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9"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70"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1"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le 2"/>
          <p:cNvSpPr>
            <a:spLocks noGrp="1"/>
          </p:cNvSpPr>
          <p:nvPr>
            <p:ph type="title" hasCustomPrompt="1"/>
          </p:nvPr>
        </p:nvSpPr>
        <p:spPr>
          <a:xfrm>
            <a:off x="550863" y="1"/>
            <a:ext cx="10805054" cy="2533369"/>
          </a:xfrm>
          <a:prstGeom prst="rect">
            <a:avLst/>
          </a:prstGeom>
        </p:spPr>
        <p:txBody>
          <a:bodyPr lIns="0" tIns="0" rIns="0" bIns="0" anchor="b" anchorCtr="0">
            <a:normAutofit/>
          </a:bodyPr>
          <a:lstStyle>
            <a:lvl1pPr algn="l">
              <a:defRPr sz="3600" b="1">
                <a:solidFill>
                  <a:schemeClr val="bg1"/>
                </a:solidFill>
                <a:latin typeface="+mj-lt"/>
              </a:defRPr>
            </a:lvl1pPr>
          </a:lstStyle>
          <a:p>
            <a:r>
              <a:rPr lang="en-US" dirty="0"/>
              <a:t>Insert Title Here</a:t>
            </a:r>
            <a:br>
              <a:rPr lang="en-US" dirty="0"/>
            </a:br>
            <a:r>
              <a:rPr lang="en-US" dirty="0"/>
              <a:t>(150 character limit)</a:t>
            </a:r>
          </a:p>
        </p:txBody>
      </p:sp>
      <p:sp>
        <p:nvSpPr>
          <p:cNvPr id="5" name="Text Placeholder 4"/>
          <p:cNvSpPr>
            <a:spLocks noGrp="1"/>
          </p:cNvSpPr>
          <p:nvPr>
            <p:ph type="body" sz="quarter" idx="10" hasCustomPrompt="1"/>
          </p:nvPr>
        </p:nvSpPr>
        <p:spPr>
          <a:xfrm>
            <a:off x="550863" y="2837137"/>
            <a:ext cx="10805054" cy="716808"/>
          </a:xfrm>
          <a:prstGeom prst="rect">
            <a:avLst/>
          </a:prstGeom>
        </p:spPr>
        <p:txBody>
          <a:bodyPr lIns="0" tIns="0" rIns="0" bIns="0">
            <a:normAutofit/>
          </a:bodyPr>
          <a:lstStyle>
            <a:lvl1pPr marL="0" indent="0" algn="l">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50863" y="3553946"/>
            <a:ext cx="10805054" cy="273605"/>
          </a:xfrm>
          <a:prstGeom prst="rect">
            <a:avLst/>
          </a:prstGeom>
        </p:spPr>
        <p:txBody>
          <a:bodyPr lIns="0" tIns="0" rIns="0" bIns="0">
            <a:normAutofit/>
          </a:bodyPr>
          <a:lstStyle>
            <a:lvl1pPr marL="0" indent="0" algn="l">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550863" y="3827551"/>
            <a:ext cx="10805054" cy="403785"/>
          </a:xfrm>
          <a:prstGeom prst="rect">
            <a:avLst/>
          </a:prstGeom>
        </p:spPr>
        <p:txBody>
          <a:bodyPr lIns="0" tIns="0" rIns="0" bIns="0">
            <a:normAutofit/>
          </a:bodyPr>
          <a:lstStyle>
            <a:lvl1pPr marL="0" indent="0" algn="l">
              <a:buNone/>
              <a:defRPr sz="1800">
                <a:solidFill>
                  <a:schemeClr val="bg1"/>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581731" y="5193792"/>
            <a:ext cx="1193800" cy="952500"/>
          </a:xfrm>
          <a:prstGeom prst="rect">
            <a:avLst/>
          </a:prstGeom>
        </p:spPr>
      </p:pic>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1"/>
            <a:ext cx="12192000" cy="6857999"/>
          </a:xfrm>
          <a:prstGeom prst="rect">
            <a:avLst/>
          </a:prstGeom>
        </p:spPr>
      </p:pic>
      <p:sp>
        <p:nvSpPr>
          <p:cNvPr id="56" name="Arc 55"/>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57" name="Straight Connector 56"/>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2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4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38" name="Picture 3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cxnSp>
        <p:nvCxnSpPr>
          <p:cNvPr id="55" name="Straight Connector 54"/>
          <p:cNvCxnSpPr>
            <a:endCxn id="56" idx="0"/>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1" name="Oval 30"/>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2" name="Oval 31"/>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59617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6845"/>
            <a:ext cx="12192000" cy="6844311"/>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0366"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8" name="Arc 37"/>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43" name="Straight Connector 42"/>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4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48"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1"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2"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3"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5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59" name="Straight Connector 5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94087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2904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57411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82115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30"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7" name="Oval 26"/>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80097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28110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01667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5"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Oval 2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8" name="Straight Connector 27"/>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7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6844"/>
            <a:ext cx="12192000" cy="6844311"/>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47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22" name="Title 2"/>
          <p:cNvSpPr>
            <a:spLocks noGrp="1"/>
          </p:cNvSpPr>
          <p:nvPr>
            <p:ph type="title" hasCustomPrompt="1"/>
          </p:nvPr>
        </p:nvSpPr>
        <p:spPr>
          <a:xfrm>
            <a:off x="2228479" y="2982823"/>
            <a:ext cx="9385035" cy="1325563"/>
          </a:xfrm>
          <a:prstGeom prst="rect">
            <a:avLst/>
          </a:prstGeom>
        </p:spPr>
        <p:txBody>
          <a:bodyPr lIns="0" tIns="0" rIns="0" bIns="0" anchor="b" anchorCtr="0">
            <a:normAutofit/>
          </a:bodyPr>
          <a:lstStyle>
            <a:lvl1pPr algn="l">
              <a:defRPr sz="3600" b="1">
                <a:solidFill>
                  <a:schemeClr val="accent6">
                    <a:lumMod val="50000"/>
                  </a:schemeClr>
                </a:solidFill>
                <a:latin typeface="+mj-lt"/>
              </a:defRPr>
            </a:lvl1pPr>
          </a:lstStyle>
          <a:p>
            <a:r>
              <a:rPr lang="en-US" dirty="0"/>
              <a:t>Insert Title Here </a:t>
            </a:r>
            <a:br>
              <a:rPr lang="en-US" dirty="0"/>
            </a:br>
            <a:r>
              <a:rPr lang="en-US" dirty="0"/>
              <a:t>(150 character limit)</a:t>
            </a:r>
          </a:p>
        </p:txBody>
      </p:sp>
      <p:sp>
        <p:nvSpPr>
          <p:cNvPr id="24" name="Oval 23"/>
          <p:cNvSpPr/>
          <p:nvPr userDrawn="1"/>
        </p:nvSpPr>
        <p:spPr>
          <a:xfrm>
            <a:off x="1825043"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5" name="Straight Connector 24"/>
          <p:cNvCxnSpPr/>
          <p:nvPr userDrawn="1"/>
        </p:nvCxnSpPr>
        <p:spPr>
          <a:xfrm flipH="1">
            <a:off x="6353" y="6124511"/>
            <a:ext cx="179387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H="1">
            <a:off x="1892734" y="6124511"/>
            <a:ext cx="972078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userDrawn="1"/>
        </p:nvSpPr>
        <p:spPr>
          <a:xfrm flipH="1">
            <a:off x="11642081"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42081" y="442020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9" name="Straight Connector 28"/>
          <p:cNvCxnSpPr/>
          <p:nvPr userDrawn="1"/>
        </p:nvCxnSpPr>
        <p:spPr>
          <a:xfrm flipV="1">
            <a:off x="1849172" y="4504860"/>
            <a:ext cx="0" cy="1577924"/>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0" name="Arc 29"/>
          <p:cNvSpPr/>
          <p:nvPr userDrawn="1"/>
        </p:nvSpPr>
        <p:spPr>
          <a:xfrm rot="16200000">
            <a:off x="1847726" y="4445424"/>
            <a:ext cx="121764" cy="118872"/>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31" name="Straight Connector 30"/>
          <p:cNvCxnSpPr/>
          <p:nvPr userDrawn="1"/>
        </p:nvCxnSpPr>
        <p:spPr>
          <a:xfrm flipH="1">
            <a:off x="1899083" y="4443978"/>
            <a:ext cx="971443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2" name="Text Placeholder 4"/>
          <p:cNvSpPr>
            <a:spLocks noGrp="1"/>
          </p:cNvSpPr>
          <p:nvPr>
            <p:ph type="body" sz="quarter" idx="10" hasCustomPrompt="1"/>
          </p:nvPr>
        </p:nvSpPr>
        <p:spPr>
          <a:xfrm>
            <a:off x="2228479" y="4612153"/>
            <a:ext cx="9385035" cy="578412"/>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33" name="Text Placeholder 4"/>
          <p:cNvSpPr>
            <a:spLocks noGrp="1"/>
          </p:cNvSpPr>
          <p:nvPr>
            <p:ph type="body" sz="quarter" idx="11" hasCustomPrompt="1"/>
          </p:nvPr>
        </p:nvSpPr>
        <p:spPr>
          <a:xfrm>
            <a:off x="2228479" y="5199656"/>
            <a:ext cx="9385035" cy="390521"/>
          </a:xfrm>
          <a:prstGeom prst="rect">
            <a:avLst/>
          </a:prstGeom>
        </p:spPr>
        <p:txBody>
          <a:bodyPr lIns="0" tIns="0" rIns="0" bIns="0" anchor="b" anchorCtr="0">
            <a:normAutofit/>
          </a:bodyPr>
          <a:lstStyle>
            <a:lvl1pPr marL="0" indent="0" algn="l">
              <a:buNone/>
              <a:defRPr sz="1800">
                <a:solidFill>
                  <a:schemeClr val="accent6">
                    <a:lumMod val="50000"/>
                  </a:schemeClr>
                </a:solidFill>
              </a:defRPr>
            </a:lvl1pPr>
          </a:lstStyle>
          <a:p>
            <a:pPr lvl="0"/>
            <a:r>
              <a:rPr lang="en-US" dirty="0"/>
              <a:t>Event Name</a:t>
            </a:r>
          </a:p>
        </p:txBody>
      </p:sp>
      <p:sp>
        <p:nvSpPr>
          <p:cNvPr id="34" name="Text Placeholder 4"/>
          <p:cNvSpPr>
            <a:spLocks noGrp="1"/>
          </p:cNvSpPr>
          <p:nvPr>
            <p:ph type="body" sz="quarter" idx="12" hasCustomPrompt="1"/>
          </p:nvPr>
        </p:nvSpPr>
        <p:spPr>
          <a:xfrm>
            <a:off x="2228479" y="5602567"/>
            <a:ext cx="9385035" cy="403785"/>
          </a:xfrm>
          <a:prstGeom prst="rect">
            <a:avLst/>
          </a:prstGeom>
        </p:spPr>
        <p:txBody>
          <a:bodyPr lIns="0" tIns="0" rIns="0" bIns="0">
            <a:normAutofit/>
          </a:bodyPr>
          <a:lstStyle>
            <a:lvl1pPr marL="0" indent="0" algn="l">
              <a:buNone/>
              <a:defRPr sz="1800">
                <a:solidFill>
                  <a:schemeClr val="accent6">
                    <a:lumMod val="50000"/>
                  </a:schemeClr>
                </a:solidFill>
              </a:defRPr>
            </a:lvl1pPr>
          </a:lstStyle>
          <a:p>
            <a:pPr lvl="0"/>
            <a:r>
              <a:rPr lang="en-US" dirty="0"/>
              <a:t>DD Month 2017</a:t>
            </a:r>
          </a:p>
        </p:txBody>
      </p:sp>
      <p:pic>
        <p:nvPicPr>
          <p:cNvPr id="35" name="Picture 34"/>
          <p:cNvPicPr>
            <a:picLocks noChangeAspect="1"/>
          </p:cNvPicPr>
          <p:nvPr userDrawn="1"/>
        </p:nvPicPr>
        <p:blipFill>
          <a:blip r:embed="rId2"/>
          <a:stretch>
            <a:fillRect/>
          </a:stretch>
        </p:blipFill>
        <p:spPr>
          <a:xfrm>
            <a:off x="326395" y="4874480"/>
            <a:ext cx="1189829" cy="951863"/>
          </a:xfrm>
          <a:prstGeom prst="rect">
            <a:avLst/>
          </a:prstGeom>
        </p:spPr>
      </p:pic>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784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139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388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020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431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868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3391319" y="1552703"/>
            <a:ext cx="880067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3391319" y="1049145"/>
            <a:ext cx="6974253"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30" name="Text Placeholder 29"/>
          <p:cNvSpPr>
            <a:spLocks noGrp="1"/>
          </p:cNvSpPr>
          <p:nvPr>
            <p:ph type="body" sz="quarter" idx="10" hasCustomPrompt="1"/>
          </p:nvPr>
        </p:nvSpPr>
        <p:spPr>
          <a:xfrm>
            <a:off x="3391319" y="1865312"/>
            <a:ext cx="796459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grpSp>
        <p:nvGrpSpPr>
          <p:cNvPr id="33" name="Group 32"/>
          <p:cNvGrpSpPr/>
          <p:nvPr userDrawn="1"/>
        </p:nvGrpSpPr>
        <p:grpSpPr>
          <a:xfrm>
            <a:off x="3402135" y="4228306"/>
            <a:ext cx="3416667" cy="365760"/>
            <a:chOff x="5325979" y="4715893"/>
            <a:chExt cx="3416667" cy="365760"/>
          </a:xfrm>
        </p:grpSpPr>
        <p:sp>
          <p:nvSpPr>
            <p:cNvPr id="34"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rPr>
                <a:t>flickr.com/icann</a:t>
              </a:r>
            </a:p>
          </p:txBody>
        </p:sp>
        <p:pic>
          <p:nvPicPr>
            <p:cNvPr id="35" name="Picture 34" descr="1420947842_social_style_3_flikr-128.png">
              <a:hlinkClick r:id="rId3" action="ppaction://hlinkfile"/>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6" name="Group 35"/>
          <p:cNvGrpSpPr/>
          <p:nvPr userDrawn="1"/>
        </p:nvGrpSpPr>
        <p:grpSpPr>
          <a:xfrm>
            <a:off x="3402135" y="4726326"/>
            <a:ext cx="3636602" cy="365760"/>
            <a:chOff x="1235726" y="5571713"/>
            <a:chExt cx="3636602" cy="365760"/>
          </a:xfrm>
        </p:grpSpPr>
        <p:sp>
          <p:nvSpPr>
            <p:cNvPr id="37"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rPr>
                <a:t>linkedin/company/icann</a:t>
              </a:r>
            </a:p>
          </p:txBody>
        </p:sp>
        <p:pic>
          <p:nvPicPr>
            <p:cNvPr id="38" name="Picture 37" descr="1420948164_social_style_3_in-128.png">
              <a:hlinkClick r:id="rId5" action="ppaction://hlinkfile"/>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9" name="Group 38"/>
          <p:cNvGrpSpPr/>
          <p:nvPr userDrawn="1"/>
        </p:nvGrpSpPr>
        <p:grpSpPr>
          <a:xfrm>
            <a:off x="3402135" y="2734246"/>
            <a:ext cx="2809587" cy="365760"/>
            <a:chOff x="1235726" y="3073176"/>
            <a:chExt cx="2809587" cy="365760"/>
          </a:xfrm>
        </p:grpSpPr>
        <p:sp>
          <p:nvSpPr>
            <p:cNvPr id="40"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rPr>
                <a:t>@icann</a:t>
              </a:r>
            </a:p>
          </p:txBody>
        </p:sp>
        <p:pic>
          <p:nvPicPr>
            <p:cNvPr id="41" name="Picture 40" descr="1420948433_social_style_3_twiter-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2" name="Group 41"/>
          <p:cNvGrpSpPr/>
          <p:nvPr userDrawn="1"/>
        </p:nvGrpSpPr>
        <p:grpSpPr>
          <a:xfrm>
            <a:off x="3402135" y="3232266"/>
            <a:ext cx="3730320" cy="365760"/>
            <a:chOff x="1235727" y="3892739"/>
            <a:chExt cx="3730320" cy="365760"/>
          </a:xfrm>
        </p:grpSpPr>
        <p:sp>
          <p:nvSpPr>
            <p:cNvPr id="43"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rPr>
                <a:t>facebook.com/icannorg </a:t>
              </a:r>
            </a:p>
          </p:txBody>
        </p:sp>
        <p:pic>
          <p:nvPicPr>
            <p:cNvPr id="44" name="Picture 43" descr="1420948141_social_style_3_facebook-128.png">
              <a:hlinkClick r:id="rId9" action="ppaction://hlinkfile"/>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5" name="Group 44"/>
          <p:cNvGrpSpPr/>
          <p:nvPr userDrawn="1"/>
        </p:nvGrpSpPr>
        <p:grpSpPr>
          <a:xfrm>
            <a:off x="3402135" y="3730286"/>
            <a:ext cx="3636602" cy="365760"/>
            <a:chOff x="1235726" y="4721075"/>
            <a:chExt cx="3636602" cy="365760"/>
          </a:xfrm>
        </p:grpSpPr>
        <p:pic>
          <p:nvPicPr>
            <p:cNvPr id="46" name="Picture 45" descr="1420948149_social_style_3_youtube-128.png">
              <a:hlinkClick r:id="rId11" action="ppaction://hlinkfile"/>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7"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rPr>
                <a:t>youtube.com/icannnews</a:t>
              </a:r>
            </a:p>
          </p:txBody>
        </p:sp>
      </p:grpSp>
      <p:grpSp>
        <p:nvGrpSpPr>
          <p:cNvPr id="48" name="Group 47"/>
          <p:cNvGrpSpPr/>
          <p:nvPr userDrawn="1"/>
        </p:nvGrpSpPr>
        <p:grpSpPr>
          <a:xfrm>
            <a:off x="3402135" y="5722367"/>
            <a:ext cx="2586167" cy="365760"/>
            <a:chOff x="5325979" y="3073176"/>
            <a:chExt cx="2586167" cy="365760"/>
          </a:xfrm>
        </p:grpSpPr>
        <p:sp>
          <p:nvSpPr>
            <p:cNvPr id="49"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rPr>
                <a:t>soundcloud/icann</a:t>
              </a:r>
            </a:p>
          </p:txBody>
        </p:sp>
        <p:pic>
          <p:nvPicPr>
            <p:cNvPr id="50" name="Picture 4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1" name="Group 50"/>
          <p:cNvGrpSpPr/>
          <p:nvPr userDrawn="1"/>
        </p:nvGrpSpPr>
        <p:grpSpPr>
          <a:xfrm>
            <a:off x="3402135" y="5224346"/>
            <a:ext cx="3416667" cy="365760"/>
            <a:chOff x="5325979" y="5571713"/>
            <a:chExt cx="3416667" cy="365760"/>
          </a:xfrm>
        </p:grpSpPr>
        <p:sp>
          <p:nvSpPr>
            <p:cNvPr id="52"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rPr>
                <a:t>slideshare/icannpresentations</a:t>
              </a:r>
            </a:p>
          </p:txBody>
        </p:sp>
        <p:pic>
          <p:nvPicPr>
            <p:cNvPr id="53" name="Picture 52" descr="1420948164_social_style_3_in-128.png">
              <a:hlinkClick r:id="rId5" action="ppaction://hlinkfile"/>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597257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 Placeholder 32"/>
          <p:cNvSpPr txBox="1">
            <a:spLocks/>
          </p:cNvSpPr>
          <p:nvPr userDrawn="1"/>
        </p:nvSpPr>
        <p:spPr bwMode="auto">
          <a:xfrm>
            <a:off x="2921748" y="2425013"/>
            <a:ext cx="8440953"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a:solidFill>
                  <a:schemeClr val="bg1"/>
                </a:solidFill>
                <a:latin typeface="+mn-lt"/>
                <a:cs typeface="Arial"/>
              </a:rPr>
              <a:t>icann.org</a:t>
            </a:r>
          </a:p>
        </p:txBody>
      </p:sp>
      <p:sp>
        <p:nvSpPr>
          <p:cNvPr id="31" name="Text Placeholder 33"/>
          <p:cNvSpPr txBox="1">
            <a:spLocks/>
          </p:cNvSpPr>
          <p:nvPr userDrawn="1"/>
        </p:nvSpPr>
        <p:spPr bwMode="auto">
          <a:xfrm>
            <a:off x="498950" y="862602"/>
            <a:ext cx="9870957"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52732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mn-lt"/>
            </a:endParaRPr>
          </a:p>
        </p:txBody>
      </p:sp>
      <p:cxnSp>
        <p:nvCxnSpPr>
          <p:cNvPr id="34" name="Straight Connector 3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2421943"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1" y="6320453"/>
            <a:ext cx="23872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2504929" y="6320453"/>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15191"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2" name="Straight Connector 41"/>
          <p:cNvCxnSpPr>
            <a:endCxn id="43" idx="0"/>
          </p:cNvCxnSpPr>
          <p:nvPr userDrawn="1"/>
        </p:nvCxnSpPr>
        <p:spPr>
          <a:xfrm flipV="1">
            <a:off x="2446072" y="2281331"/>
            <a:ext cx="0" cy="3976594"/>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2444626" y="2221895"/>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mn-lt"/>
            </a:endParaRPr>
          </a:p>
        </p:txBody>
      </p:sp>
      <p:cxnSp>
        <p:nvCxnSpPr>
          <p:cNvPr id="44" name="Straight Connector 43"/>
          <p:cNvCxnSpPr/>
          <p:nvPr userDrawn="1"/>
        </p:nvCxnSpPr>
        <p:spPr>
          <a:xfrm flipH="1">
            <a:off x="2504929" y="2220449"/>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11700996" y="6320453"/>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420624" y="42394"/>
            <a:ext cx="11808013" cy="531346"/>
          </a:xfrm>
          <a:prstGeom prst="rect">
            <a:avLst/>
          </a:prstGeom>
        </p:spPr>
        <p:txBody>
          <a:bodyPr lIns="91440" tIns="45720" rIns="91440" bIns="4572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pic>
        <p:nvPicPr>
          <p:cNvPr id="22" name="Picture 21"/>
          <p:cNvPicPr>
            <a:picLocks noChangeAspect="1"/>
          </p:cNvPicPr>
          <p:nvPr userDrawn="1"/>
        </p:nvPicPr>
        <p:blipFill>
          <a:blip r:embed="rId2"/>
          <a:stretch>
            <a:fillRect/>
          </a:stretch>
        </p:blipFill>
        <p:spPr>
          <a:xfrm>
            <a:off x="2826932" y="1039938"/>
            <a:ext cx="4287549" cy="760694"/>
          </a:xfrm>
          <a:prstGeom prst="rect">
            <a:avLst/>
          </a:prstGeom>
        </p:spPr>
      </p:pic>
      <p:pic>
        <p:nvPicPr>
          <p:cNvPr id="23" name="Picture 22"/>
          <p:cNvPicPr>
            <a:picLocks noChangeAspect="1"/>
          </p:cNvPicPr>
          <p:nvPr userDrawn="1"/>
        </p:nvPicPr>
        <p:blipFill>
          <a:blip r:embed="rId3"/>
          <a:stretch>
            <a:fillRect/>
          </a:stretch>
        </p:blipFill>
        <p:spPr>
          <a:xfrm>
            <a:off x="2919709" y="2853692"/>
            <a:ext cx="3149229" cy="3236708"/>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51" name="Oval 50"/>
          <p:cNvSpPr/>
          <p:nvPr userDrawn="1"/>
        </p:nvSpPr>
        <p:spPr>
          <a:xfrm flipH="1">
            <a:off x="11615191"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2" name="Straight Connector 51"/>
          <p:cNvCxnSpPr/>
          <p:nvPr userDrawn="1"/>
        </p:nvCxnSpPr>
        <p:spPr>
          <a:xfrm flipH="1">
            <a:off x="11700996" y="2219538"/>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502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764" y="616645"/>
            <a:ext cx="12225528" cy="5696712"/>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87360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8" name="Title 2"/>
          <p:cNvSpPr>
            <a:spLocks noGrp="1"/>
          </p:cNvSpPr>
          <p:nvPr>
            <p:ph type="title" hasCustomPrompt="1"/>
          </p:nvPr>
        </p:nvSpPr>
        <p:spPr>
          <a:xfrm>
            <a:off x="2327540" y="2982823"/>
            <a:ext cx="9295500" cy="1325563"/>
          </a:xfrm>
          <a:prstGeom prst="rect">
            <a:avLst/>
          </a:prstGeom>
        </p:spPr>
        <p:txBody>
          <a:bodyPr lIns="0" tIns="0" rIns="0" bIns="0" anchor="b" anchorCtr="0">
            <a:normAutofit/>
          </a:bodyPr>
          <a:lstStyle>
            <a:lvl1pPr algn="l">
              <a:defRPr sz="3600" b="1">
                <a:solidFill>
                  <a:schemeClr val="bg1"/>
                </a:solidFill>
                <a:latin typeface="+mj-lt"/>
              </a:defRPr>
            </a:lvl1pPr>
          </a:lstStyle>
          <a:p>
            <a:r>
              <a:rPr lang="en-US" dirty="0"/>
              <a:t>Insert Title Here</a:t>
            </a:r>
            <a:br>
              <a:rPr lang="en-US" dirty="0"/>
            </a:br>
            <a:r>
              <a:rPr lang="en-US" dirty="0"/>
              <a:t>(150 character limit) </a:t>
            </a:r>
          </a:p>
        </p:txBody>
      </p:sp>
      <p:sp>
        <p:nvSpPr>
          <p:cNvPr id="10" name="Text Placeholder 4"/>
          <p:cNvSpPr>
            <a:spLocks noGrp="1"/>
          </p:cNvSpPr>
          <p:nvPr>
            <p:ph type="body" sz="quarter" idx="10" hasCustomPrompt="1"/>
          </p:nvPr>
        </p:nvSpPr>
        <p:spPr>
          <a:xfrm>
            <a:off x="2327540" y="4612153"/>
            <a:ext cx="9295500" cy="575112"/>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11" name="Text Placeholder 4"/>
          <p:cNvSpPr>
            <a:spLocks noGrp="1"/>
          </p:cNvSpPr>
          <p:nvPr>
            <p:ph type="body" sz="quarter" idx="11" hasCustomPrompt="1"/>
          </p:nvPr>
        </p:nvSpPr>
        <p:spPr>
          <a:xfrm>
            <a:off x="2327540" y="5199656"/>
            <a:ext cx="9295500" cy="390521"/>
          </a:xfrm>
          <a:prstGeom prst="rect">
            <a:avLst/>
          </a:prstGeom>
        </p:spPr>
        <p:txBody>
          <a:bodyPr lIns="0" tIns="0" rIns="0" bIns="0" anchor="b" anchorCtr="0">
            <a:normAutofit/>
          </a:bodyPr>
          <a:lstStyle>
            <a:lvl1pPr marL="0" indent="0" algn="l">
              <a:buNone/>
              <a:defRPr sz="1800">
                <a:solidFill>
                  <a:schemeClr val="bg1"/>
                </a:solidFill>
              </a:defRPr>
            </a:lvl1pPr>
          </a:lstStyle>
          <a:p>
            <a:pPr lvl="0"/>
            <a:r>
              <a:rPr lang="en-US" dirty="0"/>
              <a:t>Event Name</a:t>
            </a:r>
          </a:p>
        </p:txBody>
      </p:sp>
      <p:sp>
        <p:nvSpPr>
          <p:cNvPr id="12" name="Text Placeholder 4"/>
          <p:cNvSpPr>
            <a:spLocks noGrp="1"/>
          </p:cNvSpPr>
          <p:nvPr>
            <p:ph type="body" sz="quarter" idx="12" hasCustomPrompt="1"/>
          </p:nvPr>
        </p:nvSpPr>
        <p:spPr>
          <a:xfrm>
            <a:off x="2327540" y="5602567"/>
            <a:ext cx="9295500" cy="403785"/>
          </a:xfrm>
          <a:prstGeom prst="rect">
            <a:avLst/>
          </a:prstGeom>
        </p:spPr>
        <p:txBody>
          <a:bodyPr lIns="0" tIns="0" rIns="0" bIns="0">
            <a:normAutofit/>
          </a:bodyPr>
          <a:lstStyle>
            <a:lvl1pPr marL="0" indent="0" algn="l">
              <a:buNone/>
              <a:defRPr sz="1800">
                <a:solidFill>
                  <a:schemeClr val="bg1"/>
                </a:solidFill>
              </a:defRPr>
            </a:lvl1pPr>
          </a:lstStyle>
          <a:p>
            <a:pPr lvl="0"/>
            <a:r>
              <a:rPr lang="en-US" dirty="0"/>
              <a:t>DD Month 2017</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47122" cy="450663"/>
          </a:xfrm>
          <a:prstGeom prst="rect">
            <a:avLst/>
          </a:prstGeom>
        </p:spPr>
        <p:txBody>
          <a:bodyPr lIns="91440" tIns="45720" rIns="9144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16645"/>
            <a:ext cx="12192000" cy="5696712"/>
          </a:xfrm>
          <a:prstGeom prst="rect">
            <a:avLst/>
          </a:prstGeom>
        </p:spPr>
        <p:txBody>
          <a:bodyPr/>
          <a:lstStyle>
            <a:lvl1pPr marL="0" indent="0">
              <a:buFontTx/>
              <a:buNone/>
              <a:defRPr/>
            </a:lvl1pPr>
          </a:lstStyle>
          <a:p>
            <a:r>
              <a:rPr lang="en-US" dirty="0"/>
              <a:t>Drag picture to placeholder or click icon to add</a:t>
            </a:r>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7762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05807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12192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2" name="Straight Connector 21"/>
          <p:cNvCxnSpPr/>
          <p:nvPr userDrawn="1"/>
        </p:nvCxnSpPr>
        <p:spPr>
          <a:xfrm flipH="1">
            <a:off x="0" y="608083"/>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8965" y="614512"/>
            <a:ext cx="4655184" cy="5696712"/>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pic>
        <p:nvPicPr>
          <p:cNvPr id="9" name="Picture 8"/>
          <p:cNvPicPr>
            <a:picLocks noChangeAspect="1"/>
          </p:cNvPicPr>
          <p:nvPr userDrawn="1"/>
        </p:nvPicPr>
        <p:blipFill>
          <a:blip r:embed="rId2"/>
          <a:stretch>
            <a:fillRect/>
          </a:stretch>
        </p:blipFill>
        <p:spPr>
          <a:xfrm>
            <a:off x="365760" y="6464808"/>
            <a:ext cx="390801" cy="312641"/>
          </a:xfrm>
          <a:prstGeom prst="rect">
            <a:avLst/>
          </a:prstGeom>
        </p:spPr>
      </p:pic>
      <p:sp>
        <p:nvSpPr>
          <p:cNvPr id="12"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3" name="Straight Connector 22"/>
          <p:cNvCxnSpPr/>
          <p:nvPr userDrawn="1"/>
        </p:nvCxnSpPr>
        <p:spPr>
          <a:xfrm flipH="1">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1" name="Picture 20"/>
          <p:cNvPicPr>
            <a:picLocks noChangeAspect="1"/>
          </p:cNvPicPr>
          <p:nvPr userDrawn="1"/>
        </p:nvPicPr>
        <p:blipFill>
          <a:blip r:embed="rId50"/>
          <a:stretch>
            <a:fillRect/>
          </a:stretch>
        </p:blipFill>
        <p:spPr>
          <a:xfrm>
            <a:off x="365760" y="6464808"/>
            <a:ext cx="390801" cy="312641"/>
          </a:xfrm>
          <a:prstGeom prst="rect">
            <a:avLst/>
          </a:prstGeom>
        </p:spPr>
      </p:pic>
      <p:sp>
        <p:nvSpPr>
          <p:cNvPr id="31" name="Oval 30"/>
          <p:cNvSpPr/>
          <p:nvPr userDrawn="1"/>
        </p:nvSpPr>
        <p:spPr>
          <a:xfrm>
            <a:off x="53367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2" name="Straight Connector 31"/>
          <p:cNvCxnSpPr/>
          <p:nvPr userDrawn="1"/>
        </p:nvCxnSpPr>
        <p:spPr>
          <a:xfrm flipH="1">
            <a:off x="3230" y="608083"/>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6" y="608083"/>
            <a:ext cx="115753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53367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flipH="1">
            <a:off x="11606949"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14"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679" r:id="rId22"/>
    <p:sldLayoutId id="2147483727" r:id="rId23"/>
    <p:sldLayoutId id="2147483728" r:id="rId24"/>
    <p:sldLayoutId id="2147483730" r:id="rId25"/>
    <p:sldLayoutId id="2147483731" r:id="rId26"/>
    <p:sldLayoutId id="2147483732" r:id="rId27"/>
    <p:sldLayoutId id="2147483729" r:id="rId28"/>
    <p:sldLayoutId id="2147483734" r:id="rId29"/>
    <p:sldLayoutId id="2147483688" r:id="rId30"/>
    <p:sldLayoutId id="2147483743" r:id="rId31"/>
    <p:sldLayoutId id="2147483744" r:id="rId32"/>
    <p:sldLayoutId id="2147483745" r:id="rId33"/>
    <p:sldLayoutId id="2147483746" r:id="rId34"/>
    <p:sldLayoutId id="2147483747" r:id="rId35"/>
    <p:sldLayoutId id="2147483748" r:id="rId36"/>
    <p:sldLayoutId id="2147483750" r:id="rId37"/>
    <p:sldLayoutId id="2147483687" r:id="rId38"/>
    <p:sldLayoutId id="2147483735" r:id="rId39"/>
    <p:sldLayoutId id="2147483736" r:id="rId40"/>
    <p:sldLayoutId id="2147483737" r:id="rId41"/>
    <p:sldLayoutId id="2147483738" r:id="rId42"/>
    <p:sldLayoutId id="2147483739" r:id="rId43"/>
    <p:sldLayoutId id="2147483740" r:id="rId44"/>
    <p:sldLayoutId id="2147483742" r:id="rId45"/>
    <p:sldLayoutId id="2147483716" r:id="rId46"/>
    <p:sldLayoutId id="2147483717" r:id="rId47"/>
    <p:sldLayoutId id="2147483751" r:id="rId48"/>
  </p:sldLayoutIdLst>
  <p:hf hdr="0" ft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3" userDrawn="1">
          <p15:clr>
            <a:srgbClr val="F26B43"/>
          </p15:clr>
        </p15:guide>
        <p15:guide id="4" pos="512" userDrawn="1">
          <p15:clr>
            <a:srgbClr val="F26B43"/>
          </p15:clr>
        </p15:guide>
        <p15:guide id="5" pos="347" userDrawn="1">
          <p15:clr>
            <a:srgbClr val="F26B43"/>
          </p15:clr>
        </p15:guide>
        <p15:guide id="6" pos="7324" userDrawn="1">
          <p15:clr>
            <a:srgbClr val="F26B43"/>
          </p15:clr>
        </p15:guide>
        <p15:guide id="7" orient="horz" pos="4105" userDrawn="1">
          <p15:clr>
            <a:srgbClr val="F26B43"/>
          </p15:clr>
        </p15:guide>
        <p15:guide id="8" orient="horz" pos="384" userDrawn="1">
          <p15:clr>
            <a:srgbClr val="F26B43"/>
          </p15:clr>
        </p15:guide>
        <p15:guide id="9"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0.emf"/><Relationship Id="rId4" Type="http://schemas.openxmlformats.org/officeDocument/2006/relationships/image" Target="../media/image2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6.xml"/><Relationship Id="rId6" Type="http://schemas.openxmlformats.org/officeDocument/2006/relationships/image" Target="../media/image29.emf"/><Relationship Id="rId5" Type="http://schemas.openxmlformats.org/officeDocument/2006/relationships/image" Target="../media/image34.emf"/><Relationship Id="rId4" Type="http://schemas.openxmlformats.org/officeDocument/2006/relationships/image" Target="../media/image33.emf"/></Relationships>
</file>

<file path=ppt/slides/_rels/slide8.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5.emf"/><Relationship Id="rId7" Type="http://schemas.openxmlformats.org/officeDocument/2006/relationships/hyperlink" Target="http://uasg.tech/"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community.icann.org/x/CbDRAw" TargetMode="External"/><Relationship Id="rId5" Type="http://schemas.openxmlformats.org/officeDocument/2006/relationships/image" Target="../media/image37.emf"/><Relationship Id="rId4" Type="http://schemas.openxmlformats.org/officeDocument/2006/relationships/image" Target="../media/image3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Webinar: CCWG on New gTLD Auction Proceeds (CCWG-AP) Final Report</a:t>
            </a:r>
          </a:p>
        </p:txBody>
      </p:sp>
      <p:sp>
        <p:nvSpPr>
          <p:cNvPr id="2" name="Text Placeholder 1"/>
          <p:cNvSpPr>
            <a:spLocks noGrp="1"/>
          </p:cNvSpPr>
          <p:nvPr>
            <p:ph type="body" sz="quarter" idx="11"/>
          </p:nvPr>
        </p:nvSpPr>
        <p:spPr/>
        <p:txBody>
          <a:bodyPr/>
          <a:lstStyle/>
          <a:p>
            <a:r>
              <a:rPr lang="en-US" dirty="0"/>
              <a:t>7 July 2020</a:t>
            </a:r>
          </a:p>
        </p:txBody>
      </p:sp>
      <p:sp>
        <p:nvSpPr>
          <p:cNvPr id="3" name="Text Placeholder 2"/>
          <p:cNvSpPr>
            <a:spLocks noGrp="1"/>
          </p:cNvSpPr>
          <p:nvPr>
            <p:ph type="body" sz="quarter" idx="10"/>
          </p:nvPr>
        </p:nvSpPr>
        <p:spPr/>
        <p:txBody>
          <a:bodyPr/>
          <a:lstStyle/>
          <a:p>
            <a:r>
              <a:rPr lang="en-US" dirty="0"/>
              <a:t>Erika Mann (GNSO) and Ching </a:t>
            </a:r>
            <a:r>
              <a:rPr lang="en-US" dirty="0" err="1"/>
              <a:t>Chiao</a:t>
            </a:r>
            <a:r>
              <a:rPr lang="en-US" dirty="0"/>
              <a:t> (</a:t>
            </a:r>
            <a:r>
              <a:rPr lang="en-US" dirty="0" err="1"/>
              <a:t>ccNSO</a:t>
            </a:r>
            <a:r>
              <a:rPr lang="en-US" dirty="0"/>
              <a:t>)</a:t>
            </a:r>
          </a:p>
          <a:p>
            <a:r>
              <a:rPr lang="en-US" dirty="0"/>
              <a:t>Co-Chairs</a:t>
            </a:r>
          </a:p>
          <a:p>
            <a:endParaRPr lang="en-US" dirty="0"/>
          </a:p>
        </p:txBody>
      </p:sp>
    </p:spTree>
    <p:extLst>
      <p:ext uri="{BB962C8B-B14F-4D97-AF65-F5344CB8AC3E}">
        <p14:creationId xmlns:p14="http://schemas.microsoft.com/office/powerpoint/2010/main" val="1844981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Summary (cont.)</a:t>
            </a:r>
          </a:p>
        </p:txBody>
      </p:sp>
      <p:sp>
        <p:nvSpPr>
          <p:cNvPr id="4" name="TextBox 3"/>
          <p:cNvSpPr txBox="1"/>
          <p:nvPr/>
        </p:nvSpPr>
        <p:spPr>
          <a:xfrm>
            <a:off x="494868" y="936010"/>
            <a:ext cx="11202264" cy="5539978"/>
          </a:xfrm>
          <a:prstGeom prst="rect">
            <a:avLst/>
          </a:prstGeom>
          <a:noFill/>
        </p:spPr>
        <p:txBody>
          <a:bodyPr wrap="square" lIns="0" tIns="0" rIns="0" bIns="0" rtlCol="0">
            <a:spAutoFit/>
          </a:bodyPr>
          <a:lstStyle/>
          <a:p>
            <a:r>
              <a:rPr lang="en-GB" dirty="0"/>
              <a:t>In addition to making a recommendation about the mechanism(s) for allocation of auction proceeds, the Final Report includes recommendations on the following topics, among others:  </a:t>
            </a:r>
          </a:p>
          <a:p>
            <a:endParaRPr lang="en-GB" dirty="0"/>
          </a:p>
          <a:p>
            <a:endParaRPr lang="en-GB" dirty="0"/>
          </a:p>
          <a:p>
            <a:pPr marL="285750" indent="-285750">
              <a:buFont typeface="Arial" panose="020B0604020202020204" pitchFamily="34" charset="0"/>
              <a:buChar char="•"/>
            </a:pPr>
            <a:r>
              <a:rPr lang="en-GB" b="1" dirty="0"/>
              <a:t>Independent Projects Evaluation Panel</a:t>
            </a:r>
            <a:r>
              <a:rPr lang="en-GB" dirty="0"/>
              <a:t> will be established </a:t>
            </a:r>
            <a:r>
              <a:rPr lang="en-GB" b="1" dirty="0"/>
              <a:t>to consider and select projects </a:t>
            </a:r>
            <a:r>
              <a:rPr lang="en-GB" dirty="0"/>
              <a:t>to receive funding, regardless of the mechanism chosen. </a:t>
            </a:r>
          </a:p>
          <a:p>
            <a:endParaRPr lang="en-GB" dirty="0"/>
          </a:p>
          <a:p>
            <a:pPr marL="285750" indent="-285750">
              <a:buFont typeface="Arial" panose="020B0604020202020204" pitchFamily="34" charset="0"/>
              <a:buChar char="•"/>
            </a:pPr>
            <a:r>
              <a:rPr lang="en-GB" b="1" dirty="0"/>
              <a:t>Objectives</a:t>
            </a:r>
            <a:r>
              <a:rPr lang="en-GB" dirty="0"/>
              <a:t> of fund allocation:</a:t>
            </a:r>
          </a:p>
          <a:p>
            <a:pPr marL="742950" lvl="1" indent="-285750">
              <a:buFont typeface="Arial" panose="020B0604020202020204" pitchFamily="34" charset="0"/>
              <a:buChar char="•"/>
            </a:pPr>
            <a:r>
              <a:rPr lang="en-GB" dirty="0"/>
              <a:t>Benefit the development, distribution, evolution and structures/projects that support the Internet's </a:t>
            </a:r>
            <a:r>
              <a:rPr lang="en-GB" b="1" dirty="0"/>
              <a:t>unique identifier systems</a:t>
            </a:r>
            <a:r>
              <a:rPr lang="en-GB" dirty="0"/>
              <a:t>;</a:t>
            </a:r>
          </a:p>
          <a:p>
            <a:pPr marL="742950" lvl="1" indent="-285750">
              <a:buFont typeface="Arial" panose="020B0604020202020204" pitchFamily="34" charset="0"/>
              <a:buChar char="•"/>
            </a:pPr>
            <a:r>
              <a:rPr lang="en-GB" dirty="0"/>
              <a:t>Benefit </a:t>
            </a:r>
            <a:r>
              <a:rPr lang="en-GB" b="1" dirty="0"/>
              <a:t>capacity building and underserved populations</a:t>
            </a:r>
            <a:r>
              <a:rPr lang="en-GB" dirty="0"/>
              <a:t>, or;</a:t>
            </a:r>
          </a:p>
          <a:p>
            <a:pPr marL="742950" lvl="1" indent="-285750">
              <a:buFont typeface="Arial" panose="020B0604020202020204" pitchFamily="34" charset="0"/>
              <a:buChar char="•"/>
            </a:pPr>
            <a:r>
              <a:rPr lang="en-GB" dirty="0"/>
              <a:t>Benefit the </a:t>
            </a:r>
            <a:r>
              <a:rPr lang="en-GB" b="1" dirty="0"/>
              <a:t>open and interoperable Internet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Safeguards</a:t>
            </a:r>
            <a:r>
              <a:rPr lang="en-GB" dirty="0"/>
              <a:t> to ensure that </a:t>
            </a:r>
            <a:r>
              <a:rPr lang="en-US" dirty="0">
                <a:cs typeface="Source Sans Pro"/>
              </a:rPr>
              <a:t>legal and fiduciary constraints are respected</a:t>
            </a:r>
            <a:r>
              <a:rPr lang="en-GB" dirty="0"/>
              <a:t>, </a:t>
            </a:r>
            <a:r>
              <a:rPr lang="en-GB" b="1" dirty="0"/>
              <a:t>conflict of interest provisions</a:t>
            </a:r>
            <a:r>
              <a:rPr lang="en-GB" dirty="0"/>
              <a:t>, and </a:t>
            </a:r>
            <a:r>
              <a:rPr lang="en-GB" b="1" dirty="0"/>
              <a:t>auditing requirements </a:t>
            </a:r>
            <a:r>
              <a:rPr lang="en-GB" dirty="0"/>
              <a:t>will be established. </a:t>
            </a:r>
          </a:p>
          <a:p>
            <a:endParaRPr lang="en-GB" dirty="0"/>
          </a:p>
          <a:p>
            <a:pPr marL="285750" indent="-285750">
              <a:buFont typeface="Arial" panose="020B0604020202020204" pitchFamily="34" charset="0"/>
              <a:buChar char="•"/>
            </a:pPr>
            <a:r>
              <a:rPr lang="en-GB" b="1" dirty="0"/>
              <a:t>Existing ICANN Accountability Mechanisms cannot be used </a:t>
            </a:r>
            <a:r>
              <a:rPr lang="en-GB" dirty="0"/>
              <a:t>to challenge decisions on individual applications. </a:t>
            </a:r>
          </a:p>
          <a:p>
            <a:endParaRPr lang="en-GB" dirty="0"/>
          </a:p>
          <a:p>
            <a:endParaRPr lang="en-GB" dirty="0"/>
          </a:p>
        </p:txBody>
      </p:sp>
    </p:spTree>
    <p:extLst>
      <p:ext uri="{BB962C8B-B14F-4D97-AF65-F5344CB8AC3E}">
        <p14:creationId xmlns:p14="http://schemas.microsoft.com/office/powerpoint/2010/main" val="32105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Summary (cont.)</a:t>
            </a:r>
          </a:p>
        </p:txBody>
      </p:sp>
      <p:sp>
        <p:nvSpPr>
          <p:cNvPr id="4" name="TextBox 3"/>
          <p:cNvSpPr txBox="1"/>
          <p:nvPr/>
        </p:nvSpPr>
        <p:spPr>
          <a:xfrm>
            <a:off x="494868" y="496843"/>
            <a:ext cx="11202264" cy="6093976"/>
          </a:xfrm>
          <a:prstGeom prst="rect">
            <a:avLst/>
          </a:prstGeom>
          <a:noFill/>
        </p:spPr>
        <p:txBody>
          <a:bodyPr wrap="square" lIns="0" tIns="0" rIns="0" bIns="0" rtlCol="0">
            <a:spAutoFit/>
          </a:bodyPr>
          <a:lstStyle/>
          <a:p>
            <a:endParaRPr lang="en-GB" dirty="0"/>
          </a:p>
          <a:p>
            <a:pPr marL="285750" indent="-285750">
              <a:buFont typeface="Arial" panose="020B0604020202020204" pitchFamily="34" charset="0"/>
              <a:buChar char="•"/>
            </a:pPr>
            <a:r>
              <a:rPr lang="en-GB" b="1" dirty="0"/>
              <a:t>The selected mechanism </a:t>
            </a:r>
            <a:r>
              <a:rPr lang="en-GB" dirty="0"/>
              <a:t>must be implemented in an </a:t>
            </a:r>
            <a:r>
              <a:rPr lang="en-GB" b="1" dirty="0"/>
              <a:t>effective and judicious manner </a:t>
            </a:r>
            <a:r>
              <a:rPr lang="en-GB" dirty="0"/>
              <a:t>without creating a perpetual mechanism (i.e. not being focused on preservation of capital). Disbursement should be staged in </a:t>
            </a:r>
            <a:r>
              <a:rPr lang="en-GB" b="1" dirty="0"/>
              <a:t>tranches</a:t>
            </a:r>
            <a:r>
              <a:rPr lang="en-GB" dirty="0"/>
              <a:t> over a period of years.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Two types of reviews </a:t>
            </a:r>
            <a:r>
              <a:rPr lang="en-GB" dirty="0"/>
              <a:t>are recommended:</a:t>
            </a:r>
          </a:p>
          <a:p>
            <a:pPr marL="742950" lvl="1" indent="-285750">
              <a:buFont typeface="Arial" panose="020B0604020202020204" pitchFamily="34" charset="0"/>
              <a:buChar char="•"/>
            </a:pPr>
            <a:r>
              <a:rPr lang="en-GB" b="1" dirty="0"/>
              <a:t>Internal review </a:t>
            </a:r>
            <a:r>
              <a:rPr lang="en-GB" dirty="0"/>
              <a:t>step as part of the standard operation of the program, occurring at the end of each granting cycle or at another logical interval. Purpose: to ensure that the program is operating as expected in terms of processes, procedures, and usage of funds. </a:t>
            </a:r>
          </a:p>
          <a:p>
            <a:pPr marL="742950" lvl="1" indent="-285750">
              <a:buFont typeface="Arial" panose="020B0604020202020204" pitchFamily="34" charset="0"/>
              <a:buChar char="•"/>
            </a:pPr>
            <a:r>
              <a:rPr lang="en-GB" b="1" dirty="0"/>
              <a:t>Broader, strategic review </a:t>
            </a:r>
            <a:r>
              <a:rPr lang="en-GB" dirty="0"/>
              <a:t>may be an appropriate element of program implementation, occurring less frequently. Purpose: examine whether the mechanism is effectively serving overall goals of the program and whether the allocation of funds is having the intended impact.  </a:t>
            </a:r>
          </a:p>
          <a:p>
            <a:pPr marL="285750" indent="-285750">
              <a:buFont typeface="Arial" panose="020B0604020202020204" pitchFamily="34" charset="0"/>
              <a:buChar char="•"/>
            </a:pPr>
            <a:endParaRPr lang="en-GB" dirty="0"/>
          </a:p>
          <a:p>
            <a:endParaRPr lang="en-GB" dirty="0"/>
          </a:p>
          <a:p>
            <a:r>
              <a:rPr lang="en-GB" i="1" dirty="0"/>
              <a:t>The Report also includes </a:t>
            </a:r>
            <a:r>
              <a:rPr lang="en-GB" b="1" i="1" dirty="0"/>
              <a:t>guidance for the review and selection of funding proposals</a:t>
            </a:r>
            <a:r>
              <a:rPr lang="en-GB" i="1" dirty="0"/>
              <a:t>, to serve as a resource in the implementation phase for the Independent Project Evaluation Panel (see Annex C of the Final Report).</a:t>
            </a:r>
          </a:p>
          <a:p>
            <a:endParaRPr lang="en-GB" i="1" dirty="0"/>
          </a:p>
          <a:p>
            <a:endParaRPr lang="en-GB" dirty="0"/>
          </a:p>
          <a:p>
            <a:r>
              <a:rPr lang="en-GB" b="1" dirty="0"/>
              <a:t>Out of scope for the CCWG</a:t>
            </a:r>
            <a:r>
              <a:rPr lang="en-GB" dirty="0"/>
              <a:t>: Any recommendations or determinations with regards to specific funding decisions, including specific organizations or projects to fund or not.</a:t>
            </a:r>
          </a:p>
          <a:p>
            <a:endParaRPr lang="en-GB" i="1" dirty="0"/>
          </a:p>
        </p:txBody>
      </p:sp>
    </p:spTree>
    <p:extLst>
      <p:ext uri="{BB962C8B-B14F-4D97-AF65-F5344CB8AC3E}">
        <p14:creationId xmlns:p14="http://schemas.microsoft.com/office/powerpoint/2010/main" val="1874937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Consensus Designation and Minority Statement</a:t>
            </a:r>
          </a:p>
        </p:txBody>
      </p:sp>
      <p:sp>
        <p:nvSpPr>
          <p:cNvPr id="4" name="TextBox 3"/>
          <p:cNvSpPr txBox="1"/>
          <p:nvPr/>
        </p:nvSpPr>
        <p:spPr>
          <a:xfrm>
            <a:off x="494868" y="936010"/>
            <a:ext cx="11202264" cy="5539978"/>
          </a:xfrm>
          <a:prstGeom prst="rect">
            <a:avLst/>
          </a:prstGeom>
          <a:noFill/>
        </p:spPr>
        <p:txBody>
          <a:bodyPr wrap="square" lIns="0" tIns="0" rIns="0" bIns="0"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CCWG Chairs designated the level of support for the Final Report and recommendations as having </a:t>
            </a:r>
            <a:r>
              <a:rPr lang="en-GB" b="1" dirty="0"/>
              <a:t>Consensus</a:t>
            </a:r>
            <a:r>
              <a:rPr lang="en-GB" dirty="0"/>
              <a:t>, “a position where a small minority disagrees, but most agree.”</a:t>
            </a: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One </a:t>
            </a:r>
            <a:r>
              <a:rPr lang="en-GB" b="1" dirty="0"/>
              <a:t>Minority Statement </a:t>
            </a:r>
            <a:r>
              <a:rPr lang="en-GB" dirty="0"/>
              <a:t>was submitted, by the Commercial Stakeholder Group. The CSG highlighted two issues in its Minority Statement:</a:t>
            </a:r>
          </a:p>
          <a:p>
            <a:pPr marL="742950" lvl="1" indent="-285750">
              <a:buFont typeface="Arial" panose="020B0604020202020204" pitchFamily="34" charset="0"/>
              <a:buChar char="•"/>
            </a:pPr>
            <a:r>
              <a:rPr lang="en-GB" dirty="0"/>
              <a:t>“In light of the final polling results, the CSG </a:t>
            </a:r>
            <a:r>
              <a:rPr lang="en-GB" b="1" dirty="0"/>
              <a:t>questions the stated preferential status afforded to mechanism A</a:t>
            </a:r>
            <a:r>
              <a:rPr lang="en-GB" dirty="0"/>
              <a:t> (An internal department dedicated to the allocation of auction proceeds is created within the ICANN organization).”</a:t>
            </a:r>
          </a:p>
          <a:p>
            <a:pPr marL="742950" lvl="1" indent="-285750">
              <a:buFont typeface="Arial" panose="020B0604020202020204" pitchFamily="34" charset="0"/>
              <a:buChar char="•"/>
            </a:pPr>
            <a:r>
              <a:rPr lang="en-GB" dirty="0"/>
              <a:t>“One CSG Constituency, namely the IPC, specifically </a:t>
            </a:r>
            <a:r>
              <a:rPr lang="en-GB" b="1" dirty="0"/>
              <a:t>strongly opposes mechanism A </a:t>
            </a:r>
            <a:r>
              <a:rPr lang="en-GB" dirty="0"/>
              <a:t>as posing unreasonable risk to ICANN. Accordingly, as a pre-condition to forming an internal ICANN grant allocation department of any kind, the Board should refer the matter to the Board Risk Committee (BRC) for further assessment.”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the final poll, seven members recommended mechanism A as their preferred mechanism, four members ranked mechanism B as their preferred mechanism, and three members ranked mechanism C as their preferred mechanism. One member did not state a preference, commenting that the CCWG should not recommend a mechanism.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35176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prstGeom prst="rect">
            <a:avLst/>
          </a:prstGeom>
        </p:spPr>
        <p:txBody>
          <a:bodyPr/>
          <a:lstStyle/>
          <a:p>
            <a:r>
              <a:rPr lang="en-US" dirty="0">
                <a:ea typeface="Arial" charset="0"/>
                <a:cs typeface="Arial" charset="0"/>
              </a:rPr>
              <a:t>What’s next?</a:t>
            </a:r>
            <a:endParaRPr lang="en-US" dirty="0">
              <a:latin typeface="Arial"/>
              <a:cs typeface="Arial"/>
            </a:endParaRPr>
          </a:p>
        </p:txBody>
      </p:sp>
      <p:grpSp>
        <p:nvGrpSpPr>
          <p:cNvPr id="39" name="Group 38"/>
          <p:cNvGrpSpPr/>
          <p:nvPr/>
        </p:nvGrpSpPr>
        <p:grpSpPr>
          <a:xfrm>
            <a:off x="901699" y="1606482"/>
            <a:ext cx="2688337" cy="1584446"/>
            <a:chOff x="302779" y="1213404"/>
            <a:chExt cx="2060645" cy="1394847"/>
          </a:xfrm>
        </p:grpSpPr>
        <p:sp>
          <p:nvSpPr>
            <p:cNvPr id="40" name="Rectangle 39"/>
            <p:cNvSpPr/>
            <p:nvPr/>
          </p:nvSpPr>
          <p:spPr>
            <a:xfrm>
              <a:off x="302779" y="1213404"/>
              <a:ext cx="2060645" cy="1394847"/>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latin typeface="Arial"/>
                <a:cs typeface="Arial"/>
              </a:endParaRPr>
            </a:p>
          </p:txBody>
        </p:sp>
        <p:sp>
          <p:nvSpPr>
            <p:cNvPr id="41" name="TextBox 40"/>
            <p:cNvSpPr txBox="1"/>
            <p:nvPr/>
          </p:nvSpPr>
          <p:spPr>
            <a:xfrm>
              <a:off x="340204" y="1354878"/>
              <a:ext cx="2020047" cy="9076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600"/>
                </a:spcAft>
              </a:pPr>
              <a:r>
                <a:rPr lang="en-US" sz="1600" b="1" dirty="0">
                  <a:solidFill>
                    <a:schemeClr val="tx1"/>
                  </a:solidFill>
                  <a:cs typeface="Arial"/>
                </a:rPr>
                <a:t>All COs consider and approve Final Report</a:t>
              </a:r>
            </a:p>
            <a:p>
              <a:pPr algn="ctr">
                <a:spcAft>
                  <a:spcPts val="600"/>
                </a:spcAft>
              </a:pPr>
              <a:r>
                <a:rPr lang="en-US" sz="1200" i="1" dirty="0">
                  <a:solidFill>
                    <a:schemeClr val="tx1"/>
                  </a:solidFill>
                  <a:cs typeface="Arial"/>
                </a:rPr>
                <a:t>COs must approve the final report by consensus</a:t>
              </a:r>
            </a:p>
          </p:txBody>
        </p:sp>
      </p:grpSp>
      <p:pic>
        <p:nvPicPr>
          <p:cNvPr id="42" name="Picture 41"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833053" y="2117758"/>
            <a:ext cx="539472" cy="339272"/>
          </a:xfrm>
          <a:prstGeom prst="rect">
            <a:avLst/>
          </a:prstGeom>
        </p:spPr>
      </p:pic>
      <p:grpSp>
        <p:nvGrpSpPr>
          <p:cNvPr id="43" name="Group 42"/>
          <p:cNvGrpSpPr/>
          <p:nvPr/>
        </p:nvGrpSpPr>
        <p:grpSpPr>
          <a:xfrm>
            <a:off x="4618660" y="1601311"/>
            <a:ext cx="2749406" cy="1589614"/>
            <a:chOff x="3348765" y="1213404"/>
            <a:chExt cx="1955927" cy="1394847"/>
          </a:xfrm>
        </p:grpSpPr>
        <p:sp>
          <p:nvSpPr>
            <p:cNvPr id="44" name="Rectangle 43"/>
            <p:cNvSpPr/>
            <p:nvPr/>
          </p:nvSpPr>
          <p:spPr>
            <a:xfrm>
              <a:off x="3348765" y="1213404"/>
              <a:ext cx="1955927" cy="139484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700" dirty="0">
                <a:latin typeface="Arial"/>
                <a:cs typeface="Arial"/>
              </a:endParaRPr>
            </a:p>
          </p:txBody>
        </p:sp>
        <p:sp>
          <p:nvSpPr>
            <p:cNvPr id="45" name="TextBox 44"/>
            <p:cNvSpPr txBox="1"/>
            <p:nvPr/>
          </p:nvSpPr>
          <p:spPr>
            <a:xfrm>
              <a:off x="3411920" y="1384794"/>
              <a:ext cx="1823674" cy="11612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Aft>
                  <a:spcPts val="600"/>
                </a:spcAft>
              </a:pPr>
              <a:r>
                <a:rPr lang="en-US" sz="1600" b="1" dirty="0">
                  <a:cs typeface="Arial"/>
                </a:rPr>
                <a:t>ICANN Board reviews proposal(s) and considerations of future oversight, including reporting compliance</a:t>
              </a:r>
            </a:p>
          </p:txBody>
        </p:sp>
      </p:grpSp>
      <p:pic>
        <p:nvPicPr>
          <p:cNvPr id="46" name="Picture 45"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558249" y="2117758"/>
            <a:ext cx="539472" cy="339272"/>
          </a:xfrm>
          <a:prstGeom prst="rect">
            <a:avLst/>
          </a:prstGeom>
        </p:spPr>
      </p:pic>
      <p:sp>
        <p:nvSpPr>
          <p:cNvPr id="47" name="Rectangle 46"/>
          <p:cNvSpPr/>
          <p:nvPr/>
        </p:nvSpPr>
        <p:spPr>
          <a:xfrm>
            <a:off x="901699" y="1464599"/>
            <a:ext cx="2689289" cy="152831"/>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48" name="Rectangle 47"/>
          <p:cNvSpPr/>
          <p:nvPr/>
        </p:nvSpPr>
        <p:spPr>
          <a:xfrm>
            <a:off x="4618660" y="1464599"/>
            <a:ext cx="2749406" cy="160360"/>
          </a:xfrm>
          <a:prstGeom prst="rect">
            <a:avLst/>
          </a:prstGeom>
          <a:solidFill>
            <a:schemeClr val="tx2"/>
          </a:solidFill>
          <a:ln w="190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grpSp>
        <p:nvGrpSpPr>
          <p:cNvPr id="49" name="Group 48"/>
          <p:cNvGrpSpPr/>
          <p:nvPr/>
        </p:nvGrpSpPr>
        <p:grpSpPr>
          <a:xfrm>
            <a:off x="8397734" y="1577504"/>
            <a:ext cx="2749406" cy="1613420"/>
            <a:chOff x="3348765" y="1213404"/>
            <a:chExt cx="1955927" cy="1394847"/>
          </a:xfrm>
        </p:grpSpPr>
        <p:sp>
          <p:nvSpPr>
            <p:cNvPr id="50" name="Rectangle 49"/>
            <p:cNvSpPr/>
            <p:nvPr/>
          </p:nvSpPr>
          <p:spPr>
            <a:xfrm>
              <a:off x="3348765" y="1213404"/>
              <a:ext cx="1955927" cy="139484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700" dirty="0">
                <a:latin typeface="Arial"/>
                <a:cs typeface="Arial"/>
              </a:endParaRPr>
            </a:p>
          </p:txBody>
        </p:sp>
        <p:sp>
          <p:nvSpPr>
            <p:cNvPr id="51" name="TextBox 50"/>
            <p:cNvSpPr txBox="1"/>
            <p:nvPr/>
          </p:nvSpPr>
          <p:spPr>
            <a:xfrm>
              <a:off x="3393850" y="1377389"/>
              <a:ext cx="1847684" cy="121067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Aft>
                  <a:spcPts val="600"/>
                </a:spcAft>
              </a:pPr>
              <a:r>
                <a:rPr lang="en-US" sz="1600" b="1" dirty="0">
                  <a:cs typeface="Arial"/>
                </a:rPr>
                <a:t>Mechanism(s) are implemented</a:t>
              </a:r>
            </a:p>
            <a:p>
              <a:pPr algn="ctr">
                <a:spcAft>
                  <a:spcPts val="600"/>
                </a:spcAft>
              </a:pPr>
              <a:r>
                <a:rPr lang="en-US" sz="1200" i="1" dirty="0">
                  <a:cs typeface="Arial"/>
                </a:rPr>
                <a:t>Including evaluation on funding applications, publication of results/decision-making, and decisions on allocation of proceeds</a:t>
              </a:r>
            </a:p>
          </p:txBody>
        </p:sp>
      </p:grpSp>
      <p:sp>
        <p:nvSpPr>
          <p:cNvPr id="52" name="Rectangle 51"/>
          <p:cNvSpPr/>
          <p:nvPr/>
        </p:nvSpPr>
        <p:spPr>
          <a:xfrm>
            <a:off x="8397734" y="1440792"/>
            <a:ext cx="2749406" cy="160360"/>
          </a:xfrm>
          <a:prstGeom prst="rect">
            <a:avLst/>
          </a:prstGeom>
          <a:solidFill>
            <a:schemeClr val="accent2"/>
          </a:solid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56" name="Oval 55"/>
          <p:cNvSpPr/>
          <p:nvPr/>
        </p:nvSpPr>
        <p:spPr>
          <a:xfrm>
            <a:off x="1864319" y="1104912"/>
            <a:ext cx="678489" cy="678489"/>
          </a:xfrm>
          <a:prstGeom prst="ellipse">
            <a:avLst/>
          </a:prstGeom>
          <a:solidFill>
            <a:schemeClr val="accent5">
              <a:lumMod val="50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nvSpPr>
        <p:spPr>
          <a:xfrm>
            <a:off x="5638429" y="1092077"/>
            <a:ext cx="678489" cy="678489"/>
          </a:xfrm>
          <a:prstGeom prst="ellipse">
            <a:avLst/>
          </a:prstGeom>
          <a:solidFill>
            <a:schemeClr val="tx2">
              <a:lumMod val="75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nvSpPr>
        <p:spPr>
          <a:xfrm>
            <a:off x="9435887" y="1118144"/>
            <a:ext cx="678489" cy="678489"/>
          </a:xfrm>
          <a:prstGeom prst="ellipse">
            <a:avLst/>
          </a:prstGeom>
          <a:solidFill>
            <a:schemeClr val="accent2">
              <a:lumMod val="50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1" name="Picture 60" descr="0202-sphere.eps"/>
          <p:cNvPicPr>
            <a:picLocks noChangeAspect="1"/>
          </p:cNvPicPr>
          <p:nvPr/>
        </p:nvPicPr>
        <p:blipFill>
          <a:blip r:embed="rId4">
            <a:duotone>
              <a:schemeClr val="accent4">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5763106" y="1228613"/>
            <a:ext cx="409046" cy="409046"/>
          </a:xfrm>
          <a:prstGeom prst="rect">
            <a:avLst/>
          </a:prstGeom>
        </p:spPr>
      </p:pic>
      <p:pic>
        <p:nvPicPr>
          <p:cNvPr id="64" name="Picture 63" descr="ua-capability-icons_wht_Proces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12598" y="1281470"/>
            <a:ext cx="519670" cy="320117"/>
          </a:xfrm>
          <a:prstGeom prst="rect">
            <a:avLst/>
          </a:prstGeom>
        </p:spPr>
      </p:pic>
      <p:pic>
        <p:nvPicPr>
          <p:cNvPr id="71" name="Picture 70"/>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961209" y="1228636"/>
            <a:ext cx="441807" cy="368479"/>
          </a:xfrm>
          <a:prstGeom prst="rect">
            <a:avLst/>
          </a:prstGeom>
        </p:spPr>
      </p:pic>
      <p:sp>
        <p:nvSpPr>
          <p:cNvPr id="70" name="Rectangle 69">
            <a:extLst>
              <a:ext uri="{FF2B5EF4-FFF2-40B4-BE49-F238E27FC236}">
                <a16:creationId xmlns:a16="http://schemas.microsoft.com/office/drawing/2014/main" id="{1984AE83-9D06-F941-8EBA-4AB700C7C570}"/>
              </a:ext>
            </a:extLst>
          </p:cNvPr>
          <p:cNvSpPr/>
          <p:nvPr/>
        </p:nvSpPr>
        <p:spPr>
          <a:xfrm>
            <a:off x="901700" y="3644900"/>
            <a:ext cx="10245440" cy="2446824"/>
          </a:xfrm>
          <a:prstGeom prst="rect">
            <a:avLst/>
          </a:prstGeom>
        </p:spPr>
        <p:txBody>
          <a:bodyPr wrap="square">
            <a:spAutoFit/>
          </a:bodyPr>
          <a:lstStyle/>
          <a:p>
            <a:pPr>
              <a:spcAft>
                <a:spcPts val="1800"/>
              </a:spcAft>
            </a:pPr>
            <a:r>
              <a:rPr lang="en-GB" dirty="0"/>
              <a:t>CCWG Co-Chairs asked the Chartering Organizations to </a:t>
            </a:r>
            <a:r>
              <a:rPr lang="en-GB" b="1" dirty="0"/>
              <a:t>respond with the results of deliberations by 30 July 2020</a:t>
            </a:r>
            <a:r>
              <a:rPr lang="en-GB" dirty="0"/>
              <a:t>. </a:t>
            </a:r>
            <a:r>
              <a:rPr lang="en-GB" b="1" dirty="0"/>
              <a:t>If this is not feasible, COs are requested to let the Co-Chairs know</a:t>
            </a:r>
            <a:r>
              <a:rPr lang="en-GB" dirty="0"/>
              <a:t> when they expect to be able to provide a response.</a:t>
            </a:r>
          </a:p>
          <a:p>
            <a:pPr>
              <a:spcAft>
                <a:spcPts val="1800"/>
              </a:spcAft>
            </a:pPr>
            <a:endParaRPr lang="en-GB" dirty="0"/>
          </a:p>
          <a:p>
            <a:pPr>
              <a:spcAft>
                <a:spcPts val="1800"/>
              </a:spcAft>
            </a:pPr>
            <a:r>
              <a:rPr lang="en-GB" b="1" dirty="0"/>
              <a:t>Additional Resource </a:t>
            </a:r>
            <a:r>
              <a:rPr lang="en-GB" dirty="0"/>
              <a:t>for Chartering Organizations as they consider the Final Report:</a:t>
            </a:r>
          </a:p>
          <a:p>
            <a:pPr marL="285750" indent="-285750">
              <a:spcAft>
                <a:spcPts val="1800"/>
              </a:spcAft>
              <a:buFont typeface="Arial" panose="020B0604020202020204" pitchFamily="34" charset="0"/>
              <a:buChar char="•"/>
            </a:pPr>
            <a:r>
              <a:rPr lang="en-US" dirty="0"/>
              <a:t>Q &amp; A sessions with the CCWG Co-Chairs, upon request</a:t>
            </a:r>
          </a:p>
        </p:txBody>
      </p:sp>
    </p:spTree>
    <p:extLst>
      <p:ext uri="{BB962C8B-B14F-4D97-AF65-F5344CB8AC3E}">
        <p14:creationId xmlns:p14="http://schemas.microsoft.com/office/powerpoint/2010/main" val="358686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F8F05-0FFD-454C-94B1-B65059F74B08}"/>
              </a:ext>
            </a:extLst>
          </p:cNvPr>
          <p:cNvSpPr txBox="1"/>
          <p:nvPr/>
        </p:nvSpPr>
        <p:spPr>
          <a:xfrm>
            <a:off x="4554835" y="2982724"/>
            <a:ext cx="3082329" cy="892552"/>
          </a:xfrm>
          <a:prstGeom prst="rect">
            <a:avLst/>
          </a:prstGeom>
          <a:noFill/>
        </p:spPr>
        <p:txBody>
          <a:bodyPr wrap="square" lIns="0" tIns="0" rIns="0" bIns="0" rtlCol="0">
            <a:spAutoFit/>
          </a:bodyPr>
          <a:lstStyle/>
          <a:p>
            <a:r>
              <a:rPr lang="en-GB" sz="4000" dirty="0"/>
              <a:t>Questions?</a:t>
            </a:r>
          </a:p>
          <a:p>
            <a:endParaRPr lang="en-GB" dirty="0"/>
          </a:p>
        </p:txBody>
      </p:sp>
    </p:spTree>
    <p:extLst>
      <p:ext uri="{BB962C8B-B14F-4D97-AF65-F5344CB8AC3E}">
        <p14:creationId xmlns:p14="http://schemas.microsoft.com/office/powerpoint/2010/main" val="255699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Annex: CCWG-AP Charter Questions</a:t>
            </a:r>
          </a:p>
        </p:txBody>
      </p:sp>
    </p:spTree>
    <p:extLst>
      <p:ext uri="{BB962C8B-B14F-4D97-AF65-F5344CB8AC3E}">
        <p14:creationId xmlns:p14="http://schemas.microsoft.com/office/powerpoint/2010/main" val="3051219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that the CCWG-AP Considered</a:t>
            </a:r>
          </a:p>
        </p:txBody>
      </p:sp>
      <p:sp>
        <p:nvSpPr>
          <p:cNvPr id="4" name="TextBox 3"/>
          <p:cNvSpPr txBox="1"/>
          <p:nvPr/>
        </p:nvSpPr>
        <p:spPr>
          <a:xfrm>
            <a:off x="608737" y="865624"/>
            <a:ext cx="11202264" cy="5201424"/>
          </a:xfrm>
          <a:prstGeom prst="rect">
            <a:avLst/>
          </a:prstGeom>
          <a:noFill/>
        </p:spPr>
        <p:txBody>
          <a:bodyPr wrap="square" lIns="0" tIns="0" rIns="0" bIns="0" rtlCol="0">
            <a:spAutoFit/>
          </a:bodyPr>
          <a:lstStyle/>
          <a:p>
            <a:pPr marL="342900" indent="-342900">
              <a:spcAft>
                <a:spcPts val="1000"/>
              </a:spcAft>
              <a:buFont typeface="+mj-lt"/>
              <a:buAutoNum type="arabicPeriod"/>
            </a:pPr>
            <a:r>
              <a:rPr lang="en-US" dirty="0">
                <a:cs typeface="Source Sans Pro"/>
              </a:rPr>
              <a:t>What framework should be designed and implemented to allow for the disbursement of new gTLD Auction Proceeds, taking into account the legal and fiduciary constraints outlined above as well as the existing memo on legal and fiduciary principles? </a:t>
            </a:r>
          </a:p>
          <a:p>
            <a:pPr marL="342900" indent="-342900">
              <a:spcAft>
                <a:spcPts val="1000"/>
              </a:spcAft>
              <a:buFont typeface="+mj-lt"/>
              <a:buAutoNum type="arabicPeriod"/>
            </a:pPr>
            <a:r>
              <a:rPr lang="en-US" dirty="0">
                <a:cs typeface="Source Sans Pro"/>
              </a:rPr>
              <a:t>As part of this framework, what will be the limitations of fund allocation, factoring in that the funds need to be used in line with ICANN’s mission while at the same time recognizing the diversity of communities that ICANN serves? </a:t>
            </a:r>
          </a:p>
          <a:p>
            <a:pPr marL="342900" indent="-342900">
              <a:spcAft>
                <a:spcPts val="1000"/>
              </a:spcAft>
              <a:buFont typeface="+mj-lt"/>
              <a:buAutoNum type="arabicPeriod"/>
            </a:pPr>
            <a:r>
              <a:rPr lang="en-US" dirty="0">
                <a:cs typeface="Source Sans Pro"/>
              </a:rPr>
              <a:t>What safeguards are to be put in place to ensure that the creation of the framework, as well as its execution and operation, respect the legal and fiduciary constraints that have been outlined in this memo?</a:t>
            </a:r>
          </a:p>
          <a:p>
            <a:pPr marL="342900" indent="-342900">
              <a:spcAft>
                <a:spcPts val="1000"/>
              </a:spcAft>
              <a:buFont typeface="+mj-lt"/>
              <a:buAutoNum type="arabicPeriod"/>
            </a:pPr>
            <a:r>
              <a:rPr lang="en-US" dirty="0">
                <a:cs typeface="Source Sans Pro"/>
              </a:rPr>
              <a:t>What aspects should be considered to define a timeframe, if any, for the funds allocation mechanism to operate as well as the disbursements of funds? </a:t>
            </a:r>
          </a:p>
          <a:p>
            <a:pPr marL="342900" indent="-342900">
              <a:spcAft>
                <a:spcPts val="1000"/>
              </a:spcAft>
              <a:buFont typeface="+mj-lt"/>
              <a:buAutoNum type="arabicPeriod" startAt="5"/>
            </a:pPr>
            <a:r>
              <a:rPr lang="en-US" dirty="0">
                <a:cs typeface="Source Sans Pro"/>
              </a:rPr>
              <a:t>What conflict of interest provisions and procedures need to be put in place as part of this framework for fund allocations?</a:t>
            </a:r>
          </a:p>
          <a:p>
            <a:pPr marL="342900" indent="-342900">
              <a:spcAft>
                <a:spcPts val="1000"/>
              </a:spcAft>
              <a:buFont typeface="+mj-lt"/>
              <a:buAutoNum type="arabicPeriod" startAt="5"/>
            </a:pPr>
            <a:r>
              <a:rPr lang="en-US" dirty="0">
                <a:cs typeface="Source Sans Pro"/>
              </a:rPr>
              <a:t>Should any priority or preference be given to organizations from developing economies, projects implemented in such regions and/or under represented groups?</a:t>
            </a:r>
          </a:p>
          <a:p>
            <a:pPr marL="342900" indent="-342900">
              <a:spcAft>
                <a:spcPts val="1000"/>
              </a:spcAft>
              <a:buFont typeface="+mj-lt"/>
              <a:buAutoNum type="arabicPeriod" startAt="7"/>
            </a:pPr>
            <a:r>
              <a:rPr lang="en-US" dirty="0">
                <a:cs typeface="Source Sans Pro"/>
              </a:rPr>
              <a:t>Should ICANN oversee the solicitation and evaluation of proposals, or delegate to or coordinate with another entity, including, for example, a foundation created for this purpose?</a:t>
            </a:r>
          </a:p>
        </p:txBody>
      </p:sp>
    </p:spTree>
    <p:extLst>
      <p:ext uri="{BB962C8B-B14F-4D97-AF65-F5344CB8AC3E}">
        <p14:creationId xmlns:p14="http://schemas.microsoft.com/office/powerpoint/2010/main" val="905345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that the CCWG-AP Considered</a:t>
            </a:r>
          </a:p>
        </p:txBody>
      </p:sp>
      <p:sp>
        <p:nvSpPr>
          <p:cNvPr id="4" name="TextBox 3"/>
          <p:cNvSpPr txBox="1"/>
          <p:nvPr/>
        </p:nvSpPr>
        <p:spPr>
          <a:xfrm>
            <a:off x="619050" y="1051003"/>
            <a:ext cx="11014150" cy="4647426"/>
          </a:xfrm>
          <a:prstGeom prst="rect">
            <a:avLst/>
          </a:prstGeom>
          <a:noFill/>
        </p:spPr>
        <p:txBody>
          <a:bodyPr wrap="square" lIns="0" tIns="0" rIns="0" bIns="0" rtlCol="0">
            <a:spAutoFit/>
          </a:bodyPr>
          <a:lstStyle/>
          <a:p>
            <a:pPr marL="342900" indent="-342900">
              <a:spcAft>
                <a:spcPts val="1000"/>
              </a:spcAft>
              <a:buFont typeface="+mj-lt"/>
              <a:buAutoNum type="arabicPeriod" startAt="8"/>
            </a:pPr>
            <a:r>
              <a:rPr lang="en-US" dirty="0">
                <a:cs typeface="Source Sans Pro"/>
              </a:rPr>
              <a:t>What aspects should be considered to determine an appropriate level of overhead that supports the principles outlined in this charter?</a:t>
            </a:r>
          </a:p>
          <a:p>
            <a:pPr marL="342900" indent="-342900">
              <a:spcAft>
                <a:spcPts val="1000"/>
              </a:spcAft>
              <a:buFont typeface="+mj-lt"/>
              <a:buAutoNum type="arabicPeriod" startAt="9"/>
            </a:pPr>
            <a:r>
              <a:rPr lang="en-US" dirty="0">
                <a:cs typeface="Source Sans Pro"/>
              </a:rPr>
              <a:t>What is the governance framework that should be followed to guide distribution of the proceeds? The issues addressed by a governance framework could include (but does not have to be limited to): </a:t>
            </a:r>
          </a:p>
          <a:p>
            <a:pPr marL="800100" lvl="1" indent="-342900">
              <a:spcAft>
                <a:spcPts val="1000"/>
              </a:spcAft>
              <a:buFont typeface="+mj-lt"/>
              <a:buAutoNum type="alphaLcParenR"/>
            </a:pPr>
            <a:r>
              <a:rPr lang="en-US" dirty="0">
                <a:cs typeface="Source Sans Pro"/>
              </a:rPr>
              <a:t>What are the specific measures of success that should be reported upon?</a:t>
            </a:r>
          </a:p>
          <a:p>
            <a:pPr marL="800100" lvl="1" indent="-342900">
              <a:spcAft>
                <a:spcPts val="1000"/>
              </a:spcAft>
              <a:buFont typeface="+mj-lt"/>
              <a:buAutoNum type="alphaLcParenR"/>
            </a:pPr>
            <a:r>
              <a:rPr lang="en-US" dirty="0">
                <a:cs typeface="Source Sans Pro"/>
              </a:rPr>
              <a:t>What are the criteria and mechanisms for measuring success and performance?</a:t>
            </a:r>
          </a:p>
          <a:p>
            <a:pPr marL="800100" lvl="1" indent="-342900">
              <a:spcAft>
                <a:spcPts val="1000"/>
              </a:spcAft>
              <a:buFont typeface="+mj-lt"/>
              <a:buAutoNum type="alphaLcParenR"/>
            </a:pPr>
            <a:r>
              <a:rPr lang="en-US" dirty="0">
                <a:cs typeface="Source Sans Pro"/>
              </a:rPr>
              <a:t>What level of evaluation and reporting should be implemented to keep the community informed about how the funds are ultimately used?</a:t>
            </a:r>
          </a:p>
          <a:p>
            <a:pPr marL="342900" indent="-342900">
              <a:spcAft>
                <a:spcPts val="1000"/>
              </a:spcAft>
              <a:buFont typeface="+mj-lt"/>
              <a:buAutoNum type="arabicPeriod" startAt="9"/>
            </a:pPr>
            <a:r>
              <a:rPr lang="en-US" dirty="0">
                <a:cs typeface="Source Sans Pro"/>
              </a:rPr>
              <a:t>To what extent (and, if so, how) could ICANN, the Organization or a constituent part thereof, be the beneficiary of some of the auction funds?</a:t>
            </a:r>
          </a:p>
          <a:p>
            <a:pPr marL="342900" indent="-342900">
              <a:spcAft>
                <a:spcPts val="1000"/>
              </a:spcAft>
              <a:buFont typeface="+mj-lt"/>
              <a:buAutoNum type="arabicPeriod" startAt="9"/>
            </a:pPr>
            <a:r>
              <a:rPr lang="en-US" dirty="0">
                <a:cs typeface="Source Sans Pro"/>
              </a:rPr>
              <a:t>Should a review mechanism be put in place to address possible adjustments to the framework following the completion of the CCWG-AP’s work and implementation of the framework should changes occur that affect the original recommendations (for example, changes to legal and fiduciary requirements and/or changes to ICANN’s mission)? </a:t>
            </a:r>
          </a:p>
        </p:txBody>
      </p:sp>
    </p:spTree>
    <p:extLst>
      <p:ext uri="{BB962C8B-B14F-4D97-AF65-F5344CB8AC3E}">
        <p14:creationId xmlns:p14="http://schemas.microsoft.com/office/powerpoint/2010/main" val="1599420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Annex: CCWG-AP Recommendations</a:t>
            </a:r>
          </a:p>
        </p:txBody>
      </p:sp>
    </p:spTree>
    <p:extLst>
      <p:ext uri="{BB962C8B-B14F-4D97-AF65-F5344CB8AC3E}">
        <p14:creationId xmlns:p14="http://schemas.microsoft.com/office/powerpoint/2010/main" val="464622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CCWG Recommendations</a:t>
            </a:r>
          </a:p>
        </p:txBody>
      </p:sp>
      <p:sp>
        <p:nvSpPr>
          <p:cNvPr id="4" name="TextBox 3"/>
          <p:cNvSpPr txBox="1"/>
          <p:nvPr/>
        </p:nvSpPr>
        <p:spPr>
          <a:xfrm>
            <a:off x="608737" y="865624"/>
            <a:ext cx="11202264" cy="3877985"/>
          </a:xfrm>
          <a:prstGeom prst="rect">
            <a:avLst/>
          </a:prstGeom>
          <a:noFill/>
        </p:spPr>
        <p:txBody>
          <a:bodyPr wrap="square" lIns="0" tIns="0" rIns="0" bIns="0" rtlCol="0">
            <a:spAutoFit/>
          </a:bodyPr>
          <a:lstStyle/>
          <a:p>
            <a:r>
              <a:rPr lang="en-GB" b="1" dirty="0"/>
              <a:t>CCWG Recommendation #1: </a:t>
            </a:r>
            <a:r>
              <a:rPr lang="en-GB" dirty="0"/>
              <a:t>The CCWG recommends that the Board select either mechanism A or mechanism B for the allocation of auction proceeds, taking into account the preference expressed by CCWG members for mechanism A. </a:t>
            </a:r>
          </a:p>
          <a:p>
            <a:endParaRPr lang="en-GB" dirty="0"/>
          </a:p>
          <a:p>
            <a:r>
              <a:rPr lang="en-GB" dirty="0"/>
              <a:t>As part of its selection process, the ICANN Board is expected to apply the criteria outlined by the CCWG in section 4.5 of this proposed Final Report for which additional internal and/or external input may be required (such as providing a reliable cost estimate). The ICANN Board is expected to share the outcome of its consideration with the CCWG Chartering Organizations and, if deemed necessary, involve the Chartering Organizations and/or CCWG implementation team in any deliberations that would benefit from Chartering Organization and/or CCWG implementation team input. </a:t>
            </a:r>
          </a:p>
          <a:p>
            <a:endParaRPr lang="en-GB" dirty="0"/>
          </a:p>
          <a:p>
            <a:r>
              <a:rPr lang="en-GB" dirty="0"/>
              <a:t>The CCWG strongly encourages the ICANN Board to conduct a feasibility assessment which provides further analysis of the recommended mechanisms, including costs associated with each mechanism, so that the Board can take an informed decision about supporting the most appropriate mechanism. </a:t>
            </a:r>
          </a:p>
        </p:txBody>
      </p:sp>
    </p:spTree>
    <p:extLst>
      <p:ext uri="{BB962C8B-B14F-4D97-AF65-F5344CB8AC3E}">
        <p14:creationId xmlns:p14="http://schemas.microsoft.com/office/powerpoint/2010/main" val="222129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highlights</a:t>
            </a:r>
          </a:p>
        </p:txBody>
      </p:sp>
      <p:sp>
        <p:nvSpPr>
          <p:cNvPr id="10" name="Rectangle 9"/>
          <p:cNvSpPr/>
          <p:nvPr/>
        </p:nvSpPr>
        <p:spPr>
          <a:xfrm>
            <a:off x="1236218" y="960197"/>
            <a:ext cx="9719564" cy="12367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bg1"/>
              </a:solidFill>
              <a:cs typeface="Arial"/>
            </a:endParaRPr>
          </a:p>
        </p:txBody>
      </p:sp>
      <p:sp>
        <p:nvSpPr>
          <p:cNvPr id="12" name="TextBox 11"/>
          <p:cNvSpPr txBox="1"/>
          <p:nvPr/>
        </p:nvSpPr>
        <p:spPr>
          <a:xfrm>
            <a:off x="1705358" y="1116908"/>
            <a:ext cx="9129269" cy="923330"/>
          </a:xfrm>
          <a:prstGeom prst="rect">
            <a:avLst/>
          </a:prstGeom>
          <a:noFill/>
        </p:spPr>
        <p:txBody>
          <a:bodyPr wrap="square" rtlCol="0">
            <a:spAutoFit/>
          </a:bodyPr>
          <a:lstStyle/>
          <a:p>
            <a:pPr>
              <a:buSzPct val="75000"/>
            </a:pPr>
            <a:r>
              <a:rPr lang="en-GB" dirty="0">
                <a:solidFill>
                  <a:schemeClr val="bg1"/>
                </a:solidFill>
              </a:rPr>
              <a:t>The CCWG was tasked with developing a proposal(s) for consideration by its Chartering Organizations on the mechanism that should be developed in order to allocate the new gTLD Auction Proceeds. </a:t>
            </a:r>
            <a:endParaRPr lang="en-US" altLang="x-none" dirty="0">
              <a:solidFill>
                <a:schemeClr val="bg1"/>
              </a:solidFill>
              <a:latin typeface="Arial" charset="0"/>
              <a:ea typeface="Arial" charset="0"/>
              <a:cs typeface="Arial" charset="0"/>
            </a:endParaRPr>
          </a:p>
        </p:txBody>
      </p:sp>
      <p:sp>
        <p:nvSpPr>
          <p:cNvPr id="20" name="Rectangle 19"/>
          <p:cNvSpPr/>
          <p:nvPr/>
        </p:nvSpPr>
        <p:spPr>
          <a:xfrm>
            <a:off x="1471672" y="2752038"/>
            <a:ext cx="9248656" cy="2539157"/>
          </a:xfrm>
          <a:prstGeom prst="rect">
            <a:avLst/>
          </a:prstGeom>
        </p:spPr>
        <p:txBody>
          <a:bodyPr wrap="square">
            <a:spAutoFit/>
          </a:bodyPr>
          <a:lstStyle/>
          <a:p>
            <a:pPr marL="285750" indent="-285750">
              <a:spcAft>
                <a:spcPts val="1800"/>
              </a:spcAft>
              <a:buFont typeface="Arial" charset="0"/>
              <a:buChar char="•"/>
            </a:pPr>
            <a:r>
              <a:rPr lang="en-GB" dirty="0"/>
              <a:t>The Chartering Organizations are all of the SO/ACs: Address Supporting Organization (ASO), the At-Large Advisory Committee (ALAC), the Country Code Names Supporting Organization (</a:t>
            </a:r>
            <a:r>
              <a:rPr lang="en-GB" dirty="0" err="1"/>
              <a:t>ccNSO</a:t>
            </a:r>
            <a:r>
              <a:rPr lang="en-GB" dirty="0"/>
              <a:t>), the Generic Names Supporting Organization (GNSO), the Governmental Advisory Committee (GAC), the Security and Stability Advisory Committee (SSAC), and the Root Server System Advisory Committee (RSSAC).</a:t>
            </a:r>
            <a:r>
              <a:rPr lang="en-US" dirty="0"/>
              <a:t> </a:t>
            </a:r>
          </a:p>
          <a:p>
            <a:pPr marL="285750" indent="-285750">
              <a:spcAft>
                <a:spcPts val="1800"/>
              </a:spcAft>
              <a:buFont typeface="Arial" charset="0"/>
              <a:buChar char="•"/>
            </a:pPr>
            <a:r>
              <a:rPr lang="en-GB" dirty="0"/>
              <a:t>The CCWG submitted its Final Report to Chartering Organizations for their approval at the end of May 2020.</a:t>
            </a:r>
            <a:endParaRPr lang="en-US" dirty="0"/>
          </a:p>
        </p:txBody>
      </p:sp>
    </p:spTree>
    <p:extLst>
      <p:ext uri="{BB962C8B-B14F-4D97-AF65-F5344CB8AC3E}">
        <p14:creationId xmlns:p14="http://schemas.microsoft.com/office/powerpoint/2010/main" val="2048580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CCWG Recommendations</a:t>
            </a:r>
          </a:p>
        </p:txBody>
      </p:sp>
      <p:sp>
        <p:nvSpPr>
          <p:cNvPr id="4" name="TextBox 3"/>
          <p:cNvSpPr txBox="1"/>
          <p:nvPr/>
        </p:nvSpPr>
        <p:spPr>
          <a:xfrm>
            <a:off x="608737" y="865624"/>
            <a:ext cx="11202264" cy="5539978"/>
          </a:xfrm>
          <a:prstGeom prst="rect">
            <a:avLst/>
          </a:prstGeom>
          <a:noFill/>
        </p:spPr>
        <p:txBody>
          <a:bodyPr wrap="square" lIns="0" tIns="0" rIns="0" bIns="0" rtlCol="0">
            <a:spAutoFit/>
          </a:bodyPr>
          <a:lstStyle/>
          <a:p>
            <a:r>
              <a:rPr lang="en-GB" b="1" dirty="0"/>
              <a:t>CCWG Recommendation #2: </a:t>
            </a:r>
            <a:r>
              <a:rPr lang="en-GB" dirty="0"/>
              <a:t>The CCWG recommends that an Independent Project Applications Evaluation Panel will be established. The Panel’s responsibility is to evaluate and select project applications. Neither the Board nor staff will be taking decisions on individual applications but the Board will instead focus its oversight on whether the rules of the process were followed by the Independent Project Applications Evaluation Panel. Members of the Independent Project Applications Evaluation Panel will not be selected based on their affiliation or representation, but will be selected based on their grant-making expertise, ability to demonstrate independence over time, and relevant knowledge. Diversity considerations should also be taken into account in the selection process. </a:t>
            </a:r>
          </a:p>
          <a:p>
            <a:endParaRPr lang="en-GB" dirty="0"/>
          </a:p>
          <a:p>
            <a:endParaRPr lang="en-GB" dirty="0"/>
          </a:p>
          <a:p>
            <a:r>
              <a:rPr lang="en-GB" b="1" dirty="0"/>
              <a:t>CCWG Recommendation #3</a:t>
            </a:r>
            <a:r>
              <a:rPr lang="en-GB" dirty="0"/>
              <a:t>: The CCWG agreed that specific objectives of new gTLD Auction Proceeds fund allocation are:</a:t>
            </a:r>
          </a:p>
          <a:p>
            <a:r>
              <a:rPr lang="en-GB" dirty="0"/>
              <a:t> </a:t>
            </a:r>
          </a:p>
          <a:p>
            <a:pPr marL="285750" indent="-285750">
              <a:buFont typeface="Arial" panose="020B0604020202020204" pitchFamily="34" charset="0"/>
              <a:buChar char="•"/>
            </a:pPr>
            <a:r>
              <a:rPr lang="en-GB" dirty="0"/>
              <a:t>Benefit the development, distribution, evolution and structures/projects that support the Internet's unique identifier systems; </a:t>
            </a:r>
          </a:p>
          <a:p>
            <a:pPr marL="285750" indent="-285750">
              <a:buFont typeface="Arial" panose="020B0604020202020204" pitchFamily="34" charset="0"/>
              <a:buChar char="•"/>
            </a:pPr>
            <a:r>
              <a:rPr lang="en-GB" dirty="0"/>
              <a:t>Benefit capacity building and underserved populations, or; </a:t>
            </a:r>
          </a:p>
          <a:p>
            <a:pPr marL="285750" indent="-285750">
              <a:buFont typeface="Arial" panose="020B0604020202020204" pitchFamily="34" charset="0"/>
              <a:buChar char="•"/>
            </a:pPr>
            <a:r>
              <a:rPr lang="en-GB" dirty="0"/>
              <a:t>Benefit the open and interoperable Internet.</a:t>
            </a:r>
          </a:p>
          <a:p>
            <a:pPr marL="285750" indent="-285750">
              <a:buFont typeface="Arial" panose="020B0604020202020204" pitchFamily="34" charset="0"/>
              <a:buChar char="•"/>
            </a:pPr>
            <a:endParaRPr lang="en-GB" dirty="0"/>
          </a:p>
          <a:p>
            <a:r>
              <a:rPr lang="en-GB" dirty="0"/>
              <a:t>New gTLD Auction Proceeds are expected to be allocated in a manner consistent with ICANN’s mission. </a:t>
            </a:r>
          </a:p>
          <a:p>
            <a:endParaRPr lang="en-GB" dirty="0"/>
          </a:p>
        </p:txBody>
      </p:sp>
    </p:spTree>
    <p:extLst>
      <p:ext uri="{BB962C8B-B14F-4D97-AF65-F5344CB8AC3E}">
        <p14:creationId xmlns:p14="http://schemas.microsoft.com/office/powerpoint/2010/main" val="3255045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CCWG Recommendations</a:t>
            </a:r>
          </a:p>
        </p:txBody>
      </p:sp>
      <p:sp>
        <p:nvSpPr>
          <p:cNvPr id="4" name="TextBox 3"/>
          <p:cNvSpPr txBox="1"/>
          <p:nvPr/>
        </p:nvSpPr>
        <p:spPr>
          <a:xfrm>
            <a:off x="608737" y="865624"/>
            <a:ext cx="11202264" cy="3323987"/>
          </a:xfrm>
          <a:prstGeom prst="rect">
            <a:avLst/>
          </a:prstGeom>
          <a:noFill/>
        </p:spPr>
        <p:txBody>
          <a:bodyPr wrap="square" lIns="0" tIns="0" rIns="0" bIns="0" rtlCol="0">
            <a:spAutoFit/>
          </a:bodyPr>
          <a:lstStyle/>
          <a:p>
            <a:r>
              <a:rPr lang="en-GB" b="1" dirty="0"/>
              <a:t>CCWG Recommendation #4</a:t>
            </a:r>
            <a:r>
              <a:rPr lang="en-GB" dirty="0"/>
              <a:t>: The implementation of the selected fund allocation mechanism should include safeguards described in the response to charter question 2. </a:t>
            </a:r>
          </a:p>
          <a:p>
            <a:endParaRPr lang="en-GB" dirty="0"/>
          </a:p>
          <a:p>
            <a:endParaRPr lang="en-GB" dirty="0"/>
          </a:p>
          <a:p>
            <a:r>
              <a:rPr lang="en-GB" b="1" dirty="0"/>
              <a:t>CCWG Recommendation #5</a:t>
            </a:r>
            <a:r>
              <a:rPr lang="en-GB" dirty="0"/>
              <a:t>: Robust conflict of interest provisions must be developed and put in place at every phase of the process, regardless of which mechanism is ultimately selected. </a:t>
            </a:r>
          </a:p>
          <a:p>
            <a:endParaRPr lang="en-GB" dirty="0"/>
          </a:p>
          <a:p>
            <a:endParaRPr lang="en-GB" dirty="0"/>
          </a:p>
          <a:p>
            <a:r>
              <a:rPr lang="en-GB" b="1" dirty="0"/>
              <a:t>CCWG Recommendation #6: </a:t>
            </a:r>
            <a:r>
              <a:rPr lang="en-GB" dirty="0"/>
              <a:t>Audit requirements as described above do not only apply to the disbursement of auction proceeds on a standalone basis but must be applied to all of ICANN’s activities in relation to auction proceeds, including the disbursement of auction proceeds if and when this occurs. </a:t>
            </a:r>
          </a:p>
          <a:p>
            <a:endParaRPr lang="en-GB" dirty="0"/>
          </a:p>
        </p:txBody>
      </p:sp>
    </p:spTree>
    <p:extLst>
      <p:ext uri="{BB962C8B-B14F-4D97-AF65-F5344CB8AC3E}">
        <p14:creationId xmlns:p14="http://schemas.microsoft.com/office/powerpoint/2010/main" val="1187329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CCWG Recommendations</a:t>
            </a:r>
          </a:p>
        </p:txBody>
      </p:sp>
      <p:sp>
        <p:nvSpPr>
          <p:cNvPr id="4" name="TextBox 3"/>
          <p:cNvSpPr txBox="1"/>
          <p:nvPr/>
        </p:nvSpPr>
        <p:spPr>
          <a:xfrm>
            <a:off x="608737" y="865624"/>
            <a:ext cx="11202264" cy="4708981"/>
          </a:xfrm>
          <a:prstGeom prst="rect">
            <a:avLst/>
          </a:prstGeom>
          <a:noFill/>
        </p:spPr>
        <p:txBody>
          <a:bodyPr wrap="square" lIns="0" tIns="0" rIns="0" bIns="0" rtlCol="0">
            <a:spAutoFit/>
          </a:bodyPr>
          <a:lstStyle/>
          <a:p>
            <a:r>
              <a:rPr lang="en-GB" b="1" dirty="0"/>
              <a:t>CCWG Recommendation #7: </a:t>
            </a:r>
            <a:r>
              <a:rPr lang="en-GB" dirty="0"/>
              <a:t>Existing ICANN accountability mechanisms such as IRP or other appeal mechanisms cannot be used to challenge a decision from the Independent Project Applications Evaluation Panel to approve or not approve an application. Applicants not selected should receive further details about where information can be found about the next round of applications as well as any educational materials that may be available to assist applicants. The CCWG recognizes that there will need to be an amendment to the Fundamental Bylaws to eliminate the opportunity to use the Request for Reconsideration and Independent Review Panel to challenge grant decisions. For the sake of clarity, the recommended Bylaws amendment is not intended to affect the existing powers of the Empowered Community specified under the ICANN Bylaws, including rejection powers on the five-year strategic plan, the five-year operating plan, the annual operating plan, and the annual budget. </a:t>
            </a:r>
          </a:p>
          <a:p>
            <a:endParaRPr lang="en-GB" dirty="0"/>
          </a:p>
          <a:p>
            <a:endParaRPr lang="en-GB" dirty="0"/>
          </a:p>
          <a:p>
            <a:r>
              <a:rPr lang="en-GB" b="1" dirty="0"/>
              <a:t>CCWG Recommendation #8</a:t>
            </a:r>
            <a:r>
              <a:rPr lang="en-GB" dirty="0"/>
              <a:t>: The CCWG did not reach consensus to provide any specific recommendation on whether or not ICANN org or its constituent parts could be a beneficiary of auction proceeds, but it does recommend that for all applications the stipulated conditions and requirements, including legal and fiduciary requirements, need to be met. </a:t>
            </a:r>
          </a:p>
          <a:p>
            <a:endParaRPr lang="en-GB" dirty="0"/>
          </a:p>
        </p:txBody>
      </p:sp>
    </p:spTree>
    <p:extLst>
      <p:ext uri="{BB962C8B-B14F-4D97-AF65-F5344CB8AC3E}">
        <p14:creationId xmlns:p14="http://schemas.microsoft.com/office/powerpoint/2010/main" val="4203305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CCWG Recommendations</a:t>
            </a:r>
          </a:p>
        </p:txBody>
      </p:sp>
      <p:sp>
        <p:nvSpPr>
          <p:cNvPr id="4" name="TextBox 3"/>
          <p:cNvSpPr txBox="1"/>
          <p:nvPr/>
        </p:nvSpPr>
        <p:spPr>
          <a:xfrm>
            <a:off x="608737" y="865624"/>
            <a:ext cx="11202264" cy="5262979"/>
          </a:xfrm>
          <a:prstGeom prst="rect">
            <a:avLst/>
          </a:prstGeom>
          <a:noFill/>
        </p:spPr>
        <p:txBody>
          <a:bodyPr wrap="square" lIns="0" tIns="0" rIns="0" bIns="0" rtlCol="0">
            <a:spAutoFit/>
          </a:bodyPr>
          <a:lstStyle/>
          <a:p>
            <a:r>
              <a:rPr lang="en-GB" b="1" dirty="0"/>
              <a:t>CCWG Recommendation #9</a:t>
            </a:r>
            <a:r>
              <a:rPr lang="en-GB" dirty="0"/>
              <a:t>: The selected mechanism must be implemented to enable the availability of funds for a specific round as well as the disbursement of the funds for selected projects in an effective and judicious manner without creating a perpetual mechanism (i.e. not being focused on preservation of capital). </a:t>
            </a:r>
          </a:p>
          <a:p>
            <a:endParaRPr lang="en-GB" b="1" dirty="0"/>
          </a:p>
          <a:p>
            <a:endParaRPr lang="en-GB" b="1" dirty="0"/>
          </a:p>
          <a:p>
            <a:r>
              <a:rPr lang="en-GB" b="1" dirty="0"/>
              <a:t>CCWG Recommendation #10</a:t>
            </a:r>
            <a:r>
              <a:rPr lang="en-GB" dirty="0"/>
              <a:t>: Funds availability for disbursement should be staged in tranches over a period of years, regardless of the mechanism implemented. Progressive disbursements may be used to fund projects receiving large grants to be implemented over a period of years. Similarly, progressive disbursements can support projects that could be implemented in shorter periods. </a:t>
            </a:r>
          </a:p>
          <a:p>
            <a:endParaRPr lang="en-GB" b="1" dirty="0"/>
          </a:p>
          <a:p>
            <a:endParaRPr lang="en-GB" b="1" dirty="0"/>
          </a:p>
          <a:p>
            <a:r>
              <a:rPr lang="en-GB" b="1" dirty="0"/>
              <a:t>CCWG Recommendation #11</a:t>
            </a:r>
            <a:r>
              <a:rPr lang="en-GB" dirty="0"/>
              <a:t>: As one of the objectives for new gTLD Auction Proceeds fund allocation is to contribute to projects that support capacity building and underserved populations, consideration about how this objective can be achieved should be given further consideration during the implementation phase. The CCWG does not have a particular preference about how to achieve the objective but provided guidance for the implementation phase (see hereunder). The CCWG notes that auction proceeds must be used in a manner that supports ICANN’s mission. </a:t>
            </a:r>
          </a:p>
          <a:p>
            <a:endParaRPr lang="en-GB" dirty="0"/>
          </a:p>
          <a:p>
            <a:endParaRPr lang="en-GB" dirty="0"/>
          </a:p>
        </p:txBody>
      </p:sp>
    </p:spTree>
    <p:extLst>
      <p:ext uri="{BB962C8B-B14F-4D97-AF65-F5344CB8AC3E}">
        <p14:creationId xmlns:p14="http://schemas.microsoft.com/office/powerpoint/2010/main" val="2440002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CCWG Recommendations</a:t>
            </a:r>
          </a:p>
        </p:txBody>
      </p:sp>
      <p:sp>
        <p:nvSpPr>
          <p:cNvPr id="4" name="TextBox 3"/>
          <p:cNvSpPr txBox="1"/>
          <p:nvPr/>
        </p:nvSpPr>
        <p:spPr>
          <a:xfrm>
            <a:off x="608737" y="865624"/>
            <a:ext cx="11202264" cy="3600986"/>
          </a:xfrm>
          <a:prstGeom prst="rect">
            <a:avLst/>
          </a:prstGeom>
          <a:noFill/>
        </p:spPr>
        <p:txBody>
          <a:bodyPr wrap="square" lIns="0" tIns="0" rIns="0" bIns="0" rtlCol="0">
            <a:spAutoFit/>
          </a:bodyPr>
          <a:lstStyle/>
          <a:p>
            <a:r>
              <a:rPr lang="en-GB" b="1" dirty="0"/>
              <a:t>CCWG Recommendation #12</a:t>
            </a:r>
            <a:r>
              <a:rPr lang="en-GB" dirty="0"/>
              <a:t>: The CCWG recommends that two types of review are implemented6. First, an internal review step will be part of the standard operation of the program. This review may take place at the end of each granting cycle or at another logical interval, such as on an annual basis. The purpose of this review is to have a lean “check-in” to ensure that the program is operating as expected in terms of processes, procedures, and usage of funds. The review may identify areas for improvement and allow for minor adjustments in program management and operations. </a:t>
            </a:r>
          </a:p>
          <a:p>
            <a:endParaRPr lang="en-GB" dirty="0"/>
          </a:p>
          <a:p>
            <a:r>
              <a:rPr lang="en-GB" dirty="0"/>
              <a:t>Second, a broader, strategic review may be an appropriate element of program implementation. This broader review could be used to examine whether the mechanism is effectively serving overall goals of the program and whether the allocation of funds is having the intended impact. This strategic review is expected to occur less frequently and may involve an external evaluator. </a:t>
            </a:r>
          </a:p>
          <a:p>
            <a:endParaRPr lang="en-GB" dirty="0"/>
          </a:p>
          <a:p>
            <a:endParaRPr lang="en-GB" dirty="0"/>
          </a:p>
        </p:txBody>
      </p:sp>
    </p:spTree>
    <p:extLst>
      <p:ext uri="{BB962C8B-B14F-4D97-AF65-F5344CB8AC3E}">
        <p14:creationId xmlns:p14="http://schemas.microsoft.com/office/powerpoint/2010/main" val="173672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are New gTLD auctions?</a:t>
            </a:r>
          </a:p>
        </p:txBody>
      </p:sp>
      <p:sp>
        <p:nvSpPr>
          <p:cNvPr id="10" name="Rectangle 9"/>
          <p:cNvSpPr/>
          <p:nvPr/>
        </p:nvSpPr>
        <p:spPr>
          <a:xfrm>
            <a:off x="1253236" y="1328648"/>
            <a:ext cx="9719564" cy="12367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bg1"/>
              </a:solidFill>
              <a:cs typeface="Arial"/>
            </a:endParaRPr>
          </a:p>
        </p:txBody>
      </p:sp>
      <p:sp>
        <p:nvSpPr>
          <p:cNvPr id="12" name="TextBox 11"/>
          <p:cNvSpPr txBox="1"/>
          <p:nvPr/>
        </p:nvSpPr>
        <p:spPr>
          <a:xfrm>
            <a:off x="1716530" y="1457687"/>
            <a:ext cx="9129269" cy="923330"/>
          </a:xfrm>
          <a:prstGeom prst="rect">
            <a:avLst/>
          </a:prstGeom>
          <a:noFill/>
        </p:spPr>
        <p:txBody>
          <a:bodyPr wrap="square" rtlCol="0">
            <a:spAutoFit/>
          </a:bodyPr>
          <a:lstStyle/>
          <a:p>
            <a:pPr>
              <a:buSzPct val="75000"/>
            </a:pPr>
            <a:r>
              <a:rPr lang="en-US" altLang="x-none" dirty="0">
                <a:solidFill>
                  <a:schemeClr val="bg1"/>
                </a:solidFill>
                <a:latin typeface="Arial" charset="0"/>
                <a:ea typeface="Arial" charset="0"/>
                <a:cs typeface="Arial" charset="0"/>
              </a:rPr>
              <a:t>Only one registry can operate a top-level domain. An auction is the mechanism of last resort for resolving contention between two or more applicants for a string through the New gTLD program.</a:t>
            </a:r>
          </a:p>
        </p:txBody>
      </p:sp>
      <p:sp>
        <p:nvSpPr>
          <p:cNvPr id="18" name="Oval 17"/>
          <p:cNvSpPr/>
          <p:nvPr/>
        </p:nvSpPr>
        <p:spPr>
          <a:xfrm>
            <a:off x="863092" y="964042"/>
            <a:ext cx="813831" cy="813831"/>
          </a:xfrm>
          <a:prstGeom prst="ellipse">
            <a:avLst/>
          </a:prstGeom>
          <a:solidFill>
            <a:schemeClr val="bg1"/>
          </a:solidFill>
          <a:ln w="1587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482844" y="3081647"/>
            <a:ext cx="9248656" cy="2492990"/>
          </a:xfrm>
          <a:prstGeom prst="rect">
            <a:avLst/>
          </a:prstGeom>
        </p:spPr>
        <p:txBody>
          <a:bodyPr wrap="square">
            <a:spAutoFit/>
          </a:bodyPr>
          <a:lstStyle/>
          <a:p>
            <a:pPr marL="285750" indent="-285750">
              <a:spcAft>
                <a:spcPts val="1800"/>
              </a:spcAft>
              <a:buFont typeface="Arial" charset="0"/>
              <a:buChar char="•"/>
            </a:pPr>
            <a:r>
              <a:rPr lang="en-US" dirty="0"/>
              <a:t>Most contention sets are resolved amongst the applicants prior to an ICANN auction of last resort (and ICANN expects this trend to continue).</a:t>
            </a:r>
          </a:p>
          <a:p>
            <a:pPr marL="742950" lvl="1" indent="-285750">
              <a:spcAft>
                <a:spcPts val="1800"/>
              </a:spcAft>
              <a:buFont typeface="Courier New" charset="0"/>
              <a:buChar char="o"/>
            </a:pPr>
            <a:r>
              <a:rPr lang="en-US" dirty="0"/>
              <a:t>To date, only 17 of the 218 contention sets utilized a last resort auction conducted by ICANN’s authorized auction service provider.</a:t>
            </a:r>
          </a:p>
          <a:p>
            <a:pPr marL="285750" indent="-285750">
              <a:spcAft>
                <a:spcPts val="1800"/>
              </a:spcAft>
              <a:buFont typeface="Arial" charset="0"/>
              <a:buChar char="•"/>
            </a:pPr>
            <a:r>
              <a:rPr lang="en-US" dirty="0"/>
              <a:t>Proceeds generated from auctions of last resort are being separated and reserved until the multistakeholder community develops a plan for their use. This plan must be authorized by the ICANN Board.</a:t>
            </a:r>
          </a:p>
        </p:txBody>
      </p:sp>
      <p:pic>
        <p:nvPicPr>
          <p:cNvPr id="21" name="Picture 20" descr="0073-location2.ep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96773" y="1112608"/>
            <a:ext cx="345786" cy="572708"/>
          </a:xfrm>
          <a:prstGeom prst="rect">
            <a:avLst/>
          </a:prstGeom>
        </p:spPr>
      </p:pic>
    </p:spTree>
    <p:extLst>
      <p:ext uri="{BB962C8B-B14F-4D97-AF65-F5344CB8AC3E}">
        <p14:creationId xmlns:p14="http://schemas.microsoft.com/office/powerpoint/2010/main" val="201826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proceeds?</a:t>
            </a:r>
            <a:br>
              <a:rPr lang="en-US" dirty="0"/>
            </a:br>
            <a:endParaRPr lang="en-US" dirty="0"/>
          </a:p>
        </p:txBody>
      </p:sp>
      <p:sp>
        <p:nvSpPr>
          <p:cNvPr id="3" name="TextBox 25"/>
          <p:cNvSpPr txBox="1">
            <a:spLocks noChangeArrowheads="1"/>
          </p:cNvSpPr>
          <p:nvPr/>
        </p:nvSpPr>
        <p:spPr bwMode="auto">
          <a:xfrm>
            <a:off x="7699587" y="1098404"/>
            <a:ext cx="2834640" cy="1298448"/>
          </a:xfrm>
          <a:prstGeom prst="snip1Rect">
            <a:avLst/>
          </a:prstGeom>
          <a:solidFill>
            <a:schemeClr val="accent5"/>
          </a:solidFill>
          <a:ln>
            <a:noFill/>
          </a:ln>
          <a:effectLst/>
        </p:spPr>
        <p:txBody>
          <a:bodyPr lIns="182880" tIns="274320" anchor="t"/>
          <a:lstStyle>
            <a:lvl1pPr defTabSz="455613">
              <a:defRPr sz="2400">
                <a:solidFill>
                  <a:schemeClr val="tx1"/>
                </a:solidFill>
                <a:latin typeface="Calibri" charset="0"/>
                <a:ea typeface="MS PGothic" charset="0"/>
                <a:cs typeface="MS PGothic" charset="0"/>
              </a:defRPr>
            </a:lvl1pPr>
            <a:lvl2pPr marL="742950" indent="-285750" defTabSz="455613">
              <a:defRPr sz="2400">
                <a:solidFill>
                  <a:schemeClr val="tx1"/>
                </a:solidFill>
                <a:latin typeface="Calibri" charset="0"/>
                <a:ea typeface="MS PGothic" charset="0"/>
                <a:cs typeface="MS PGothic" charset="0"/>
              </a:defRPr>
            </a:lvl2pPr>
            <a:lvl3pPr marL="1143000" indent="-228600" defTabSz="455613">
              <a:defRPr sz="2400">
                <a:solidFill>
                  <a:schemeClr val="tx1"/>
                </a:solidFill>
                <a:latin typeface="Calibri" charset="0"/>
                <a:ea typeface="MS PGothic" charset="0"/>
                <a:cs typeface="MS PGothic" charset="0"/>
              </a:defRPr>
            </a:lvl3pPr>
            <a:lvl4pPr marL="1600200" indent="-228600" defTabSz="455613">
              <a:defRPr sz="2400">
                <a:solidFill>
                  <a:schemeClr val="tx1"/>
                </a:solidFill>
                <a:latin typeface="Calibri" charset="0"/>
                <a:ea typeface="MS PGothic" charset="0"/>
                <a:cs typeface="MS PGothic" charset="0"/>
              </a:defRPr>
            </a:lvl4pPr>
            <a:lvl5pPr marL="2057400" indent="-228600" defTabSz="455613">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spcBef>
                <a:spcPct val="20000"/>
              </a:spcBef>
              <a:defRPr/>
            </a:pPr>
            <a:endParaRPr lang="en-AU" sz="1800" b="1" dirty="0">
              <a:solidFill>
                <a:schemeClr val="bg1"/>
              </a:solidFill>
              <a:latin typeface="Arial" charset="0"/>
              <a:ea typeface="Arial" charset="0"/>
              <a:cs typeface="Arial" charset="0"/>
            </a:endParaRPr>
          </a:p>
        </p:txBody>
      </p:sp>
      <p:sp>
        <p:nvSpPr>
          <p:cNvPr id="4" name="TextBox 25"/>
          <p:cNvSpPr txBox="1">
            <a:spLocks noChangeArrowheads="1"/>
          </p:cNvSpPr>
          <p:nvPr/>
        </p:nvSpPr>
        <p:spPr bwMode="auto">
          <a:xfrm>
            <a:off x="4698723" y="1101730"/>
            <a:ext cx="2834640" cy="1298448"/>
          </a:xfrm>
          <a:prstGeom prst="snip1Rect">
            <a:avLst/>
          </a:prstGeom>
          <a:solidFill>
            <a:schemeClr val="accent3"/>
          </a:solidFill>
          <a:ln>
            <a:noFill/>
          </a:ln>
          <a:effectLst/>
        </p:spPr>
        <p:txBody>
          <a:bodyPr lIns="182880" tIns="274320" anchor="t"/>
          <a:lstStyle>
            <a:lvl1pPr defTabSz="455613">
              <a:defRPr sz="2400">
                <a:solidFill>
                  <a:schemeClr val="tx1"/>
                </a:solidFill>
                <a:latin typeface="Calibri" charset="0"/>
                <a:ea typeface="MS PGothic" charset="0"/>
                <a:cs typeface="MS PGothic" charset="0"/>
              </a:defRPr>
            </a:lvl1pPr>
            <a:lvl2pPr marL="742950" indent="-285750" defTabSz="455613">
              <a:defRPr sz="2400">
                <a:solidFill>
                  <a:schemeClr val="tx1"/>
                </a:solidFill>
                <a:latin typeface="Calibri" charset="0"/>
                <a:ea typeface="MS PGothic" charset="0"/>
                <a:cs typeface="MS PGothic" charset="0"/>
              </a:defRPr>
            </a:lvl2pPr>
            <a:lvl3pPr marL="1143000" indent="-228600" defTabSz="455613">
              <a:defRPr sz="2400">
                <a:solidFill>
                  <a:schemeClr val="tx1"/>
                </a:solidFill>
                <a:latin typeface="Calibri" charset="0"/>
                <a:ea typeface="MS PGothic" charset="0"/>
                <a:cs typeface="MS PGothic" charset="0"/>
              </a:defRPr>
            </a:lvl3pPr>
            <a:lvl4pPr marL="1600200" indent="-228600" defTabSz="455613">
              <a:defRPr sz="2400">
                <a:solidFill>
                  <a:schemeClr val="tx1"/>
                </a:solidFill>
                <a:latin typeface="Calibri" charset="0"/>
                <a:ea typeface="MS PGothic" charset="0"/>
                <a:cs typeface="MS PGothic" charset="0"/>
              </a:defRPr>
            </a:lvl4pPr>
            <a:lvl5pPr marL="2057400" indent="-228600" defTabSz="455613">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spcBef>
                <a:spcPct val="20000"/>
              </a:spcBef>
              <a:defRPr/>
            </a:pPr>
            <a:endParaRPr lang="en-US" sz="1800" dirty="0">
              <a:solidFill>
                <a:srgbClr val="FFFFFF"/>
              </a:solidFill>
              <a:latin typeface="Arial" charset="0"/>
              <a:ea typeface="Arial" charset="0"/>
              <a:cs typeface="Arial" charset="0"/>
            </a:endParaRPr>
          </a:p>
        </p:txBody>
      </p:sp>
      <p:sp>
        <p:nvSpPr>
          <p:cNvPr id="5" name="Rectangle 4"/>
          <p:cNvSpPr/>
          <p:nvPr/>
        </p:nvSpPr>
        <p:spPr>
          <a:xfrm>
            <a:off x="1695028" y="2392427"/>
            <a:ext cx="2835275" cy="1852083"/>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37160" rIns="182880"/>
          <a:lstStyle/>
          <a:p>
            <a:pPr>
              <a:defRPr/>
            </a:pPr>
            <a:r>
              <a:rPr lang="en-US" sz="1600" dirty="0">
                <a:latin typeface="Arial" charset="0"/>
                <a:ea typeface="Arial" charset="0"/>
                <a:cs typeface="Arial" charset="0"/>
              </a:rPr>
              <a:t>Contain day-to-day cash and reserves for ICANN operations.</a:t>
            </a:r>
          </a:p>
        </p:txBody>
      </p:sp>
      <p:sp>
        <p:nvSpPr>
          <p:cNvPr id="6" name="TextBox 25"/>
          <p:cNvSpPr txBox="1">
            <a:spLocks noChangeArrowheads="1"/>
          </p:cNvSpPr>
          <p:nvPr/>
        </p:nvSpPr>
        <p:spPr bwMode="auto">
          <a:xfrm>
            <a:off x="1695027" y="1098404"/>
            <a:ext cx="2834640" cy="1298448"/>
          </a:xfrm>
          <a:prstGeom prst="snip1Rect">
            <a:avLst/>
          </a:prstGeom>
          <a:solidFill>
            <a:schemeClr val="accent2">
              <a:lumMod val="75000"/>
            </a:schemeClr>
          </a:solidFill>
          <a:ln>
            <a:noFill/>
          </a:ln>
          <a:effectLst/>
        </p:spPr>
        <p:txBody>
          <a:bodyPr lIns="182880" tIns="274320" anchor="t"/>
          <a:lstStyle>
            <a:lvl1pPr defTabSz="455613">
              <a:defRPr sz="2400">
                <a:solidFill>
                  <a:schemeClr val="tx1"/>
                </a:solidFill>
                <a:latin typeface="Calibri" charset="0"/>
                <a:ea typeface="MS PGothic" charset="0"/>
                <a:cs typeface="MS PGothic" charset="0"/>
              </a:defRPr>
            </a:lvl1pPr>
            <a:lvl2pPr marL="742950" indent="-285750" defTabSz="455613">
              <a:defRPr sz="2400">
                <a:solidFill>
                  <a:schemeClr val="tx1"/>
                </a:solidFill>
                <a:latin typeface="Calibri" charset="0"/>
                <a:ea typeface="MS PGothic" charset="0"/>
                <a:cs typeface="MS PGothic" charset="0"/>
              </a:defRPr>
            </a:lvl2pPr>
            <a:lvl3pPr marL="1143000" indent="-228600" defTabSz="455613">
              <a:defRPr sz="2400">
                <a:solidFill>
                  <a:schemeClr val="tx1"/>
                </a:solidFill>
                <a:latin typeface="Calibri" charset="0"/>
                <a:ea typeface="MS PGothic" charset="0"/>
                <a:cs typeface="MS PGothic" charset="0"/>
              </a:defRPr>
            </a:lvl3pPr>
            <a:lvl4pPr marL="1600200" indent="-228600" defTabSz="455613">
              <a:defRPr sz="2400">
                <a:solidFill>
                  <a:schemeClr val="tx1"/>
                </a:solidFill>
                <a:latin typeface="Calibri" charset="0"/>
                <a:ea typeface="MS PGothic" charset="0"/>
                <a:cs typeface="MS PGothic" charset="0"/>
              </a:defRPr>
            </a:lvl4pPr>
            <a:lvl5pPr marL="2057400" indent="-228600" defTabSz="455613">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spcBef>
                <a:spcPct val="20000"/>
              </a:spcBef>
              <a:defRPr/>
            </a:pPr>
            <a:endParaRPr lang="en-AU" sz="1800" b="1" dirty="0">
              <a:solidFill>
                <a:schemeClr val="bg1"/>
              </a:solidFill>
              <a:latin typeface="Arial" charset="0"/>
              <a:ea typeface="Arial" charset="0"/>
              <a:cs typeface="Arial" charset="0"/>
            </a:endParaRPr>
          </a:p>
        </p:txBody>
      </p:sp>
      <p:sp>
        <p:nvSpPr>
          <p:cNvPr id="7" name="Rectangle 6"/>
          <p:cNvSpPr/>
          <p:nvPr/>
        </p:nvSpPr>
        <p:spPr>
          <a:xfrm>
            <a:off x="7698953" y="2392427"/>
            <a:ext cx="2835275" cy="185208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37160" rIns="182880"/>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r>
              <a:rPr lang="en-US" altLang="en-US" sz="1600" dirty="0">
                <a:solidFill>
                  <a:srgbClr val="FFFFFF"/>
                </a:solidFill>
                <a:latin typeface="Arial" charset="0"/>
                <a:ea typeface="Arial" charset="0"/>
                <a:cs typeface="Arial" charset="0"/>
              </a:rPr>
              <a:t>“Ring-fenced” proceeds from last resort auctions to resolve string contention conducted via ICANN-authorized auction provider.</a:t>
            </a:r>
          </a:p>
        </p:txBody>
      </p:sp>
      <p:sp>
        <p:nvSpPr>
          <p:cNvPr id="8" name="Rectangle 7"/>
          <p:cNvSpPr/>
          <p:nvPr/>
        </p:nvSpPr>
        <p:spPr>
          <a:xfrm>
            <a:off x="4698578" y="2392427"/>
            <a:ext cx="2835275" cy="1852083"/>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37160" rIns="182880"/>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r>
              <a:rPr lang="en-US" altLang="en-US" sz="1600" dirty="0">
                <a:solidFill>
                  <a:srgbClr val="FFFFFF"/>
                </a:solidFill>
                <a:latin typeface="Arial" charset="0"/>
                <a:ea typeface="Arial" charset="0"/>
                <a:cs typeface="Arial" charset="0"/>
              </a:rPr>
              <a:t>Pay for application evaluation costs, historical development costs repayment and “hard to predict” costs, including risks.</a:t>
            </a:r>
          </a:p>
        </p:txBody>
      </p:sp>
      <p:sp>
        <p:nvSpPr>
          <p:cNvPr id="9" name="Rectangle 8"/>
          <p:cNvSpPr/>
          <p:nvPr/>
        </p:nvSpPr>
        <p:spPr>
          <a:xfrm>
            <a:off x="1693440" y="4244509"/>
            <a:ext cx="2835275" cy="15155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atin typeface="Arial" charset="0"/>
              <a:ea typeface="Arial" charset="0"/>
              <a:cs typeface="Arial" charset="0"/>
            </a:endParaRPr>
          </a:p>
        </p:txBody>
      </p:sp>
      <p:sp>
        <p:nvSpPr>
          <p:cNvPr id="10" name="Rectangle 9"/>
          <p:cNvSpPr/>
          <p:nvPr/>
        </p:nvSpPr>
        <p:spPr>
          <a:xfrm>
            <a:off x="7700539" y="4244509"/>
            <a:ext cx="2833688" cy="151553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37160" rIns="182880"/>
          <a:lstStyle/>
          <a:p>
            <a:pPr>
              <a:defRPr/>
            </a:pPr>
            <a:r>
              <a:rPr lang="en-US" sz="1600" dirty="0">
                <a:solidFill>
                  <a:schemeClr val="accent5"/>
                </a:solidFill>
                <a:latin typeface="Arial" charset="0"/>
                <a:ea typeface="Arial" charset="0"/>
                <a:cs typeface="Arial" charset="0"/>
              </a:rPr>
              <a:t>Proceeds (net of direct auctions costs) fully segregated in separate bank and investment accounts.</a:t>
            </a:r>
          </a:p>
        </p:txBody>
      </p:sp>
      <p:sp>
        <p:nvSpPr>
          <p:cNvPr id="11" name="Rectangle 10"/>
          <p:cNvSpPr/>
          <p:nvPr/>
        </p:nvSpPr>
        <p:spPr>
          <a:xfrm>
            <a:off x="4695403" y="4244509"/>
            <a:ext cx="2835275" cy="15155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37160" rIns="182880"/>
          <a:lstStyle/>
          <a:p>
            <a:pPr>
              <a:defRPr/>
            </a:pPr>
            <a:r>
              <a:rPr lang="en-US" sz="1600" dirty="0">
                <a:solidFill>
                  <a:schemeClr val="accent3"/>
                </a:solidFill>
                <a:latin typeface="Arial" charset="0"/>
                <a:ea typeface="Arial" charset="0"/>
                <a:cs typeface="Arial" charset="0"/>
              </a:rPr>
              <a:t>Unspent application fees fully segregated in dedicated bank and investment accounts.</a:t>
            </a:r>
          </a:p>
        </p:txBody>
      </p:sp>
      <p:sp>
        <p:nvSpPr>
          <p:cNvPr id="12" name="TextBox 11"/>
          <p:cNvSpPr txBox="1"/>
          <p:nvPr/>
        </p:nvSpPr>
        <p:spPr>
          <a:xfrm>
            <a:off x="1947121" y="4371510"/>
            <a:ext cx="2327276" cy="830997"/>
          </a:xfrm>
          <a:prstGeom prst="rect">
            <a:avLst/>
          </a:prstGeom>
          <a:noFill/>
        </p:spPr>
        <p:txBody>
          <a:bodyPr wrap="square" rtlCol="0">
            <a:spAutoFit/>
          </a:bodyPr>
          <a:lstStyle/>
          <a:p>
            <a:r>
              <a:rPr lang="en-US" sz="1600" dirty="0">
                <a:solidFill>
                  <a:srgbClr val="15538C"/>
                </a:solidFill>
                <a:latin typeface="Arial" charset="0"/>
                <a:ea typeface="Arial" charset="0"/>
                <a:cs typeface="Arial" charset="0"/>
              </a:rPr>
              <a:t>Tied to ICANN budget and planning processes.</a:t>
            </a:r>
          </a:p>
        </p:txBody>
      </p:sp>
      <p:sp>
        <p:nvSpPr>
          <p:cNvPr id="13" name="TextBox 12"/>
          <p:cNvSpPr txBox="1"/>
          <p:nvPr/>
        </p:nvSpPr>
        <p:spPr>
          <a:xfrm>
            <a:off x="4833054" y="1212386"/>
            <a:ext cx="2392619" cy="1200329"/>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New gTLD Applicant </a:t>
            </a:r>
            <a:r>
              <a:rPr lang="en-US" b="1" dirty="0">
                <a:solidFill>
                  <a:srgbClr val="FFFFFF"/>
                </a:solidFill>
                <a:latin typeface="Arial" charset="0"/>
                <a:ea typeface="Arial" charset="0"/>
                <a:cs typeface="Arial" charset="0"/>
              </a:rPr>
              <a:t>Evaluation Fees</a:t>
            </a:r>
          </a:p>
          <a:p>
            <a:endParaRPr lang="en-US" b="1" dirty="0">
              <a:latin typeface="Source Sans Pro"/>
              <a:cs typeface="Source Sans Pro"/>
            </a:endParaRPr>
          </a:p>
        </p:txBody>
      </p:sp>
      <p:sp>
        <p:nvSpPr>
          <p:cNvPr id="14" name="TextBox 13"/>
          <p:cNvSpPr txBox="1"/>
          <p:nvPr/>
        </p:nvSpPr>
        <p:spPr>
          <a:xfrm>
            <a:off x="7852048" y="1209059"/>
            <a:ext cx="2467344" cy="923330"/>
          </a:xfrm>
          <a:prstGeom prst="rect">
            <a:avLst/>
          </a:prstGeom>
          <a:noFill/>
        </p:spPr>
        <p:txBody>
          <a:bodyPr wrap="square" rtlCol="0">
            <a:spAutoFit/>
          </a:bodyPr>
          <a:lstStyle/>
          <a:p>
            <a:r>
              <a:rPr lang="en-AU" b="1" dirty="0">
                <a:solidFill>
                  <a:schemeClr val="bg1"/>
                </a:solidFill>
                <a:latin typeface="Arial" charset="0"/>
                <a:ea typeface="Arial" charset="0"/>
                <a:cs typeface="Arial" charset="0"/>
              </a:rPr>
              <a:t>New gTLD Program Auction Proceeds</a:t>
            </a:r>
          </a:p>
          <a:p>
            <a:endParaRPr lang="en-US" b="1" dirty="0">
              <a:latin typeface="Source Sans Pro"/>
              <a:cs typeface="Source Sans Pro"/>
            </a:endParaRPr>
          </a:p>
        </p:txBody>
      </p:sp>
      <p:sp>
        <p:nvSpPr>
          <p:cNvPr id="15" name="TextBox 14"/>
          <p:cNvSpPr txBox="1"/>
          <p:nvPr/>
        </p:nvSpPr>
        <p:spPr>
          <a:xfrm>
            <a:off x="1760937" y="1376763"/>
            <a:ext cx="2553260" cy="923330"/>
          </a:xfrm>
          <a:prstGeom prst="rect">
            <a:avLst/>
          </a:prstGeom>
          <a:noFill/>
        </p:spPr>
        <p:txBody>
          <a:bodyPr wrap="square" rtlCol="0">
            <a:spAutoFit/>
          </a:bodyPr>
          <a:lstStyle/>
          <a:p>
            <a:r>
              <a:rPr lang="en-AU" b="1" dirty="0">
                <a:solidFill>
                  <a:schemeClr val="bg1"/>
                </a:solidFill>
                <a:latin typeface="Arial" charset="0"/>
                <a:ea typeface="Arial" charset="0"/>
                <a:cs typeface="Arial" charset="0"/>
              </a:rPr>
              <a:t>ICANN Operating and Reserve Funds</a:t>
            </a:r>
          </a:p>
          <a:p>
            <a:endParaRPr lang="en-US" b="1" dirty="0">
              <a:latin typeface="Source Sans Pro"/>
              <a:cs typeface="Source Sans Pro"/>
            </a:endParaRPr>
          </a:p>
        </p:txBody>
      </p:sp>
    </p:spTree>
    <p:extLst>
      <p:ext uri="{BB962C8B-B14F-4D97-AF65-F5344CB8AC3E}">
        <p14:creationId xmlns:p14="http://schemas.microsoft.com/office/powerpoint/2010/main" val="933795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3725" y="797510"/>
            <a:ext cx="11004550" cy="5262979"/>
          </a:xfrm>
          <a:prstGeom prst="rect">
            <a:avLst/>
          </a:prstGeom>
        </p:spPr>
        <p:txBody>
          <a:bodyPr wrap="square">
            <a:spAutoFit/>
          </a:bodyPr>
          <a:lstStyle/>
          <a:p>
            <a:r>
              <a:rPr lang="en-US" dirty="0"/>
              <a:t>The CCWG-AP was formed in </a:t>
            </a:r>
            <a:r>
              <a:rPr lang="en-US" b="1" dirty="0"/>
              <a:t>January 2017. </a:t>
            </a:r>
            <a:r>
              <a:rPr lang="en-US" dirty="0"/>
              <a:t>And completed its work in </a:t>
            </a:r>
            <a:r>
              <a:rPr lang="en-US" b="1" dirty="0"/>
              <a:t>May 2020</a:t>
            </a:r>
            <a:r>
              <a:rPr lang="en-US" dirty="0"/>
              <a:t>. At the conclusion of its work the CCWG had: </a:t>
            </a:r>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endParaRPr lang="en-US" b="1" dirty="0"/>
          </a:p>
          <a:p>
            <a:pPr>
              <a:spcAft>
                <a:spcPts val="600"/>
              </a:spcAft>
            </a:pPr>
            <a:r>
              <a:rPr lang="en-US" b="1" dirty="0"/>
              <a:t>The CCWG-AP Charter defines its goals &amp; objectives as:</a:t>
            </a:r>
          </a:p>
          <a:p>
            <a:pPr marL="742950" lvl="1" indent="-285750">
              <a:spcAft>
                <a:spcPts val="600"/>
              </a:spcAft>
              <a:buFont typeface="Arial" charset="0"/>
              <a:buChar char="•"/>
            </a:pPr>
            <a:r>
              <a:rPr lang="en-US" dirty="0"/>
              <a:t>Developing a proposal(s) on the mechanism(s) to allocate the new gTLD auction proceeds. This will be provided to the ICANN Board for consideration</a:t>
            </a:r>
          </a:p>
          <a:p>
            <a:pPr marL="742950" lvl="1" indent="-285750">
              <a:spcAft>
                <a:spcPts val="600"/>
              </a:spcAft>
              <a:buFont typeface="Arial" charset="0"/>
              <a:buChar char="•"/>
            </a:pPr>
            <a:r>
              <a:rPr lang="en-US" dirty="0"/>
              <a:t>As part of this proposal, the CCWG-AP was expected to review:</a:t>
            </a:r>
          </a:p>
          <a:p>
            <a:pPr marL="1200150" lvl="2" indent="-285750">
              <a:spcAft>
                <a:spcPts val="600"/>
              </a:spcAft>
              <a:buFont typeface="Courier New" charset="0"/>
              <a:buChar char="o"/>
            </a:pPr>
            <a:r>
              <a:rPr lang="en-US" dirty="0"/>
              <a:t>The scope of fund allocation</a:t>
            </a:r>
          </a:p>
          <a:p>
            <a:pPr marL="1200150" lvl="2" indent="-285750">
              <a:spcAft>
                <a:spcPts val="600"/>
              </a:spcAft>
              <a:buFont typeface="Courier New" charset="0"/>
              <a:buChar char="o"/>
            </a:pPr>
            <a:r>
              <a:rPr lang="en-US" dirty="0"/>
              <a:t>Due diligence requirements to uphold accountability and proper use of funds</a:t>
            </a:r>
          </a:p>
          <a:p>
            <a:pPr marL="1200150" lvl="2" indent="-285750">
              <a:spcAft>
                <a:spcPts val="600"/>
              </a:spcAft>
              <a:buFont typeface="Courier New" charset="0"/>
              <a:buChar char="o"/>
            </a:pPr>
            <a:r>
              <a:rPr lang="en-US" dirty="0"/>
              <a:t>How to deal with directly related matters such as potential or actual conflicts of interest</a:t>
            </a:r>
          </a:p>
          <a:p>
            <a:pPr marL="742950" lvl="1" indent="-285750">
              <a:spcAft>
                <a:spcPts val="600"/>
              </a:spcAft>
              <a:buFont typeface="Arial" charset="0"/>
              <a:buChar char="•"/>
            </a:pPr>
            <a:r>
              <a:rPr lang="en-US" dirty="0"/>
              <a:t>Out of scope for the CCWG: determinations on particular uses of the proceeds (i.e. which specific projects or organizations are to receive funding)</a:t>
            </a:r>
          </a:p>
        </p:txBody>
      </p:sp>
      <p:sp>
        <p:nvSpPr>
          <p:cNvPr id="9" name="Rectangle 8"/>
          <p:cNvSpPr/>
          <p:nvPr/>
        </p:nvSpPr>
        <p:spPr>
          <a:xfrm>
            <a:off x="1885950" y="1911851"/>
            <a:ext cx="2025650" cy="74295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22</a:t>
            </a:r>
            <a:r>
              <a:rPr lang="en-US" dirty="0"/>
              <a:t> members</a:t>
            </a:r>
          </a:p>
        </p:txBody>
      </p:sp>
      <p:sp>
        <p:nvSpPr>
          <p:cNvPr id="2" name="Title 1"/>
          <p:cNvSpPr>
            <a:spLocks noGrp="1"/>
          </p:cNvSpPr>
          <p:nvPr>
            <p:ph type="title"/>
          </p:nvPr>
        </p:nvSpPr>
        <p:spPr/>
        <p:txBody>
          <a:bodyPr/>
          <a:lstStyle/>
          <a:p>
            <a:r>
              <a:rPr lang="en-US" dirty="0"/>
              <a:t>Goals and Objectives of the CCWG</a:t>
            </a:r>
          </a:p>
        </p:txBody>
      </p:sp>
      <p:sp>
        <p:nvSpPr>
          <p:cNvPr id="4" name="Oval 3"/>
          <p:cNvSpPr/>
          <p:nvPr/>
        </p:nvSpPr>
        <p:spPr>
          <a:xfrm>
            <a:off x="1549400" y="1651000"/>
            <a:ext cx="673100" cy="673100"/>
          </a:xfrm>
          <a:prstGeom prst="ellipse">
            <a:avLst/>
          </a:prstGeom>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 name="Rectangle 10"/>
          <p:cNvSpPr/>
          <p:nvPr/>
        </p:nvSpPr>
        <p:spPr>
          <a:xfrm>
            <a:off x="5073650" y="1911851"/>
            <a:ext cx="2292350" cy="74295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50</a:t>
            </a:r>
            <a:r>
              <a:rPr lang="en-US" dirty="0"/>
              <a:t> participants</a:t>
            </a:r>
          </a:p>
        </p:txBody>
      </p:sp>
      <p:sp>
        <p:nvSpPr>
          <p:cNvPr id="12" name="Oval 11"/>
          <p:cNvSpPr/>
          <p:nvPr/>
        </p:nvSpPr>
        <p:spPr>
          <a:xfrm>
            <a:off x="4737100" y="1651000"/>
            <a:ext cx="673100" cy="673100"/>
          </a:xfrm>
          <a:prstGeom prst="ellipse">
            <a:avLst/>
          </a:prstGeom>
          <a:ln>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Rectangle 12"/>
          <p:cNvSpPr/>
          <p:nvPr/>
        </p:nvSpPr>
        <p:spPr>
          <a:xfrm>
            <a:off x="8528050" y="1911851"/>
            <a:ext cx="2025650" cy="74295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t>40</a:t>
            </a:r>
            <a:r>
              <a:rPr lang="en-US" dirty="0"/>
              <a:t> observers</a:t>
            </a:r>
          </a:p>
        </p:txBody>
      </p:sp>
      <p:sp>
        <p:nvSpPr>
          <p:cNvPr id="14" name="Oval 13"/>
          <p:cNvSpPr/>
          <p:nvPr/>
        </p:nvSpPr>
        <p:spPr>
          <a:xfrm>
            <a:off x="8191500" y="1651000"/>
            <a:ext cx="673100" cy="673100"/>
          </a:xfrm>
          <a:prstGeom prst="ellipse">
            <a:avLst/>
          </a:prstGeom>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19" name="Picture 18" descr="0114-user.ep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682827" y="1783701"/>
            <a:ext cx="406246" cy="388190"/>
          </a:xfrm>
          <a:prstGeom prst="rect">
            <a:avLst/>
          </a:prstGeom>
        </p:spPr>
      </p:pic>
      <p:pic>
        <p:nvPicPr>
          <p:cNvPr id="20" name="Picture 19" descr="0112-bubbles3.eps"/>
          <p:cNvPicPr>
            <a:picLocks noChangeAspect="1"/>
          </p:cNvPicPr>
          <p:nvPr/>
        </p:nvPicPr>
        <p:blipFill>
          <a:blip r:embed="rId4">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852521" y="1783702"/>
            <a:ext cx="438709" cy="400889"/>
          </a:xfrm>
          <a:prstGeom prst="rect">
            <a:avLst/>
          </a:prstGeom>
        </p:spPr>
      </p:pic>
      <p:pic>
        <p:nvPicPr>
          <p:cNvPr id="21" name="Picture 20" descr="0207-eye.eps"/>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290765" y="1857857"/>
            <a:ext cx="459536" cy="282791"/>
          </a:xfrm>
          <a:prstGeom prst="rect">
            <a:avLst/>
          </a:prstGeom>
        </p:spPr>
      </p:pic>
    </p:spTree>
    <p:extLst>
      <p:ext uri="{BB962C8B-B14F-4D97-AF65-F5344CB8AC3E}">
        <p14:creationId xmlns:p14="http://schemas.microsoft.com/office/powerpoint/2010/main" val="287525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ardrop 25"/>
          <p:cNvSpPr/>
          <p:nvPr/>
        </p:nvSpPr>
        <p:spPr>
          <a:xfrm rot="8100000">
            <a:off x="6938385" y="1538671"/>
            <a:ext cx="1204660" cy="1204660"/>
          </a:xfrm>
          <a:prstGeom prst="teardrop">
            <a:avLst>
              <a:gd name="adj" fmla="val 96125"/>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7" name="Chevron 24"/>
          <p:cNvSpPr/>
          <p:nvPr/>
        </p:nvSpPr>
        <p:spPr>
          <a:xfrm>
            <a:off x="1685147" y="3283189"/>
            <a:ext cx="8830523" cy="100086"/>
          </a:xfrm>
          <a:prstGeom prst="chevr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cs typeface="Arial"/>
            </a:endParaRPr>
          </a:p>
        </p:txBody>
      </p:sp>
      <p:sp>
        <p:nvSpPr>
          <p:cNvPr id="29" name="Oval 28"/>
          <p:cNvSpPr/>
          <p:nvPr/>
        </p:nvSpPr>
        <p:spPr>
          <a:xfrm>
            <a:off x="5724215" y="3213122"/>
            <a:ext cx="216586" cy="216586"/>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30" name="Oval 29"/>
          <p:cNvSpPr/>
          <p:nvPr/>
        </p:nvSpPr>
        <p:spPr>
          <a:xfrm>
            <a:off x="2344712" y="3213122"/>
            <a:ext cx="216586" cy="216586"/>
          </a:xfrm>
          <a:prstGeom prst="ellipse">
            <a:avLst/>
          </a:prstGeom>
          <a:solidFill>
            <a:srgbClr val="0D43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31" name="TextBox 2"/>
          <p:cNvSpPr txBox="1"/>
          <p:nvPr/>
        </p:nvSpPr>
        <p:spPr>
          <a:xfrm>
            <a:off x="1712831" y="3709924"/>
            <a:ext cx="1495996" cy="646331"/>
          </a:xfrm>
          <a:prstGeom prst="rect">
            <a:avLst/>
          </a:prstGeom>
          <a:noFill/>
        </p:spPr>
        <p:txBody>
          <a:bodyPr wrap="square" rtlCol="0">
            <a:spAutoFit/>
          </a:bodyPr>
          <a:lstStyle/>
          <a:p>
            <a:pPr algn="ctr"/>
            <a:r>
              <a:rPr lang="en-US" sz="1200" b="1" dirty="0">
                <a:solidFill>
                  <a:srgbClr val="153B4C"/>
                </a:solidFill>
                <a:cs typeface="Arial"/>
              </a:rPr>
              <a:t>Call for volunteers </a:t>
            </a:r>
            <a:r>
              <a:rPr lang="en-US" sz="1200" dirty="0">
                <a:solidFill>
                  <a:srgbClr val="153B4C"/>
                </a:solidFill>
                <a:cs typeface="Arial"/>
              </a:rPr>
              <a:t>launched</a:t>
            </a:r>
          </a:p>
        </p:txBody>
      </p:sp>
      <p:sp>
        <p:nvSpPr>
          <p:cNvPr id="33" name="TextBox 4"/>
          <p:cNvSpPr txBox="1"/>
          <p:nvPr/>
        </p:nvSpPr>
        <p:spPr>
          <a:xfrm>
            <a:off x="5323048" y="3705259"/>
            <a:ext cx="1012682" cy="1015663"/>
          </a:xfrm>
          <a:prstGeom prst="rect">
            <a:avLst/>
          </a:prstGeom>
          <a:noFill/>
        </p:spPr>
        <p:txBody>
          <a:bodyPr wrap="square" rtlCol="0">
            <a:spAutoFit/>
          </a:bodyPr>
          <a:lstStyle/>
          <a:p>
            <a:pPr algn="ctr"/>
            <a:r>
              <a:rPr lang="en-US" sz="1200" b="1" dirty="0">
                <a:solidFill>
                  <a:srgbClr val="EA903A"/>
                </a:solidFill>
                <a:cs typeface="Arial"/>
              </a:rPr>
              <a:t>Public Comment </a:t>
            </a:r>
            <a:r>
              <a:rPr lang="en-US" sz="1200" dirty="0">
                <a:solidFill>
                  <a:srgbClr val="EA903A"/>
                </a:solidFill>
                <a:cs typeface="Arial"/>
              </a:rPr>
              <a:t>opened on Initial Report</a:t>
            </a:r>
          </a:p>
        </p:txBody>
      </p:sp>
      <p:sp>
        <p:nvSpPr>
          <p:cNvPr id="34" name="TextBox 5"/>
          <p:cNvSpPr txBox="1"/>
          <p:nvPr/>
        </p:nvSpPr>
        <p:spPr>
          <a:xfrm>
            <a:off x="7053055" y="3698841"/>
            <a:ext cx="1012682" cy="1015663"/>
          </a:xfrm>
          <a:prstGeom prst="rect">
            <a:avLst/>
          </a:prstGeom>
          <a:noFill/>
        </p:spPr>
        <p:txBody>
          <a:bodyPr wrap="square" rtlCol="0">
            <a:spAutoFit/>
          </a:bodyPr>
          <a:lstStyle/>
          <a:p>
            <a:pPr algn="ctr"/>
            <a:r>
              <a:rPr lang="en-US" sz="1200" b="1" dirty="0">
                <a:solidFill>
                  <a:schemeClr val="accent6"/>
                </a:solidFill>
                <a:cs typeface="Arial"/>
              </a:rPr>
              <a:t>Public Comment </a:t>
            </a:r>
            <a:r>
              <a:rPr lang="en-US" sz="1200" dirty="0">
                <a:solidFill>
                  <a:schemeClr val="accent6"/>
                </a:solidFill>
                <a:cs typeface="Arial"/>
              </a:rPr>
              <a:t>opened on proposed Final Report</a:t>
            </a:r>
          </a:p>
        </p:txBody>
      </p:sp>
      <p:sp>
        <p:nvSpPr>
          <p:cNvPr id="35" name="TextBox 34"/>
          <p:cNvSpPr txBox="1"/>
          <p:nvPr/>
        </p:nvSpPr>
        <p:spPr>
          <a:xfrm>
            <a:off x="2285155" y="1932659"/>
            <a:ext cx="1551365" cy="461665"/>
          </a:xfrm>
          <a:prstGeom prst="rect">
            <a:avLst/>
          </a:prstGeom>
          <a:noFill/>
        </p:spPr>
        <p:txBody>
          <a:bodyPr wrap="square" rtlCol="0">
            <a:spAutoFit/>
          </a:bodyPr>
          <a:lstStyle/>
          <a:p>
            <a:pPr algn="ctr"/>
            <a:r>
              <a:rPr lang="en-US" sz="2400" dirty="0">
                <a:solidFill>
                  <a:schemeClr val="bg1"/>
                </a:solidFill>
                <a:cs typeface="Arial"/>
              </a:rPr>
              <a:t>1969</a:t>
            </a:r>
          </a:p>
        </p:txBody>
      </p:sp>
      <p:sp>
        <p:nvSpPr>
          <p:cNvPr id="37" name="TextBox 36"/>
          <p:cNvSpPr txBox="1"/>
          <p:nvPr/>
        </p:nvSpPr>
        <p:spPr>
          <a:xfrm>
            <a:off x="3348954" y="1910167"/>
            <a:ext cx="1551365" cy="830997"/>
          </a:xfrm>
          <a:prstGeom prst="rect">
            <a:avLst/>
          </a:prstGeom>
          <a:noFill/>
        </p:spPr>
        <p:txBody>
          <a:bodyPr wrap="square" rtlCol="0">
            <a:spAutoFit/>
          </a:bodyPr>
          <a:lstStyle/>
          <a:p>
            <a:pPr algn="ctr"/>
            <a:r>
              <a:rPr lang="en-US" sz="2400" dirty="0">
                <a:solidFill>
                  <a:schemeClr val="bg1"/>
                </a:solidFill>
                <a:cs typeface="Arial"/>
              </a:rPr>
              <a:t>Dec </a:t>
            </a:r>
          </a:p>
          <a:p>
            <a:pPr algn="ctr"/>
            <a:r>
              <a:rPr lang="en-US" sz="2400" dirty="0">
                <a:solidFill>
                  <a:schemeClr val="bg1"/>
                </a:solidFill>
                <a:cs typeface="Arial"/>
              </a:rPr>
              <a:t>2018</a:t>
            </a:r>
          </a:p>
        </p:txBody>
      </p:sp>
      <p:sp>
        <p:nvSpPr>
          <p:cNvPr id="38" name="Teardrop 37"/>
          <p:cNvSpPr/>
          <p:nvPr/>
        </p:nvSpPr>
        <p:spPr>
          <a:xfrm rot="8100000">
            <a:off x="5221629" y="1546451"/>
            <a:ext cx="1215521" cy="1215521"/>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9" name="TextBox 38"/>
          <p:cNvSpPr txBox="1"/>
          <p:nvPr/>
        </p:nvSpPr>
        <p:spPr>
          <a:xfrm>
            <a:off x="5076942" y="1872076"/>
            <a:ext cx="1551365" cy="830997"/>
          </a:xfrm>
          <a:prstGeom prst="rect">
            <a:avLst/>
          </a:prstGeom>
          <a:noFill/>
        </p:spPr>
        <p:txBody>
          <a:bodyPr wrap="square" rtlCol="0">
            <a:spAutoFit/>
          </a:bodyPr>
          <a:lstStyle/>
          <a:p>
            <a:pPr algn="ctr"/>
            <a:r>
              <a:rPr lang="en-US" sz="2400" dirty="0">
                <a:solidFill>
                  <a:schemeClr val="bg1"/>
                </a:solidFill>
                <a:cs typeface="Arial"/>
              </a:rPr>
              <a:t>Dec</a:t>
            </a:r>
            <a:br>
              <a:rPr lang="en-US" sz="2400" dirty="0">
                <a:solidFill>
                  <a:schemeClr val="bg1"/>
                </a:solidFill>
                <a:cs typeface="Arial"/>
              </a:rPr>
            </a:br>
            <a:r>
              <a:rPr lang="en-US" sz="2400" dirty="0">
                <a:solidFill>
                  <a:schemeClr val="bg1"/>
                </a:solidFill>
                <a:cs typeface="Arial"/>
              </a:rPr>
              <a:t>2018</a:t>
            </a:r>
          </a:p>
        </p:txBody>
      </p:sp>
      <p:sp>
        <p:nvSpPr>
          <p:cNvPr id="40" name="Teardrop 39"/>
          <p:cNvSpPr/>
          <p:nvPr/>
        </p:nvSpPr>
        <p:spPr>
          <a:xfrm rot="8100000">
            <a:off x="1844248" y="1546450"/>
            <a:ext cx="1215521" cy="1215521"/>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41" name="TextBox 40"/>
          <p:cNvSpPr txBox="1"/>
          <p:nvPr/>
        </p:nvSpPr>
        <p:spPr>
          <a:xfrm>
            <a:off x="6774778" y="1872075"/>
            <a:ext cx="1551366" cy="830997"/>
          </a:xfrm>
          <a:prstGeom prst="rect">
            <a:avLst/>
          </a:prstGeom>
          <a:noFill/>
        </p:spPr>
        <p:txBody>
          <a:bodyPr wrap="square" rtlCol="0">
            <a:spAutoFit/>
          </a:bodyPr>
          <a:lstStyle/>
          <a:p>
            <a:pPr algn="ctr"/>
            <a:r>
              <a:rPr lang="en-US" sz="2400" dirty="0">
                <a:solidFill>
                  <a:schemeClr val="bg1"/>
                </a:solidFill>
                <a:cs typeface="Arial"/>
              </a:rPr>
              <a:t>Dec </a:t>
            </a:r>
          </a:p>
          <a:p>
            <a:pPr algn="ctr"/>
            <a:r>
              <a:rPr lang="en-US" sz="2400" dirty="0">
                <a:solidFill>
                  <a:schemeClr val="bg1"/>
                </a:solidFill>
                <a:cs typeface="Arial"/>
              </a:rPr>
              <a:t>2019</a:t>
            </a:r>
          </a:p>
        </p:txBody>
      </p:sp>
      <p:sp>
        <p:nvSpPr>
          <p:cNvPr id="42" name="TextBox 41"/>
          <p:cNvSpPr txBox="1"/>
          <p:nvPr/>
        </p:nvSpPr>
        <p:spPr>
          <a:xfrm>
            <a:off x="1685147" y="1893375"/>
            <a:ext cx="1551365" cy="830997"/>
          </a:xfrm>
          <a:prstGeom prst="rect">
            <a:avLst/>
          </a:prstGeom>
          <a:noFill/>
        </p:spPr>
        <p:txBody>
          <a:bodyPr wrap="square" rtlCol="0">
            <a:spAutoFit/>
          </a:bodyPr>
          <a:lstStyle/>
          <a:p>
            <a:pPr algn="ctr"/>
            <a:r>
              <a:rPr lang="en-US" sz="2400" dirty="0">
                <a:solidFill>
                  <a:schemeClr val="bg1"/>
                </a:solidFill>
                <a:cs typeface="Arial"/>
              </a:rPr>
              <a:t>Dec </a:t>
            </a:r>
          </a:p>
          <a:p>
            <a:pPr algn="ctr"/>
            <a:r>
              <a:rPr lang="en-US" sz="2400" dirty="0">
                <a:solidFill>
                  <a:schemeClr val="bg1"/>
                </a:solidFill>
                <a:cs typeface="Arial"/>
              </a:rPr>
              <a:t>2016</a:t>
            </a:r>
          </a:p>
        </p:txBody>
      </p:sp>
      <p:sp>
        <p:nvSpPr>
          <p:cNvPr id="43" name="Oval 2"/>
          <p:cNvSpPr/>
          <p:nvPr/>
        </p:nvSpPr>
        <p:spPr>
          <a:xfrm>
            <a:off x="7451103" y="3213117"/>
            <a:ext cx="216587" cy="216587"/>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cs typeface="Arial"/>
            </a:endParaRPr>
          </a:p>
        </p:txBody>
      </p:sp>
      <p:sp>
        <p:nvSpPr>
          <p:cNvPr id="44" name="Teardrop 43"/>
          <p:cNvSpPr/>
          <p:nvPr/>
        </p:nvSpPr>
        <p:spPr>
          <a:xfrm rot="8100000">
            <a:off x="8205455" y="1559898"/>
            <a:ext cx="1204660" cy="1204660"/>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45" name="TextBox 44"/>
          <p:cNvSpPr txBox="1"/>
          <p:nvPr/>
        </p:nvSpPr>
        <p:spPr>
          <a:xfrm>
            <a:off x="8055710" y="1842465"/>
            <a:ext cx="1537502" cy="830997"/>
          </a:xfrm>
          <a:prstGeom prst="rect">
            <a:avLst/>
          </a:prstGeom>
          <a:noFill/>
        </p:spPr>
        <p:txBody>
          <a:bodyPr wrap="square" rtlCol="0">
            <a:spAutoFit/>
          </a:bodyPr>
          <a:lstStyle/>
          <a:p>
            <a:pPr algn="ctr"/>
            <a:r>
              <a:rPr lang="en-US" sz="2400" dirty="0">
                <a:solidFill>
                  <a:schemeClr val="bg1"/>
                </a:solidFill>
                <a:cs typeface="Arial"/>
              </a:rPr>
              <a:t>May </a:t>
            </a:r>
          </a:p>
          <a:p>
            <a:pPr algn="ctr"/>
            <a:r>
              <a:rPr lang="en-US" sz="2400" dirty="0">
                <a:solidFill>
                  <a:schemeClr val="bg1"/>
                </a:solidFill>
                <a:cs typeface="Arial"/>
              </a:rPr>
              <a:t>2020</a:t>
            </a:r>
          </a:p>
        </p:txBody>
      </p:sp>
      <p:sp>
        <p:nvSpPr>
          <p:cNvPr id="46" name="Title 1"/>
          <p:cNvSpPr>
            <a:spLocks noGrp="1"/>
          </p:cNvSpPr>
          <p:nvPr>
            <p:ph type="title"/>
          </p:nvPr>
        </p:nvSpPr>
        <p:spPr>
          <a:xfrm>
            <a:off x="415890" y="94487"/>
            <a:ext cx="8012951" cy="450663"/>
          </a:xfrm>
        </p:spPr>
        <p:txBody>
          <a:bodyPr/>
          <a:lstStyle/>
          <a:p>
            <a:r>
              <a:rPr lang="en-US" dirty="0"/>
              <a:t>CCWG Milestones</a:t>
            </a:r>
          </a:p>
        </p:txBody>
      </p:sp>
      <p:sp>
        <p:nvSpPr>
          <p:cNvPr id="51" name="Oval 2"/>
          <p:cNvSpPr/>
          <p:nvPr/>
        </p:nvSpPr>
        <p:spPr>
          <a:xfrm>
            <a:off x="8699491" y="3205523"/>
            <a:ext cx="216587" cy="21658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cs typeface="Arial"/>
            </a:endParaRPr>
          </a:p>
        </p:txBody>
      </p:sp>
      <p:sp>
        <p:nvSpPr>
          <p:cNvPr id="53" name="TextBox 5"/>
          <p:cNvSpPr txBox="1"/>
          <p:nvPr/>
        </p:nvSpPr>
        <p:spPr>
          <a:xfrm>
            <a:off x="8301443" y="3703436"/>
            <a:ext cx="1012682" cy="1015663"/>
          </a:xfrm>
          <a:prstGeom prst="rect">
            <a:avLst/>
          </a:prstGeom>
          <a:noFill/>
        </p:spPr>
        <p:txBody>
          <a:bodyPr wrap="square" rtlCol="0">
            <a:spAutoFit/>
          </a:bodyPr>
          <a:lstStyle/>
          <a:p>
            <a:pPr algn="ctr"/>
            <a:r>
              <a:rPr lang="en-US" sz="1200" b="1" dirty="0">
                <a:solidFill>
                  <a:schemeClr val="accent1"/>
                </a:solidFill>
                <a:cs typeface="Arial"/>
              </a:rPr>
              <a:t>Final Report </a:t>
            </a:r>
            <a:r>
              <a:rPr lang="en-US" sz="1200" dirty="0">
                <a:solidFill>
                  <a:schemeClr val="accent1"/>
                </a:solidFill>
                <a:cs typeface="Arial"/>
              </a:rPr>
              <a:t>Delivered to Chartering Orgs</a:t>
            </a:r>
          </a:p>
        </p:txBody>
      </p:sp>
      <p:sp>
        <p:nvSpPr>
          <p:cNvPr id="52" name="Rectangle 51">
            <a:extLst>
              <a:ext uri="{FF2B5EF4-FFF2-40B4-BE49-F238E27FC236}">
                <a16:creationId xmlns:a16="http://schemas.microsoft.com/office/drawing/2014/main" id="{657E3114-42E7-2349-932E-855378FCC042}"/>
              </a:ext>
            </a:extLst>
          </p:cNvPr>
          <p:cNvSpPr/>
          <p:nvPr/>
        </p:nvSpPr>
        <p:spPr>
          <a:xfrm>
            <a:off x="415891" y="5042906"/>
            <a:ext cx="11385966" cy="2369092"/>
          </a:xfrm>
          <a:prstGeom prst="rect">
            <a:avLst/>
          </a:prstGeom>
        </p:spPr>
        <p:txBody>
          <a:bodyPr wrap="square">
            <a:spAutoFit/>
          </a:bodyPr>
          <a:lstStyle/>
          <a:p>
            <a:r>
              <a:rPr lang="en-GB" dirty="0"/>
              <a:t>Throughout the process of deliberations and drafting outputs, the CCWG worked in close </a:t>
            </a:r>
            <a:r>
              <a:rPr lang="en-GB" b="1" dirty="0"/>
              <a:t>collaboration with the ICANN Board and ICANN organization</a:t>
            </a:r>
            <a:r>
              <a:rPr lang="en-GB" dirty="0"/>
              <a:t> to ensure that recommendations take into account </a:t>
            </a:r>
            <a:r>
              <a:rPr lang="en-GB" b="1" dirty="0"/>
              <a:t>legal and fiscal requirements </a:t>
            </a:r>
            <a:r>
              <a:rPr lang="en-GB" dirty="0"/>
              <a:t>and are </a:t>
            </a:r>
            <a:r>
              <a:rPr lang="en-GB" b="1" dirty="0"/>
              <a:t>feasible to implement</a:t>
            </a:r>
            <a:r>
              <a:rPr lang="en-GB" dirty="0"/>
              <a:t>.  </a:t>
            </a:r>
          </a:p>
          <a:p>
            <a:endParaRPr lang="en-GB" dirty="0"/>
          </a:p>
          <a:p>
            <a:endParaRPr lang="en-GB" dirty="0"/>
          </a:p>
          <a:p>
            <a:endParaRPr lang="en-GB" b="1" dirty="0"/>
          </a:p>
          <a:p>
            <a:br>
              <a:rPr lang="en-GB" dirty="0"/>
            </a:br>
            <a:endParaRPr lang="en-US" dirty="0"/>
          </a:p>
        </p:txBody>
      </p:sp>
    </p:spTree>
    <p:extLst>
      <p:ext uri="{BB962C8B-B14F-4D97-AF65-F5344CB8AC3E}">
        <p14:creationId xmlns:p14="http://schemas.microsoft.com/office/powerpoint/2010/main" val="449320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and Fiscal Requirements</a:t>
            </a:r>
          </a:p>
        </p:txBody>
      </p:sp>
      <p:sp>
        <p:nvSpPr>
          <p:cNvPr id="3" name="Rectangle 2"/>
          <p:cNvSpPr/>
          <p:nvPr/>
        </p:nvSpPr>
        <p:spPr>
          <a:xfrm>
            <a:off x="2142067" y="1657376"/>
            <a:ext cx="9125679" cy="4385816"/>
          </a:xfrm>
          <a:prstGeom prst="rect">
            <a:avLst/>
          </a:prstGeom>
        </p:spPr>
        <p:txBody>
          <a:bodyPr wrap="square">
            <a:spAutoFit/>
          </a:bodyPr>
          <a:lstStyle/>
          <a:p>
            <a:pPr>
              <a:spcAft>
                <a:spcPts val="1800"/>
              </a:spcAft>
              <a:buSzPct val="75000"/>
            </a:pPr>
            <a:r>
              <a:rPr lang="en-GB" b="1" dirty="0">
                <a:latin typeface="Arial" charset="0"/>
                <a:ea typeface="Arial" charset="0"/>
                <a:cs typeface="Arial" charset="0"/>
              </a:rPr>
              <a:t>Consistency with ICANN’s Mission as set out in Bylaws: </a:t>
            </a:r>
            <a:br>
              <a:rPr lang="en-GB" b="1" dirty="0">
                <a:latin typeface="Arial" charset="0"/>
                <a:ea typeface="Arial" charset="0"/>
                <a:cs typeface="Arial" charset="0"/>
              </a:rPr>
            </a:br>
            <a:r>
              <a:rPr lang="en-US" dirty="0">
                <a:latin typeface="Arial" charset="0"/>
                <a:ea typeface="Arial" charset="0"/>
                <a:cs typeface="Arial" charset="0"/>
              </a:rPr>
              <a:t>The recommendations must support ICANN in adhering to its Mission and act exclusively in service to its charitable purpose. The Board remains responsible for determining consistency with ICANN’s mission.</a:t>
            </a:r>
          </a:p>
          <a:p>
            <a:pPr>
              <a:spcAft>
                <a:spcPts val="1800"/>
              </a:spcAft>
              <a:buSzPct val="75000"/>
            </a:pPr>
            <a:r>
              <a:rPr lang="en-US" b="1" dirty="0">
                <a:latin typeface="Arial" charset="0"/>
                <a:ea typeface="Arial" charset="0"/>
                <a:cs typeface="Arial" charset="0"/>
              </a:rPr>
              <a:t>Private benefit concern: </a:t>
            </a:r>
            <a:br>
              <a:rPr lang="en-US" b="1" dirty="0">
                <a:latin typeface="Arial" charset="0"/>
                <a:ea typeface="Arial" charset="0"/>
                <a:cs typeface="Arial" charset="0"/>
              </a:rPr>
            </a:br>
            <a:r>
              <a:rPr lang="en-US" dirty="0">
                <a:latin typeface="Arial" charset="0"/>
                <a:ea typeface="Arial" charset="0"/>
                <a:cs typeface="Arial" charset="0"/>
              </a:rPr>
              <a:t>ICANN cannot provide its funds towards the private benefit of individuals.  </a:t>
            </a:r>
          </a:p>
          <a:p>
            <a:pPr>
              <a:spcAft>
                <a:spcPts val="1800"/>
              </a:spcAft>
              <a:buSzPct val="75000"/>
            </a:pPr>
            <a:r>
              <a:rPr lang="en-US" b="1" dirty="0">
                <a:latin typeface="Arial" charset="0"/>
                <a:ea typeface="Arial" charset="0"/>
                <a:cs typeface="Arial" charset="0"/>
              </a:rPr>
              <a:t>Must not be used for political activity: </a:t>
            </a:r>
            <a:br>
              <a:rPr lang="en-US" b="1" dirty="0">
                <a:latin typeface="Arial" charset="0"/>
                <a:ea typeface="Arial" charset="0"/>
                <a:cs typeface="Arial" charset="0"/>
              </a:rPr>
            </a:br>
            <a:r>
              <a:rPr lang="en-US" dirty="0">
                <a:latin typeface="Arial" charset="0"/>
                <a:ea typeface="Arial" charset="0"/>
                <a:cs typeface="Arial" charset="0"/>
              </a:rPr>
              <a:t>ICANN is barred from engaging in any activity (or funding any activity) that intervenes in a political campaign for a candidate for public office.</a:t>
            </a:r>
          </a:p>
          <a:p>
            <a:pPr>
              <a:spcAft>
                <a:spcPts val="1800"/>
              </a:spcAft>
              <a:buSzPct val="75000"/>
            </a:pPr>
            <a:r>
              <a:rPr lang="en-US" b="1" dirty="0">
                <a:latin typeface="Arial" charset="0"/>
                <a:ea typeface="Arial" charset="0"/>
                <a:cs typeface="Arial" charset="0"/>
              </a:rPr>
              <a:t>Should not be used for lobbying activities: </a:t>
            </a:r>
            <a:br>
              <a:rPr lang="en-US" b="1" dirty="0">
                <a:latin typeface="Arial" charset="0"/>
                <a:ea typeface="Arial" charset="0"/>
                <a:cs typeface="Arial" charset="0"/>
              </a:rPr>
            </a:br>
            <a:r>
              <a:rPr lang="en-US" dirty="0">
                <a:latin typeface="Arial" charset="0"/>
                <a:ea typeface="Arial" charset="0"/>
                <a:cs typeface="Arial" charset="0"/>
              </a:rPr>
              <a:t> ICANN has limits on the amount of its budget that can be used for lobbying purposes (attempts to influence legislation). The auction proceeds should not be used for these lobbying purposes.</a:t>
            </a:r>
          </a:p>
        </p:txBody>
      </p:sp>
      <p:pic>
        <p:nvPicPr>
          <p:cNvPr id="4" name="Picture 3" descr="0032-book.eps"/>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16407" y="1859715"/>
            <a:ext cx="470588" cy="554249"/>
          </a:xfrm>
          <a:prstGeom prst="rect">
            <a:avLst/>
          </a:prstGeom>
        </p:spPr>
      </p:pic>
      <p:pic>
        <p:nvPicPr>
          <p:cNvPr id="5" name="Picture 4" descr="0004-office.ep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50249" y="3082118"/>
            <a:ext cx="500354" cy="509976"/>
          </a:xfrm>
          <a:prstGeom prst="rect">
            <a:avLst/>
          </a:prstGeom>
        </p:spPr>
      </p:pic>
      <p:pic>
        <p:nvPicPr>
          <p:cNvPr id="6" name="Picture 5" descr="0034-library.eps"/>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29481" y="3981902"/>
            <a:ext cx="541890" cy="522184"/>
          </a:xfrm>
          <a:prstGeom prst="rect">
            <a:avLst/>
          </a:prstGeom>
        </p:spPr>
      </p:pic>
      <p:sp>
        <p:nvSpPr>
          <p:cNvPr id="7" name="Rectangle 6"/>
          <p:cNvSpPr/>
          <p:nvPr/>
        </p:nvSpPr>
        <p:spPr>
          <a:xfrm>
            <a:off x="931334" y="753944"/>
            <a:ext cx="9787466" cy="646331"/>
          </a:xfrm>
          <a:prstGeom prst="rect">
            <a:avLst/>
          </a:prstGeom>
        </p:spPr>
        <p:txBody>
          <a:bodyPr wrap="square">
            <a:spAutoFit/>
          </a:bodyPr>
          <a:lstStyle/>
          <a:p>
            <a:pPr>
              <a:spcAft>
                <a:spcPts val="1800"/>
              </a:spcAft>
              <a:buSzPct val="75000"/>
            </a:pPr>
            <a:r>
              <a:rPr lang="en-GB" b="1" dirty="0">
                <a:latin typeface="Arial" charset="0"/>
                <a:ea typeface="Arial" charset="0"/>
                <a:cs typeface="Arial" charset="0"/>
              </a:rPr>
              <a:t>As part of its deliberations, the CCWG-AP is required to factor in the following legal and fiduciary requirements:</a:t>
            </a:r>
          </a:p>
        </p:txBody>
      </p:sp>
      <p:pic>
        <p:nvPicPr>
          <p:cNvPr id="8" name="Picture 7" descr="0027-bullhorn.eps"/>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16407" y="5099032"/>
            <a:ext cx="493651" cy="436691"/>
          </a:xfrm>
          <a:prstGeom prst="rect">
            <a:avLst/>
          </a:prstGeom>
        </p:spPr>
      </p:pic>
      <p:sp>
        <p:nvSpPr>
          <p:cNvPr id="9" name="TextBox 8"/>
          <p:cNvSpPr txBox="1"/>
          <p:nvPr/>
        </p:nvSpPr>
        <p:spPr>
          <a:xfrm>
            <a:off x="1341809" y="2007596"/>
            <a:ext cx="355867" cy="123111"/>
          </a:xfrm>
          <a:prstGeom prst="rect">
            <a:avLst/>
          </a:prstGeom>
          <a:noFill/>
        </p:spPr>
        <p:txBody>
          <a:bodyPr wrap="none" lIns="0" tIns="0" rIns="0" bIns="0" rtlCol="0">
            <a:spAutoFit/>
          </a:bodyPr>
          <a:lstStyle/>
          <a:p>
            <a:r>
              <a:rPr lang="en-US" sz="800" b="1" i="1" dirty="0">
                <a:solidFill>
                  <a:schemeClr val="bg1"/>
                </a:solidFill>
                <a:cs typeface="Source Sans Pro"/>
              </a:rPr>
              <a:t>Bylaws</a:t>
            </a:r>
          </a:p>
        </p:txBody>
      </p:sp>
      <p:pic>
        <p:nvPicPr>
          <p:cNvPr id="10" name="Picture 9" descr="0112-bubbles3.eps"/>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728349" y="4911730"/>
            <a:ext cx="259895" cy="237490"/>
          </a:xfrm>
          <a:prstGeom prst="rect">
            <a:avLst/>
          </a:prstGeom>
        </p:spPr>
      </p:pic>
    </p:spTree>
    <p:extLst>
      <p:ext uri="{BB962C8B-B14F-4D97-AF65-F5344CB8AC3E}">
        <p14:creationId xmlns:p14="http://schemas.microsoft.com/office/powerpoint/2010/main" val="30811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and Fiscal Requirements (cont.)</a:t>
            </a:r>
          </a:p>
        </p:txBody>
      </p:sp>
      <p:sp>
        <p:nvSpPr>
          <p:cNvPr id="3" name="Rectangle 2"/>
          <p:cNvSpPr/>
          <p:nvPr/>
        </p:nvSpPr>
        <p:spPr>
          <a:xfrm>
            <a:off x="2008833" y="1055369"/>
            <a:ext cx="9258913" cy="4154984"/>
          </a:xfrm>
          <a:prstGeom prst="rect">
            <a:avLst/>
          </a:prstGeom>
        </p:spPr>
        <p:txBody>
          <a:bodyPr wrap="square">
            <a:spAutoFit/>
          </a:bodyPr>
          <a:lstStyle/>
          <a:p>
            <a:pPr>
              <a:spcAft>
                <a:spcPts val="1800"/>
              </a:spcAft>
              <a:buSzPct val="75000"/>
            </a:pPr>
            <a:r>
              <a:rPr lang="en-GB" b="1" dirty="0">
                <a:latin typeface="Arial" charset="0"/>
                <a:ea typeface="Arial" charset="0"/>
                <a:cs typeface="Arial" charset="0"/>
              </a:rPr>
              <a:t>Conflict of interest considerations: </a:t>
            </a:r>
            <a:br>
              <a:rPr lang="en-GB" b="1" dirty="0">
                <a:latin typeface="Arial" charset="0"/>
                <a:ea typeface="Arial" charset="0"/>
                <a:cs typeface="Arial" charset="0"/>
              </a:rPr>
            </a:br>
            <a:r>
              <a:rPr lang="en-GB" dirty="0">
                <a:latin typeface="Arial" charset="0"/>
                <a:ea typeface="Arial" charset="0"/>
                <a:cs typeface="Arial" charset="0"/>
              </a:rPr>
              <a:t>The CCWG-AP has been advised to document how it takes conflicts of interest into consideration in its deliberations. The Board’s fiduciary duty requires it to make decisions without conflicts of interest.</a:t>
            </a:r>
          </a:p>
          <a:p>
            <a:pPr>
              <a:spcAft>
                <a:spcPts val="1800"/>
              </a:spcAft>
              <a:buSzPct val="75000"/>
            </a:pPr>
            <a:r>
              <a:rPr lang="en-GB" b="1" dirty="0">
                <a:latin typeface="Arial" charset="0"/>
                <a:ea typeface="Arial" charset="0"/>
                <a:cs typeface="Arial" charset="0"/>
              </a:rPr>
              <a:t>Accountability:</a:t>
            </a:r>
            <a:br>
              <a:rPr lang="en-GB" b="1" dirty="0">
                <a:latin typeface="Arial" charset="0"/>
                <a:ea typeface="Arial" charset="0"/>
                <a:cs typeface="Arial" charset="0"/>
              </a:rPr>
            </a:br>
            <a:r>
              <a:rPr lang="en-GB" dirty="0">
                <a:latin typeface="Arial" charset="0"/>
                <a:ea typeface="Arial" charset="0"/>
                <a:cs typeface="Arial" charset="0"/>
              </a:rPr>
              <a:t>Throughout all phases of the disbursement process, ICANN must ensure it remains fully accountable for the proceeds, and to the purpose that has been assigned to them. ICANN’s accountability to the public will therefore require implementing thorough mechanisms of evaluation, monitoring, and oversight before, during, and after disbursement.</a:t>
            </a:r>
          </a:p>
          <a:p>
            <a:pPr>
              <a:spcAft>
                <a:spcPts val="1800"/>
              </a:spcAft>
              <a:buSzPct val="75000"/>
            </a:pPr>
            <a:r>
              <a:rPr lang="en-GB" b="1" dirty="0">
                <a:latin typeface="Arial" charset="0"/>
                <a:ea typeface="Arial" charset="0"/>
                <a:cs typeface="Arial" charset="0"/>
              </a:rPr>
              <a:t>Financial and fiduciary concerns</a:t>
            </a:r>
            <a:br>
              <a:rPr lang="en-GB" b="1" dirty="0">
                <a:latin typeface="Arial" charset="0"/>
                <a:ea typeface="Arial" charset="0"/>
                <a:cs typeface="Arial" charset="0"/>
              </a:rPr>
            </a:br>
            <a:r>
              <a:rPr lang="en-GB" dirty="0">
                <a:latin typeface="Arial" charset="0"/>
                <a:ea typeface="Arial" charset="0"/>
                <a:cs typeface="Arial" charset="0"/>
              </a:rPr>
              <a:t>The Board and Officers of ICANN hold fiduciary duties to the organization that cross many concerns.</a:t>
            </a:r>
          </a:p>
        </p:txBody>
      </p:sp>
      <p:pic>
        <p:nvPicPr>
          <p:cNvPr id="6" name="Picture 5" descr="0081-alarm.ep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72101" y="1133991"/>
            <a:ext cx="455678" cy="536687"/>
          </a:xfrm>
          <a:prstGeom prst="rect">
            <a:avLst/>
          </a:prstGeom>
        </p:spPr>
      </p:pic>
      <p:pic>
        <p:nvPicPr>
          <p:cNvPr id="7" name="Picture 6" descr="0264-warning.eps"/>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22719" y="2459662"/>
            <a:ext cx="558039" cy="568771"/>
          </a:xfrm>
          <a:prstGeom prst="rect">
            <a:avLst/>
          </a:prstGeom>
        </p:spPr>
      </p:pic>
      <p:pic>
        <p:nvPicPr>
          <p:cNvPr id="8" name="Picture 7" descr="0064-credit-card.eps"/>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72101" y="4403231"/>
            <a:ext cx="576578" cy="443522"/>
          </a:xfrm>
          <a:prstGeom prst="rect">
            <a:avLst/>
          </a:prstGeom>
        </p:spPr>
      </p:pic>
      <p:grpSp>
        <p:nvGrpSpPr>
          <p:cNvPr id="9" name="Group 8"/>
          <p:cNvGrpSpPr/>
          <p:nvPr/>
        </p:nvGrpSpPr>
        <p:grpSpPr>
          <a:xfrm>
            <a:off x="2674985" y="5214881"/>
            <a:ext cx="6977015" cy="490012"/>
            <a:chOff x="8412480" y="5105852"/>
            <a:chExt cx="6977015" cy="490012"/>
          </a:xfrm>
        </p:grpSpPr>
        <p:sp>
          <p:nvSpPr>
            <p:cNvPr id="10" name="Rounded Rectangle 9">
              <a:hlinkClick r:id="rId6"/>
            </p:cNvPr>
            <p:cNvSpPr/>
            <p:nvPr/>
          </p:nvSpPr>
          <p:spPr>
            <a:xfrm>
              <a:off x="8412480" y="5105852"/>
              <a:ext cx="2265753" cy="490012"/>
            </a:xfrm>
            <a:prstGeom prst="roundRect">
              <a:avLst/>
            </a:prstGeom>
            <a:solidFill>
              <a:schemeClr val="accent2"/>
            </a:solidFill>
            <a:ln>
              <a:noFill/>
            </a:ln>
            <a:effectLst>
              <a:outerShdw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33">
              <a:hlinkClick r:id="rId7"/>
            </p:cNvPr>
            <p:cNvSpPr txBox="1">
              <a:spLocks/>
            </p:cNvSpPr>
            <p:nvPr/>
          </p:nvSpPr>
          <p:spPr>
            <a:xfrm>
              <a:off x="9075420" y="5231711"/>
              <a:ext cx="1408700" cy="292423"/>
            </a:xfrm>
            <a:prstGeom prst="rect">
              <a:avLst/>
            </a:prstGeom>
            <a:noFill/>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800" dirty="0">
                  <a:solidFill>
                    <a:schemeClr val="bg1"/>
                  </a:solidFill>
                  <a:latin typeface="Arial"/>
                  <a:ea typeface="Segoe UI" panose="020B0502040204020203" pitchFamily="34" charset="0"/>
                  <a:cs typeface="Arial"/>
                </a:rPr>
                <a:t>Learn more</a:t>
              </a:r>
              <a:endParaRPr lang="en-AU" sz="1800" b="1" dirty="0">
                <a:solidFill>
                  <a:schemeClr val="bg1"/>
                </a:solidFill>
                <a:latin typeface="Arial"/>
                <a:ea typeface="Segoe UI" panose="020B0502040204020203" pitchFamily="34" charset="0"/>
                <a:cs typeface="Arial"/>
              </a:endParaRPr>
            </a:p>
          </p:txBody>
        </p:sp>
        <p:sp>
          <p:nvSpPr>
            <p:cNvPr id="12" name="Isosceles Triangle 5">
              <a:hlinkClick r:id="rId7"/>
            </p:cNvPr>
            <p:cNvSpPr/>
            <p:nvPr/>
          </p:nvSpPr>
          <p:spPr>
            <a:xfrm rot="5400000">
              <a:off x="10393316" y="5284962"/>
              <a:ext cx="160531" cy="138389"/>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3" name="Picture 12" descr="0202-sphere.eps"/>
            <p:cNvPicPr>
              <a:picLocks noChangeAspect="1"/>
            </p:cNvPicPr>
            <p:nvPr/>
          </p:nvPicPr>
          <p:blipFill>
            <a:blip r:embed="rId8">
              <a:duotone>
                <a:schemeClr val="accent4">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8600876" y="5187235"/>
              <a:ext cx="346370" cy="346370"/>
            </a:xfrm>
            <a:prstGeom prst="rect">
              <a:avLst/>
            </a:prstGeom>
          </p:spPr>
        </p:pic>
        <p:sp>
          <p:nvSpPr>
            <p:cNvPr id="14" name="Text Placeholder 33">
              <a:hlinkClick r:id="rId7"/>
            </p:cNvPr>
            <p:cNvSpPr txBox="1">
              <a:spLocks/>
            </p:cNvSpPr>
            <p:nvPr/>
          </p:nvSpPr>
          <p:spPr>
            <a:xfrm>
              <a:off x="10806407" y="5209066"/>
              <a:ext cx="4583088" cy="328570"/>
            </a:xfrm>
            <a:prstGeom prst="rect">
              <a:avLst/>
            </a:prstGeom>
            <a:noFill/>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a:spcBef>
                  <a:spcPct val="20000"/>
                </a:spcBef>
                <a:buNone/>
              </a:pPr>
              <a:r>
                <a:rPr lang="en-AU" sz="1800" b="1" dirty="0">
                  <a:solidFill>
                    <a:schemeClr val="accent2"/>
                  </a:solidFill>
                  <a:latin typeface="Arial"/>
                  <a:ea typeface="Segoe UI" panose="020B0502040204020203" pitchFamily="34" charset="0"/>
                  <a:cs typeface="Arial"/>
                </a:rPr>
                <a:t>https://community.icann.org/x/CbDRAw</a:t>
              </a:r>
            </a:p>
          </p:txBody>
        </p:sp>
      </p:grpSp>
    </p:spTree>
    <p:extLst>
      <p:ext uri="{BB962C8B-B14F-4D97-AF65-F5344CB8AC3E}">
        <p14:creationId xmlns:p14="http://schemas.microsoft.com/office/powerpoint/2010/main" val="1207421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545" y="97392"/>
            <a:ext cx="11849348" cy="450663"/>
          </a:xfrm>
        </p:spPr>
        <p:txBody>
          <a:bodyPr/>
          <a:lstStyle/>
          <a:p>
            <a:r>
              <a:rPr lang="en-US" dirty="0"/>
              <a:t>Recommendations: Mechanisms for Allocation of Auction Proceeds</a:t>
            </a:r>
          </a:p>
        </p:txBody>
      </p:sp>
      <p:sp>
        <p:nvSpPr>
          <p:cNvPr id="12" name="TextBox 11"/>
          <p:cNvSpPr txBox="1"/>
          <p:nvPr/>
        </p:nvSpPr>
        <p:spPr>
          <a:xfrm>
            <a:off x="1705358" y="1116908"/>
            <a:ext cx="9129269" cy="923330"/>
          </a:xfrm>
          <a:prstGeom prst="rect">
            <a:avLst/>
          </a:prstGeom>
          <a:noFill/>
        </p:spPr>
        <p:txBody>
          <a:bodyPr wrap="square" rtlCol="0">
            <a:spAutoFit/>
          </a:bodyPr>
          <a:lstStyle/>
          <a:p>
            <a:pPr>
              <a:buSzPct val="75000"/>
            </a:pPr>
            <a:r>
              <a:rPr lang="en-GB" dirty="0">
                <a:solidFill>
                  <a:schemeClr val="bg1"/>
                </a:solidFill>
              </a:rPr>
              <a:t>The CCWG was tasked with developing a proposal(s) for consideration by its Chartering Organizations on the mechanism that should be developed in order to allocate the new gTLD Auction Proceeds. </a:t>
            </a:r>
            <a:endParaRPr lang="en-US" altLang="x-none" dirty="0">
              <a:solidFill>
                <a:schemeClr val="bg1"/>
              </a:solidFill>
              <a:latin typeface="Arial" charset="0"/>
              <a:ea typeface="Arial" charset="0"/>
              <a:cs typeface="Arial" charset="0"/>
            </a:endParaRPr>
          </a:p>
        </p:txBody>
      </p:sp>
      <p:sp>
        <p:nvSpPr>
          <p:cNvPr id="20" name="Rectangle 19"/>
          <p:cNvSpPr/>
          <p:nvPr/>
        </p:nvSpPr>
        <p:spPr>
          <a:xfrm>
            <a:off x="211792" y="689703"/>
            <a:ext cx="11692853" cy="6740307"/>
          </a:xfrm>
          <a:prstGeom prst="rect">
            <a:avLst/>
          </a:prstGeom>
        </p:spPr>
        <p:txBody>
          <a:bodyPr wrap="square">
            <a:spAutoFit/>
          </a:bodyPr>
          <a:lstStyle/>
          <a:p>
            <a:r>
              <a:rPr lang="en-GB" dirty="0"/>
              <a:t>The Final Report discusses three possible mechanisms that the CCWG considered for allocation of auction proceeds:</a:t>
            </a:r>
          </a:p>
          <a:p>
            <a:endParaRPr lang="en-GB" dirty="0"/>
          </a:p>
          <a:p>
            <a:pPr marL="285750" indent="-285750">
              <a:buFont typeface="Arial" panose="020B0604020202020204" pitchFamily="34" charset="0"/>
              <a:buChar char="•"/>
            </a:pPr>
            <a:r>
              <a:rPr lang="en-GB" b="1" dirty="0"/>
              <a:t>Mechanism A</a:t>
            </a:r>
            <a:r>
              <a:rPr lang="en-GB" dirty="0"/>
              <a:t>: An internal department dedicated to the allocation of auction proceeds is created within the ICANN organization.</a:t>
            </a:r>
          </a:p>
          <a:p>
            <a:pPr marL="285750" indent="-285750">
              <a:buFont typeface="Arial" panose="020B0604020202020204" pitchFamily="34" charset="0"/>
              <a:buChar char="•"/>
            </a:pPr>
            <a:r>
              <a:rPr lang="en-GB" b="1" dirty="0"/>
              <a:t>Mechanism B</a:t>
            </a:r>
            <a:r>
              <a:rPr lang="en-GB" dirty="0"/>
              <a:t>: An internal department dedicated to the allocation of auction proceeds is created within the ICANN organization which collaborates with an existing </a:t>
            </a:r>
            <a:r>
              <a:rPr lang="en-GB" dirty="0" err="1"/>
              <a:t>nonprofit</a:t>
            </a:r>
            <a:r>
              <a:rPr lang="en-GB" dirty="0"/>
              <a:t>. </a:t>
            </a:r>
          </a:p>
          <a:p>
            <a:pPr marL="285750" indent="-285750">
              <a:buFont typeface="Arial" panose="020B0604020202020204" pitchFamily="34" charset="0"/>
              <a:buChar char="•"/>
            </a:pPr>
            <a:r>
              <a:rPr lang="en-GB" b="1" dirty="0"/>
              <a:t>Mechanism C</a:t>
            </a:r>
            <a:r>
              <a:rPr lang="en-GB" dirty="0"/>
              <a:t>: A new charitable structure (ICANN Foundation) is created which is functionally separate from ICANN org, which would be responsible for the allocation of auction proceeds.</a:t>
            </a:r>
          </a:p>
          <a:p>
            <a:endParaRPr lang="en-GB" dirty="0"/>
          </a:p>
          <a:p>
            <a:r>
              <a:rPr lang="en-GB" dirty="0"/>
              <a:t>Initially, the CCWG also considered a fourth option, mechanism D, in which an established entity is used for the allocation of auction proceeds. The CCWG determined that mechanism D was not a viable option.</a:t>
            </a:r>
          </a:p>
          <a:p>
            <a:br>
              <a:rPr lang="en-GB" dirty="0"/>
            </a:br>
            <a:r>
              <a:rPr lang="en-GB" b="1" dirty="0"/>
              <a:t>The Final Report includes the following recommendation with respect to the mechanisms:</a:t>
            </a:r>
          </a:p>
          <a:p>
            <a:br>
              <a:rPr lang="en-GB" b="1" dirty="0"/>
            </a:br>
            <a:r>
              <a:rPr lang="en-GB" b="1" i="1" dirty="0"/>
              <a:t>“The CCWG recommends that the Board select either mechanism A or mechanism B for</a:t>
            </a:r>
            <a:r>
              <a:rPr lang="en-GB" b="1" dirty="0"/>
              <a:t> </a:t>
            </a:r>
            <a:r>
              <a:rPr lang="en-GB" b="1" i="1" dirty="0"/>
              <a:t>the allocation of auction proceeds, taking into account the preference expressed by</a:t>
            </a:r>
            <a:r>
              <a:rPr lang="en-GB" b="1" dirty="0"/>
              <a:t> </a:t>
            </a:r>
            <a:r>
              <a:rPr lang="en-GB" b="1" i="1" dirty="0"/>
              <a:t>CCWG members for mechanism A. . .</a:t>
            </a:r>
            <a:r>
              <a:rPr lang="en-GB" dirty="0"/>
              <a:t> As part of its selection process, the ICANN Board is expected to apply the criteria outlined by the CCWG. . . The CCWG strongly encourages the ICANN Board to conduct a feasibility assessment which provides further analysis of the recommended mechanisms, including costs associated with each mechanism. . .”</a:t>
            </a:r>
          </a:p>
          <a:p>
            <a:endParaRPr lang="en-GB" dirty="0"/>
          </a:p>
          <a:p>
            <a:endParaRPr lang="en-GB" b="1" dirty="0"/>
          </a:p>
          <a:p>
            <a:br>
              <a:rPr lang="en-GB" dirty="0"/>
            </a:br>
            <a:endParaRPr lang="en-US" dirty="0"/>
          </a:p>
        </p:txBody>
      </p:sp>
    </p:spTree>
    <p:extLst>
      <p:ext uri="{BB962C8B-B14F-4D97-AF65-F5344CB8AC3E}">
        <p14:creationId xmlns:p14="http://schemas.microsoft.com/office/powerpoint/2010/main" val="1425548864"/>
      </p:ext>
    </p:extLst>
  </p:cSld>
  <p:clrMapOvr>
    <a:masterClrMapping/>
  </p:clrMapOvr>
</p:sld>
</file>

<file path=ppt/theme/theme1.xml><?xml version="1.0" encoding="utf-8"?>
<a:theme xmlns:a="http://schemas.openxmlformats.org/drawingml/2006/main" name="ICANNPPT_Arial_16x9_April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_J07_16x9_02 20170426-1.potx" id="{6A88C12F-1874-4FD4-A916-68F41836E681}" vid="{0F6A8BD9-AB9C-400A-9F90-377BB54ED2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 v2 16x9</Template>
  <TotalTime>5148</TotalTime>
  <Words>3409</Words>
  <Application>Microsoft Macintosh PowerPoint</Application>
  <PresentationFormat>Widescreen</PresentationFormat>
  <Paragraphs>209</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Source Sans Pro</vt:lpstr>
      <vt:lpstr>Wingdings</vt:lpstr>
      <vt:lpstr>ICANNPPT_Arial_16x9_April 2017_potx</vt:lpstr>
      <vt:lpstr>Webinar: CCWG on New gTLD Auction Proceeds (CCWG-AP) Final Report</vt:lpstr>
      <vt:lpstr>Key highlights</vt:lpstr>
      <vt:lpstr>What are New gTLD auctions?</vt:lpstr>
      <vt:lpstr>What are proceeds? </vt:lpstr>
      <vt:lpstr>Goals and Objectives of the CCWG</vt:lpstr>
      <vt:lpstr>CCWG Milestones</vt:lpstr>
      <vt:lpstr>Legal and Fiscal Requirements</vt:lpstr>
      <vt:lpstr>Legal and Fiscal Requirements (cont.)</vt:lpstr>
      <vt:lpstr>Recommendations: Mechanisms for Allocation of Auction Proceeds</vt:lpstr>
      <vt:lpstr>Recommendations Summary (cont.)</vt:lpstr>
      <vt:lpstr>Recommendations Summary (cont.)</vt:lpstr>
      <vt:lpstr>Consensus Designation and Minority Statement</vt:lpstr>
      <vt:lpstr>What’s next?</vt:lpstr>
      <vt:lpstr>PowerPoint Presentation</vt:lpstr>
      <vt:lpstr>Annex: CCWG-AP Charter Questions</vt:lpstr>
      <vt:lpstr>Questions that the CCWG-AP Considered</vt:lpstr>
      <vt:lpstr>Questions that the CCWG-AP Considered</vt:lpstr>
      <vt:lpstr>Annex: CCWG-AP Recommendations</vt:lpstr>
      <vt:lpstr>CCWG Recommendations</vt:lpstr>
      <vt:lpstr>CCWG Recommendations</vt:lpstr>
      <vt:lpstr>CCWG Recommendations</vt:lpstr>
      <vt:lpstr>CCWG Recommendations</vt:lpstr>
      <vt:lpstr>CCWG Recommendations</vt:lpstr>
      <vt:lpstr>CCWG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Speaker’s Bureau</dc:title>
  <dc:creator>Glenn Bowdidge</dc:creator>
  <cp:lastModifiedBy>Emily Barabas</cp:lastModifiedBy>
  <cp:revision>343</cp:revision>
  <cp:lastPrinted>2020-06-16T10:07:51Z</cp:lastPrinted>
  <dcterms:created xsi:type="dcterms:W3CDTF">2017-05-24T15:47:11Z</dcterms:created>
  <dcterms:modified xsi:type="dcterms:W3CDTF">2020-06-24T17:53:37Z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https://wecann.icann.org</vt:lpwstr>
  </property>
  <property fmtid="{D5CDD505-2E9C-101B-9397-08002B2CF9AE}" pid="3" name="Jive_LatestUserAccountName">
    <vt:lpwstr>lauren.allison@icann.org</vt:lpwstr>
  </property>
  <property fmtid="{D5CDD505-2E9C-101B-9397-08002B2CF9AE}" pid="4" name="Offisync_UpdateToken">
    <vt:lpwstr>1</vt:lpwstr>
  </property>
  <property fmtid="{D5CDD505-2E9C-101B-9397-08002B2CF9AE}" pid="5" name="Offisync_ServerID">
    <vt:lpwstr>f1a3e59a-4990-4d5e-9ace-4d146556dde0</vt:lpwstr>
  </property>
  <property fmtid="{D5CDD505-2E9C-101B-9397-08002B2CF9AE}" pid="6" name="Jive_VersionGuid">
    <vt:lpwstr>a4b93156-76b9-4645-8499-6c08c92dce88</vt:lpwstr>
  </property>
  <property fmtid="{D5CDD505-2E9C-101B-9397-08002B2CF9AE}" pid="7" name="Offisync_UniqueId">
    <vt:lpwstr>28523</vt:lpwstr>
  </property>
</Properties>
</file>