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49" r:id="rId3"/>
    <p:sldId id="324" r:id="rId4"/>
    <p:sldId id="350" r:id="rId5"/>
    <p:sldId id="351" r:id="rId6"/>
    <p:sldId id="353" r:id="rId7"/>
    <p:sldId id="354" r:id="rId8"/>
    <p:sldId id="355" r:id="rId9"/>
    <p:sldId id="356" r:id="rId10"/>
    <p:sldId id="35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2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240F"/>
    <a:srgbClr val="CB460F"/>
    <a:srgbClr val="FA5B36"/>
    <a:srgbClr val="0E4B91"/>
    <a:srgbClr val="18548A"/>
    <a:srgbClr val="15538C"/>
    <a:srgbClr val="0B2F49"/>
    <a:srgbClr val="092F4B"/>
    <a:srgbClr val="A1472D"/>
    <a:srgbClr val="A347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771" autoAdjust="0"/>
    <p:restoredTop sz="98283" autoAdjust="0"/>
  </p:normalViewPr>
  <p:slideViewPr>
    <p:cSldViewPr snapToGrid="0" snapToObjects="1">
      <p:cViewPr varScale="1">
        <p:scale>
          <a:sx n="87" d="100"/>
          <a:sy n="87" d="100"/>
        </p:scale>
        <p:origin x="1884" y="96"/>
      </p:cViewPr>
      <p:guideLst>
        <p:guide orient="horz" pos="142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7" d="100"/>
          <a:sy n="77" d="100"/>
        </p:scale>
        <p:origin x="-3056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F13CC-A6A6-524A-A0F8-DAB9B298E3B6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ED518-EFD6-E34B-989E-6B6564A75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004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614CD-FA73-DF49-AA13-A5EF746D725A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02FF9-4628-B146-9948-95257A430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994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54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Breakup</a:t>
            </a:r>
            <a:r>
              <a:rPr lang="en-US" baseline="0" dirty="0" smtClean="0"/>
              <a:t> your presentation, divide it into sections.  This is especially useful if most of your presentation is text.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55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this slide for diagrams or other graphic elements.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42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19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-67733"/>
            <a:ext cx="9309518" cy="6954090"/>
            <a:chOff x="0" y="-67733"/>
            <a:chExt cx="9309518" cy="6954090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246474"/>
              <a:ext cx="9309518" cy="6368988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 userDrawn="1"/>
          </p:nvSpPr>
          <p:spPr>
            <a:xfrm>
              <a:off x="0" y="-67733"/>
              <a:ext cx="9309518" cy="351829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6602262"/>
              <a:ext cx="9309518" cy="284095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 userDrawn="1"/>
        </p:nvSpPr>
        <p:spPr>
          <a:xfrm>
            <a:off x="0" y="4130514"/>
            <a:ext cx="9309518" cy="1898497"/>
          </a:xfrm>
          <a:prstGeom prst="rect">
            <a:avLst/>
          </a:prstGeom>
          <a:solidFill>
            <a:srgbClr val="1768B1">
              <a:alpha val="8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30514"/>
            <a:ext cx="1697789" cy="18984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ICANN_Logo_W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566" y="4566371"/>
            <a:ext cx="1253416" cy="97283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 flipV="1">
            <a:off x="-1" y="4130513"/>
            <a:ext cx="9309519" cy="116253"/>
          </a:xfrm>
          <a:prstGeom prst="rect">
            <a:avLst/>
          </a:prstGeom>
          <a:solidFill>
            <a:srgbClr val="0C1F24">
              <a:alpha val="3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40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0" y="2110371"/>
            <a:ext cx="9198524" cy="4759071"/>
            <a:chOff x="0" y="2110371"/>
            <a:chExt cx="9198524" cy="4759071"/>
          </a:xfrm>
        </p:grpSpPr>
        <p:sp>
          <p:nvSpPr>
            <p:cNvPr id="3" name="Freeform 2"/>
            <p:cNvSpPr/>
            <p:nvPr userDrawn="1"/>
          </p:nvSpPr>
          <p:spPr>
            <a:xfrm>
              <a:off x="0" y="2110371"/>
              <a:ext cx="9198524" cy="4759071"/>
            </a:xfrm>
            <a:custGeom>
              <a:avLst/>
              <a:gdLst>
                <a:gd name="connsiteX0" fmla="*/ 0 w 9198524"/>
                <a:gd name="connsiteY0" fmla="*/ 0 h 5515904"/>
                <a:gd name="connsiteX1" fmla="*/ 9198524 w 9198524"/>
                <a:gd name="connsiteY1" fmla="*/ 3014506 h 5515904"/>
                <a:gd name="connsiteX2" fmla="*/ 9198524 w 9198524"/>
                <a:gd name="connsiteY2" fmla="*/ 5477421 h 5515904"/>
                <a:gd name="connsiteX3" fmla="*/ 0 w 9198524"/>
                <a:gd name="connsiteY3" fmla="*/ 5515904 h 5515904"/>
                <a:gd name="connsiteX4" fmla="*/ 0 w 9198524"/>
                <a:gd name="connsiteY4" fmla="*/ 0 h 5515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98524" h="5515904">
                  <a:moveTo>
                    <a:pt x="0" y="0"/>
                  </a:moveTo>
                  <a:lnTo>
                    <a:pt x="9198524" y="3014506"/>
                  </a:lnTo>
                  <a:lnTo>
                    <a:pt x="9198524" y="5477421"/>
                  </a:lnTo>
                  <a:lnTo>
                    <a:pt x="0" y="5515904"/>
                  </a:lnTo>
                  <a:cubicBezTo>
                    <a:pt x="4276" y="3685821"/>
                    <a:pt x="8553" y="1855738"/>
                    <a:pt x="0" y="0"/>
                  </a:cubicBezTo>
                  <a:close/>
                </a:path>
              </a:pathLst>
            </a:custGeom>
            <a:solidFill>
              <a:srgbClr val="1768B1">
                <a:alpha val="17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Freeform 3"/>
            <p:cNvSpPr/>
            <p:nvPr userDrawn="1"/>
          </p:nvSpPr>
          <p:spPr>
            <a:xfrm>
              <a:off x="1" y="3174865"/>
              <a:ext cx="9144000" cy="3694577"/>
            </a:xfrm>
            <a:custGeom>
              <a:avLst/>
              <a:gdLst>
                <a:gd name="connsiteX0" fmla="*/ 6029715 w 6029715"/>
                <a:gd name="connsiteY0" fmla="*/ 0 h 6875638"/>
                <a:gd name="connsiteX1" fmla="*/ 6029715 w 6029715"/>
                <a:gd name="connsiteY1" fmla="*/ 6875638 h 6875638"/>
                <a:gd name="connsiteX2" fmla="*/ 0 w 6029715"/>
                <a:gd name="connsiteY2" fmla="*/ 6875638 h 6875638"/>
                <a:gd name="connsiteX3" fmla="*/ 6029715 w 6029715"/>
                <a:gd name="connsiteY3" fmla="*/ 0 h 6875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29715" h="6875638">
                  <a:moveTo>
                    <a:pt x="6029715" y="0"/>
                  </a:moveTo>
                  <a:lnTo>
                    <a:pt x="6029715" y="6875638"/>
                  </a:lnTo>
                  <a:lnTo>
                    <a:pt x="0" y="6875638"/>
                  </a:lnTo>
                  <a:lnTo>
                    <a:pt x="6029715" y="0"/>
                  </a:lnTo>
                  <a:close/>
                </a:path>
              </a:pathLst>
            </a:custGeom>
            <a:solidFill>
              <a:srgbClr val="1768B1">
                <a:alpha val="1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" name="Picture 1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34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300" dirty="0" smtClean="0">
                <a:solidFill>
                  <a:srgbClr val="FFFFFF"/>
                </a:solidFill>
                <a:latin typeface="Arial"/>
                <a:cs typeface="Arial"/>
              </a:rPr>
              <a:t>   |   </a:t>
            </a:r>
            <a:fld id="{D43A6F16-D3CF-4F46-B6D9-B3CAB1B87938}" type="slidenum">
              <a:rPr lang="en-US" sz="13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‹#›</a:t>
            </a:fld>
            <a:endParaRPr lang="en-US" sz="13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5" name="Title 19"/>
          <p:cNvSpPr>
            <a:spLocks noGrp="1"/>
          </p:cNvSpPr>
          <p:nvPr userDrawn="1"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0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372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0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300" dirty="0" smtClean="0">
                <a:solidFill>
                  <a:srgbClr val="FFFFFF"/>
                </a:solidFill>
                <a:latin typeface="Arial"/>
                <a:cs typeface="Arial"/>
              </a:rPr>
              <a:t>   |   </a:t>
            </a:r>
            <a:fld id="{D43A6F16-D3CF-4F46-B6D9-B3CAB1B87938}" type="slidenum">
              <a:rPr lang="en-US" sz="13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‹#›</a:t>
            </a:fld>
            <a:endParaRPr lang="en-US" sz="13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3083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112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36" name="Text Placeholder 35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500" b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r>
              <a:rPr lang="en-US" sz="3500" b="1" dirty="0" smtClean="0">
                <a:latin typeface="Arial"/>
                <a:cs typeface="Arial"/>
              </a:rPr>
              <a:t>Name of an Agenda Item</a:t>
            </a:r>
          </a:p>
          <a:p>
            <a:r>
              <a:rPr lang="en-US" sz="3500" dirty="0" smtClean="0">
                <a:latin typeface="Arial"/>
                <a:cs typeface="Arial"/>
              </a:rPr>
              <a:t>Section Divider</a:t>
            </a:r>
            <a:endParaRPr lang="en-US" sz="3500" dirty="0">
              <a:latin typeface="Arial"/>
              <a:cs typeface="Arial"/>
            </a:endParaRPr>
          </a:p>
        </p:txBody>
      </p:sp>
      <p:pic>
        <p:nvPicPr>
          <p:cNvPr id="6" name="Picture 5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83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9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500" b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r>
              <a:rPr lang="en-US" sz="3500" b="1" dirty="0" smtClean="0">
                <a:latin typeface="Arial"/>
                <a:cs typeface="Arial"/>
              </a:rPr>
              <a:t>Name of an Agenda Item</a:t>
            </a:r>
          </a:p>
          <a:p>
            <a:r>
              <a:rPr lang="en-US" sz="3500" dirty="0" smtClean="0">
                <a:latin typeface="Arial"/>
                <a:cs typeface="Arial"/>
              </a:rPr>
              <a:t>Section Divider</a:t>
            </a:r>
            <a:endParaRPr lang="en-US" sz="3500" dirty="0">
              <a:latin typeface="Arial"/>
              <a:cs typeface="Arial"/>
            </a:endParaRPr>
          </a:p>
        </p:txBody>
      </p:sp>
      <p:pic>
        <p:nvPicPr>
          <p:cNvPr id="4" name="Picture 3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0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4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500" b="0" i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r>
              <a:rPr lang="en-US" sz="3500" b="1" dirty="0" smtClean="0">
                <a:latin typeface="Arial"/>
                <a:cs typeface="Arial"/>
              </a:rPr>
              <a:t>Name of an Agenda Item</a:t>
            </a:r>
          </a:p>
          <a:p>
            <a:r>
              <a:rPr lang="en-US" sz="3500" dirty="0" smtClean="0">
                <a:latin typeface="Arial"/>
                <a:cs typeface="Arial"/>
              </a:rPr>
              <a:t>Section Divider</a:t>
            </a:r>
            <a:endParaRPr lang="en-US" sz="3500" dirty="0">
              <a:latin typeface="Arial"/>
              <a:cs typeface="Arial"/>
            </a:endParaRPr>
          </a:p>
        </p:txBody>
      </p:sp>
      <p:pic>
        <p:nvPicPr>
          <p:cNvPr id="6" name="Picture 5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33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36" name="Text Placeholder 35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5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r>
              <a:rPr lang="en-US" sz="3500" b="1" dirty="0" smtClean="0">
                <a:latin typeface="Arial"/>
                <a:cs typeface="Arial"/>
              </a:rPr>
              <a:t>Name of an Agenda Item</a:t>
            </a:r>
          </a:p>
          <a:p>
            <a:r>
              <a:rPr lang="en-US" sz="3500" dirty="0" smtClean="0">
                <a:latin typeface="Arial"/>
                <a:cs typeface="Arial"/>
              </a:rPr>
              <a:t>Section Divider</a:t>
            </a:r>
            <a:endParaRPr lang="en-US" sz="3500" dirty="0">
              <a:latin typeface="Arial"/>
              <a:cs typeface="Arial"/>
            </a:endParaRPr>
          </a:p>
        </p:txBody>
      </p:sp>
      <p:pic>
        <p:nvPicPr>
          <p:cNvPr id="5" name="Picture 4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603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27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64" r:id="rId4"/>
    <p:sldLayoutId id="2147483655" r:id="rId5"/>
    <p:sldLayoutId id="2147483663" r:id="rId6"/>
    <p:sldLayoutId id="2147483662" r:id="rId7"/>
    <p:sldLayoutId id="2147483665" r:id="rId8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nc.org/gb/research/file/CDNC_unicode.tx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cdnc.org/gb/research/file/unicode.tx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76115" y="4471954"/>
            <a:ext cx="3023264" cy="6494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700"/>
              </a:lnSpc>
            </a:pPr>
            <a:r>
              <a:rPr lang="en-US" altLang="zh-CN" sz="3600" dirty="0" smtClean="0">
                <a:solidFill>
                  <a:srgbClr val="FFFFFF"/>
                </a:solidFill>
                <a:latin typeface="Arial"/>
                <a:cs typeface="Arial"/>
              </a:rPr>
              <a:t>CGP Updates</a:t>
            </a:r>
            <a:endParaRPr lang="en-US" sz="36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6114" y="5152820"/>
            <a:ext cx="5138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FFFF"/>
                </a:solidFill>
                <a:latin typeface="Arial"/>
                <a:cs typeface="Arial"/>
              </a:rPr>
              <a:t>Wei WANG &amp; Kenny HUANG</a:t>
            </a:r>
            <a:r>
              <a:rPr lang="en-US" dirty="0" smtClean="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lang="en-US" dirty="0" smtClean="0">
                <a:solidFill>
                  <a:srgbClr val="FFFFFF"/>
                </a:solidFill>
                <a:latin typeface="Arial"/>
                <a:ea typeface="Wingdings"/>
                <a:cs typeface="Arial"/>
                <a:sym typeface="Wingdings"/>
              </a:rPr>
              <a:t>|  </a:t>
            </a:r>
            <a:r>
              <a:rPr lang="zh-CN" altLang="en-US" dirty="0" smtClean="0">
                <a:solidFill>
                  <a:srgbClr val="FFFFFF"/>
                </a:solidFill>
                <a:latin typeface="Arial"/>
                <a:ea typeface="Wingdings"/>
                <a:cs typeface="Arial"/>
                <a:sym typeface="Wingdings"/>
              </a:rPr>
              <a:t>？？</a:t>
            </a:r>
            <a:r>
              <a:rPr lang="en-US" dirty="0" smtClean="0">
                <a:solidFill>
                  <a:srgbClr val="FFFFFF"/>
                </a:solidFill>
                <a:latin typeface="Arial"/>
                <a:ea typeface="Wingdings"/>
                <a:cs typeface="Arial"/>
                <a:sym typeface="Wingdings"/>
              </a:rPr>
              <a:t> </a:t>
            </a:r>
            <a:r>
              <a:rPr lang="en-US" altLang="zh-CN" dirty="0">
                <a:solidFill>
                  <a:srgbClr val="FFFFFF"/>
                </a:solidFill>
                <a:latin typeface="Arial"/>
                <a:ea typeface="Wingdings"/>
                <a:cs typeface="Arial"/>
                <a:sym typeface="Wingdings"/>
              </a:rPr>
              <a:t>March</a:t>
            </a:r>
            <a:r>
              <a:rPr lang="en-US" dirty="0" smtClean="0">
                <a:solidFill>
                  <a:srgbClr val="FFFFFF"/>
                </a:solidFill>
                <a:latin typeface="Arial"/>
                <a:ea typeface="Wingdings"/>
                <a:cs typeface="Arial"/>
                <a:sym typeface="Wingdings"/>
              </a:rPr>
              <a:t> </a:t>
            </a:r>
            <a:r>
              <a:rPr lang="en-US" dirty="0" smtClean="0">
                <a:solidFill>
                  <a:srgbClr val="FFFFFF"/>
                </a:solidFill>
                <a:latin typeface="Arial"/>
                <a:ea typeface="Wingdings"/>
                <a:cs typeface="Arial"/>
                <a:sym typeface="Wingdings"/>
              </a:rPr>
              <a:t>2016</a:t>
            </a:r>
            <a:endParaRPr lang="en-US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740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487277" y="2022115"/>
            <a:ext cx="2036135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Thanks</a:t>
            </a:r>
          </a:p>
          <a:p>
            <a:endParaRPr lang="en-US" altLang="zh-CN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Q&amp;A</a:t>
            </a:r>
            <a:endParaRPr lang="zh-CN" alt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54" descr="0112-bubbles3.eps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63744" y="2716178"/>
            <a:ext cx="1112478" cy="101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112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69913" y="2377590"/>
            <a:ext cx="6256337" cy="1728788"/>
          </a:xfrm>
        </p:spPr>
        <p:txBody>
          <a:bodyPr/>
          <a:lstStyle/>
          <a:p>
            <a:r>
              <a:rPr lang="en-US" altLang="zh-CN" sz="3500" b="1" dirty="0" smtClean="0">
                <a:latin typeface="Arial"/>
                <a:cs typeface="Arial"/>
              </a:rPr>
              <a:t>CGP Updates</a:t>
            </a:r>
          </a:p>
          <a:p>
            <a:endParaRPr lang="en-US" sz="3500" dirty="0" smtClean="0">
              <a:latin typeface="Arial"/>
              <a:cs typeface="Arial"/>
            </a:endParaRPr>
          </a:p>
          <a:p>
            <a:r>
              <a:rPr lang="en-US" altLang="zh-CN" sz="2800" dirty="0" smtClean="0">
                <a:solidFill>
                  <a:srgbClr val="FFFFFF"/>
                </a:solidFill>
              </a:rPr>
              <a:t>Wei </a:t>
            </a:r>
            <a:r>
              <a:rPr lang="en-US" altLang="zh-CN" sz="2800" dirty="0">
                <a:solidFill>
                  <a:srgbClr val="FFFFFF"/>
                </a:solidFill>
              </a:rPr>
              <a:t>WANG &amp; Kenny </a:t>
            </a:r>
            <a:r>
              <a:rPr lang="en-US" altLang="zh-CN" sz="2800" dirty="0" smtClean="0">
                <a:solidFill>
                  <a:srgbClr val="FFFFFF"/>
                </a:solidFill>
              </a:rPr>
              <a:t>HUANG</a:t>
            </a:r>
          </a:p>
          <a:p>
            <a:r>
              <a:rPr lang="en-US" altLang="zh-CN" sz="2800" dirty="0" smtClean="0">
                <a:solidFill>
                  <a:srgbClr val="FFFFFF"/>
                </a:solidFill>
                <a:sym typeface="Wingdings"/>
              </a:rPr>
              <a:t>??</a:t>
            </a:r>
            <a:r>
              <a:rPr lang="en-US" altLang="zh-CN" sz="2800" dirty="0" smtClean="0">
                <a:solidFill>
                  <a:srgbClr val="FFFFFF"/>
                </a:solidFill>
                <a:ea typeface="Wingdings"/>
                <a:sym typeface="Wingdings"/>
              </a:rPr>
              <a:t> </a:t>
            </a:r>
            <a:r>
              <a:rPr lang="en-US" altLang="zh-CN" sz="2800" dirty="0">
                <a:solidFill>
                  <a:srgbClr val="FFFFFF"/>
                </a:solidFill>
                <a:ea typeface="Wingdings"/>
                <a:sym typeface="Wingdings"/>
              </a:rPr>
              <a:t>March 2016</a:t>
            </a:r>
            <a:endParaRPr lang="en-US" altLang="zh-CN" sz="2800" dirty="0">
              <a:solidFill>
                <a:srgbClr val="FFFFFF"/>
              </a:solidFill>
            </a:endParaRPr>
          </a:p>
          <a:p>
            <a:endParaRPr lang="en-US" sz="35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307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CN" dirty="0"/>
              <a:t>CGP Repertoire and CDNC2015</a:t>
            </a:r>
            <a:endParaRPr lang="en-US" sz="3000" dirty="0">
              <a:latin typeface="Arial"/>
              <a:cs typeface="Arial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49081" y="2666081"/>
            <a:ext cx="3283027" cy="2688116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10952" y="1608461"/>
            <a:ext cx="4021157" cy="3745736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zh-CN" dirty="0" smtClean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MSR</a:t>
            </a:r>
            <a:endParaRPr lang="zh-CN" altLang="en-US" dirty="0"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49082" y="2666082"/>
            <a:ext cx="3283027" cy="2787266"/>
          </a:xfrm>
          <a:prstGeom prst="rect">
            <a:avLst/>
          </a:prstGeom>
          <a:solidFill>
            <a:schemeClr val="accent1">
              <a:lumMod val="20000"/>
              <a:lumOff val="80000"/>
              <a:alpha val="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zh-CN" dirty="0" smtClean="0">
                <a:solidFill>
                  <a:schemeClr val="accent6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CDNC</a:t>
            </a:r>
          </a:p>
        </p:txBody>
      </p:sp>
      <p:sp>
        <p:nvSpPr>
          <p:cNvPr id="8" name="Rectangle 1"/>
          <p:cNvSpPr/>
          <p:nvPr/>
        </p:nvSpPr>
        <p:spPr>
          <a:xfrm>
            <a:off x="4232108" y="1483030"/>
            <a:ext cx="480171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SzPct val="75000"/>
              <a:buFont typeface="Wingdings" charset="2"/>
              <a:buChar char=""/>
            </a:pPr>
            <a:r>
              <a:rPr lang="en-US" altLang="zh-CN" sz="1600" dirty="0" smtClean="0">
                <a:solidFill>
                  <a:srgbClr val="0C1F24"/>
                </a:solidFill>
                <a:latin typeface="Arial"/>
                <a:cs typeface="Arial"/>
              </a:rPr>
              <a:t>In </a:t>
            </a:r>
            <a:r>
              <a:rPr lang="en-US" altLang="zh-CN" sz="1600" dirty="0">
                <a:solidFill>
                  <a:srgbClr val="0C1F24"/>
                </a:solidFill>
                <a:latin typeface="Arial"/>
                <a:cs typeface="Arial"/>
              </a:rPr>
              <a:t>July 2015, CDNC Taiwan meeting urged to add all CDNC chars into CGP repertoire, to reach consistency between the CDNC SLD operation and future TLD operation.</a:t>
            </a:r>
          </a:p>
          <a:p>
            <a:pPr marL="800100" lvl="1" indent="-342900">
              <a:lnSpc>
                <a:spcPct val="150000"/>
              </a:lnSpc>
              <a:buSzPct val="75000"/>
              <a:buFont typeface="Wingdings" charset="2"/>
              <a:buChar char=""/>
            </a:pPr>
            <a:r>
              <a:rPr lang="en-US" altLang="zh-CN" sz="1600" dirty="0" smtClean="0">
                <a:solidFill>
                  <a:srgbClr val="0C1F24"/>
                </a:solidFill>
                <a:latin typeface="Arial"/>
                <a:cs typeface="Arial"/>
              </a:rPr>
              <a:t>Compared </a:t>
            </a:r>
            <a:r>
              <a:rPr lang="en-US" altLang="zh-CN" sz="1600" dirty="0">
                <a:solidFill>
                  <a:srgbClr val="0C1F24"/>
                </a:solidFill>
                <a:latin typeface="Arial"/>
                <a:cs typeface="Arial"/>
              </a:rPr>
              <a:t>with original CDNC/CN/TW table (19520 </a:t>
            </a:r>
            <a:r>
              <a:rPr lang="en-US" altLang="zh-CN" sz="1600" dirty="0" smtClean="0">
                <a:solidFill>
                  <a:srgbClr val="0C1F24"/>
                </a:solidFill>
                <a:latin typeface="Arial"/>
                <a:cs typeface="Arial"/>
              </a:rPr>
              <a:t>chars)</a:t>
            </a:r>
            <a:br>
              <a:rPr lang="en-US" altLang="zh-CN" sz="1600" dirty="0" smtClean="0">
                <a:solidFill>
                  <a:srgbClr val="0C1F24"/>
                </a:solidFill>
                <a:latin typeface="Arial"/>
                <a:cs typeface="Arial"/>
              </a:rPr>
            </a:br>
            <a:r>
              <a:rPr lang="en-US" altLang="zh-CN" sz="1200" dirty="0" smtClean="0">
                <a:solidFill>
                  <a:srgbClr val="0C1F24"/>
                </a:solidFill>
                <a:latin typeface="Arial"/>
                <a:cs typeface="Arial"/>
                <a:hlinkClick r:id="rId3"/>
              </a:rPr>
              <a:t>http</a:t>
            </a:r>
            <a:r>
              <a:rPr lang="en-US" altLang="zh-CN" sz="1200" dirty="0">
                <a:solidFill>
                  <a:srgbClr val="0C1F24"/>
                </a:solidFill>
                <a:latin typeface="Arial"/>
                <a:cs typeface="Arial"/>
                <a:hlinkClick r:id="rId3"/>
              </a:rPr>
              <a:t>://</a:t>
            </a:r>
            <a:r>
              <a:rPr lang="en-US" altLang="zh-CN" sz="1200" dirty="0" smtClean="0">
                <a:solidFill>
                  <a:srgbClr val="0C1F24"/>
                </a:solidFill>
                <a:latin typeface="Arial"/>
                <a:cs typeface="Arial"/>
                <a:hlinkClick r:id="rId3"/>
              </a:rPr>
              <a:t>www.cdnc.org/gb/research/file/CDNC_unicode.txt</a:t>
            </a:r>
            <a:endParaRPr lang="en-US" altLang="zh-CN" sz="1200" dirty="0">
              <a:solidFill>
                <a:srgbClr val="0C1F24"/>
              </a:solidFill>
              <a:latin typeface="Arial"/>
              <a:cs typeface="Arial"/>
            </a:endParaRPr>
          </a:p>
          <a:p>
            <a:pPr marL="800100" lvl="1" indent="-342900">
              <a:lnSpc>
                <a:spcPct val="150000"/>
              </a:lnSpc>
              <a:buSzPct val="75000"/>
              <a:buFont typeface="Wingdings" charset="2"/>
              <a:buChar char=""/>
            </a:pPr>
            <a:r>
              <a:rPr lang="en-US" altLang="zh-CN" sz="1600" b="1" dirty="0" smtClean="0">
                <a:solidFill>
                  <a:schemeClr val="accent1"/>
                </a:solidFill>
                <a:latin typeface="Arial"/>
                <a:cs typeface="Arial"/>
              </a:rPr>
              <a:t>CDNC </a:t>
            </a:r>
            <a:r>
              <a:rPr lang="en-US" altLang="zh-CN" sz="1600" b="1" dirty="0">
                <a:solidFill>
                  <a:schemeClr val="accent1"/>
                </a:solidFill>
                <a:latin typeface="Arial"/>
                <a:cs typeface="Arial"/>
              </a:rPr>
              <a:t>Table 2015 </a:t>
            </a:r>
            <a:r>
              <a:rPr lang="en-US" altLang="zh-CN" sz="1600" dirty="0">
                <a:solidFill>
                  <a:srgbClr val="0C1F24"/>
                </a:solidFill>
                <a:latin typeface="Arial"/>
                <a:cs typeface="Arial"/>
              </a:rPr>
              <a:t>have 41 new chars requested by HK </a:t>
            </a:r>
            <a:r>
              <a:rPr lang="en-US" altLang="zh-CN" sz="1600" dirty="0" smtClean="0">
                <a:solidFill>
                  <a:srgbClr val="0C1F24"/>
                </a:solidFill>
                <a:latin typeface="Arial"/>
                <a:cs typeface="Arial"/>
              </a:rPr>
              <a:t>community</a:t>
            </a:r>
            <a:br>
              <a:rPr lang="en-US" altLang="zh-CN" sz="1600" dirty="0" smtClean="0">
                <a:solidFill>
                  <a:srgbClr val="0C1F24"/>
                </a:solidFill>
                <a:latin typeface="Arial"/>
                <a:cs typeface="Arial"/>
              </a:rPr>
            </a:br>
            <a:r>
              <a:rPr lang="en-US" altLang="zh-CN" sz="1200" dirty="0" smtClean="0">
                <a:solidFill>
                  <a:srgbClr val="0C1F24"/>
                </a:solidFill>
                <a:latin typeface="Arial"/>
                <a:cs typeface="Arial"/>
                <a:hlinkClick r:id="rId4"/>
              </a:rPr>
              <a:t>http</a:t>
            </a:r>
            <a:r>
              <a:rPr lang="en-US" altLang="zh-CN" sz="1200" dirty="0">
                <a:solidFill>
                  <a:srgbClr val="0C1F24"/>
                </a:solidFill>
                <a:latin typeface="Arial"/>
                <a:cs typeface="Arial"/>
                <a:hlinkClick r:id="rId4"/>
              </a:rPr>
              <a:t>://</a:t>
            </a:r>
            <a:r>
              <a:rPr lang="en-US" altLang="zh-CN" sz="1200" dirty="0" smtClean="0">
                <a:solidFill>
                  <a:srgbClr val="0C1F24"/>
                </a:solidFill>
                <a:latin typeface="Arial"/>
                <a:cs typeface="Arial"/>
                <a:hlinkClick r:id="rId4"/>
              </a:rPr>
              <a:t>www.cdnc.org/gb/research/file/unicode.txt</a:t>
            </a:r>
            <a:r>
              <a:rPr lang="en-US" altLang="zh-CN" sz="1600" dirty="0">
                <a:solidFill>
                  <a:srgbClr val="0C1F24"/>
                </a:solidFill>
                <a:latin typeface="Arial"/>
                <a:cs typeface="Arial"/>
              </a:rPr>
              <a:t/>
            </a:r>
            <a:br>
              <a:rPr lang="en-US" altLang="zh-CN" sz="1600" dirty="0">
                <a:solidFill>
                  <a:srgbClr val="0C1F24"/>
                </a:solidFill>
                <a:latin typeface="Arial"/>
                <a:cs typeface="Arial"/>
              </a:rPr>
            </a:br>
            <a:r>
              <a:rPr lang="en-US" altLang="zh-CN" sz="1600" dirty="0" smtClean="0">
                <a:solidFill>
                  <a:srgbClr val="0C1F24"/>
                </a:solidFill>
                <a:latin typeface="Arial"/>
                <a:cs typeface="Arial"/>
              </a:rPr>
              <a:t>39 </a:t>
            </a:r>
            <a:r>
              <a:rPr lang="en-US" altLang="zh-CN" sz="1600" dirty="0">
                <a:solidFill>
                  <a:srgbClr val="0C1F24"/>
                </a:solidFill>
                <a:latin typeface="Arial"/>
                <a:cs typeface="Arial"/>
              </a:rPr>
              <a:t>of which fall in the range of MSR</a:t>
            </a:r>
            <a:r>
              <a:rPr lang="en-US" altLang="zh-CN" sz="1600" dirty="0" smtClean="0">
                <a:solidFill>
                  <a:srgbClr val="0C1F24"/>
                </a:solidFill>
                <a:latin typeface="Arial"/>
                <a:cs typeface="Arial"/>
              </a:rPr>
              <a:t>.</a:t>
            </a:r>
            <a:endParaRPr lang="en-US" altLang="zh-CN" sz="1600" dirty="0">
              <a:solidFill>
                <a:srgbClr val="0C1F24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58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CN" dirty="0"/>
              <a:t>CGP Repertoire=CDNC2015+Normalized+IICore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2535514" y="2434722"/>
            <a:ext cx="1751680" cy="132203"/>
          </a:xfrm>
          <a:prstGeom prst="rect">
            <a:avLst/>
          </a:pr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141442" y="1969030"/>
            <a:ext cx="1145751" cy="465690"/>
          </a:xfrm>
          <a:prstGeom prst="rect">
            <a:avLst/>
          </a:prstGeom>
          <a:solidFill>
            <a:schemeClr val="accent3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04166" y="2566926"/>
            <a:ext cx="3283027" cy="2688116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66037" y="1509306"/>
            <a:ext cx="4021157" cy="3745736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zh-CN" dirty="0" smtClean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MSR</a:t>
            </a:r>
            <a:endParaRPr lang="zh-CN" altLang="en-US" dirty="0"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04167" y="2566927"/>
            <a:ext cx="3283027" cy="2796806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zh-CN" dirty="0" smtClean="0">
                <a:solidFill>
                  <a:schemeClr val="accent6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CDNC</a:t>
            </a:r>
            <a:endParaRPr lang="zh-CN" altLang="en-US" dirty="0">
              <a:solidFill>
                <a:schemeClr val="accent6"/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130423" y="1969030"/>
            <a:ext cx="1740665" cy="3660585"/>
          </a:xfrm>
          <a:prstGeom prst="rect">
            <a:avLst/>
          </a:prstGeom>
          <a:solidFill>
            <a:schemeClr val="accent3">
              <a:alpha val="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zh-CN" dirty="0" smtClean="0">
                <a:solidFill>
                  <a:schemeClr val="accent3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Normalized</a:t>
            </a:r>
            <a:endParaRPr lang="zh-CN" altLang="en-US" dirty="0">
              <a:solidFill>
                <a:schemeClr val="accent3"/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535513" y="2434723"/>
            <a:ext cx="2489809" cy="3062689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b"/>
          <a:lstStyle/>
          <a:p>
            <a:pPr algn="r"/>
            <a:r>
              <a:rPr lang="en-US" altLang="zh-CN" dirty="0" err="1" smtClean="0">
                <a:solidFill>
                  <a:schemeClr val="accent5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IICore</a:t>
            </a:r>
            <a:endParaRPr lang="zh-CN" altLang="en-US" dirty="0">
              <a:solidFill>
                <a:schemeClr val="accent5"/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  <p:sp>
        <p:nvSpPr>
          <p:cNvPr id="11" name="Rectangle 1"/>
          <p:cNvSpPr/>
          <p:nvPr/>
        </p:nvSpPr>
        <p:spPr>
          <a:xfrm>
            <a:off x="5142636" y="1768372"/>
            <a:ext cx="38140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SzPct val="75000"/>
              <a:buFont typeface="Wingdings" charset="2"/>
              <a:buChar char=""/>
            </a:pPr>
            <a:r>
              <a:rPr lang="en-US" altLang="zh-CN" sz="1600" b="1" dirty="0" smtClean="0">
                <a:solidFill>
                  <a:schemeClr val="accent3"/>
                </a:solidFill>
                <a:latin typeface="Arial" panose="020B0604020202020204" pitchFamily="34" charset="0"/>
                <a:ea typeface="Microsoft YaHei UI" panose="020B0503020204020204" pitchFamily="34" charset="-122"/>
                <a:cs typeface="Arial" panose="020B0604020202020204" pitchFamily="34" charset="0"/>
              </a:rPr>
              <a:t>The Normalized</a:t>
            </a:r>
            <a:br>
              <a:rPr lang="en-US" altLang="zh-CN" sz="1600" b="1" dirty="0" smtClean="0">
                <a:solidFill>
                  <a:schemeClr val="accent3"/>
                </a:solidFill>
                <a:latin typeface="Arial" panose="020B0604020202020204" pitchFamily="34" charset="0"/>
                <a:ea typeface="Microsoft YaHei UI" panose="020B0503020204020204" pitchFamily="34" charset="-122"/>
                <a:cs typeface="Arial" panose="020B0604020202020204" pitchFamily="34" charset="0"/>
              </a:rPr>
            </a:br>
            <a:r>
              <a:rPr lang="en-US" altLang="zh-CN" sz="1600" dirty="0" smtClean="0">
                <a:latin typeface="Arial" panose="020B0604020202020204" pitchFamily="34" charset="0"/>
                <a:ea typeface="Microsoft YaHei UI" panose="020B0503020204020204" pitchFamily="34" charset="-122"/>
                <a:cs typeface="Arial" panose="020B0604020202020204" pitchFamily="34" charset="0"/>
              </a:rPr>
              <a:t>China's </a:t>
            </a:r>
            <a:r>
              <a:rPr lang="en-US" altLang="zh-CN" sz="1600" dirty="0">
                <a:latin typeface="Arial" panose="020B0604020202020204" pitchFamily="34" charset="0"/>
                <a:ea typeface="Microsoft YaHei UI" panose="020B0503020204020204" pitchFamily="34" charset="-122"/>
                <a:cs typeface="Arial" panose="020B0604020202020204" pitchFamily="34" charset="0"/>
              </a:rPr>
              <a:t>State Council published Normalized </a:t>
            </a:r>
            <a:r>
              <a:rPr lang="en-US" altLang="zh-CN" sz="1600" dirty="0" err="1">
                <a:latin typeface="Arial" panose="020B0604020202020204" pitchFamily="34" charset="0"/>
                <a:ea typeface="Microsoft YaHei UI" panose="020B0503020204020204" pitchFamily="34" charset="-122"/>
                <a:cs typeface="Arial" panose="020B0604020202020204" pitchFamily="34" charset="0"/>
              </a:rPr>
              <a:t>Hanzi</a:t>
            </a:r>
            <a:r>
              <a:rPr lang="en-US" altLang="zh-CN" sz="1600" dirty="0">
                <a:latin typeface="Arial" panose="020B0604020202020204" pitchFamily="34" charset="0"/>
                <a:ea typeface="Microsoft YaHei UI" panose="020B0503020204020204" pitchFamily="34" charset="-122"/>
                <a:cs typeface="Arial" panose="020B0604020202020204" pitchFamily="34" charset="0"/>
              </a:rPr>
              <a:t> List for Common Use in </a:t>
            </a:r>
            <a:r>
              <a:rPr lang="en-US" altLang="zh-CN" sz="1600" dirty="0" smtClean="0">
                <a:latin typeface="Arial" panose="020B0604020202020204" pitchFamily="34" charset="0"/>
                <a:ea typeface="Microsoft YaHei UI" panose="020B0503020204020204" pitchFamily="34" charset="-122"/>
                <a:cs typeface="Arial" panose="020B0604020202020204" pitchFamily="34" charset="0"/>
              </a:rPr>
              <a:t>2013,</a:t>
            </a:r>
            <a:br>
              <a:rPr lang="en-US" altLang="zh-CN" sz="1600" dirty="0" smtClean="0">
                <a:latin typeface="Arial" panose="020B0604020202020204" pitchFamily="34" charset="0"/>
                <a:ea typeface="Microsoft YaHei UI" panose="020B0503020204020204" pitchFamily="34" charset="-122"/>
                <a:cs typeface="Arial" panose="020B0604020202020204" pitchFamily="34" charset="0"/>
              </a:rPr>
            </a:br>
            <a:r>
              <a:rPr lang="en-US" altLang="zh-CN" sz="1600" dirty="0" smtClean="0">
                <a:latin typeface="Arial" panose="020B0604020202020204" pitchFamily="34" charset="0"/>
                <a:ea typeface="Microsoft YaHei UI" panose="020B0503020204020204" pitchFamily="34" charset="-122"/>
                <a:cs typeface="Arial" panose="020B0604020202020204" pitchFamily="34" charset="0"/>
              </a:rPr>
              <a:t>27 </a:t>
            </a:r>
            <a:r>
              <a:rPr lang="en-US" altLang="zh-CN" sz="1600" dirty="0">
                <a:latin typeface="Arial" panose="020B0604020202020204" pitchFamily="34" charset="0"/>
                <a:ea typeface="Microsoft YaHei UI" panose="020B0503020204020204" pitchFamily="34" charset="-122"/>
                <a:cs typeface="Arial" panose="020B0604020202020204" pitchFamily="34" charset="0"/>
              </a:rPr>
              <a:t>new chars in the range of </a:t>
            </a:r>
            <a:r>
              <a:rPr lang="en-US" altLang="zh-CN" sz="1600" dirty="0" smtClean="0">
                <a:latin typeface="Arial" panose="020B0604020202020204" pitchFamily="34" charset="0"/>
                <a:ea typeface="Microsoft YaHei UI" panose="020B0503020204020204" pitchFamily="34" charset="-122"/>
                <a:cs typeface="Arial" panose="020B0604020202020204" pitchFamily="34" charset="0"/>
              </a:rPr>
              <a:t>MSR</a:t>
            </a:r>
          </a:p>
          <a:p>
            <a:pPr marL="285750" indent="-285750">
              <a:lnSpc>
                <a:spcPct val="150000"/>
              </a:lnSpc>
              <a:buSzPct val="75000"/>
              <a:buFont typeface="Wingdings" charset="2"/>
              <a:buChar char=""/>
            </a:pPr>
            <a:endParaRPr lang="en-US" altLang="zh-CN" sz="1600" b="1" dirty="0" smtClean="0">
              <a:solidFill>
                <a:schemeClr val="accent5"/>
              </a:solidFill>
              <a:latin typeface="Arial" panose="020B0604020202020204" pitchFamily="34" charset="0"/>
              <a:ea typeface="Microsoft YaHei UI" panose="020B0503020204020204" pitchFamily="34" charset="-122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SzPct val="75000"/>
              <a:buFont typeface="Wingdings" charset="2"/>
              <a:buChar char=""/>
            </a:pPr>
            <a:r>
              <a:rPr lang="en-US" altLang="zh-CN" sz="1600" b="1" dirty="0" err="1" smtClean="0">
                <a:solidFill>
                  <a:schemeClr val="accent5"/>
                </a:solidFill>
                <a:latin typeface="Arial" panose="020B0604020202020204" pitchFamily="34" charset="0"/>
                <a:ea typeface="Microsoft YaHei UI" panose="020B0503020204020204" pitchFamily="34" charset="-122"/>
                <a:cs typeface="Arial" panose="020B0604020202020204" pitchFamily="34" charset="0"/>
              </a:rPr>
              <a:t>IICore</a:t>
            </a:r>
            <a:r>
              <a:rPr lang="en-US" altLang="zh-CN" sz="1600" b="1" dirty="0" smtClean="0">
                <a:solidFill>
                  <a:schemeClr val="accent5"/>
                </a:solidFill>
                <a:latin typeface="Arial" panose="020B0604020202020204" pitchFamily="34" charset="0"/>
                <a:ea typeface="Microsoft YaHei UI" panose="020B0503020204020204" pitchFamily="34" charset="-122"/>
                <a:cs typeface="Arial" panose="020B0604020202020204" pitchFamily="34" charset="0"/>
              </a:rPr>
              <a:t/>
            </a:r>
            <a:br>
              <a:rPr lang="en-US" altLang="zh-CN" sz="1600" b="1" dirty="0" smtClean="0">
                <a:solidFill>
                  <a:schemeClr val="accent5"/>
                </a:solidFill>
                <a:latin typeface="Arial" panose="020B0604020202020204" pitchFamily="34" charset="0"/>
                <a:ea typeface="Microsoft YaHei UI" panose="020B0503020204020204" pitchFamily="34" charset="-122"/>
                <a:cs typeface="Arial" panose="020B0604020202020204" pitchFamily="34" charset="0"/>
              </a:rPr>
            </a:br>
            <a:r>
              <a:rPr lang="en-US" altLang="zh-CN" sz="1600" dirty="0" smtClean="0">
                <a:latin typeface="Arial" panose="020B0604020202020204" pitchFamily="34" charset="0"/>
                <a:ea typeface="Microsoft YaHei UI" panose="020B0503020204020204" pitchFamily="34" charset="-122"/>
                <a:cs typeface="Arial" panose="020B0604020202020204" pitchFamily="34" charset="0"/>
              </a:rPr>
              <a:t>International </a:t>
            </a:r>
            <a:r>
              <a:rPr lang="en-US" altLang="zh-CN" sz="1600" dirty="0">
                <a:latin typeface="Arial" panose="020B0604020202020204" pitchFamily="34" charset="0"/>
                <a:ea typeface="Microsoft YaHei UI" panose="020B0503020204020204" pitchFamily="34" charset="-122"/>
                <a:cs typeface="Arial" panose="020B0604020202020204" pitchFamily="34" charset="0"/>
              </a:rPr>
              <a:t>Ideographs </a:t>
            </a:r>
            <a:r>
              <a:rPr lang="en-US" altLang="zh-CN" sz="1600" dirty="0" smtClean="0">
                <a:latin typeface="Arial" panose="020B0604020202020204" pitchFamily="34" charset="0"/>
                <a:ea typeface="Microsoft YaHei UI" panose="020B0503020204020204" pitchFamily="34" charset="-122"/>
                <a:cs typeface="Arial" panose="020B0604020202020204" pitchFamily="34" charset="0"/>
              </a:rPr>
              <a:t>Core</a:t>
            </a:r>
            <a:br>
              <a:rPr lang="en-US" altLang="zh-CN" sz="1600" dirty="0" smtClean="0">
                <a:latin typeface="Arial" panose="020B0604020202020204" pitchFamily="34" charset="0"/>
                <a:ea typeface="Microsoft YaHei UI" panose="020B0503020204020204" pitchFamily="34" charset="-122"/>
                <a:cs typeface="Arial" panose="020B0604020202020204" pitchFamily="34" charset="0"/>
              </a:rPr>
            </a:br>
            <a:r>
              <a:rPr lang="en-US" altLang="zh-CN" sz="1600" dirty="0" smtClean="0">
                <a:latin typeface="Arial" panose="020B0604020202020204" pitchFamily="34" charset="0"/>
                <a:ea typeface="Microsoft YaHei UI" panose="020B0503020204020204" pitchFamily="34" charset="-122"/>
                <a:cs typeface="Arial" panose="020B0604020202020204" pitchFamily="34" charset="0"/>
              </a:rPr>
              <a:t>145 </a:t>
            </a:r>
            <a:r>
              <a:rPr lang="en-US" altLang="zh-CN" sz="1600" dirty="0">
                <a:latin typeface="Arial" panose="020B0604020202020204" pitchFamily="34" charset="0"/>
                <a:ea typeface="Microsoft YaHei UI" panose="020B0503020204020204" pitchFamily="34" charset="-122"/>
                <a:cs typeface="Arial" panose="020B0604020202020204" pitchFamily="34" charset="0"/>
              </a:rPr>
              <a:t>new in the range of MSR</a:t>
            </a:r>
          </a:p>
          <a:p>
            <a:pPr marL="285750" indent="-285750">
              <a:lnSpc>
                <a:spcPct val="150000"/>
              </a:lnSpc>
              <a:buSzPct val="75000"/>
              <a:buFont typeface="Wingdings" charset="2"/>
              <a:buChar char=""/>
            </a:pPr>
            <a:endParaRPr lang="en-US" altLang="zh-CN" sz="1600" dirty="0">
              <a:solidFill>
                <a:srgbClr val="0C1F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167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CN" dirty="0"/>
              <a:t>CGP Variants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2535514" y="2544895"/>
            <a:ext cx="1751680" cy="132203"/>
          </a:xfrm>
          <a:prstGeom prst="rect">
            <a:avLst/>
          </a:pr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141442" y="2079203"/>
            <a:ext cx="1145751" cy="465690"/>
          </a:xfrm>
          <a:prstGeom prst="rect">
            <a:avLst/>
          </a:prstGeom>
          <a:solidFill>
            <a:schemeClr val="accent3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04166" y="2677099"/>
            <a:ext cx="3283027" cy="2688116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66037" y="1619479"/>
            <a:ext cx="4021157" cy="3745736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zh-CN" dirty="0" smtClean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MSR</a:t>
            </a:r>
            <a:endParaRPr lang="zh-CN" altLang="en-US" dirty="0"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693185" y="3470850"/>
            <a:ext cx="9861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Example:</a:t>
            </a:r>
            <a:endParaRPr lang="zh-CN" altLang="en-US" sz="1600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393897"/>
              </p:ext>
            </p:extLst>
          </p:nvPr>
        </p:nvGraphicFramePr>
        <p:xfrm>
          <a:off x="4778154" y="3864612"/>
          <a:ext cx="3972404" cy="375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850">
                  <a:extLst>
                    <a:ext uri="{9D8B030D-6E8A-4147-A177-3AD203B41FA5}">
                      <a16:colId xmlns:a16="http://schemas.microsoft.com/office/drawing/2014/main" val="1740674685"/>
                    </a:ext>
                  </a:extLst>
                </a:gridCol>
                <a:gridCol w="917796">
                  <a:extLst>
                    <a:ext uri="{9D8B030D-6E8A-4147-A177-3AD203B41FA5}">
                      <a16:colId xmlns:a16="http://schemas.microsoft.com/office/drawing/2014/main" val="2632067491"/>
                    </a:ext>
                  </a:extLst>
                </a:gridCol>
                <a:gridCol w="949104">
                  <a:extLst>
                    <a:ext uri="{9D8B030D-6E8A-4147-A177-3AD203B41FA5}">
                      <a16:colId xmlns:a16="http://schemas.microsoft.com/office/drawing/2014/main" val="2669795057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1222097804"/>
                    </a:ext>
                  </a:extLst>
                </a:gridCol>
                <a:gridCol w="848204">
                  <a:extLst>
                    <a:ext uri="{9D8B030D-6E8A-4147-A177-3AD203B41FA5}">
                      <a16:colId xmlns:a16="http://schemas.microsoft.com/office/drawing/2014/main" val="17460315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麹</a:t>
                      </a:r>
                      <a:r>
                        <a:rPr lang="en-US" altLang="zh-CN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(9</a:t>
                      </a:r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EB9)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Non CDNC2015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Normalized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IICore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JGP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55083305"/>
                  </a:ext>
                </a:extLst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138637"/>
              </p:ext>
            </p:extLst>
          </p:nvPr>
        </p:nvGraphicFramePr>
        <p:xfrm>
          <a:off x="4778154" y="4443794"/>
          <a:ext cx="3972404" cy="808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5293">
                  <a:extLst>
                    <a:ext uri="{9D8B030D-6E8A-4147-A177-3AD203B41FA5}">
                      <a16:colId xmlns:a16="http://schemas.microsoft.com/office/drawing/2014/main" val="3304399214"/>
                    </a:ext>
                  </a:extLst>
                </a:gridCol>
                <a:gridCol w="857353">
                  <a:extLst>
                    <a:ext uri="{9D8B030D-6E8A-4147-A177-3AD203B41FA5}">
                      <a16:colId xmlns:a16="http://schemas.microsoft.com/office/drawing/2014/main" val="2364406436"/>
                    </a:ext>
                  </a:extLst>
                </a:gridCol>
                <a:gridCol w="2349758">
                  <a:extLst>
                    <a:ext uri="{9D8B030D-6E8A-4147-A177-3AD203B41FA5}">
                      <a16:colId xmlns:a16="http://schemas.microsoft.com/office/drawing/2014/main" val="3710777206"/>
                    </a:ext>
                  </a:extLst>
                </a:gridCol>
              </a:tblGrid>
              <a:tr h="2739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 smtClean="0">
                          <a:solidFill>
                            <a:schemeClr val="lt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Simp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 smtClean="0">
                          <a:solidFill>
                            <a:schemeClr val="lt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Trad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u="none" strike="noStrike" dirty="0" err="1" smtClean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Var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04011073"/>
                  </a:ext>
                </a:extLst>
              </a:tr>
              <a:tr h="53435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曲</a:t>
                      </a:r>
                      <a:r>
                        <a:rPr lang="en-US" altLang="zh-CN" sz="1200" u="none" strike="noStrike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(66</a:t>
                      </a:r>
                      <a:r>
                        <a:rPr lang="en-US" sz="1200" u="none" strike="noStrike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F2)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曲</a:t>
                      </a:r>
                      <a:r>
                        <a:rPr lang="en-US" altLang="zh-CN" sz="1200" u="none" strike="noStrike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(66</a:t>
                      </a:r>
                      <a:r>
                        <a:rPr lang="en-US" sz="1200" u="none" strike="noStrike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F2</a:t>
                      </a:r>
                      <a:r>
                        <a:rPr lang="en-US" sz="1200" u="none" strike="noStrike" dirty="0" smtClean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)</a:t>
                      </a:r>
                      <a:br>
                        <a:rPr lang="en-US" sz="1200" u="none" strike="noStrike" dirty="0" smtClean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</a:br>
                      <a:r>
                        <a:rPr lang="zh-CN" altLang="en-US" sz="1200" u="none" strike="noStrike" dirty="0" smtClean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麴</a:t>
                      </a:r>
                      <a:r>
                        <a:rPr lang="en-US" altLang="zh-CN" sz="1200" u="none" strike="noStrike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(9</a:t>
                      </a:r>
                      <a:r>
                        <a:rPr lang="en-US" sz="1200" u="none" strike="noStrike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EB4)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麹</a:t>
                      </a:r>
                      <a:r>
                        <a:rPr lang="en-US" altLang="zh-CN" sz="1200" u="none" strike="noStrike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(9</a:t>
                      </a:r>
                      <a:r>
                        <a:rPr lang="en-US" sz="1200" u="none" strike="noStrike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EB9)</a:t>
                      </a:r>
                      <a:r>
                        <a:rPr lang="zh-CN" altLang="en-US" sz="1200" u="none" strike="noStrike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曲</a:t>
                      </a:r>
                      <a:r>
                        <a:rPr lang="en-US" altLang="zh-CN" sz="1200" u="none" strike="noStrike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(66</a:t>
                      </a:r>
                      <a:r>
                        <a:rPr lang="en-US" sz="1200" u="none" strike="noStrike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F2)</a:t>
                      </a:r>
                      <a:r>
                        <a:rPr lang="zh-CN" altLang="en-US" sz="1200" u="none" strike="noStrike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麴</a:t>
                      </a:r>
                      <a:r>
                        <a:rPr lang="en-US" altLang="zh-CN" sz="1200" u="none" strike="noStrike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(9</a:t>
                      </a:r>
                      <a:r>
                        <a:rPr lang="en-US" sz="1200" u="none" strike="noStrike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EB4)</a:t>
                      </a:r>
                      <a:r>
                        <a:rPr lang="zh-CN" altLang="en-US" sz="1200" u="none" strike="noStrike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麯</a:t>
                      </a:r>
                      <a:r>
                        <a:rPr lang="en-US" altLang="zh-CN" sz="1200" u="none" strike="noStrike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(9</a:t>
                      </a:r>
                      <a:r>
                        <a:rPr lang="en-US" sz="1200" u="none" strike="noStrike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EAF)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68820973"/>
                  </a:ext>
                </a:extLst>
              </a:tr>
            </a:tbl>
          </a:graphicData>
        </a:graphic>
      </p:graphicFrame>
      <p:sp>
        <p:nvSpPr>
          <p:cNvPr id="12" name="Rectangle 1"/>
          <p:cNvSpPr/>
          <p:nvPr/>
        </p:nvSpPr>
        <p:spPr>
          <a:xfrm>
            <a:off x="4584652" y="1421955"/>
            <a:ext cx="4057373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SzPct val="75000"/>
              <a:buFont typeface="Wingdings" charset="2"/>
              <a:buChar char=""/>
            </a:pPr>
            <a:r>
              <a:rPr lang="en-US" altLang="zh-CN" sz="14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CDNC </a:t>
            </a:r>
            <a:r>
              <a:rPr lang="en-US" altLang="zh-CN" sz="14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and CGP linguists analyzed 172 new chars from the Normalized and </a:t>
            </a:r>
            <a:r>
              <a:rPr lang="en-US" altLang="zh-CN" sz="1400" dirty="0" err="1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IICore</a:t>
            </a:r>
            <a:r>
              <a:rPr lang="en-US" altLang="zh-CN" sz="14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. In particular, linguists studied 107 chars which also in JGP repertoire and updated variant setting of CGP repertoire. </a:t>
            </a:r>
          </a:p>
        </p:txBody>
      </p:sp>
    </p:spTree>
    <p:extLst>
      <p:ext uri="{BB962C8B-B14F-4D97-AF65-F5344CB8AC3E}">
        <p14:creationId xmlns:p14="http://schemas.microsoft.com/office/powerpoint/2010/main" val="1136694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601" y="1402699"/>
            <a:ext cx="8103072" cy="2577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SzPct val="75000"/>
              <a:buFont typeface="Wingdings" charset="2"/>
              <a:buChar char=""/>
            </a:pPr>
            <a:r>
              <a:rPr lang="en-US" sz="1900" dirty="0" smtClean="0">
                <a:solidFill>
                  <a:srgbClr val="0C1F24"/>
                </a:solidFill>
                <a:latin typeface="Arial"/>
                <a:cs typeface="Arial"/>
              </a:rPr>
              <a:t>CGP </a:t>
            </a:r>
            <a:r>
              <a:rPr lang="en-US" sz="1900" dirty="0">
                <a:solidFill>
                  <a:srgbClr val="0C1F24"/>
                </a:solidFill>
                <a:latin typeface="Arial"/>
                <a:cs typeface="Arial"/>
              </a:rPr>
              <a:t>fixed the flaws in the last version of CGP LGR XML document:</a:t>
            </a:r>
          </a:p>
          <a:p>
            <a:pPr marL="800100" lvl="1" indent="-342900">
              <a:lnSpc>
                <a:spcPct val="150000"/>
              </a:lnSpc>
              <a:buSzPct val="75000"/>
              <a:buFont typeface="Wingdings" charset="2"/>
              <a:buChar char=""/>
            </a:pPr>
            <a:r>
              <a:rPr lang="en-US" altLang="zh-CN" sz="1900" dirty="0" smtClean="0">
                <a:solidFill>
                  <a:srgbClr val="0C1F24"/>
                </a:solidFill>
                <a:latin typeface="Arial"/>
                <a:cs typeface="Arial"/>
              </a:rPr>
              <a:t>Complete </a:t>
            </a:r>
            <a:r>
              <a:rPr lang="en-US" altLang="zh-CN" sz="1900" dirty="0">
                <a:solidFill>
                  <a:srgbClr val="0C1F24"/>
                </a:solidFill>
                <a:latin typeface="Arial"/>
                <a:cs typeface="Arial"/>
              </a:rPr>
              <a:t>the description of Reference ID </a:t>
            </a:r>
          </a:p>
          <a:p>
            <a:pPr marL="800100" lvl="1" indent="-342900">
              <a:lnSpc>
                <a:spcPct val="150000"/>
              </a:lnSpc>
              <a:buSzPct val="75000"/>
              <a:buFont typeface="Wingdings" charset="2"/>
              <a:buChar char=""/>
            </a:pPr>
            <a:r>
              <a:rPr lang="en-US" altLang="zh-CN" sz="1900" dirty="0" smtClean="0">
                <a:solidFill>
                  <a:srgbClr val="0C1F24"/>
                </a:solidFill>
                <a:latin typeface="Arial"/>
                <a:cs typeface="Arial"/>
              </a:rPr>
              <a:t>Add </a:t>
            </a:r>
            <a:r>
              <a:rPr lang="en-US" altLang="zh-CN" sz="1900" dirty="0">
                <a:solidFill>
                  <a:srgbClr val="0C1F24"/>
                </a:solidFill>
                <a:latin typeface="Arial"/>
                <a:cs typeface="Arial"/>
              </a:rPr>
              <a:t>the type of “reflective” (r-</a:t>
            </a:r>
            <a:r>
              <a:rPr lang="en-US" altLang="zh-CN" sz="1900" dirty="0" err="1">
                <a:solidFill>
                  <a:srgbClr val="0C1F24"/>
                </a:solidFill>
                <a:latin typeface="Arial"/>
                <a:cs typeface="Arial"/>
              </a:rPr>
              <a:t>simp</a:t>
            </a:r>
            <a:r>
              <a:rPr lang="en-US" altLang="zh-CN" sz="1900" dirty="0">
                <a:solidFill>
                  <a:srgbClr val="0C1F24"/>
                </a:solidFill>
                <a:latin typeface="Arial"/>
                <a:cs typeface="Arial"/>
              </a:rPr>
              <a:t>, r-</a:t>
            </a:r>
            <a:r>
              <a:rPr lang="en-US" altLang="zh-CN" sz="1900" dirty="0" err="1">
                <a:solidFill>
                  <a:srgbClr val="0C1F24"/>
                </a:solidFill>
                <a:latin typeface="Arial"/>
                <a:cs typeface="Arial"/>
              </a:rPr>
              <a:t>trad</a:t>
            </a:r>
            <a:r>
              <a:rPr lang="en-US" altLang="zh-CN" sz="1900" dirty="0">
                <a:solidFill>
                  <a:srgbClr val="0C1F24"/>
                </a:solidFill>
                <a:latin typeface="Arial"/>
                <a:cs typeface="Arial"/>
              </a:rPr>
              <a:t>, </a:t>
            </a:r>
            <a:r>
              <a:rPr lang="en-US" altLang="zh-CN" sz="1900" dirty="0" smtClean="0">
                <a:solidFill>
                  <a:srgbClr val="0C1F24"/>
                </a:solidFill>
                <a:latin typeface="Arial"/>
                <a:cs typeface="Arial"/>
              </a:rPr>
              <a:t>r-both)</a:t>
            </a:r>
          </a:p>
          <a:p>
            <a:pPr marL="800100" lvl="1" indent="-342900">
              <a:lnSpc>
                <a:spcPct val="150000"/>
              </a:lnSpc>
              <a:buSzPct val="75000"/>
              <a:buFont typeface="Wingdings" charset="2"/>
              <a:buChar char=""/>
            </a:pPr>
            <a:r>
              <a:rPr lang="en-US" altLang="zh-CN" sz="1900" dirty="0" smtClean="0">
                <a:solidFill>
                  <a:srgbClr val="0C1F24"/>
                </a:solidFill>
                <a:latin typeface="Arial"/>
                <a:cs typeface="Arial"/>
              </a:rPr>
              <a:t>Correct </a:t>
            </a:r>
            <a:r>
              <a:rPr lang="en-US" altLang="zh-CN" sz="1900" dirty="0">
                <a:solidFill>
                  <a:srgbClr val="0C1F24"/>
                </a:solidFill>
                <a:latin typeface="Arial"/>
                <a:cs typeface="Arial"/>
              </a:rPr>
              <a:t>spelling error of “</a:t>
            </a:r>
            <a:r>
              <a:rPr lang="en-US" altLang="zh-CN" sz="1900" dirty="0" smtClean="0">
                <a:solidFill>
                  <a:srgbClr val="0C1F24"/>
                </a:solidFill>
                <a:latin typeface="Arial"/>
                <a:cs typeface="Arial"/>
              </a:rPr>
              <a:t>block”</a:t>
            </a:r>
          </a:p>
          <a:p>
            <a:pPr marL="800100" lvl="1" indent="-342900">
              <a:lnSpc>
                <a:spcPct val="150000"/>
              </a:lnSpc>
              <a:buSzPct val="75000"/>
              <a:buFont typeface="Wingdings" charset="2"/>
              <a:buChar char=""/>
            </a:pPr>
            <a:r>
              <a:rPr lang="en-US" altLang="zh-CN" sz="1900" dirty="0" smtClean="0">
                <a:solidFill>
                  <a:srgbClr val="0C1F24"/>
                </a:solidFill>
                <a:latin typeface="Arial"/>
                <a:cs typeface="Arial"/>
              </a:rPr>
              <a:t>Add </a:t>
            </a:r>
            <a:r>
              <a:rPr lang="en-US" altLang="zh-CN" sz="1900" dirty="0">
                <a:solidFill>
                  <a:srgbClr val="0C1F24"/>
                </a:solidFill>
                <a:latin typeface="Arial"/>
                <a:cs typeface="Arial"/>
              </a:rPr>
              <a:t>comments to the action rules </a:t>
            </a:r>
            <a:endParaRPr lang="en-US" altLang="zh-CN" sz="1900" dirty="0" smtClean="0">
              <a:solidFill>
                <a:srgbClr val="0C1F24"/>
              </a:solidFill>
              <a:latin typeface="Arial"/>
              <a:cs typeface="Arial"/>
            </a:endParaRPr>
          </a:p>
          <a:p>
            <a:pPr>
              <a:buSzPct val="75000"/>
            </a:pPr>
            <a:endParaRPr lang="en-US" sz="1900" dirty="0">
              <a:solidFill>
                <a:srgbClr val="0C1F24"/>
              </a:solidFill>
              <a:latin typeface="Arial"/>
              <a:cs typeface="Arial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anchor="ctr"/>
          <a:lstStyle/>
          <a:p>
            <a:r>
              <a:rPr lang="en-US" altLang="zh-CN" dirty="0"/>
              <a:t>CGP LGR XML</a:t>
            </a:r>
            <a:endParaRPr lang="en-US" sz="3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978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CN" dirty="0"/>
              <a:t>CGP repertoire vs JGP and KGP</a:t>
            </a:r>
            <a:endParaRPr lang="zh-CN" altLang="en-US" dirty="0"/>
          </a:p>
        </p:txBody>
      </p:sp>
      <p:sp>
        <p:nvSpPr>
          <p:cNvPr id="4" name="Rectangle 1"/>
          <p:cNvSpPr/>
          <p:nvPr/>
        </p:nvSpPr>
        <p:spPr>
          <a:xfrm>
            <a:off x="534601" y="1402699"/>
            <a:ext cx="8103072" cy="211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SzPct val="75000"/>
              <a:buFont typeface="Wingdings" charset="2"/>
              <a:buChar char=""/>
            </a:pP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Besides 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107 JGP chars mentioned above, CGP does not seek to borrow more chars or variants from 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JGP.</a:t>
            </a:r>
          </a:p>
          <a:p>
            <a:pPr>
              <a:lnSpc>
                <a:spcPct val="150000"/>
              </a:lnSpc>
              <a:buSzPct val="75000"/>
            </a:pPr>
            <a:endParaRPr lang="en-US" altLang="zh-CN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SzPct val="75000"/>
              <a:buFont typeface="Wingdings" charset="2"/>
              <a:buChar char=""/>
            </a:pP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KGP 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provided K-LGR v0.3 in September, including 4819 Hanja char, all falling in the range of CGP repertoire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374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CN" dirty="0"/>
              <a:t>The Next Step</a:t>
            </a:r>
            <a:endParaRPr lang="zh-CN" altLang="en-US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37" y="945003"/>
            <a:ext cx="7147543" cy="4259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2"/>
          <p:cNvSpPr txBox="1"/>
          <p:nvPr/>
        </p:nvSpPr>
        <p:spPr>
          <a:xfrm>
            <a:off x="696063" y="5314425"/>
            <a:ext cx="7930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CJK 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agreed 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to generate merged LGR based on the algorithm proposed by </a:t>
            </a:r>
            <a:r>
              <a:rPr lang="en-US" altLang="zh-CN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Yoneya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 San.</a:t>
            </a:r>
          </a:p>
          <a:p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025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CN" dirty="0"/>
              <a:t>Challenge</a:t>
            </a:r>
            <a:endParaRPr lang="zh-CN" altLang="en-US" dirty="0"/>
          </a:p>
        </p:txBody>
      </p:sp>
      <p:sp>
        <p:nvSpPr>
          <p:cNvPr id="3" name="Rectangle 1"/>
          <p:cNvSpPr/>
          <p:nvPr/>
        </p:nvSpPr>
        <p:spPr>
          <a:xfrm>
            <a:off x="534601" y="1402699"/>
            <a:ext cx="8103072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SzPct val="75000"/>
              <a:buFont typeface="Wingdings" charset="2"/>
              <a:buChar char=""/>
            </a:pPr>
            <a:r>
              <a:rPr lang="en-US" altLang="zh-CN" sz="2000" dirty="0" smtClean="0">
                <a:latin typeface="Arial" panose="020B0604020202020204" pitchFamily="34" charset="0"/>
                <a:ea typeface="Microsoft YaHei UI" panose="020B0503020204020204" pitchFamily="34" charset="-122"/>
                <a:cs typeface="Arial" panose="020B0604020202020204" pitchFamily="34" charset="0"/>
              </a:rPr>
              <a:t>It </a:t>
            </a:r>
            <a:r>
              <a:rPr lang="en-US" altLang="zh-CN" sz="2000" dirty="0">
                <a:latin typeface="Arial" panose="020B0604020202020204" pitchFamily="34" charset="0"/>
                <a:ea typeface="Microsoft YaHei UI" panose="020B0503020204020204" pitchFamily="34" charset="-122"/>
                <a:cs typeface="Arial" panose="020B0604020202020204" pitchFamily="34" charset="0"/>
              </a:rPr>
              <a:t>still needs further in-depth exchange and compromise to reach the consensus on CJK variant set </a:t>
            </a:r>
            <a:endParaRPr lang="en-US" altLang="zh-CN" sz="2000" dirty="0" smtClean="0">
              <a:latin typeface="Arial" panose="020B0604020202020204" pitchFamily="34" charset="0"/>
              <a:ea typeface="Microsoft YaHei UI" panose="020B0503020204020204" pitchFamily="34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ct val="150000"/>
              </a:lnSpc>
              <a:buSzPct val="75000"/>
              <a:buFont typeface="Wingdings" charset="2"/>
              <a:buChar char=""/>
            </a:pPr>
            <a:r>
              <a:rPr lang="en-US" altLang="zh-CN" dirty="0" smtClean="0">
                <a:latin typeface="Arial" panose="020B0604020202020204" pitchFamily="34" charset="0"/>
                <a:ea typeface="Microsoft YaHei UI" panose="020B0503020204020204" pitchFamily="34" charset="-122"/>
                <a:cs typeface="Arial" panose="020B0604020202020204" pitchFamily="34" charset="0"/>
              </a:rPr>
              <a:t>“</a:t>
            </a:r>
            <a:r>
              <a:rPr lang="zh-CN" altLang="en-US" dirty="0">
                <a:latin typeface="Arial" panose="020B0604020202020204" pitchFamily="34" charset="0"/>
                <a:ea typeface="Microsoft YaHei UI" panose="020B0503020204020204" pitchFamily="34" charset="-122"/>
                <a:cs typeface="Arial" panose="020B0604020202020204" pitchFamily="34" charset="0"/>
              </a:rPr>
              <a:t>机</a:t>
            </a:r>
            <a:r>
              <a:rPr lang="en-US" altLang="zh-CN" dirty="0">
                <a:latin typeface="Arial" panose="020B0604020202020204" pitchFamily="34" charset="0"/>
                <a:ea typeface="Microsoft YaHei UI" panose="020B0503020204020204" pitchFamily="34" charset="-122"/>
                <a:cs typeface="Arial" panose="020B0604020202020204" pitchFamily="34" charset="0"/>
              </a:rPr>
              <a:t>”and</a:t>
            </a:r>
            <a:r>
              <a:rPr lang="zh-CN" altLang="en-US" dirty="0">
                <a:latin typeface="Arial" panose="020B0604020202020204" pitchFamily="34" charset="0"/>
                <a:ea typeface="Microsoft YaHei UI" panose="020B0503020204020204" pitchFamily="34" charset="-122"/>
                <a:cs typeface="Arial" panose="020B0604020202020204" pitchFamily="34" charset="0"/>
              </a:rPr>
              <a:t>“機” </a:t>
            </a:r>
            <a:r>
              <a:rPr lang="en-US" altLang="zh-CN" dirty="0">
                <a:latin typeface="Arial" panose="020B0604020202020204" pitchFamily="34" charset="0"/>
                <a:ea typeface="Microsoft YaHei UI" panose="020B0503020204020204" pitchFamily="34" charset="-122"/>
                <a:cs typeface="Arial" panose="020B0604020202020204" pitchFamily="34" charset="0"/>
              </a:rPr>
              <a:t>have different meaning in Japanese language </a:t>
            </a:r>
            <a:r>
              <a:rPr lang="en-US" altLang="zh-CN" dirty="0" smtClean="0">
                <a:latin typeface="Arial" panose="020B0604020202020204" pitchFamily="34" charset="0"/>
                <a:ea typeface="Microsoft YaHei UI" panose="020B0503020204020204" pitchFamily="34" charset="-122"/>
                <a:cs typeface="Arial" panose="020B0604020202020204" pitchFamily="34" charset="0"/>
              </a:rPr>
              <a:t>environment</a:t>
            </a:r>
          </a:p>
          <a:p>
            <a:pPr marL="800100" lvl="1" indent="-342900">
              <a:lnSpc>
                <a:spcPct val="150000"/>
              </a:lnSpc>
              <a:buSzPct val="75000"/>
              <a:buFont typeface="Wingdings" charset="2"/>
              <a:buChar char=""/>
            </a:pPr>
            <a:r>
              <a:rPr lang="en-US" altLang="zh-CN" dirty="0" smtClean="0">
                <a:latin typeface="Arial" panose="020B0604020202020204" pitchFamily="34" charset="0"/>
                <a:ea typeface="Microsoft YaHei UI" panose="020B0503020204020204" pitchFamily="34" charset="-122"/>
                <a:cs typeface="Arial" panose="020B0604020202020204" pitchFamily="34" charset="0"/>
              </a:rPr>
              <a:t>Similarly</a:t>
            </a:r>
            <a:r>
              <a:rPr lang="en-US" altLang="zh-CN" dirty="0">
                <a:latin typeface="Arial" panose="020B0604020202020204" pitchFamily="34" charset="0"/>
                <a:ea typeface="Microsoft YaHei UI" panose="020B0503020204020204" pitchFamily="34" charset="-122"/>
                <a:cs typeface="Arial" panose="020B0604020202020204" pitchFamily="34" charset="0"/>
              </a:rPr>
              <a:t>, K listed 258 unacceptable variant group in </a:t>
            </a:r>
            <a:r>
              <a:rPr lang="en-US" altLang="zh-CN" dirty="0" smtClean="0">
                <a:latin typeface="Arial" panose="020B0604020202020204" pitchFamily="34" charset="0"/>
                <a:ea typeface="Microsoft YaHei UI" panose="020B0503020204020204" pitchFamily="34" charset="-122"/>
                <a:cs typeface="Arial" panose="020B0604020202020204" pitchFamily="34" charset="0"/>
              </a:rPr>
              <a:t>C LGR</a:t>
            </a:r>
          </a:p>
          <a:p>
            <a:pPr marL="800100" lvl="1" indent="-342900">
              <a:lnSpc>
                <a:spcPct val="150000"/>
              </a:lnSpc>
              <a:buSzPct val="75000"/>
              <a:buFont typeface="Wingdings" charset="2"/>
              <a:buChar char=""/>
            </a:pPr>
            <a:endParaRPr lang="en-US" altLang="zh-CN" sz="2000" dirty="0">
              <a:latin typeface="Arial" panose="020B0604020202020204" pitchFamily="34" charset="0"/>
              <a:ea typeface="Microsoft YaHei UI" panose="020B0503020204020204" pitchFamily="34" charset="-122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buSzPct val="75000"/>
            </a:pPr>
            <a:endParaRPr lang="en-US" altLang="zh-CN" sz="2000" dirty="0" smtClean="0">
              <a:latin typeface="Arial" panose="020B0604020202020204" pitchFamily="34" charset="0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03812" y="4918376"/>
            <a:ext cx="784951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  <a:buSzPct val="75000"/>
            </a:pPr>
            <a:r>
              <a:rPr lang="en-US" altLang="zh-CN" sz="20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C has invited J and K  to visit Beijing at 20~21, March.</a:t>
            </a:r>
            <a:endParaRPr lang="en-US" altLang="zh-CN" sz="20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94427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CANN Template">
      <a:dk1>
        <a:srgbClr val="0A1F24"/>
      </a:dk1>
      <a:lt1>
        <a:sysClr val="window" lastClr="FFFFFF"/>
      </a:lt1>
      <a:dk2>
        <a:srgbClr val="1A87C9"/>
      </a:dk2>
      <a:lt2>
        <a:srgbClr val="EEECE1"/>
      </a:lt2>
      <a:accent1>
        <a:srgbClr val="1A87C9"/>
      </a:accent1>
      <a:accent2>
        <a:srgbClr val="0D436C"/>
      </a:accent2>
      <a:accent3>
        <a:srgbClr val="1B6F74"/>
      </a:accent3>
      <a:accent4>
        <a:srgbClr val="EA903A"/>
      </a:accent4>
      <a:accent5>
        <a:srgbClr val="DB6033"/>
      </a:accent5>
      <a:accent6>
        <a:srgbClr val="1768B1"/>
      </a:accent6>
      <a:hlink>
        <a:srgbClr val="1D98D3"/>
      </a:hlink>
      <a:folHlink>
        <a:srgbClr val="427BB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Source Sans Pro"/>
            <a:cs typeface="Source Sans Pro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7316</TotalTime>
  <Words>355</Words>
  <Application>Microsoft Office PowerPoint</Application>
  <PresentationFormat>全屏显示(4:3)</PresentationFormat>
  <Paragraphs>62</Paragraphs>
  <Slides>10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Microsoft YaHei UI</vt:lpstr>
      <vt:lpstr>Microsoft YaHei UI Light</vt:lpstr>
      <vt:lpstr>宋体</vt:lpstr>
      <vt:lpstr>Arial</vt:lpstr>
      <vt:lpstr>Calibri</vt:lpstr>
      <vt:lpstr>Wingdings</vt:lpstr>
      <vt:lpstr>Office Theme</vt:lpstr>
      <vt:lpstr>PowerPoint 演示文稿</vt:lpstr>
      <vt:lpstr>PowerPoint 演示文稿</vt:lpstr>
      <vt:lpstr>CGP Repertoire and CDNC2015</vt:lpstr>
      <vt:lpstr>CGP Repertoire=CDNC2015+Normalized+IICore</vt:lpstr>
      <vt:lpstr>CGP Variants</vt:lpstr>
      <vt:lpstr>CGP LGR XML</vt:lpstr>
      <vt:lpstr>CGP repertoire vs JGP and KGP</vt:lpstr>
      <vt:lpstr>The Next Step</vt:lpstr>
      <vt:lpstr>Challenge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Abigail</dc:creator>
  <cp:lastModifiedBy>王伟</cp:lastModifiedBy>
  <cp:revision>231</cp:revision>
  <cp:lastPrinted>2015-04-13T15:10:57Z</cp:lastPrinted>
  <dcterms:created xsi:type="dcterms:W3CDTF">2015-01-07T16:11:05Z</dcterms:created>
  <dcterms:modified xsi:type="dcterms:W3CDTF">2016-02-26T07:39:12Z</dcterms:modified>
</cp:coreProperties>
</file>