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5" r:id="rId2"/>
    <p:sldId id="323" r:id="rId3"/>
    <p:sldId id="326" r:id="rId4"/>
    <p:sldId id="340" r:id="rId5"/>
    <p:sldId id="347" r:id="rId6"/>
    <p:sldId id="349" r:id="rId7"/>
    <p:sldId id="360" r:id="rId8"/>
    <p:sldId id="350" r:id="rId9"/>
    <p:sldId id="351" r:id="rId10"/>
    <p:sldId id="352" r:id="rId11"/>
    <p:sldId id="353" r:id="rId12"/>
    <p:sldId id="354" r:id="rId13"/>
    <p:sldId id="357" r:id="rId14"/>
    <p:sldId id="359" r:id="rId15"/>
    <p:sldId id="296" r:id="rId16"/>
    <p:sldId id="35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240F"/>
    <a:srgbClr val="CB460F"/>
    <a:srgbClr val="FA5B36"/>
    <a:srgbClr val="0E4B91"/>
    <a:srgbClr val="18548A"/>
    <a:srgbClr val="15538C"/>
    <a:srgbClr val="0B2F49"/>
    <a:srgbClr val="092F4B"/>
    <a:srgbClr val="A1472D"/>
    <a:srgbClr val="A34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5627" autoAdjust="0"/>
  </p:normalViewPr>
  <p:slideViewPr>
    <p:cSldViewPr snapToGrid="0" snapToObjects="1">
      <p:cViewPr varScale="1">
        <p:scale>
          <a:sx n="70" d="100"/>
          <a:sy n="70" d="100"/>
        </p:scale>
        <p:origin x="1374" y="66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05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pPr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46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839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07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49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471954"/>
            <a:ext cx="57359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altLang="ko-KR" sz="4000" b="1" dirty="0" smtClean="0">
                <a:solidFill>
                  <a:schemeClr val="bg1"/>
                </a:solidFill>
              </a:rPr>
              <a:t>Korean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GP 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Status Update</a:t>
            </a:r>
            <a:endParaRPr lang="en-US" altLang="ko-KR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6114" y="5152820"/>
            <a:ext cx="5537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Source Sans Pro"/>
                <a:cs typeface="Source Sans Pro"/>
              </a:rPr>
              <a:t> </a:t>
            </a:r>
            <a:r>
              <a:rPr lang="en-US" altLang="ko-KR" sz="2000" b="1" dirty="0" smtClean="0">
                <a:solidFill>
                  <a:srgbClr val="FFFF00"/>
                </a:solidFill>
              </a:rPr>
              <a:t>ICANN #55 Marrakech (RAK), Morocco.</a:t>
            </a:r>
            <a:r>
              <a:rPr lang="en-US" sz="2000" dirty="0" smtClean="0">
                <a:solidFill>
                  <a:srgbClr val="FFFF00"/>
                </a:solidFill>
                <a:latin typeface="Source Sans Pro"/>
                <a:ea typeface="Wingdings"/>
                <a:cs typeface="Source Sans Pro"/>
                <a:sym typeface="Wingdings"/>
              </a:rPr>
              <a:t>| </a:t>
            </a:r>
            <a:r>
              <a:rPr lang="en-US" altLang="ko-KR" sz="2000" b="1" dirty="0" smtClean="0">
                <a:solidFill>
                  <a:srgbClr val="FFFF00"/>
                </a:solidFill>
              </a:rPr>
              <a:t>2016.03.</a:t>
            </a:r>
            <a:endParaRPr lang="en-US" altLang="ko-KR" sz="2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40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3394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E.g.1, Related C variant group</a:t>
            </a:r>
          </a:p>
          <a:p>
            <a:pPr marL="1257300" lvl="2" indent="-342900">
              <a:lnSpc>
                <a:spcPct val="120000"/>
              </a:lnSpc>
              <a:buSzPct val="100000"/>
              <a:buFont typeface="Arial"/>
              <a:buChar char="•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(O 4EC7 </a:t>
            </a: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仇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) (O 8B8E </a:t>
            </a: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讎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) (O 8B90 </a:t>
            </a: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讐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) (X 96E0 </a:t>
            </a: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雠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)</a:t>
            </a:r>
          </a:p>
          <a:p>
            <a:pPr marL="1257300" lvl="2" indent="-342900">
              <a:lnSpc>
                <a:spcPct val="120000"/>
              </a:lnSpc>
              <a:buSzPct val="100000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--&gt; K position: There is much difference in meaning in K between 4EC7 and (8B8E = 8B90).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E.g., 2: Related C variant group</a:t>
            </a:r>
          </a:p>
          <a:p>
            <a:pPr marL="1257300" lvl="2" indent="-342900">
              <a:lnSpc>
                <a:spcPct val="120000"/>
              </a:lnSpc>
              <a:buSzPct val="100000"/>
              <a:buFont typeface="Arial"/>
              <a:buChar char="•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(O 88CF </a:t>
            </a: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裏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) (O 88E1 </a:t>
            </a: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裡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) (O 91CC </a:t>
            </a: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里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)</a:t>
            </a:r>
            <a:endParaRPr lang="ko-KR" altLang="en-US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1257300" lvl="2" indent="-342900">
              <a:lnSpc>
                <a:spcPct val="120000"/>
              </a:lnSpc>
              <a:buSzPct val="100000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--&gt; C included 91CC since it is a simplified char of traditional characters 88CF and 88E1.</a:t>
            </a:r>
          </a:p>
          <a:p>
            <a:pPr marL="1257300" lvl="2" indent="-342900">
              <a:lnSpc>
                <a:spcPct val="120000"/>
              </a:lnSpc>
              <a:buSzPct val="100000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--&gt; K position: There is much difference in meaning in K between 91CC and (88CF = 88E1).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z="2400" dirty="0" smtClean="0"/>
              <a:t>3. Review of C (Chinese) and K (Korean) Variant Groups(6)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305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altLang="ko-KR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</a:t>
            </a:r>
            <a:r>
              <a:rPr lang="en-US" altLang="ko-KR" sz="20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Possible errors in C-LGR-1 (2015.04.30.)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KLGP reviewed C-LGR-1 (2015.04.30.) and found possible errors.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sent to C members on July 16, 2015 and a few more times later. In two cases, there seem symmetry and/or transitivity issues (problems).</a:t>
            </a:r>
          </a:p>
          <a:p>
            <a:pPr marL="1714500" lvl="3" indent="-342900">
              <a:lnSpc>
                <a:spcPct val="120000"/>
              </a:lnSpc>
              <a:buSzPct val="100000"/>
              <a:buFont typeface="Arial"/>
              <a:buChar char="•"/>
            </a:pP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矿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(77FF) </a:t>
            </a: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礦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(7926) </a:t>
            </a: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砿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(783F) </a:t>
            </a: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鉱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(9271) </a:t>
            </a: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鑛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(945B)       </a:t>
            </a:r>
          </a:p>
          <a:p>
            <a:pPr marL="1714500" lvl="3" indent="-342900">
              <a:lnSpc>
                <a:spcPct val="120000"/>
              </a:lnSpc>
              <a:buSzPct val="100000"/>
              <a:buFont typeface="Arial"/>
              <a:buChar char="•"/>
            </a:pPr>
            <a:r>
              <a:rPr lang="zh-TW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铁</a:t>
            </a:r>
            <a:r>
              <a:rPr lang="en-US" altLang="zh-TW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(94C1) </a:t>
            </a:r>
            <a:r>
              <a:rPr lang="zh-TW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鐵</a:t>
            </a:r>
            <a:r>
              <a:rPr lang="en-US" altLang="zh-TW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(9435) </a:t>
            </a:r>
            <a:r>
              <a:rPr lang="zh-TW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鉄</a:t>
            </a:r>
            <a:r>
              <a:rPr lang="en-US" altLang="zh-TW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(9244) </a:t>
            </a:r>
            <a:r>
              <a:rPr lang="zh-TW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銕</a:t>
            </a:r>
            <a:r>
              <a:rPr lang="en-US" altLang="zh-TW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(9295) </a:t>
            </a:r>
            <a:r>
              <a:rPr lang="zh-TW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鐡</a:t>
            </a:r>
            <a:r>
              <a:rPr lang="en-US" altLang="zh-TW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(9421)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 </a:t>
            </a:r>
          </a:p>
          <a:p>
            <a:pPr marL="1714500" lvl="3" indent="-342900">
              <a:lnSpc>
                <a:spcPct val="120000"/>
              </a:lnSpc>
              <a:buSzPct val="100000"/>
              <a:buFont typeface="Arial"/>
              <a:buChar char="•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Hope that these have been fixed by now.</a:t>
            </a:r>
          </a:p>
          <a:p>
            <a:pPr lvl="3">
              <a:lnSpc>
                <a:spcPct val="120000"/>
              </a:lnSpc>
              <a:buSzPct val="100000"/>
            </a:pPr>
            <a:endParaRPr lang="en-US" altLang="ko-KR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z="2400" dirty="0" smtClean="0"/>
              <a:t>3. Review of C (Chinese) and K (Korean) Variant Groups(7)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altLang="ko-KR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</a:t>
            </a:r>
            <a:r>
              <a:rPr lang="en-US" altLang="ko-KR" sz="20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 mixture of </a:t>
            </a:r>
            <a:r>
              <a:rPr lang="en-US" altLang="ko-KR" sz="2000" b="1" dirty="0" err="1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trad</a:t>
            </a:r>
            <a:r>
              <a:rPr lang="en-US" altLang="ko-KR" sz="20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. and </a:t>
            </a:r>
            <a:r>
              <a:rPr lang="en-US" altLang="ko-KR" sz="2000" b="1" dirty="0" err="1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simp</a:t>
            </a:r>
            <a:r>
              <a:rPr lang="en-US" altLang="ko-KR" sz="20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. chars.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endParaRPr lang="en-US" altLang="ko-KR" dirty="0" smtClean="0"/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endParaRPr lang="en-US" altLang="ko-KR" dirty="0" smtClean="0"/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endParaRPr lang="en-US" altLang="ko-KR" dirty="0" smtClean="0"/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endParaRPr lang="en-US" altLang="ko-KR" dirty="0" smtClean="0"/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endParaRPr lang="en-US" altLang="ko-KR" dirty="0" smtClean="0"/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endParaRPr lang="en-US" altLang="ko-KR" dirty="0" smtClean="0"/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CGP will allow a HSBC domain mixed of simplified and traditional chars @ ICANN meeting in Buenos Aires.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left figure: only traditional chars. 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right figure: only simplified chars.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 figure of HSBC domain mixed of simplified and traditional chars?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z="2400" dirty="0" smtClean="0"/>
              <a:t>3. Review of C (Chinese) and K (Korean) Variant Groups(8)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dirty="0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3185" name="_x192982992" descr="EMB00000a942ab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2050" y="2054876"/>
            <a:ext cx="6134100" cy="1682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8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altLang="ko-KR" sz="2400" b="1" dirty="0" smtClean="0"/>
              <a:t>4. KGP’s Activities history (1)</a:t>
            </a:r>
            <a:endParaRPr lang="en-US" altLang="ko-KR" sz="2400" dirty="0"/>
          </a:p>
        </p:txBody>
      </p:sp>
      <p:grpSp>
        <p:nvGrpSpPr>
          <p:cNvPr id="35" name="그룹 34"/>
          <p:cNvGrpSpPr/>
          <p:nvPr/>
        </p:nvGrpSpPr>
        <p:grpSpPr>
          <a:xfrm>
            <a:off x="194445" y="781623"/>
            <a:ext cx="8884818" cy="539324"/>
            <a:chOff x="2622188" y="1746676"/>
            <a:chExt cx="8013964" cy="658010"/>
          </a:xfrm>
          <a:solidFill>
            <a:schemeClr val="bg1"/>
          </a:solidFill>
        </p:grpSpPr>
        <p:sp>
          <p:nvSpPr>
            <p:cNvPr id="36" name="Pentagon 27"/>
            <p:cNvSpPr/>
            <p:nvPr/>
          </p:nvSpPr>
          <p:spPr>
            <a:xfrm>
              <a:off x="2622188" y="1746676"/>
              <a:ext cx="8013964" cy="658010"/>
            </a:xfrm>
            <a:prstGeom prst="homePlat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Ins="182880" rtlCol="0" anchor="ctr"/>
            <a:lstStyle/>
            <a:p>
              <a:endParaRPr lang="en-US" sz="1200" dirty="0"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32699" y="1900913"/>
              <a:ext cx="4258628" cy="413058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latin typeface="Times New Roman" panose="02020603050405020304" pitchFamily="18" charset="0"/>
                  <a:ea typeface="나눔바른고딕" panose="020B0603020101020101" pitchFamily="50" charset="-127"/>
                  <a:cs typeface="Times New Roman" panose="02020603050405020304" pitchFamily="18" charset="0"/>
                </a:rPr>
                <a:t>Dec : organization of Korean LGP</a:t>
              </a:r>
              <a:endParaRPr lang="en-US" altLang="ko-KR" sz="1600" dirty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04193" y="861397"/>
            <a:ext cx="937463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500" b="1" dirty="0" smtClean="0">
                <a:latin typeface="Times New Roman" panose="02020603050405020304" pitchFamily="18" charset="0"/>
                <a:ea typeface="나눔고딕 ExtraBold" panose="020D0904000000000000" pitchFamily="50" charset="-127"/>
                <a:cs typeface="Times New Roman" panose="02020603050405020304" pitchFamily="18" charset="0"/>
              </a:rPr>
              <a:t>2013</a:t>
            </a:r>
            <a:endParaRPr lang="ko-KR" altLang="en-US" sz="2500" b="1" dirty="0">
              <a:latin typeface="Times New Roman" panose="02020603050405020304" pitchFamily="18" charset="0"/>
              <a:ea typeface="나눔고딕 ExtraBold" panose="020D0904000000000000" pitchFamily="50" charset="-127"/>
              <a:cs typeface="Times New Roman" panose="02020603050405020304" pitchFamily="18" charset="0"/>
            </a:endParaRPr>
          </a:p>
        </p:txBody>
      </p:sp>
      <p:sp>
        <p:nvSpPr>
          <p:cNvPr id="50" name="Pentagon 27"/>
          <p:cNvSpPr/>
          <p:nvPr/>
        </p:nvSpPr>
        <p:spPr>
          <a:xfrm>
            <a:off x="204193" y="1596664"/>
            <a:ext cx="8875070" cy="1465812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4193" y="1385094"/>
            <a:ext cx="937463" cy="477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500" b="1" dirty="0" smtClean="0">
                <a:latin typeface="Times New Roman" panose="02020603050405020304" pitchFamily="18" charset="0"/>
                <a:ea typeface="나눔고딕 ExtraBold" panose="020D0904000000000000" pitchFamily="50" charset="-127"/>
                <a:cs typeface="Times New Roman" panose="02020603050405020304" pitchFamily="18" charset="0"/>
              </a:rPr>
              <a:t>2014</a:t>
            </a:r>
            <a:endParaRPr lang="ko-KR" altLang="en-US" sz="2500" b="1" dirty="0">
              <a:latin typeface="Times New Roman" panose="02020603050405020304" pitchFamily="18" charset="0"/>
              <a:ea typeface="나눔고딕 ExtraBold" panose="020D0904000000000000" pitchFamily="50" charset="-127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10492" y="1263264"/>
            <a:ext cx="6696027" cy="1938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Mar : Participate CJK joint meeting @ ICANN49 Singapore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Jun : </a:t>
            </a:r>
            <a:r>
              <a:rPr lang="en-US" altLang="ko-KR" sz="1600" dirty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Participate </a:t>
            </a: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ICANN50 London and KGP status update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Jul : 1</a:t>
            </a:r>
            <a:r>
              <a:rPr lang="en-US" altLang="ko-KR" sz="1600" baseline="300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st</a:t>
            </a: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KGP meeting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Aug : 2</a:t>
            </a:r>
            <a:r>
              <a:rPr lang="en-US" altLang="ko-KR" sz="1600" baseline="300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nd</a:t>
            </a: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KGP meeting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Oct : </a:t>
            </a:r>
            <a:r>
              <a:rPr lang="en-US" altLang="ko-KR" sz="1600" dirty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Participate </a:t>
            </a: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ICANN51 LA </a:t>
            </a:r>
            <a:r>
              <a:rPr lang="en-US" altLang="ko-KR" sz="1600" dirty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and KGP status update</a:t>
            </a:r>
          </a:p>
        </p:txBody>
      </p:sp>
      <p:sp>
        <p:nvSpPr>
          <p:cNvPr id="54" name="Pentagon 27"/>
          <p:cNvSpPr/>
          <p:nvPr/>
        </p:nvSpPr>
        <p:spPr>
          <a:xfrm>
            <a:off x="194446" y="4413364"/>
            <a:ext cx="8875070" cy="1584069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4193" y="3097484"/>
            <a:ext cx="937463" cy="477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500" b="1" dirty="0" smtClean="0">
                <a:latin typeface="Times New Roman" panose="02020603050405020304" pitchFamily="18" charset="0"/>
                <a:ea typeface="나눔고딕 ExtraBold" panose="020D0904000000000000" pitchFamily="50" charset="-127"/>
                <a:cs typeface="Times New Roman" panose="02020603050405020304" pitchFamily="18" charset="0"/>
              </a:rPr>
              <a:t>2015</a:t>
            </a:r>
            <a:endParaRPr lang="ko-KR" altLang="en-US" sz="2500" b="1" dirty="0">
              <a:latin typeface="Times New Roman" panose="02020603050405020304" pitchFamily="18" charset="0"/>
              <a:ea typeface="나눔고딕 ExtraBold" panose="020D0904000000000000" pitchFamily="50" charset="-127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10492" y="3028503"/>
            <a:ext cx="7996853" cy="34624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Jan  : </a:t>
            </a:r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ko-KR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KGP meeting and re-composition KGP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Feb  : </a:t>
            </a:r>
            <a:r>
              <a:rPr lang="en-US" altLang="ko-KR" sz="1600" dirty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Participate </a:t>
            </a: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ICANN52 Singapore and </a:t>
            </a:r>
            <a:r>
              <a:rPr lang="en-US" altLang="ko-KR" sz="1600" dirty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KGP status update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Apr  : </a:t>
            </a:r>
            <a:r>
              <a:rPr lang="en-US" altLang="ko-KR" sz="1600" dirty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4</a:t>
            </a:r>
            <a:r>
              <a:rPr lang="en-US" altLang="ko-KR" sz="1600" baseline="30000" dirty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th </a:t>
            </a:r>
            <a:r>
              <a:rPr lang="en-US" altLang="ko-KR" sz="1600" baseline="300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, </a:t>
            </a: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5</a:t>
            </a:r>
            <a:r>
              <a:rPr lang="en-US" altLang="ko-KR" sz="1600" baseline="300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th</a:t>
            </a: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KGP meeting (reorganization of KGP)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May : 6</a:t>
            </a:r>
            <a:r>
              <a:rPr lang="en-US" altLang="ko-KR" sz="1600" baseline="300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th </a:t>
            </a: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, 7</a:t>
            </a:r>
            <a:r>
              <a:rPr lang="en-US" altLang="ko-KR" sz="1600" baseline="300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th</a:t>
            </a: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 KGP meeting(</a:t>
            </a:r>
            <a:r>
              <a:rPr lang="en-US" altLang="ko-KR" sz="1600" dirty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K-LGR-1 </a:t>
            </a: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v0.1) and CJK Joint meeting in Seoul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Jun   : 8</a:t>
            </a:r>
            <a:r>
              <a:rPr lang="en-US" altLang="ko-KR" sz="1600" baseline="300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th</a:t>
            </a: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KGP meeting(K-LGR-1 v0.2) and participate ICANN53 BA 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Jul    : 9</a:t>
            </a:r>
            <a:r>
              <a:rPr lang="en-US" altLang="ko-KR" sz="1600" baseline="300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th</a:t>
            </a: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KGP meeting, workshop and Participate 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APrIGF</a:t>
            </a: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Macau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Aug  : 10</a:t>
            </a:r>
            <a:r>
              <a:rPr lang="en-US" altLang="ko-KR" sz="1600" baseline="300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th</a:t>
            </a: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KGP meeting(K-LGR-1 v0.3)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Sep   : 11</a:t>
            </a:r>
            <a:r>
              <a:rPr lang="en-US" altLang="ko-KR" sz="1600" baseline="300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th</a:t>
            </a: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KGP meeting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Oct   : Call for formal Generation Panel to ICANN and participate ICANN54 Dublin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1069675" y="908040"/>
            <a:ext cx="45719" cy="53978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31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altLang="ko-KR" sz="2400" b="1" dirty="0" smtClean="0"/>
              <a:t>4. KGP’s </a:t>
            </a:r>
            <a:r>
              <a:rPr lang="en-US" altLang="ko-KR" sz="2400" b="1" smtClean="0"/>
              <a:t>Activities history (2)</a:t>
            </a:r>
            <a:endParaRPr lang="en-US" altLang="ko-KR" sz="2400" dirty="0"/>
          </a:p>
        </p:txBody>
      </p:sp>
      <p:grpSp>
        <p:nvGrpSpPr>
          <p:cNvPr id="35" name="그룹 34"/>
          <p:cNvGrpSpPr/>
          <p:nvPr/>
        </p:nvGrpSpPr>
        <p:grpSpPr>
          <a:xfrm>
            <a:off x="194445" y="781623"/>
            <a:ext cx="8884818" cy="539324"/>
            <a:chOff x="2622188" y="1746676"/>
            <a:chExt cx="8013964" cy="658010"/>
          </a:xfrm>
          <a:solidFill>
            <a:schemeClr val="bg1"/>
          </a:solidFill>
        </p:grpSpPr>
        <p:sp>
          <p:nvSpPr>
            <p:cNvPr id="36" name="Pentagon 27"/>
            <p:cNvSpPr/>
            <p:nvPr/>
          </p:nvSpPr>
          <p:spPr>
            <a:xfrm>
              <a:off x="2622188" y="1746676"/>
              <a:ext cx="8013964" cy="658010"/>
            </a:xfrm>
            <a:prstGeom prst="homePlate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Ins="182880" rtlCol="0" anchor="ctr"/>
            <a:lstStyle/>
            <a:p>
              <a:endParaRPr 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32699" y="1900913"/>
              <a:ext cx="4258628" cy="413058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0A1F24"/>
                  </a:solidFill>
                  <a:latin typeface="Times New Roman" panose="02020603050405020304" pitchFamily="18" charset="0"/>
                  <a:ea typeface="나눔바른고딕" panose="020B0603020101020101" pitchFamily="50" charset="-127"/>
                  <a:cs typeface="Times New Roman" panose="02020603050405020304" pitchFamily="18" charset="0"/>
                </a:rPr>
                <a:t>Nov: 12</a:t>
              </a:r>
              <a:r>
                <a:rPr lang="en-US" altLang="ko-KR" sz="1600" baseline="30000" dirty="0" smtClean="0">
                  <a:solidFill>
                    <a:srgbClr val="0A1F24"/>
                  </a:solidFill>
                  <a:latin typeface="Times New Roman" panose="02020603050405020304" pitchFamily="18" charset="0"/>
                  <a:ea typeface="나눔바른고딕" panose="020B0603020101020101" pitchFamily="50" charset="-127"/>
                  <a:cs typeface="Times New Roman" panose="02020603050405020304" pitchFamily="18" charset="0"/>
                </a:rPr>
                <a:t>th</a:t>
              </a:r>
              <a:r>
                <a:rPr lang="en-US" altLang="ko-KR" sz="1600" dirty="0" smtClean="0">
                  <a:solidFill>
                    <a:srgbClr val="0A1F24"/>
                  </a:solidFill>
                  <a:latin typeface="Times New Roman" panose="02020603050405020304" pitchFamily="18" charset="0"/>
                  <a:ea typeface="나눔바른고딕" panose="020B0603020101020101" pitchFamily="50" charset="-127"/>
                  <a:cs typeface="Times New Roman" panose="02020603050405020304" pitchFamily="18" charset="0"/>
                </a:rPr>
                <a:t> KGP meeting</a:t>
              </a:r>
              <a:endParaRPr lang="en-US" altLang="ko-KR" sz="1600" dirty="0">
                <a:solidFill>
                  <a:srgbClr val="0A1F24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04193" y="861397"/>
            <a:ext cx="937463" cy="477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500" b="1" dirty="0" smtClean="0">
                <a:solidFill>
                  <a:srgbClr val="0A1F24"/>
                </a:solidFill>
                <a:latin typeface="Times New Roman" panose="02020603050405020304" pitchFamily="18" charset="0"/>
                <a:ea typeface="나눔고딕 ExtraBold" panose="020D0904000000000000" pitchFamily="50" charset="-127"/>
                <a:cs typeface="Times New Roman" panose="02020603050405020304" pitchFamily="18" charset="0"/>
              </a:rPr>
              <a:t>201</a:t>
            </a:r>
            <a:r>
              <a:rPr lang="en-US" altLang="ko-KR" sz="2500" b="1" dirty="0">
                <a:solidFill>
                  <a:srgbClr val="0A1F24"/>
                </a:solidFill>
                <a:latin typeface="Times New Roman" panose="02020603050405020304" pitchFamily="18" charset="0"/>
                <a:ea typeface="나눔고딕 ExtraBold" panose="020D0904000000000000" pitchFamily="50" charset="-127"/>
                <a:cs typeface="Times New Roman" panose="02020603050405020304" pitchFamily="18" charset="0"/>
              </a:rPr>
              <a:t>5</a:t>
            </a:r>
            <a:endParaRPr lang="ko-KR" altLang="en-US" sz="2500" b="1" dirty="0">
              <a:solidFill>
                <a:srgbClr val="0A1F24"/>
              </a:solidFill>
              <a:latin typeface="Times New Roman" panose="02020603050405020304" pitchFamily="18" charset="0"/>
              <a:ea typeface="나눔고딕 ExtraBold" panose="020D0904000000000000" pitchFamily="50" charset="-127"/>
              <a:cs typeface="Times New Roman" panose="02020603050405020304" pitchFamily="18" charset="0"/>
            </a:endParaRPr>
          </a:p>
        </p:txBody>
      </p:sp>
      <p:sp>
        <p:nvSpPr>
          <p:cNvPr id="50" name="Pentagon 27"/>
          <p:cNvSpPr/>
          <p:nvPr/>
        </p:nvSpPr>
        <p:spPr>
          <a:xfrm>
            <a:off x="204193" y="1596664"/>
            <a:ext cx="8875070" cy="1465812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endParaRPr lang="en-US" sz="1200" dirty="0">
              <a:solidFill>
                <a:srgbClr val="0A1F24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4193" y="1385094"/>
            <a:ext cx="937463" cy="477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500" b="1" dirty="0" smtClean="0">
                <a:solidFill>
                  <a:srgbClr val="0A1F24"/>
                </a:solidFill>
                <a:latin typeface="Times New Roman" panose="02020603050405020304" pitchFamily="18" charset="0"/>
                <a:ea typeface="나눔고딕 ExtraBold" panose="020D0904000000000000" pitchFamily="50" charset="-127"/>
                <a:cs typeface="Times New Roman" panose="02020603050405020304" pitchFamily="18" charset="0"/>
              </a:rPr>
              <a:t>2016</a:t>
            </a:r>
            <a:endParaRPr lang="ko-KR" altLang="en-US" sz="2500" b="1" dirty="0">
              <a:solidFill>
                <a:srgbClr val="0A1F24"/>
              </a:solidFill>
              <a:latin typeface="Times New Roman" panose="02020603050405020304" pitchFamily="18" charset="0"/>
              <a:ea typeface="나눔고딕 ExtraBold" panose="020D0904000000000000" pitchFamily="50" charset="-127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69675" y="1512690"/>
            <a:ext cx="6996152" cy="1569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srgbClr val="0A1F24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Jan : 13</a:t>
            </a:r>
            <a:r>
              <a:rPr lang="en-US" altLang="ko-KR" sz="1600" baseline="30000" dirty="0" smtClean="0">
                <a:solidFill>
                  <a:srgbClr val="0A1F24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th</a:t>
            </a:r>
            <a:r>
              <a:rPr lang="en-US" altLang="ko-KR" sz="1600" dirty="0" smtClean="0">
                <a:solidFill>
                  <a:srgbClr val="0A1F24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 KGP meeting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srgbClr val="0A1F24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Feb : </a:t>
            </a:r>
            <a:r>
              <a:rPr lang="en-US" altLang="ko-KR" sz="1600" dirty="0"/>
              <a:t>The Korean Community </a:t>
            </a:r>
            <a:r>
              <a:rPr lang="en-US" altLang="ko-KR" sz="1600" dirty="0" smtClean="0"/>
              <a:t>“</a:t>
            </a:r>
            <a:r>
              <a:rPr lang="en-US" altLang="ko-KR" sz="1600" smtClean="0"/>
              <a:t>formally” Forms </a:t>
            </a:r>
            <a:r>
              <a:rPr lang="en-US" altLang="ko-KR" sz="1600" dirty="0" smtClean="0"/>
              <a:t>Generation </a:t>
            </a:r>
            <a:r>
              <a:rPr lang="en-US" altLang="ko-KR" sz="1600" dirty="0"/>
              <a:t>Panel for Developing the Root Zone Label Generation Rules (LGR</a:t>
            </a:r>
            <a:r>
              <a:rPr lang="en-US" altLang="ko-KR" sz="1600" dirty="0" smtClean="0"/>
              <a:t>), 2016-02-01.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srgbClr val="0A1F24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Mar : Participate ICANN55 Marrakesh, Morocco and present </a:t>
            </a:r>
            <a:r>
              <a:rPr lang="en-US" altLang="ko-KR" sz="1600" dirty="0">
                <a:solidFill>
                  <a:srgbClr val="0A1F24"/>
                </a:solidFill>
                <a:latin typeface="Times New Roman" panose="02020603050405020304" pitchFamily="18" charset="0"/>
                <a:ea typeface="나눔바른고딕" panose="020B0603020101020101" pitchFamily="50" charset="-127"/>
                <a:cs typeface="Times New Roman" panose="02020603050405020304" pitchFamily="18" charset="0"/>
              </a:rPr>
              <a:t>KGP status update</a:t>
            </a:r>
          </a:p>
        </p:txBody>
      </p:sp>
      <p:sp>
        <p:nvSpPr>
          <p:cNvPr id="54" name="Pentagon 27"/>
          <p:cNvSpPr/>
          <p:nvPr/>
        </p:nvSpPr>
        <p:spPr>
          <a:xfrm>
            <a:off x="194446" y="4413364"/>
            <a:ext cx="8875070" cy="1584069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endParaRPr lang="en-US" sz="1200" dirty="0">
              <a:solidFill>
                <a:srgbClr val="0A1F24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4193" y="3097484"/>
            <a:ext cx="937463" cy="477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ko-KR" altLang="en-US" sz="2500" b="1" dirty="0">
              <a:solidFill>
                <a:srgbClr val="0A1F24"/>
              </a:solidFill>
              <a:latin typeface="Times New Roman" panose="02020603050405020304" pitchFamily="18" charset="0"/>
              <a:ea typeface="나눔고딕 ExtraBold" panose="020D0904000000000000" pitchFamily="50" charset="-127"/>
              <a:cs typeface="Times New Roman" panose="02020603050405020304" pitchFamily="18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069675" y="908040"/>
            <a:ext cx="45719" cy="53978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hevron 48"/>
          <p:cNvSpPr/>
          <p:nvPr/>
        </p:nvSpPr>
        <p:spPr>
          <a:xfrm>
            <a:off x="544104" y="3172029"/>
            <a:ext cx="7022592" cy="91440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405797" y="3127367"/>
            <a:ext cx="166258" cy="166258"/>
          </a:xfrm>
          <a:prstGeom prst="ellipse">
            <a:avLst/>
          </a:prstGeom>
          <a:solidFill>
            <a:srgbClr val="1D98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89493" y="3127367"/>
            <a:ext cx="166258" cy="166258"/>
          </a:xfrm>
          <a:prstGeom prst="ellipse">
            <a:avLst/>
          </a:prstGeom>
          <a:solidFill>
            <a:srgbClr val="EA9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38095" y="3127367"/>
            <a:ext cx="166258" cy="166258"/>
          </a:xfrm>
          <a:prstGeom prst="ellipse">
            <a:avLst/>
          </a:prstGeom>
          <a:solidFill>
            <a:srgbClr val="DB6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352641" y="3127367"/>
            <a:ext cx="166258" cy="166258"/>
          </a:xfrm>
          <a:prstGeom prst="ellipse">
            <a:avLst/>
          </a:prstGeom>
          <a:solidFill>
            <a:srgbClr val="0D43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859151" y="1483781"/>
            <a:ext cx="1259550" cy="1259550"/>
            <a:chOff x="569487" y="2043501"/>
            <a:chExt cx="1346792" cy="1346792"/>
          </a:xfrm>
        </p:grpSpPr>
        <p:sp>
          <p:nvSpPr>
            <p:cNvPr id="11" name="Teardrop 10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rgbClr val="2599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4800" y="2386020"/>
              <a:ext cx="1273358" cy="75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10.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2015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092702" y="1519428"/>
            <a:ext cx="1259550" cy="1774198"/>
            <a:chOff x="2105815" y="2043501"/>
            <a:chExt cx="1346792" cy="1897087"/>
          </a:xfrm>
        </p:grpSpPr>
        <p:sp>
          <p:nvSpPr>
            <p:cNvPr id="13" name="Oval 12"/>
            <p:cNvSpPr/>
            <p:nvPr/>
          </p:nvSpPr>
          <p:spPr>
            <a:xfrm>
              <a:off x="2690831" y="3762814"/>
              <a:ext cx="177774" cy="177774"/>
            </a:xfrm>
            <a:prstGeom prst="ellipse">
              <a:avLst/>
            </a:prstGeom>
            <a:solidFill>
              <a:srgbClr val="1B6F7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Source Sans Pro"/>
                <a:cs typeface="Source Sans Pro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105815" y="2043501"/>
              <a:ext cx="1346792" cy="1346792"/>
              <a:chOff x="569487" y="2043501"/>
              <a:chExt cx="1346792" cy="1346792"/>
            </a:xfrm>
          </p:grpSpPr>
          <p:sp>
            <p:nvSpPr>
              <p:cNvPr id="23" name="Teardrop 22"/>
              <p:cNvSpPr/>
              <p:nvPr/>
            </p:nvSpPr>
            <p:spPr>
              <a:xfrm rot="8100000">
                <a:off x="569487" y="2043501"/>
                <a:ext cx="1346792" cy="1346792"/>
              </a:xfrm>
              <a:prstGeom prst="teardrop">
                <a:avLst>
                  <a:gd name="adj" fmla="val 96125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Source Sans Pro"/>
                  <a:cs typeface="Source Sans Pro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94800" y="2386020"/>
                <a:ext cx="1273358" cy="756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Source Sans Pro"/>
                    <a:cs typeface="Source Sans Pro"/>
                  </a:rPr>
                  <a:t>11.</a:t>
                </a:r>
              </a:p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Source Sans Pro"/>
                    <a:cs typeface="Source Sans Pro"/>
                  </a:rPr>
                  <a:t>2015</a:t>
                </a:r>
                <a:endParaRPr lang="en-US" sz="2000" dirty="0">
                  <a:solidFill>
                    <a:schemeClr val="bg1"/>
                  </a:solidFill>
                  <a:latin typeface="Source Sans Pro"/>
                  <a:cs typeface="Source Sans Pro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3326253" y="1483781"/>
            <a:ext cx="1259550" cy="1259550"/>
            <a:chOff x="569487" y="2043501"/>
            <a:chExt cx="1346792" cy="1346792"/>
          </a:xfrm>
        </p:grpSpPr>
        <p:sp>
          <p:nvSpPr>
            <p:cNvPr id="26" name="Teardrop 25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ource Sans Pro"/>
                <a:cs typeface="Source Sans Pro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4800" y="2386020"/>
              <a:ext cx="1273358" cy="75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01.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2016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559804" y="1483781"/>
            <a:ext cx="1259550" cy="1259550"/>
            <a:chOff x="569487" y="2043501"/>
            <a:chExt cx="1346792" cy="1346792"/>
          </a:xfrm>
        </p:grpSpPr>
        <p:sp>
          <p:nvSpPr>
            <p:cNvPr id="31" name="Teardrop 30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ource Sans Pro"/>
                <a:cs typeface="Source Sans Pro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4800" y="2386020"/>
              <a:ext cx="1273358" cy="75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02.01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2016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774350" y="1483781"/>
            <a:ext cx="1278555" cy="1259550"/>
            <a:chOff x="549166" y="2043501"/>
            <a:chExt cx="1367113" cy="1346792"/>
          </a:xfrm>
        </p:grpSpPr>
        <p:sp>
          <p:nvSpPr>
            <p:cNvPr id="44" name="Teardrop 43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Source Sans Pro"/>
                <a:cs typeface="Source Sans Pro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49166" y="2424136"/>
              <a:ext cx="1273358" cy="756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05 (?).</a:t>
              </a:r>
            </a:p>
            <a:p>
              <a:pPr algn="ctr"/>
              <a:r>
                <a:rPr lang="en-US" sz="20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2016</a:t>
              </a:r>
              <a:endParaRPr lang="en-US" sz="20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593575" y="2774845"/>
            <a:ext cx="1286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54A78"/>
                </a:solidFill>
              </a:rPr>
              <a:t>Next</a:t>
            </a:r>
          </a:p>
          <a:p>
            <a:pPr algn="ctr"/>
            <a:r>
              <a:rPr lang="en-US" sz="2400" dirty="0" smtClean="0">
                <a:solidFill>
                  <a:srgbClr val="154A78"/>
                </a:solidFill>
              </a:rPr>
              <a:t>Steps</a:t>
            </a:r>
            <a:endParaRPr lang="en-US" sz="2400" dirty="0">
              <a:solidFill>
                <a:srgbClr val="154A78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93490" y="3457102"/>
            <a:ext cx="11908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altLang="ko-KR" sz="1400" dirty="0" smtClean="0">
                <a:latin typeface="Source Sans Pro Light"/>
                <a:cs typeface="Source Sans Pro Light"/>
              </a:rPr>
              <a:t>KGP Status Update @ ICANN #54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40639" y="3457102"/>
            <a:ext cx="1190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nl-NL" altLang="ko-KR" sz="1400" dirty="0" smtClean="0">
                <a:latin typeface="Source Sans Pro Light"/>
                <a:cs typeface="Source Sans Pro Light"/>
              </a:rPr>
              <a:t>KGP #12 meeting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381691" y="3457102"/>
            <a:ext cx="11908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altLang="ko-KR" sz="1400" dirty="0" smtClean="0">
                <a:latin typeface="Source Sans Pro Light"/>
                <a:cs typeface="Source Sans Pro Light"/>
              </a:rPr>
              <a:t>KGP #13 meeting</a:t>
            </a:r>
          </a:p>
          <a:p>
            <a:pPr algn="ctr" fontAlgn="base"/>
            <a:endParaRPr lang="en-US" altLang="ko-KR" sz="1400" dirty="0" smtClean="0">
              <a:latin typeface="Source Sans Pro Light"/>
              <a:cs typeface="Source Sans Pro Ligh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06188" y="3457102"/>
            <a:ext cx="1557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altLang="ko-KR" sz="1400" dirty="0" smtClean="0">
                <a:latin typeface="Source Sans Pro Light"/>
                <a:cs typeface="Source Sans Pro Light"/>
              </a:rPr>
              <a:t>KGP formally formed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41662" y="3457102"/>
            <a:ext cx="1190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altLang="ko-KR" sz="1400" dirty="0" smtClean="0">
                <a:latin typeface="Source Sans Pro Light"/>
                <a:cs typeface="Source Sans Pro Light"/>
              </a:rPr>
              <a:t>K-LGR v1.0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0004" y="4593760"/>
            <a:ext cx="7175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b="1" dirty="0" smtClean="0"/>
              <a:t>. Need to send translated meanings to CGP (in Mar/Apr (?), 2016)</a:t>
            </a:r>
          </a:p>
          <a:p>
            <a:pPr fontAlgn="base"/>
            <a:r>
              <a:rPr lang="en-US" altLang="ko-KR" b="1" dirty="0" smtClean="0"/>
              <a:t>. </a:t>
            </a:r>
            <a:endParaRPr lang="en-US" altLang="ko-K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altLang="ko-KR" sz="2400" b="1" dirty="0"/>
              <a:t>5</a:t>
            </a:r>
            <a:r>
              <a:rPr lang="en-US" altLang="ko-KR" sz="2400" b="1" dirty="0" smtClean="0"/>
              <a:t>. Timeline of KLGP activities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404374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altLang="ko-KR" sz="2400" b="1" dirty="0"/>
              <a:t>Appendix. Hanja in K0, P0, IICORE/K, HT (Hanja Test)</a:t>
            </a:r>
            <a:endParaRPr lang="en-US" altLang="ko-KR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152332040" descr="EMB00001d5038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171575"/>
            <a:ext cx="7599363" cy="493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25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76673"/>
            <a:ext cx="81030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altLang="ko-KR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 Introduction  and a list of Hangul Syllables for K-LGR v0.3 </a:t>
            </a:r>
          </a:p>
          <a:p>
            <a:pPr marL="285750" indent="-285750">
              <a:buSzPct val="75000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altLang="ko-KR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 list of Hangul Syllables, Hanja characters for K-LGR v0.3</a:t>
            </a:r>
          </a:p>
          <a:p>
            <a:pPr marL="285750" indent="-285750"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 </a:t>
            </a:r>
            <a:r>
              <a:rPr lang="en-US" altLang="ko-KR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Review of C (Chinese) and K (Korean) Variant Groups</a:t>
            </a:r>
          </a:p>
          <a:p>
            <a:pPr marL="285750" indent="-285750">
              <a:buSzPct val="75000"/>
            </a:pP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altLang="ko-KR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Timeline of KLGP activities</a:t>
            </a:r>
          </a:p>
          <a:p>
            <a:pPr marL="285750" indent="-285750"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/>
            </a:r>
            <a:b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</a:b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 </a:t>
            </a:r>
            <a:endParaRPr lang="en-US" sz="2000" dirty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202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</a:pPr>
            <a:endParaRPr lang="en-US" altLang="ko-KR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altLang="ko-KR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Characters to be included in "</a:t>
            </a:r>
            <a:r>
              <a:rPr lang="en-US" altLang="ko-KR" sz="2000" dirty="0" err="1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kore</a:t>
            </a:r>
            <a:r>
              <a:rPr lang="en-US" altLang="ko-KR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" (Korean Label)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endParaRPr lang="en-US" altLang="ko-KR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Both Hangeul (Hangul) and Hanja are included.</a:t>
            </a:r>
            <a:endParaRPr lang="en-US" altLang="ko-KR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altLang="ko-KR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altLang="ko-KR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K-LGR v0.3 (2015.08.13.)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1. Introduction</a:t>
            </a:r>
            <a:br>
              <a:rPr lang="en-US" altLang="ko-K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047750"/>
            <a:ext cx="810307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altLang="ko-KR" sz="2000" b="1" dirty="0" smtClean="0">
                <a:solidFill>
                  <a:srgbClr val="0C1F24"/>
                </a:solidFill>
                <a:latin typeface="Source Sans Pro"/>
                <a:cs typeface="Source Sans Pro"/>
              </a:rPr>
              <a:t>A list of Hangul Syllables for K-LGR v0.3 (2015.08.13.)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endParaRPr lang="es-ES" altLang="ko-KR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s-E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11,172 Hangul Syllbles (U+AC00 ~ U+D7A3)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endParaRPr lang="en-US" altLang="ko-KR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altLang="ko-KR" sz="20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 list of Hanja characters for K-LGR v0.3 (2015.08.13.)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altLang="ko-KR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altLang="ko-KR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2. K-LGR v0.3</a:t>
            </a:r>
            <a:br>
              <a:rPr lang="en-US" altLang="ko-KR" dirty="0" smtClean="0"/>
            </a:br>
            <a:endParaRPr lang="en-US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029016"/>
              </p:ext>
            </p:extLst>
          </p:nvPr>
        </p:nvGraphicFramePr>
        <p:xfrm>
          <a:off x="971550" y="3048000"/>
          <a:ext cx="664845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375"/>
                <a:gridCol w="1362075"/>
              </a:tblGrid>
              <a:tr h="29348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Source of Hanja Character Set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 chars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16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KS X 1001 (268 </a:t>
                      </a:r>
                      <a:r>
                        <a:rPr lang="en-US" altLang="ko-KR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comptb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chars excluded)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48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KPS 9566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4,653</a:t>
                      </a:r>
                      <a:endParaRPr lang="en-US" altLang="ko-K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48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IICORE - K column marked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4,743</a:t>
                      </a:r>
                      <a:endParaRPr lang="en-US" altLang="ko-K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661"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IICORE - KP column marked (= KPS 9566)</a:t>
                      </a:r>
                      <a:endParaRPr lang="en-US" altLang="ko-K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4,653</a:t>
                      </a:r>
                      <a:endParaRPr lang="en-US" altLang="ko-K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2578">
                <a:tc>
                  <a:txBody>
                    <a:bodyPr/>
                    <a:lstStyle/>
                    <a:p>
                      <a:pPr algn="l" fontAlgn="base" latinLnBrk="0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 Qualifying Test of Korean Hanja Proficiency</a:t>
                      </a:r>
                    </a:p>
                    <a:p>
                      <a:pPr algn="l" fontAlgn="base" latinLnBrk="0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한국 한자 능력 검정 시험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4,641</a:t>
                      </a:r>
                      <a:endParaRPr lang="en-US" altLang="ko-K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48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K-LGR v0.3 (2015.08.13.): Hanja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4,819</a:t>
                      </a:r>
                      <a:endParaRPr lang="en-US" altLang="ko-K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75000"/>
            </a:pPr>
            <a:endParaRPr lang="fr-FR" altLang="ko-KR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fr-FR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C-LGR (2015.04.30.): 3093 variant groups </a:t>
            </a:r>
          </a:p>
          <a:p>
            <a:pPr marL="800100" lvl="1" indent="-342900">
              <a:lnSpc>
                <a:spcPct val="120000"/>
              </a:lnSpc>
              <a:buSzPct val="75000"/>
            </a:pPr>
            <a:r>
              <a:rPr lang="fr-FR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   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(a variant group is composed of two or more variants)</a:t>
            </a:r>
            <a:endParaRPr lang="fr-FR" altLang="ko-KR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K-LGR v0.3 (2015.08.13.): 37 variant groups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endParaRPr lang="en-US" altLang="ko-KR" sz="2000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altLang="ko-KR" sz="20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Analysis of 3093 C (Chinese) variant groups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extracted 303 variant groups where there are two or more K characters </a:t>
            </a:r>
          </a:p>
          <a:p>
            <a:pPr marL="1257300" lvl="2" indent="-342900">
              <a:lnSpc>
                <a:spcPct val="120000"/>
              </a:lnSpc>
              <a:buSzPct val="100000"/>
              <a:buFont typeface="Arial"/>
              <a:buChar char="•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K character is a character belonging to K-LGR v0.3 (2015.08.13.)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Korea classified 303 variant groups into three categories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z="2400" dirty="0" smtClean="0"/>
              <a:t>3. Review of C (Chinese) and K (Korean) Variant Groups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z="2400" dirty="0" smtClean="0"/>
              <a:t>3. Review of C (Chinese) and K (Korean) Variant Groups(2)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030771"/>
              </p:ext>
            </p:extLst>
          </p:nvPr>
        </p:nvGraphicFramePr>
        <p:xfrm>
          <a:off x="1371600" y="1514475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en-US" altLang="ko-KR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K position</a:t>
                      </a:r>
                      <a:endParaRPr lang="en-US" altLang="ko-KR" sz="1800" b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# variant groups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acceptable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unacceptable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303</a:t>
                      </a:r>
                      <a:endParaRPr lang="en-US" altLang="ko-K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0" y="3495674"/>
            <a:ext cx="888469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rgbClr val="FF0000"/>
                </a:solidFill>
                <a:latin typeface="Source Sans Pro Light"/>
                <a:cs typeface="Source Sans Pro Light"/>
              </a:rPr>
              <a:t>1) K characters in some C variant groups have different meanings  in Korea.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FF0000"/>
                </a:solidFill>
                <a:latin typeface="Source Sans Pro Light"/>
                <a:cs typeface="Source Sans Pro Light"/>
              </a:rPr>
              <a:t> </a:t>
            </a:r>
            <a:r>
              <a:rPr lang="en-US" altLang="ko-KR" sz="2000" dirty="0" smtClean="0">
                <a:solidFill>
                  <a:srgbClr val="FF0000"/>
                </a:solidFill>
                <a:latin typeface="Source Sans Pro Light"/>
                <a:cs typeface="Source Sans Pro Light"/>
              </a:rPr>
              <a:t>2) </a:t>
            </a:r>
            <a:r>
              <a:rPr lang="en-US" altLang="ko-KR" sz="2000" dirty="0">
                <a:solidFill>
                  <a:srgbClr val="FF0000"/>
                </a:solidFill>
                <a:latin typeface="Source Sans Pro Light"/>
                <a:cs typeface="Source Sans Pro Light"/>
              </a:rPr>
              <a:t>K characters in some C variant groups </a:t>
            </a:r>
            <a:r>
              <a:rPr lang="en-US" altLang="ko-KR" sz="2000" dirty="0" smtClean="0">
                <a:solidFill>
                  <a:srgbClr val="FF0000"/>
                </a:solidFill>
                <a:latin typeface="Source Sans Pro Light"/>
                <a:cs typeface="Source Sans Pro Light"/>
              </a:rPr>
              <a:t>have </a:t>
            </a:r>
            <a:r>
              <a:rPr lang="en-US" altLang="ko-KR" sz="2000" dirty="0" smtClean="0">
                <a:solidFill>
                  <a:srgbClr val="FF0000"/>
                </a:solidFill>
                <a:latin typeface="Source Sans Pro Light"/>
                <a:cs typeface="Source Sans Pro Light"/>
              </a:rPr>
              <a:t>similar meanings; </a:t>
            </a:r>
            <a:r>
              <a:rPr lang="en-US" altLang="ko-KR" sz="2000" dirty="0" smtClean="0">
                <a:solidFill>
                  <a:srgbClr val="FF0000"/>
                </a:solidFill>
                <a:latin typeface="Source Sans Pro Light"/>
                <a:cs typeface="Source Sans Pro Light"/>
              </a:rPr>
              <a:t>however, those K chars are not regarded as “variants in the context of TLD” in </a:t>
            </a:r>
            <a:r>
              <a:rPr lang="en-US" altLang="ko-KR" sz="2000" dirty="0">
                <a:solidFill>
                  <a:srgbClr val="FF0000"/>
                </a:solidFill>
                <a:latin typeface="Source Sans Pro Light"/>
                <a:cs typeface="Source Sans Pro Light"/>
              </a:rPr>
              <a:t>Korea</a:t>
            </a:r>
            <a:r>
              <a:rPr lang="en-US" altLang="ko-KR" sz="2000" dirty="0" smtClean="0">
                <a:solidFill>
                  <a:srgbClr val="FF0000"/>
                </a:solidFill>
                <a:latin typeface="Source Sans Pro Light"/>
                <a:cs typeface="Source Sans Pro Light"/>
              </a:rPr>
              <a:t>.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altLang="ko-KR" dirty="0" smtClean="0">
              <a:solidFill>
                <a:srgbClr val="0C1F24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238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z="2400" dirty="0" smtClean="0"/>
              <a:t>3. Review of C (Chinese) and K (Korean) Variant Groups(3)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146807"/>
              </p:ext>
            </p:extLst>
          </p:nvPr>
        </p:nvGraphicFramePr>
        <p:xfrm>
          <a:off x="1371600" y="1276218"/>
          <a:ext cx="59572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909248"/>
              </a:tblGrid>
              <a:tr h="370840"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en-US" altLang="ko-KR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K chars in 259 Unacceptable</a:t>
                      </a:r>
                    </a:p>
                    <a:p>
                      <a:pPr algn="ctr" fontAlgn="base" latinLnBrk="0"/>
                      <a:r>
                        <a:rPr lang="en-US" altLang="ko-KR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C var. group have</a:t>
                      </a:r>
                      <a:endParaRPr lang="en-US" altLang="ko-KR" sz="1800" b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# C variant groups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Similar</a:t>
                      </a:r>
                      <a:r>
                        <a:rPr lang="en-US" altLang="ko-K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meaning</a:t>
                      </a: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Different</a:t>
                      </a:r>
                      <a:r>
                        <a:rPr lang="en-US" altLang="ko-K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meanings</a:t>
                      </a: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0" y="3495674"/>
            <a:ext cx="8884693" cy="78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20000"/>
              </a:lnSpc>
              <a:buSzPct val="75000"/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rgbClr val="FF0000"/>
                </a:solidFill>
                <a:latin typeface="Source Sans Pro Light"/>
                <a:cs typeface="Source Sans Pro Light"/>
                <a:sym typeface="Wingdings" panose="05000000000000000000" pitchFamily="2" charset="2"/>
              </a:rPr>
              <a:t>Need to translate meanings of K chars with different meanings in 162 unacceptable C variant groups.</a:t>
            </a:r>
          </a:p>
        </p:txBody>
      </p:sp>
    </p:spTree>
    <p:extLst>
      <p:ext uri="{BB962C8B-B14F-4D97-AF65-F5344CB8AC3E}">
        <p14:creationId xmlns:p14="http://schemas.microsoft.com/office/powerpoint/2010/main" val="2324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altLang="ko-KR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</a:t>
            </a:r>
            <a:r>
              <a:rPr lang="en-US" altLang="ko-KR" sz="20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 special class of variant groups in C-LGR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About 56 "</a:t>
            </a:r>
            <a:r>
              <a:rPr lang="en-US" altLang="ko-KR" dirty="0" err="1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Simplitional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chars“:</a:t>
            </a:r>
            <a:r>
              <a:rPr lang="fr-FR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  [= SIMPLIfied + tradiTIONAL]</a:t>
            </a:r>
          </a:p>
          <a:p>
            <a:pPr marL="1257300" lvl="2" indent="-342900">
              <a:lnSpc>
                <a:spcPct val="120000"/>
              </a:lnSpc>
              <a:buSzPct val="100000"/>
              <a:buFont typeface="Arial"/>
              <a:buChar char="•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Currently, the char is a simplified char in China.</a:t>
            </a:r>
          </a:p>
          <a:p>
            <a:pPr marL="1257300" lvl="2" indent="-342900">
              <a:lnSpc>
                <a:spcPct val="120000"/>
              </a:lnSpc>
              <a:buSzPct val="100000"/>
              <a:buFont typeface="Arial"/>
              <a:buChar char="•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However, the char has been used for a long time before PRC announced </a:t>
            </a:r>
            <a:r>
              <a:rPr lang="en-US" altLang="ko-KR" dirty="0" err="1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simp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. chars in 1964</a:t>
            </a:r>
            <a:r>
              <a:rPr lang="en-US" altLang="ko-KR" dirty="0">
                <a:solidFill>
                  <a:srgbClr val="0C1F24"/>
                </a:solidFill>
                <a:latin typeface="Source Sans Pro Light"/>
                <a:cs typeface="Source Sans Pro Light"/>
              </a:rPr>
              <a:t> 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in Korea, China, etc</a:t>
            </a:r>
            <a:r>
              <a:rPr lang="en-US" altLang="ko-KR" dirty="0">
                <a:solidFill>
                  <a:srgbClr val="0C1F24"/>
                </a:solidFill>
                <a:latin typeface="Source Sans Pro Light"/>
                <a:cs typeface="Source Sans Pro Light"/>
              </a:rPr>
              <a:t>.</a:t>
            </a:r>
            <a:endParaRPr lang="en-US" altLang="ko-KR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An example of </a:t>
            </a:r>
            <a:r>
              <a:rPr lang="en-US" altLang="ko-KR" dirty="0" err="1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Simplitional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char: </a:t>
            </a: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机</a:t>
            </a:r>
            <a:endParaRPr lang="en-US" altLang="ko-KR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  <a:p>
            <a:pPr marL="1257300" lvl="2" indent="-342900">
              <a:lnSpc>
                <a:spcPct val="120000"/>
              </a:lnSpc>
              <a:buSzPct val="100000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1) In China:</a:t>
            </a:r>
          </a:p>
          <a:p>
            <a:pPr marL="1257300" lvl="2" indent="-342900">
              <a:lnSpc>
                <a:spcPct val="120000"/>
              </a:lnSpc>
              <a:buSzPct val="100000"/>
              <a:buFont typeface="Arial"/>
              <a:buChar char="•"/>
            </a:pP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机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: Currently, Simplified char, "machine".</a:t>
            </a:r>
          </a:p>
          <a:p>
            <a:pPr marL="1257300" lvl="2" indent="-342900">
              <a:lnSpc>
                <a:spcPct val="120000"/>
              </a:lnSpc>
              <a:buSzPct val="100000"/>
              <a:buFont typeface="Arial"/>
              <a:buChar char="•"/>
            </a:pP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机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: simplified from Traditional char </a:t>
            </a: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機 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(machine).</a:t>
            </a:r>
            <a:r>
              <a:rPr lang="ko-KR" altLang="en-US" sz="2000" b="1" dirty="0" smtClean="0"/>
              <a:t> </a:t>
            </a:r>
            <a:endParaRPr lang="en-US" altLang="ko-KR" sz="2000" dirty="0" smtClean="0"/>
          </a:p>
          <a:p>
            <a:pPr lvl="2">
              <a:lnSpc>
                <a:spcPct val="120000"/>
              </a:lnSpc>
              <a:buSzPct val="100000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2) In Korea: the two chars are distinct</a:t>
            </a:r>
          </a:p>
          <a:p>
            <a:pPr marL="1257300" lvl="2" indent="-342900">
              <a:lnSpc>
                <a:spcPct val="120000"/>
              </a:lnSpc>
              <a:buSzPct val="100000"/>
              <a:buFont typeface="Arial"/>
              <a:buChar char="•"/>
            </a:pP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机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: desk (reading "</a:t>
            </a:r>
            <a:r>
              <a:rPr lang="en-US" altLang="ko-KR" dirty="0" err="1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gwe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")</a:t>
            </a:r>
          </a:p>
          <a:p>
            <a:pPr marL="1257300" lvl="2" indent="-342900">
              <a:lnSpc>
                <a:spcPct val="120000"/>
              </a:lnSpc>
              <a:buSzPct val="100000"/>
              <a:buFont typeface="Arial"/>
              <a:buChar char="•"/>
            </a:pPr>
            <a:r>
              <a:rPr lang="ko-KR" altLang="en-US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機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: machine (reading "</a:t>
            </a:r>
            <a:r>
              <a:rPr lang="en-US" altLang="ko-KR" dirty="0" err="1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gi</a:t>
            </a: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")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z="2400" dirty="0" smtClean="0"/>
              <a:t>3. Review of C (Chinese) and K (Korean) Variant Groups(4)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altLang="ko-KR" sz="2000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</a:t>
            </a:r>
            <a:r>
              <a:rPr lang="en-US" altLang="ko-KR" sz="2000" b="1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Analysis of 37 K (Korean) variant groups and Related 37 C variant groups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 In all 37 K variants groups composed of two characters, there are two C characters</a:t>
            </a:r>
          </a:p>
          <a:p>
            <a:pPr marL="1257300" lvl="2" indent="-342900">
              <a:lnSpc>
                <a:spcPct val="120000"/>
              </a:lnSpc>
              <a:buSzPct val="100000"/>
              <a:buFont typeface="Arial"/>
              <a:buChar char="•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C character is a character belonging to C-LGR.</a:t>
            </a:r>
          </a:p>
          <a:p>
            <a:pPr marL="800100" lvl="1" indent="-342900">
              <a:lnSpc>
                <a:spcPct val="120000"/>
              </a:lnSpc>
              <a:buSzPct val="75000"/>
              <a:buFont typeface="Wingdings" charset="2"/>
              <a:buChar char=""/>
            </a:pPr>
            <a:r>
              <a:rPr lang="en-US" altLang="ko-KR" dirty="0" smtClean="0">
                <a:solidFill>
                  <a:srgbClr val="0C1F24"/>
                </a:solidFill>
                <a:latin typeface="Source Sans Pro Light"/>
                <a:cs typeface="Source Sans Pro Light"/>
              </a:rPr>
              <a:t>Korea classified 37 Related C variant groups into three categories as shown below.</a:t>
            </a:r>
          </a:p>
          <a:p>
            <a:pPr marL="1257300" lvl="2" indent="-342900">
              <a:lnSpc>
                <a:spcPct val="120000"/>
              </a:lnSpc>
              <a:buSzPct val="100000"/>
            </a:pPr>
            <a:endParaRPr lang="en-US" altLang="ko-KR" dirty="0" smtClean="0">
              <a:solidFill>
                <a:srgbClr val="0C1F24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z="2400" dirty="0" smtClean="0"/>
              <a:t>3. Review of C (Chinese) and K (Korean) Variant Groups(5)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336552"/>
              </p:ext>
            </p:extLst>
          </p:nvPr>
        </p:nvGraphicFramePr>
        <p:xfrm>
          <a:off x="1267820" y="4104977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en-US" altLang="ko-KR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K position RE: </a:t>
                      </a:r>
                    </a:p>
                    <a:p>
                      <a:pPr algn="ctr" fontAlgn="base" latinLnBrk="0"/>
                      <a:r>
                        <a:rPr lang="en-US" altLang="ko-KR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related C variant groups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# of Related C variant groups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acceptable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33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Unacceptable 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aseline="0" dirty="0" smtClean="0">
                          <a:solidFill>
                            <a:sysClr val="windowText" lastClr="000000"/>
                          </a:solidFill>
                        </a:rPr>
                        <a:t>  </a:t>
                      </a:r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altLang="ko-KR" sz="1800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need to review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rgbClr val="FF0000"/>
                          </a:solidFill>
                        </a:rPr>
                        <a:t>  1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ysClr val="windowText" lastClr="000000"/>
                          </a:solidFill>
                        </a:rPr>
                        <a:t>37</a:t>
                      </a:r>
                      <a:endParaRPr lang="ko-KR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7626</TotalTime>
  <Words>1217</Words>
  <Application>Microsoft Office PowerPoint</Application>
  <PresentationFormat>화면 슬라이드 쇼(4:3)</PresentationFormat>
  <Paragraphs>188</Paragraphs>
  <Slides>16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7" baseType="lpstr">
      <vt:lpstr>新細明體</vt:lpstr>
      <vt:lpstr>Source Sans Pro</vt:lpstr>
      <vt:lpstr>Source Sans Pro Light</vt:lpstr>
      <vt:lpstr>나눔고딕 ExtraBold</vt:lpstr>
      <vt:lpstr>나눔바른고딕</vt:lpstr>
      <vt:lpstr>맑은 고딕</vt:lpstr>
      <vt:lpstr>Arial</vt:lpstr>
      <vt:lpstr>Calibri</vt:lpstr>
      <vt:lpstr>Times New Roman</vt:lpstr>
      <vt:lpstr>Wingdings</vt:lpstr>
      <vt:lpstr>Office Theme</vt:lpstr>
      <vt:lpstr>PowerPoint 프레젠테이션</vt:lpstr>
      <vt:lpstr>Agenda</vt:lpstr>
      <vt:lpstr>1. Introduction </vt:lpstr>
      <vt:lpstr>2. K-LGR v0.3 </vt:lpstr>
      <vt:lpstr>3. Review of C (Chinese) and K (Korean) Variant Groups </vt:lpstr>
      <vt:lpstr>3. Review of C (Chinese) and K (Korean) Variant Groups(2) </vt:lpstr>
      <vt:lpstr>3. Review of C (Chinese) and K (Korean) Variant Groups(3) </vt:lpstr>
      <vt:lpstr>3. Review of C (Chinese) and K (Korean) Variant Groups(4) </vt:lpstr>
      <vt:lpstr>3. Review of C (Chinese) and K (Korean) Variant Groups(5) </vt:lpstr>
      <vt:lpstr>3. Review of C (Chinese) and K (Korean) Variant Groups(6) </vt:lpstr>
      <vt:lpstr>3. Review of C (Chinese) and K (Korean) Variant Groups(7) </vt:lpstr>
      <vt:lpstr>3. Review of C (Chinese) and K (Korean) Variant Groups(8) </vt:lpstr>
      <vt:lpstr>4. KGP’s Activities history (1)</vt:lpstr>
      <vt:lpstr>4. KGP’s Activities history (2)</vt:lpstr>
      <vt:lpstr>5. Timeline of KLGP activities</vt:lpstr>
      <vt:lpstr>Appendix. Hanja in K0, P0, IICORE/K, HT (Hanja Test)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gimgs</cp:lastModifiedBy>
  <cp:revision>264</cp:revision>
  <cp:lastPrinted>2015-04-13T15:10:57Z</cp:lastPrinted>
  <dcterms:created xsi:type="dcterms:W3CDTF">2015-01-07T16:11:05Z</dcterms:created>
  <dcterms:modified xsi:type="dcterms:W3CDTF">2016-02-19T10:12:15Z</dcterms:modified>
</cp:coreProperties>
</file>