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4D"/>
    <a:srgbClr val="7EAEC2"/>
    <a:srgbClr val="D2D2D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-10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F83995E-14F1-4458-969E-F3F470E48E95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9D91541-9FA5-450D-8613-31C7E12F5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B61687B-A875-4062-B384-C288D3ABCADD}" type="datetime1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AF6E74E-5B90-4E7E-91CE-5D5B02905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94AF0-4E5F-4A9B-A9B1-7A76F4752207}" type="datetime1">
              <a:rPr lang="en-US"/>
              <a:pPr>
                <a:defRPr/>
              </a:pPr>
              <a:t>10/29/2009</a:t>
            </a:fld>
            <a:r>
              <a:rPr lang="en-US"/>
              <a:t>October 2009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01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5F9F6-3C53-4A23-9A78-BA6C0633BF0D}" type="datetime1">
              <a:rPr lang="en-US"/>
              <a:pPr>
                <a:defRPr/>
              </a:pPr>
              <a:t>10/29/2009</a:t>
            </a:fld>
            <a:r>
              <a:rPr lang="en-US"/>
              <a:t>October 2009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F959E-2039-43E9-B111-5D4C24C93D25}" type="datetime1">
              <a:rPr lang="en-US"/>
              <a:pPr>
                <a:defRPr/>
              </a:pPr>
              <a:t>10/29/2009</a:t>
            </a:fld>
            <a:r>
              <a:rPr lang="en-US"/>
              <a:t>October 2009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3434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94A0-483D-46E8-82D6-6EEB1492E96E}" type="datetime1">
              <a:rPr lang="en-US"/>
              <a:pPr>
                <a:defRPr/>
              </a:pPr>
              <a:t>10/29/2009</a:t>
            </a:fld>
            <a:r>
              <a:rPr lang="en-US"/>
              <a:t>October 2009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131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8131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46F1E-05DF-495F-BE44-88C2AF3643D1}" type="datetime1">
              <a:rPr lang="en-US"/>
              <a:pPr>
                <a:defRPr/>
              </a:pPr>
              <a:t>10/29/2009</a:t>
            </a:fld>
            <a:r>
              <a:rPr lang="en-US"/>
              <a:t>October 2009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71F8F-5F78-48F7-B726-2E922D78DD0F}" type="datetime1">
              <a:rPr lang="en-US"/>
              <a:pPr>
                <a:defRPr/>
              </a:pPr>
              <a:t>10/29/2009</a:t>
            </a:fld>
            <a:r>
              <a:rPr lang="en-US"/>
              <a:t>October 2009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48831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105D-07DB-4568-905E-664CA52D6DC1}" type="datetime1">
              <a:rPr lang="en-US"/>
              <a:pPr>
                <a:defRPr/>
              </a:pPr>
              <a:t>10/29/2009</a:t>
            </a:fld>
            <a:r>
              <a:rPr lang="en-US"/>
              <a:t>October 2009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6576D-97A8-47E5-B306-E441D3B16170}" type="datetime1">
              <a:rPr lang="en-US"/>
              <a:pPr>
                <a:defRPr/>
              </a:pPr>
              <a:t>10/29/2009</a:t>
            </a:fld>
            <a:r>
              <a:rPr lang="en-US"/>
              <a:t>October 2009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soul_bkgrd_1_Page.jpg"/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001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334D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27DB8DD-CBCB-4B44-99C2-429DBBF8CADE}" type="datetime1">
              <a:rPr lang="en-US"/>
              <a:pPr>
                <a:defRPr/>
              </a:pPr>
              <a:t>10/29/2009</a:t>
            </a:fld>
            <a:r>
              <a:rPr lang="en-US"/>
              <a:t>October 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54" r:id="rId3"/>
    <p:sldLayoutId id="2147483653" r:id="rId4"/>
    <p:sldLayoutId id="2147483652" r:id="rId5"/>
    <p:sldLayoutId id="2147483657" r:id="rId6"/>
    <p:sldLayoutId id="2147483651" r:id="rId7"/>
    <p:sldLayoutId id="2147483650" r:id="rId8"/>
  </p:sldLayoutIdLst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7" descr="soul_bkgrd_1_Splash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-762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Title 1"/>
          <p:cNvSpPr txBox="1">
            <a:spLocks/>
          </p:cNvSpPr>
          <p:nvPr/>
        </p:nvSpPr>
        <p:spPr bwMode="auto">
          <a:xfrm>
            <a:off x="685800" y="3505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800" b="1">
              <a:latin typeface="Calibri" pitchFamily="34" charset="0"/>
            </a:endParaRPr>
          </a:p>
        </p:txBody>
      </p:sp>
      <p:sp>
        <p:nvSpPr>
          <p:cNvPr id="12291" name="Title 1"/>
          <p:cNvSpPr txBox="1">
            <a:spLocks/>
          </p:cNvSpPr>
          <p:nvPr/>
        </p:nvSpPr>
        <p:spPr bwMode="auto">
          <a:xfrm>
            <a:off x="838200" y="449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00334D"/>
                </a:solidFill>
                <a:latin typeface="Calibri" pitchFamily="34" charset="0"/>
              </a:rPr>
              <a:t>Chuck Gomes</a:t>
            </a:r>
          </a:p>
        </p:txBody>
      </p:sp>
      <p:sp>
        <p:nvSpPr>
          <p:cNvPr id="12292" name="Subtitle 2"/>
          <p:cNvSpPr txBox="1">
            <a:spLocks/>
          </p:cNvSpPr>
          <p:nvPr/>
        </p:nvSpPr>
        <p:spPr bwMode="auto">
          <a:xfrm>
            <a:off x="1524000" y="5105400"/>
            <a:ext cx="6400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b="1">
                <a:solidFill>
                  <a:srgbClr val="00334D"/>
                </a:solidFill>
                <a:latin typeface="Calibri" pitchFamily="34" charset="0"/>
              </a:rPr>
              <a:t>GNSO Council Chair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>
                <a:solidFill>
                  <a:srgbClr val="00334D"/>
                </a:solidFill>
                <a:latin typeface="Calibri" pitchFamily="34" charset="0"/>
              </a:rPr>
              <a:t>cgomes@verisign.com</a:t>
            </a: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2971800" y="2895600"/>
            <a:ext cx="3200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sz="3200"/>
              <a:t>감사합니다</a:t>
            </a:r>
            <a:r>
              <a:rPr lang="en-US" sz="3200"/>
              <a:t>.</a:t>
            </a:r>
          </a:p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2819400" y="3697288"/>
            <a:ext cx="3457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4000" b="1"/>
              <a:t>GNSO Report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ea typeface="ヒラギノ角ゴ Pro W3"/>
                <a:cs typeface="ヒラギノ角ゴ Pro W3"/>
              </a:rPr>
              <a:t>Lots of Meetings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>
                <a:ea typeface="ヒラギノ角ゴ Pro W3"/>
                <a:cs typeface="ヒラギノ角ゴ Pro W3"/>
              </a:rPr>
              <a:t>Inaugural meetings of the two houses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ea typeface="ヒラギノ角ゴ Pro W3"/>
              </a:rPr>
              <a:t>Non-Contracted Party House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ea typeface="ヒラギノ角ゴ Pro W3"/>
              </a:rPr>
              <a:t>Contracted Party House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ea typeface="ヒラギノ角ゴ Pro W3"/>
                <a:cs typeface="ヒラギノ角ゴ Pro W3"/>
              </a:rPr>
              <a:t>Multiple working sessions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ea typeface="ヒラギノ角ゴ Pro W3"/>
              </a:rPr>
              <a:t>GNSO improvement committees &amp; work teams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ea typeface="ヒラギノ角ゴ Pro W3"/>
              </a:rPr>
              <a:t>PDP working groups and drafting teams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ea typeface="ヒラギノ角ゴ Pro W3"/>
                <a:cs typeface="ヒラギノ角ゴ Pro W3"/>
              </a:rPr>
              <a:t>New gTLD DAG 3 Q&amp;A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ea typeface="ヒラギノ角ゴ Pro W3"/>
                <a:cs typeface="ヒラギノ角ゴ Pro W3"/>
              </a:rPr>
              <a:t>Joint GNSO/GAC meeting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ea typeface="ヒラギノ角ゴ Pro W3"/>
                <a:cs typeface="ヒラギノ角ゴ Pro W3"/>
              </a:rPr>
              <a:t>GNSO/Board/Staff dinner meeting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ea typeface="ヒラギノ角ゴ Pro W3"/>
                <a:cs typeface="ヒラギノ角ゴ Pro W3"/>
              </a:rPr>
              <a:t>Joint GNSO/ccNSO meeting</a:t>
            </a:r>
          </a:p>
          <a:p>
            <a:pPr>
              <a:lnSpc>
                <a:spcPct val="80000"/>
              </a:lnSpc>
            </a:pPr>
            <a:endParaRPr lang="en-US" sz="2800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ea typeface="ヒラギノ角ゴ Pro W3"/>
                <a:cs typeface="ヒラギノ角ゴ Pro W3"/>
              </a:rPr>
              <a:t>Key Accomplishments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ea typeface="ヒラギノ角ゴ Pro W3"/>
                <a:cs typeface="ヒラギノ角ゴ Pro W3"/>
              </a:rPr>
              <a:t>Seating of the new bicameral Council</a:t>
            </a:r>
          </a:p>
          <a:p>
            <a:pPr>
              <a:lnSpc>
                <a:spcPct val="90000"/>
              </a:lnSpc>
            </a:pPr>
            <a:r>
              <a:rPr lang="en-US" smtClean="0">
                <a:ea typeface="ヒラギノ角ゴ Pro W3"/>
                <a:cs typeface="ヒラギノ角ゴ Pro W3"/>
              </a:rPr>
              <a:t>Approval of Council Operating Procedures</a:t>
            </a:r>
          </a:p>
          <a:p>
            <a:pPr>
              <a:lnSpc>
                <a:spcPct val="90000"/>
              </a:lnSpc>
            </a:pPr>
            <a:r>
              <a:rPr lang="en-US" smtClean="0">
                <a:ea typeface="ヒラギノ角ゴ Pro W3"/>
                <a:cs typeface="ヒラギノ角ゴ Pro W3"/>
              </a:rPr>
              <a:t>Election of Council Chair &amp; two vice chairs</a:t>
            </a:r>
          </a:p>
          <a:p>
            <a:pPr>
              <a:lnSpc>
                <a:spcPct val="90000"/>
              </a:lnSpc>
            </a:pPr>
            <a:r>
              <a:rPr lang="en-US" smtClean="0">
                <a:ea typeface="ヒラギノ角ゴ Pro W3"/>
                <a:cs typeface="ヒラギノ角ゴ Pro W3"/>
              </a:rPr>
              <a:t>2 RFPs for the first of multiple Whois studies</a:t>
            </a:r>
          </a:p>
          <a:p>
            <a:pPr>
              <a:lnSpc>
                <a:spcPct val="90000"/>
              </a:lnSpc>
            </a:pPr>
            <a:r>
              <a:rPr lang="en-US" smtClean="0">
                <a:ea typeface="ヒラギノ角ゴ Pro W3"/>
                <a:cs typeface="ヒラギノ角ゴ Pro W3"/>
              </a:rPr>
              <a:t>Formation and kickoff meeting of a review team to respond to the Board request regarding new gTLD rights protection</a:t>
            </a:r>
          </a:p>
          <a:p>
            <a:pPr>
              <a:lnSpc>
                <a:spcPct val="90000"/>
              </a:lnSpc>
            </a:pPr>
            <a:r>
              <a:rPr lang="en-US" smtClean="0">
                <a:ea typeface="ヒラギノ角ゴ Pro W3"/>
                <a:cs typeface="ヒラギノ角ゴ Pro W3"/>
              </a:rPr>
              <a:t>Initiation of work prioritization task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ea typeface="ヒラギノ角ゴ Pro W3"/>
                <a:cs typeface="ヒラギノ角ゴ Pro W3"/>
              </a:rPr>
              <a:t>Special Thanks	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ea typeface="ヒラギノ角ゴ Pro W3"/>
                <a:cs typeface="ヒラギノ角ゴ Pro W3"/>
              </a:rPr>
              <a:t>Avri Doria </a:t>
            </a:r>
            <a:r>
              <a:rPr lang="en-US" sz="1800" smtClean="0">
                <a:ea typeface="ヒラギノ角ゴ Pro W3"/>
                <a:cs typeface="ヒラギノ角ゴ Pro W3"/>
              </a:rPr>
              <a:t>– outgoing chair and Nominating Committee appointee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ea typeface="ヒラギノ角ゴ Pro W3"/>
                <a:cs typeface="ヒラギノ角ゴ Pro W3"/>
              </a:rPr>
              <a:t>Outgoing Councilors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ヒラギノ角ゴ Pro W3"/>
              </a:rPr>
              <a:t>Cyril Chua, IPC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ヒラギノ角ゴ Pro W3"/>
              </a:rPr>
              <a:t>Ute Decker, IPC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ヒラギノ角ゴ Pro W3"/>
              </a:rPr>
              <a:t>Tony Harris, ISPCPC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ヒラギノ角ゴ Pro W3"/>
              </a:rPr>
              <a:t>Tony Holmes, ISPCPC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ヒラギノ角ゴ Pro W3"/>
              </a:rPr>
              <a:t>Carlos Souza, NCUC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ヒラギノ角ゴ Pro W3"/>
              </a:rPr>
              <a:t>Maggie Mansourkia, ISPCPC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ヒラギノ角ゴ Pro W3"/>
              </a:rPr>
              <a:t>Greg Ruth, ISPCPC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a typeface="ヒラギノ角ゴ Pro W3"/>
              </a:rPr>
              <a:t>Philip Sheppard, CBUC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ea typeface="ヒラギノ角ゴ Pro W3"/>
                <a:cs typeface="ヒラギノ角ゴ Pro W3"/>
              </a:rPr>
              <a:t>Welcome to New Councilors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ea typeface="ヒラギノ角ゴ Pro W3"/>
                <a:cs typeface="ヒラギノ角ゴ Pro W3"/>
              </a:rPr>
              <a:t>Rafik Dammak, NCSG</a:t>
            </a:r>
          </a:p>
          <a:p>
            <a:r>
              <a:rPr lang="en-US" smtClean="0">
                <a:ea typeface="ヒラギノ角ゴ Pro W3"/>
                <a:cs typeface="ヒラギノ角ゴ Pro W3"/>
              </a:rPr>
              <a:t>Debra Hughes, NCSG</a:t>
            </a:r>
          </a:p>
          <a:p>
            <a:r>
              <a:rPr lang="en-US" smtClean="0">
                <a:ea typeface="ヒラギノ角ゴ Pro W3"/>
                <a:cs typeface="ヒラギノ角ゴ Pro W3"/>
              </a:rPr>
              <a:t>Andrei Kolesnikov, NCA</a:t>
            </a:r>
          </a:p>
          <a:p>
            <a:r>
              <a:rPr lang="en-US" smtClean="0">
                <a:ea typeface="ヒラギノ角ゴ Pro W3"/>
                <a:cs typeface="ヒラギノ角ゴ Pro W3"/>
              </a:rPr>
              <a:t>Rosemary Sinclair, NCSG</a:t>
            </a:r>
          </a:p>
          <a:p>
            <a:r>
              <a:rPr lang="en-US" smtClean="0">
                <a:ea typeface="ヒラギノ角ゴ Pro W3"/>
                <a:cs typeface="ヒラギノ角ゴ Pro W3"/>
              </a:rPr>
              <a:t>David Taylor, CSG</a:t>
            </a:r>
          </a:p>
          <a:p>
            <a:r>
              <a:rPr lang="en-US" smtClean="0">
                <a:ea typeface="ヒラギノ角ゴ Pro W3"/>
                <a:cs typeface="ヒラギノ角ゴ Pro W3"/>
              </a:rPr>
              <a:t>Wolf Ulrich-Knoben, CSG </a:t>
            </a:r>
          </a:p>
          <a:p>
            <a:r>
              <a:rPr lang="en-US" smtClean="0">
                <a:ea typeface="ヒラギノ角ゴ Pro W3"/>
                <a:cs typeface="ヒラギノ角ゴ Pro W3"/>
              </a:rPr>
              <a:t>Jaime Wagner, CSG</a:t>
            </a:r>
          </a:p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ea typeface="ヒラギノ角ゴ Pro W3"/>
                <a:cs typeface="ヒラギノ角ゴ Pro W3"/>
              </a:rPr>
              <a:t>Thank You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>
                <a:ea typeface="ヒラギノ角ゴ Pro W3"/>
                <a:cs typeface="ヒラギノ角ゴ Pro W3"/>
              </a:rPr>
              <a:t>To all GNSO participants who contributed to the work this week.</a:t>
            </a:r>
          </a:p>
          <a:p>
            <a:r>
              <a:rPr lang="en-US" sz="2800" smtClean="0">
                <a:ea typeface="ヒラギノ角ゴ Pro W3"/>
                <a:cs typeface="ヒラギノ角ゴ Pro W3"/>
              </a:rPr>
              <a:t>To all the ICANN community members who worked with us in the GNSO this week.</a:t>
            </a:r>
          </a:p>
          <a:p>
            <a:r>
              <a:rPr lang="en-US" sz="2800" smtClean="0">
                <a:ea typeface="ヒラギノ角ゴ Pro W3"/>
                <a:cs typeface="ヒラギノ角ゴ Pro W3"/>
              </a:rPr>
              <a:t>To the Board for your support and cooperation.</a:t>
            </a:r>
          </a:p>
          <a:p>
            <a:r>
              <a:rPr lang="en-US" sz="2800" smtClean="0">
                <a:ea typeface="ヒラギノ角ゴ Pro W3"/>
                <a:cs typeface="ヒラギノ角ゴ Pro W3"/>
              </a:rPr>
              <a:t>Policy Staff and Secretariat Glen de Saint Gery</a:t>
            </a:r>
          </a:p>
          <a:p>
            <a:r>
              <a:rPr lang="en-US" sz="2800" smtClean="0">
                <a:ea typeface="ヒラギノ角ゴ Pro W3"/>
                <a:cs typeface="ヒラギノ角ゴ Pro W3"/>
              </a:rPr>
              <a:t>Korean Hosts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212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ヒラギノ角ゴ Pro W3</vt:lpstr>
      <vt:lpstr>Calibri</vt:lpstr>
      <vt:lpstr>Office Theme</vt:lpstr>
      <vt:lpstr>Office Theme</vt:lpstr>
      <vt:lpstr>Slide 1</vt:lpstr>
      <vt:lpstr>Lots of Meetings</vt:lpstr>
      <vt:lpstr>Key Accomplishments</vt:lpstr>
      <vt:lpstr>Special Thanks </vt:lpstr>
      <vt:lpstr>Welcome to New Councilors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Xander Brenan</dc:creator>
  <cp:lastModifiedBy>chuckg</cp:lastModifiedBy>
  <cp:revision>45</cp:revision>
  <cp:lastPrinted>2009-09-18T02:29:26Z</cp:lastPrinted>
  <dcterms:created xsi:type="dcterms:W3CDTF">2009-09-18T03:07:19Z</dcterms:created>
  <dcterms:modified xsi:type="dcterms:W3CDTF">2009-10-30T01:27:15Z</dcterms:modified>
</cp:coreProperties>
</file>