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8" r:id="rId1"/>
  </p:sldMasterIdLst>
  <p:notesMasterIdLst>
    <p:notesMasterId r:id="rId11"/>
  </p:notesMasterIdLst>
  <p:sldIdLst>
    <p:sldId id="283" r:id="rId2"/>
    <p:sldId id="281" r:id="rId3"/>
    <p:sldId id="282" r:id="rId4"/>
    <p:sldId id="287" r:id="rId5"/>
    <p:sldId id="286" r:id="rId6"/>
    <p:sldId id="289" r:id="rId7"/>
    <p:sldId id="290" r:id="rId8"/>
    <p:sldId id="292" r:id="rId9"/>
    <p:sldId id="29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F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58" autoAdjust="0"/>
    <p:restoredTop sz="94660"/>
  </p:normalViewPr>
  <p:slideViewPr>
    <p:cSldViewPr snapToGrid="0">
      <p:cViewPr varScale="1">
        <p:scale>
          <a:sx n="91" d="100"/>
          <a:sy n="91" d="100"/>
        </p:scale>
        <p:origin x="326" y="53"/>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79C8D4-0867-4998-B4AC-CC38DEDD9846}" type="doc">
      <dgm:prSet loTypeId="urn:microsoft.com/office/officeart/2005/8/layout/chevron1" loCatId="process" qsTypeId="urn:microsoft.com/office/officeart/2005/8/quickstyle/simple1" qsCatId="simple" csTypeId="urn:microsoft.com/office/officeart/2005/8/colors/accent1_2" csCatId="accent1" phldr="1"/>
      <dgm:spPr/>
    </dgm:pt>
    <dgm:pt modelId="{466ED1AC-1C58-4FB7-ACA4-80621DFDB97E}">
      <dgm:prSet phldrT="[Text]"/>
      <dgm:spPr/>
      <dgm:t>
        <a:bodyPr/>
        <a:lstStyle/>
        <a:p>
          <a:r>
            <a:rPr lang="en-US" dirty="0" smtClean="0">
              <a:solidFill>
                <a:srgbClr val="002060"/>
              </a:solidFill>
            </a:rPr>
            <a:t>17</a:t>
          </a:r>
          <a:r>
            <a:rPr lang="en-US" baseline="0" dirty="0" smtClean="0">
              <a:solidFill>
                <a:srgbClr val="002060"/>
              </a:solidFill>
            </a:rPr>
            <a:t> May</a:t>
          </a:r>
        </a:p>
        <a:p>
          <a:r>
            <a:rPr lang="en-US" baseline="0" dirty="0" smtClean="0">
              <a:solidFill>
                <a:srgbClr val="002060"/>
              </a:solidFill>
            </a:rPr>
            <a:t>Call for </a:t>
          </a:r>
          <a:r>
            <a:rPr lang="en-US" baseline="0" dirty="0" err="1" smtClean="0">
              <a:solidFill>
                <a:srgbClr val="002060"/>
              </a:solidFill>
            </a:rPr>
            <a:t>EoI</a:t>
          </a:r>
          <a:endParaRPr lang="en-US" dirty="0">
            <a:solidFill>
              <a:srgbClr val="002060"/>
            </a:solidFill>
          </a:endParaRPr>
        </a:p>
      </dgm:t>
    </dgm:pt>
    <dgm:pt modelId="{05C31525-B12E-4B57-8679-20C0D768718F}" type="parTrans" cxnId="{019F10DF-F63F-4D29-B342-AE671458245D}">
      <dgm:prSet/>
      <dgm:spPr/>
      <dgm:t>
        <a:bodyPr/>
        <a:lstStyle/>
        <a:p>
          <a:endParaRPr lang="en-US"/>
        </a:p>
      </dgm:t>
    </dgm:pt>
    <dgm:pt modelId="{7B256BFD-E978-4F37-B6B5-C07A90E6D390}" type="sibTrans" cxnId="{019F10DF-F63F-4D29-B342-AE671458245D}">
      <dgm:prSet/>
      <dgm:spPr/>
      <dgm:t>
        <a:bodyPr/>
        <a:lstStyle/>
        <a:p>
          <a:endParaRPr lang="en-US"/>
        </a:p>
      </dgm:t>
    </dgm:pt>
    <dgm:pt modelId="{4C35FC9C-6A61-4905-9D4B-1E79BF99255A}">
      <dgm:prSet phldrT="[Text]"/>
      <dgm:spPr>
        <a:solidFill>
          <a:schemeClr val="accent1">
            <a:lumMod val="40000"/>
            <a:lumOff val="60000"/>
          </a:schemeClr>
        </a:solidFill>
      </dgm:spPr>
      <dgm:t>
        <a:bodyPr/>
        <a:lstStyle/>
        <a:p>
          <a:r>
            <a:rPr lang="en-US" dirty="0" smtClean="0">
              <a:solidFill>
                <a:srgbClr val="002060"/>
              </a:solidFill>
            </a:rPr>
            <a:t>19 May</a:t>
          </a:r>
        </a:p>
        <a:p>
          <a:r>
            <a:rPr lang="en-US" dirty="0" smtClean="0">
              <a:solidFill>
                <a:srgbClr val="002060"/>
              </a:solidFill>
            </a:rPr>
            <a:t>Outreach</a:t>
          </a:r>
          <a:endParaRPr lang="en-US" dirty="0">
            <a:solidFill>
              <a:srgbClr val="002060"/>
            </a:solidFill>
          </a:endParaRPr>
        </a:p>
      </dgm:t>
    </dgm:pt>
    <dgm:pt modelId="{ED29B632-77A3-4D9F-994C-9301E037E559}" type="parTrans" cxnId="{AAF8589D-E1CE-4854-BC72-634871F139A5}">
      <dgm:prSet/>
      <dgm:spPr/>
      <dgm:t>
        <a:bodyPr/>
        <a:lstStyle/>
        <a:p>
          <a:endParaRPr lang="en-US"/>
        </a:p>
      </dgm:t>
    </dgm:pt>
    <dgm:pt modelId="{FA7B9CD9-3D06-43E8-9D5B-0925F75FF393}" type="sibTrans" cxnId="{AAF8589D-E1CE-4854-BC72-634871F139A5}">
      <dgm:prSet/>
      <dgm:spPr/>
      <dgm:t>
        <a:bodyPr/>
        <a:lstStyle/>
        <a:p>
          <a:endParaRPr lang="en-US"/>
        </a:p>
      </dgm:t>
    </dgm:pt>
    <dgm:pt modelId="{32EC6C5C-CE12-4C81-95E2-C7ADCFFCE7CD}">
      <dgm:prSet phldrT="[Text]"/>
      <dgm:spPr>
        <a:solidFill>
          <a:schemeClr val="accent1">
            <a:lumMod val="40000"/>
            <a:lumOff val="60000"/>
          </a:schemeClr>
        </a:solidFill>
      </dgm:spPr>
      <dgm:t>
        <a:bodyPr/>
        <a:lstStyle/>
        <a:p>
          <a:r>
            <a:rPr lang="en-US" dirty="0" smtClean="0">
              <a:solidFill>
                <a:srgbClr val="002060"/>
              </a:solidFill>
            </a:rPr>
            <a:t>15 July</a:t>
          </a:r>
        </a:p>
        <a:p>
          <a:r>
            <a:rPr lang="en-US" dirty="0" smtClean="0">
              <a:solidFill>
                <a:srgbClr val="002060"/>
              </a:solidFill>
            </a:rPr>
            <a:t>GNSO Selects</a:t>
          </a:r>
          <a:r>
            <a:rPr lang="en-US" baseline="0" dirty="0" smtClean="0">
              <a:solidFill>
                <a:srgbClr val="002060"/>
              </a:solidFill>
            </a:rPr>
            <a:t> Liaison</a:t>
          </a:r>
          <a:endParaRPr lang="en-US" dirty="0">
            <a:solidFill>
              <a:srgbClr val="002060"/>
            </a:solidFill>
          </a:endParaRPr>
        </a:p>
      </dgm:t>
    </dgm:pt>
    <dgm:pt modelId="{E6355CBD-55B5-4A28-90CD-8D8E70596A6E}" type="parTrans" cxnId="{49B0DB90-ECC8-44A2-B8CD-76A207FC90CC}">
      <dgm:prSet/>
      <dgm:spPr/>
      <dgm:t>
        <a:bodyPr/>
        <a:lstStyle/>
        <a:p>
          <a:endParaRPr lang="en-US"/>
        </a:p>
      </dgm:t>
    </dgm:pt>
    <dgm:pt modelId="{F0306DBA-4F04-408B-84C4-913B64820324}" type="sibTrans" cxnId="{49B0DB90-ECC8-44A2-B8CD-76A207FC90CC}">
      <dgm:prSet/>
      <dgm:spPr/>
      <dgm:t>
        <a:bodyPr/>
        <a:lstStyle/>
        <a:p>
          <a:endParaRPr lang="en-US"/>
        </a:p>
      </dgm:t>
    </dgm:pt>
    <dgm:pt modelId="{06F2167C-13ED-40F9-8372-6117A5CB2B86}">
      <dgm:prSet phldrT="[Text]"/>
      <dgm:spPr>
        <a:solidFill>
          <a:schemeClr val="accent1">
            <a:lumMod val="40000"/>
            <a:lumOff val="60000"/>
          </a:schemeClr>
        </a:solidFill>
      </dgm:spPr>
      <dgm:t>
        <a:bodyPr/>
        <a:lstStyle/>
        <a:p>
          <a:r>
            <a:rPr lang="en-US" dirty="0" smtClean="0">
              <a:solidFill>
                <a:srgbClr val="002060"/>
              </a:solidFill>
            </a:rPr>
            <a:t>22 July</a:t>
          </a:r>
        </a:p>
        <a:p>
          <a:r>
            <a:rPr lang="en-US" dirty="0" smtClean="0">
              <a:solidFill>
                <a:srgbClr val="002060"/>
              </a:solidFill>
            </a:rPr>
            <a:t>Candidates to ICANN</a:t>
          </a:r>
          <a:endParaRPr lang="en-US" dirty="0">
            <a:solidFill>
              <a:srgbClr val="002060"/>
            </a:solidFill>
          </a:endParaRPr>
        </a:p>
      </dgm:t>
    </dgm:pt>
    <dgm:pt modelId="{2213EAD7-6340-4486-AB13-E29400AF3D96}" type="parTrans" cxnId="{7DAF3757-284A-48B8-B501-A0E0A5BE91A7}">
      <dgm:prSet/>
      <dgm:spPr/>
      <dgm:t>
        <a:bodyPr/>
        <a:lstStyle/>
        <a:p>
          <a:endParaRPr lang="en-US"/>
        </a:p>
      </dgm:t>
    </dgm:pt>
    <dgm:pt modelId="{8D714590-0E6B-48A8-9DD9-ED99693B7635}" type="sibTrans" cxnId="{7DAF3757-284A-48B8-B501-A0E0A5BE91A7}">
      <dgm:prSet/>
      <dgm:spPr/>
      <dgm:t>
        <a:bodyPr/>
        <a:lstStyle/>
        <a:p>
          <a:endParaRPr lang="en-US"/>
        </a:p>
      </dgm:t>
    </dgm:pt>
    <dgm:pt modelId="{91FE9650-A737-4E46-A569-B03F867C8590}">
      <dgm:prSet phldrT="[Text]"/>
      <dgm:spPr>
        <a:solidFill>
          <a:schemeClr val="accent1">
            <a:lumMod val="40000"/>
            <a:lumOff val="60000"/>
          </a:schemeClr>
        </a:solidFill>
      </dgm:spPr>
      <dgm:t>
        <a:bodyPr/>
        <a:lstStyle/>
        <a:p>
          <a:r>
            <a:rPr lang="en-US" dirty="0" smtClean="0">
              <a:solidFill>
                <a:srgbClr val="002060"/>
              </a:solidFill>
            </a:rPr>
            <a:t>10 August</a:t>
          </a:r>
        </a:p>
        <a:p>
          <a:r>
            <a:rPr lang="en-US" dirty="0" err="1" smtClean="0">
              <a:solidFill>
                <a:srgbClr val="002060"/>
              </a:solidFill>
            </a:rPr>
            <a:t>ccNSO</a:t>
          </a:r>
          <a:r>
            <a:rPr lang="en-US" dirty="0" smtClean="0">
              <a:solidFill>
                <a:srgbClr val="002060"/>
              </a:solidFill>
            </a:rPr>
            <a:t>/GNSO</a:t>
          </a:r>
        </a:p>
        <a:p>
          <a:r>
            <a:rPr lang="en-US" dirty="0" smtClean="0">
              <a:solidFill>
                <a:srgbClr val="002060"/>
              </a:solidFill>
            </a:rPr>
            <a:t>Approval</a:t>
          </a:r>
          <a:endParaRPr lang="en-US" dirty="0">
            <a:solidFill>
              <a:srgbClr val="002060"/>
            </a:solidFill>
          </a:endParaRPr>
        </a:p>
      </dgm:t>
    </dgm:pt>
    <dgm:pt modelId="{7489A25E-1D93-43F2-AEDE-BA5BF0E47FB3}" type="parTrans" cxnId="{82AB468B-889D-42F3-94CB-862CE355B722}">
      <dgm:prSet/>
      <dgm:spPr/>
      <dgm:t>
        <a:bodyPr/>
        <a:lstStyle/>
        <a:p>
          <a:endParaRPr lang="en-US"/>
        </a:p>
      </dgm:t>
    </dgm:pt>
    <dgm:pt modelId="{BA3E869C-1FDE-4C52-BF3B-48F80C69C454}" type="sibTrans" cxnId="{82AB468B-889D-42F3-94CB-862CE355B722}">
      <dgm:prSet/>
      <dgm:spPr/>
      <dgm:t>
        <a:bodyPr/>
        <a:lstStyle/>
        <a:p>
          <a:endParaRPr lang="en-US"/>
        </a:p>
      </dgm:t>
    </dgm:pt>
    <dgm:pt modelId="{0ED42FEF-E23A-4107-B0BB-0CBBC76E1CE1}" type="pres">
      <dgm:prSet presAssocID="{2C79C8D4-0867-4998-B4AC-CC38DEDD9846}" presName="Name0" presStyleCnt="0">
        <dgm:presLayoutVars>
          <dgm:dir/>
          <dgm:animLvl val="lvl"/>
          <dgm:resizeHandles val="exact"/>
        </dgm:presLayoutVars>
      </dgm:prSet>
      <dgm:spPr/>
    </dgm:pt>
    <dgm:pt modelId="{E7A02C75-1C50-4D2A-B789-54D4DE285073}" type="pres">
      <dgm:prSet presAssocID="{466ED1AC-1C58-4FB7-ACA4-80621DFDB97E}" presName="parTxOnly" presStyleLbl="node1" presStyleIdx="0" presStyleCnt="5" custScaleX="84596">
        <dgm:presLayoutVars>
          <dgm:chMax val="0"/>
          <dgm:chPref val="0"/>
          <dgm:bulletEnabled val="1"/>
        </dgm:presLayoutVars>
      </dgm:prSet>
      <dgm:spPr/>
      <dgm:t>
        <a:bodyPr/>
        <a:lstStyle/>
        <a:p>
          <a:endParaRPr lang="en-US"/>
        </a:p>
      </dgm:t>
    </dgm:pt>
    <dgm:pt modelId="{D3952BA5-B884-4D51-98D2-733766D1E417}" type="pres">
      <dgm:prSet presAssocID="{7B256BFD-E978-4F37-B6B5-C07A90E6D390}" presName="parTxOnlySpace" presStyleCnt="0"/>
      <dgm:spPr/>
    </dgm:pt>
    <dgm:pt modelId="{ACE05410-83D9-4E44-B255-333EF08DDAF4}" type="pres">
      <dgm:prSet presAssocID="{4C35FC9C-6A61-4905-9D4B-1E79BF99255A}" presName="parTxOnly" presStyleLbl="node1" presStyleIdx="1" presStyleCnt="5" custLinFactNeighborX="-43029">
        <dgm:presLayoutVars>
          <dgm:chMax val="0"/>
          <dgm:chPref val="0"/>
          <dgm:bulletEnabled val="1"/>
        </dgm:presLayoutVars>
      </dgm:prSet>
      <dgm:spPr/>
      <dgm:t>
        <a:bodyPr/>
        <a:lstStyle/>
        <a:p>
          <a:endParaRPr lang="en-US"/>
        </a:p>
      </dgm:t>
    </dgm:pt>
    <dgm:pt modelId="{37E12DEC-6A84-4D47-9143-2F120D19D333}" type="pres">
      <dgm:prSet presAssocID="{FA7B9CD9-3D06-43E8-9D5B-0925F75FF393}" presName="parTxOnlySpace" presStyleCnt="0"/>
      <dgm:spPr/>
    </dgm:pt>
    <dgm:pt modelId="{7382580F-B225-482D-8005-3B50D5ED73DB}" type="pres">
      <dgm:prSet presAssocID="{32EC6C5C-CE12-4C81-95E2-C7ADCFFCE7CD}" presName="parTxOnly" presStyleLbl="node1" presStyleIdx="2" presStyleCnt="5" custLinFactNeighborX="-73764">
        <dgm:presLayoutVars>
          <dgm:chMax val="0"/>
          <dgm:chPref val="0"/>
          <dgm:bulletEnabled val="1"/>
        </dgm:presLayoutVars>
      </dgm:prSet>
      <dgm:spPr/>
      <dgm:t>
        <a:bodyPr/>
        <a:lstStyle/>
        <a:p>
          <a:endParaRPr lang="en-US"/>
        </a:p>
      </dgm:t>
    </dgm:pt>
    <dgm:pt modelId="{E7028E5B-2CE9-4272-91F8-72265BCC043E}" type="pres">
      <dgm:prSet presAssocID="{F0306DBA-4F04-408B-84C4-913B64820324}" presName="parTxOnlySpace" presStyleCnt="0"/>
      <dgm:spPr/>
    </dgm:pt>
    <dgm:pt modelId="{F325D22B-6F10-4386-B714-8CE2A2067465}" type="pres">
      <dgm:prSet presAssocID="{06F2167C-13ED-40F9-8372-6117A5CB2B86}" presName="parTxOnly" presStyleLbl="node1" presStyleIdx="3" presStyleCnt="5" custLinFactX="-450" custLinFactNeighborX="-100000">
        <dgm:presLayoutVars>
          <dgm:chMax val="0"/>
          <dgm:chPref val="0"/>
          <dgm:bulletEnabled val="1"/>
        </dgm:presLayoutVars>
      </dgm:prSet>
      <dgm:spPr/>
      <dgm:t>
        <a:bodyPr/>
        <a:lstStyle/>
        <a:p>
          <a:endParaRPr lang="en-US"/>
        </a:p>
      </dgm:t>
    </dgm:pt>
    <dgm:pt modelId="{3ECD5C0C-C81F-41CD-9249-B53D3F84189C}" type="pres">
      <dgm:prSet presAssocID="{8D714590-0E6B-48A8-9DD9-ED99693B7635}" presName="parTxOnlySpace" presStyleCnt="0"/>
      <dgm:spPr/>
    </dgm:pt>
    <dgm:pt modelId="{1E2B1C5D-7EBD-41E4-9797-0E0CAD2DC7BB}" type="pres">
      <dgm:prSet presAssocID="{91FE9650-A737-4E46-A569-B03F867C8590}" presName="parTxOnly" presStyleLbl="node1" presStyleIdx="4" presStyleCnt="5" custLinFactX="-3525" custLinFactNeighborX="-100000">
        <dgm:presLayoutVars>
          <dgm:chMax val="0"/>
          <dgm:chPref val="0"/>
          <dgm:bulletEnabled val="1"/>
        </dgm:presLayoutVars>
      </dgm:prSet>
      <dgm:spPr/>
      <dgm:t>
        <a:bodyPr/>
        <a:lstStyle/>
        <a:p>
          <a:endParaRPr lang="en-US"/>
        </a:p>
      </dgm:t>
    </dgm:pt>
  </dgm:ptLst>
  <dgm:cxnLst>
    <dgm:cxn modelId="{3124781B-B236-0C49-AED7-C7A259BE37D3}" type="presOf" srcId="{466ED1AC-1C58-4FB7-ACA4-80621DFDB97E}" destId="{E7A02C75-1C50-4D2A-B789-54D4DE285073}" srcOrd="0" destOrd="0" presId="urn:microsoft.com/office/officeart/2005/8/layout/chevron1"/>
    <dgm:cxn modelId="{60840884-2293-7A44-BA9D-E1FB7E90BD5B}" type="presOf" srcId="{4C35FC9C-6A61-4905-9D4B-1E79BF99255A}" destId="{ACE05410-83D9-4E44-B255-333EF08DDAF4}" srcOrd="0" destOrd="0" presId="urn:microsoft.com/office/officeart/2005/8/layout/chevron1"/>
    <dgm:cxn modelId="{49B0DB90-ECC8-44A2-B8CD-76A207FC90CC}" srcId="{2C79C8D4-0867-4998-B4AC-CC38DEDD9846}" destId="{32EC6C5C-CE12-4C81-95E2-C7ADCFFCE7CD}" srcOrd="2" destOrd="0" parTransId="{E6355CBD-55B5-4A28-90CD-8D8E70596A6E}" sibTransId="{F0306DBA-4F04-408B-84C4-913B64820324}"/>
    <dgm:cxn modelId="{AAF8589D-E1CE-4854-BC72-634871F139A5}" srcId="{2C79C8D4-0867-4998-B4AC-CC38DEDD9846}" destId="{4C35FC9C-6A61-4905-9D4B-1E79BF99255A}" srcOrd="1" destOrd="0" parTransId="{ED29B632-77A3-4D9F-994C-9301E037E559}" sibTransId="{FA7B9CD9-3D06-43E8-9D5B-0925F75FF393}"/>
    <dgm:cxn modelId="{A41E1020-ED0D-9543-AF6D-785FE5C60238}" type="presOf" srcId="{06F2167C-13ED-40F9-8372-6117A5CB2B86}" destId="{F325D22B-6F10-4386-B714-8CE2A2067465}" srcOrd="0" destOrd="0" presId="urn:microsoft.com/office/officeart/2005/8/layout/chevron1"/>
    <dgm:cxn modelId="{DC32C8D0-6052-0A43-92F5-DD473732A510}" type="presOf" srcId="{2C79C8D4-0867-4998-B4AC-CC38DEDD9846}" destId="{0ED42FEF-E23A-4107-B0BB-0CBBC76E1CE1}" srcOrd="0" destOrd="0" presId="urn:microsoft.com/office/officeart/2005/8/layout/chevron1"/>
    <dgm:cxn modelId="{7DAF3757-284A-48B8-B501-A0E0A5BE91A7}" srcId="{2C79C8D4-0867-4998-B4AC-CC38DEDD9846}" destId="{06F2167C-13ED-40F9-8372-6117A5CB2B86}" srcOrd="3" destOrd="0" parTransId="{2213EAD7-6340-4486-AB13-E29400AF3D96}" sibTransId="{8D714590-0E6B-48A8-9DD9-ED99693B7635}"/>
    <dgm:cxn modelId="{019F10DF-F63F-4D29-B342-AE671458245D}" srcId="{2C79C8D4-0867-4998-B4AC-CC38DEDD9846}" destId="{466ED1AC-1C58-4FB7-ACA4-80621DFDB97E}" srcOrd="0" destOrd="0" parTransId="{05C31525-B12E-4B57-8679-20C0D768718F}" sibTransId="{7B256BFD-E978-4F37-B6B5-C07A90E6D390}"/>
    <dgm:cxn modelId="{82AB468B-889D-42F3-94CB-862CE355B722}" srcId="{2C79C8D4-0867-4998-B4AC-CC38DEDD9846}" destId="{91FE9650-A737-4E46-A569-B03F867C8590}" srcOrd="4" destOrd="0" parTransId="{7489A25E-1D93-43F2-AEDE-BA5BF0E47FB3}" sibTransId="{BA3E869C-1FDE-4C52-BF3B-48F80C69C454}"/>
    <dgm:cxn modelId="{BA03BA95-0FC9-D44A-8157-5C6746F065D2}" type="presOf" srcId="{91FE9650-A737-4E46-A569-B03F867C8590}" destId="{1E2B1C5D-7EBD-41E4-9797-0E0CAD2DC7BB}" srcOrd="0" destOrd="0" presId="urn:microsoft.com/office/officeart/2005/8/layout/chevron1"/>
    <dgm:cxn modelId="{36045677-B5B4-2547-95C7-2789AB6A8EE4}" type="presOf" srcId="{32EC6C5C-CE12-4C81-95E2-C7ADCFFCE7CD}" destId="{7382580F-B225-482D-8005-3B50D5ED73DB}" srcOrd="0" destOrd="0" presId="urn:microsoft.com/office/officeart/2005/8/layout/chevron1"/>
    <dgm:cxn modelId="{B8E0C984-539D-0A42-BA61-F9AD7EC215C1}" type="presParOf" srcId="{0ED42FEF-E23A-4107-B0BB-0CBBC76E1CE1}" destId="{E7A02C75-1C50-4D2A-B789-54D4DE285073}" srcOrd="0" destOrd="0" presId="urn:microsoft.com/office/officeart/2005/8/layout/chevron1"/>
    <dgm:cxn modelId="{54280429-2D6D-2D44-B391-D37F2B1981B2}" type="presParOf" srcId="{0ED42FEF-E23A-4107-B0BB-0CBBC76E1CE1}" destId="{D3952BA5-B884-4D51-98D2-733766D1E417}" srcOrd="1" destOrd="0" presId="urn:microsoft.com/office/officeart/2005/8/layout/chevron1"/>
    <dgm:cxn modelId="{FE95B255-FD53-DA44-BC7C-9C1F57543B0B}" type="presParOf" srcId="{0ED42FEF-E23A-4107-B0BB-0CBBC76E1CE1}" destId="{ACE05410-83D9-4E44-B255-333EF08DDAF4}" srcOrd="2" destOrd="0" presId="urn:microsoft.com/office/officeart/2005/8/layout/chevron1"/>
    <dgm:cxn modelId="{A1748C1A-7A7D-DB45-B3B3-122F5489188C}" type="presParOf" srcId="{0ED42FEF-E23A-4107-B0BB-0CBBC76E1CE1}" destId="{37E12DEC-6A84-4D47-9143-2F120D19D333}" srcOrd="3" destOrd="0" presId="urn:microsoft.com/office/officeart/2005/8/layout/chevron1"/>
    <dgm:cxn modelId="{9703FA65-96CE-5347-87BE-88AE3D07ABCB}" type="presParOf" srcId="{0ED42FEF-E23A-4107-B0BB-0CBBC76E1CE1}" destId="{7382580F-B225-482D-8005-3B50D5ED73DB}" srcOrd="4" destOrd="0" presId="urn:microsoft.com/office/officeart/2005/8/layout/chevron1"/>
    <dgm:cxn modelId="{4C6A49F9-A4A6-2941-B6EE-B4CD16F32D42}" type="presParOf" srcId="{0ED42FEF-E23A-4107-B0BB-0CBBC76E1CE1}" destId="{E7028E5B-2CE9-4272-91F8-72265BCC043E}" srcOrd="5" destOrd="0" presId="urn:microsoft.com/office/officeart/2005/8/layout/chevron1"/>
    <dgm:cxn modelId="{BC2B4924-E6E7-BB46-9D46-D6515AE6CE5A}" type="presParOf" srcId="{0ED42FEF-E23A-4107-B0BB-0CBBC76E1CE1}" destId="{F325D22B-6F10-4386-B714-8CE2A2067465}" srcOrd="6" destOrd="0" presId="urn:microsoft.com/office/officeart/2005/8/layout/chevron1"/>
    <dgm:cxn modelId="{41AF8A36-A68B-D14E-89EA-1A722CAA9F09}" type="presParOf" srcId="{0ED42FEF-E23A-4107-B0BB-0CBBC76E1CE1}" destId="{3ECD5C0C-C81F-41CD-9249-B53D3F84189C}" srcOrd="7" destOrd="0" presId="urn:microsoft.com/office/officeart/2005/8/layout/chevron1"/>
    <dgm:cxn modelId="{360EA54C-ECDC-BF4F-8697-162F6B6E32A2}" type="presParOf" srcId="{0ED42FEF-E23A-4107-B0BB-0CBBC76E1CE1}" destId="{1E2B1C5D-7EBD-41E4-9797-0E0CAD2DC7BB}"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A02C75-1C50-4D2A-B789-54D4DE285073}">
      <dsp:nvSpPr>
        <dsp:cNvPr id="0" name=""/>
        <dsp:cNvSpPr/>
      </dsp:nvSpPr>
      <dsp:spPr>
        <a:xfrm>
          <a:off x="1327" y="303878"/>
          <a:ext cx="1627848" cy="769704"/>
        </a:xfrm>
        <a:prstGeom prst="chevr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kern="1200" dirty="0" smtClean="0">
              <a:solidFill>
                <a:srgbClr val="002060"/>
              </a:solidFill>
            </a:rPr>
            <a:t>17</a:t>
          </a:r>
          <a:r>
            <a:rPr lang="en-US" sz="1400" kern="1200" baseline="0" dirty="0" smtClean="0">
              <a:solidFill>
                <a:srgbClr val="002060"/>
              </a:solidFill>
            </a:rPr>
            <a:t> May</a:t>
          </a:r>
        </a:p>
        <a:p>
          <a:pPr lvl="0" algn="ctr" defTabSz="622300">
            <a:lnSpc>
              <a:spcPct val="90000"/>
            </a:lnSpc>
            <a:spcBef>
              <a:spcPct val="0"/>
            </a:spcBef>
            <a:spcAft>
              <a:spcPct val="35000"/>
            </a:spcAft>
          </a:pPr>
          <a:r>
            <a:rPr lang="en-US" sz="1400" kern="1200" baseline="0" dirty="0" smtClean="0">
              <a:solidFill>
                <a:srgbClr val="002060"/>
              </a:solidFill>
            </a:rPr>
            <a:t>Call for </a:t>
          </a:r>
          <a:r>
            <a:rPr lang="en-US" sz="1400" kern="1200" baseline="0" dirty="0" err="1" smtClean="0">
              <a:solidFill>
                <a:srgbClr val="002060"/>
              </a:solidFill>
            </a:rPr>
            <a:t>EoI</a:t>
          </a:r>
          <a:endParaRPr lang="en-US" sz="1400" kern="1200" dirty="0">
            <a:solidFill>
              <a:srgbClr val="002060"/>
            </a:solidFill>
          </a:endParaRPr>
        </a:p>
      </dsp:txBody>
      <dsp:txXfrm>
        <a:off x="386179" y="303878"/>
        <a:ext cx="858144" cy="769704"/>
      </dsp:txXfrm>
    </dsp:sp>
    <dsp:sp modelId="{ACE05410-83D9-4E44-B255-333EF08DDAF4}">
      <dsp:nvSpPr>
        <dsp:cNvPr id="0" name=""/>
        <dsp:cNvSpPr/>
      </dsp:nvSpPr>
      <dsp:spPr>
        <a:xfrm>
          <a:off x="1353950" y="303878"/>
          <a:ext cx="1924261" cy="769704"/>
        </a:xfrm>
        <a:prstGeom prst="chevron">
          <a:avLst/>
        </a:prstGeom>
        <a:solidFill>
          <a:schemeClr val="accent1">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kern="1200" dirty="0" smtClean="0">
              <a:solidFill>
                <a:srgbClr val="002060"/>
              </a:solidFill>
            </a:rPr>
            <a:t>19 May</a:t>
          </a:r>
        </a:p>
        <a:p>
          <a:pPr lvl="0" algn="ctr" defTabSz="622300">
            <a:lnSpc>
              <a:spcPct val="90000"/>
            </a:lnSpc>
            <a:spcBef>
              <a:spcPct val="0"/>
            </a:spcBef>
            <a:spcAft>
              <a:spcPct val="35000"/>
            </a:spcAft>
          </a:pPr>
          <a:r>
            <a:rPr lang="en-US" sz="1400" kern="1200" dirty="0" smtClean="0">
              <a:solidFill>
                <a:srgbClr val="002060"/>
              </a:solidFill>
            </a:rPr>
            <a:t>Outreach</a:t>
          </a:r>
          <a:endParaRPr lang="en-US" sz="1400" kern="1200" dirty="0">
            <a:solidFill>
              <a:srgbClr val="002060"/>
            </a:solidFill>
          </a:endParaRPr>
        </a:p>
      </dsp:txBody>
      <dsp:txXfrm>
        <a:off x="1738802" y="303878"/>
        <a:ext cx="1154557" cy="769704"/>
      </dsp:txXfrm>
    </dsp:sp>
    <dsp:sp modelId="{7382580F-B225-482D-8005-3B50D5ED73DB}">
      <dsp:nvSpPr>
        <dsp:cNvPr id="0" name=""/>
        <dsp:cNvSpPr/>
      </dsp:nvSpPr>
      <dsp:spPr>
        <a:xfrm>
          <a:off x="3026644" y="303878"/>
          <a:ext cx="1924261" cy="769704"/>
        </a:xfrm>
        <a:prstGeom prst="chevron">
          <a:avLst/>
        </a:prstGeom>
        <a:solidFill>
          <a:schemeClr val="accent1">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kern="1200" dirty="0" smtClean="0">
              <a:solidFill>
                <a:srgbClr val="002060"/>
              </a:solidFill>
            </a:rPr>
            <a:t>15 July</a:t>
          </a:r>
        </a:p>
        <a:p>
          <a:pPr lvl="0" algn="ctr" defTabSz="622300">
            <a:lnSpc>
              <a:spcPct val="90000"/>
            </a:lnSpc>
            <a:spcBef>
              <a:spcPct val="0"/>
            </a:spcBef>
            <a:spcAft>
              <a:spcPct val="35000"/>
            </a:spcAft>
          </a:pPr>
          <a:r>
            <a:rPr lang="en-US" sz="1400" kern="1200" dirty="0" smtClean="0">
              <a:solidFill>
                <a:srgbClr val="002060"/>
              </a:solidFill>
            </a:rPr>
            <a:t>GNSO Selects</a:t>
          </a:r>
          <a:r>
            <a:rPr lang="en-US" sz="1400" kern="1200" baseline="0" dirty="0" smtClean="0">
              <a:solidFill>
                <a:srgbClr val="002060"/>
              </a:solidFill>
            </a:rPr>
            <a:t> Liaison</a:t>
          </a:r>
          <a:endParaRPr lang="en-US" sz="1400" kern="1200" dirty="0">
            <a:solidFill>
              <a:srgbClr val="002060"/>
            </a:solidFill>
          </a:endParaRPr>
        </a:p>
      </dsp:txBody>
      <dsp:txXfrm>
        <a:off x="3411496" y="303878"/>
        <a:ext cx="1154557" cy="769704"/>
      </dsp:txXfrm>
    </dsp:sp>
    <dsp:sp modelId="{F325D22B-6F10-4386-B714-8CE2A2067465}">
      <dsp:nvSpPr>
        <dsp:cNvPr id="0" name=""/>
        <dsp:cNvSpPr/>
      </dsp:nvSpPr>
      <dsp:spPr>
        <a:xfrm>
          <a:off x="4699336" y="303878"/>
          <a:ext cx="1924261" cy="769704"/>
        </a:xfrm>
        <a:prstGeom prst="chevron">
          <a:avLst/>
        </a:prstGeom>
        <a:solidFill>
          <a:schemeClr val="accent1">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kern="1200" dirty="0" smtClean="0">
              <a:solidFill>
                <a:srgbClr val="002060"/>
              </a:solidFill>
            </a:rPr>
            <a:t>22 July</a:t>
          </a:r>
        </a:p>
        <a:p>
          <a:pPr lvl="0" algn="ctr" defTabSz="622300">
            <a:lnSpc>
              <a:spcPct val="90000"/>
            </a:lnSpc>
            <a:spcBef>
              <a:spcPct val="0"/>
            </a:spcBef>
            <a:spcAft>
              <a:spcPct val="35000"/>
            </a:spcAft>
          </a:pPr>
          <a:r>
            <a:rPr lang="en-US" sz="1400" kern="1200" dirty="0" smtClean="0">
              <a:solidFill>
                <a:srgbClr val="002060"/>
              </a:solidFill>
            </a:rPr>
            <a:t>Candidates to ICANN</a:t>
          </a:r>
          <a:endParaRPr lang="en-US" sz="1400" kern="1200" dirty="0">
            <a:solidFill>
              <a:srgbClr val="002060"/>
            </a:solidFill>
          </a:endParaRPr>
        </a:p>
      </dsp:txBody>
      <dsp:txXfrm>
        <a:off x="5084188" y="303878"/>
        <a:ext cx="1154557" cy="769704"/>
      </dsp:txXfrm>
    </dsp:sp>
    <dsp:sp modelId="{1E2B1C5D-7EBD-41E4-9797-0E0CAD2DC7BB}">
      <dsp:nvSpPr>
        <dsp:cNvPr id="0" name=""/>
        <dsp:cNvSpPr/>
      </dsp:nvSpPr>
      <dsp:spPr>
        <a:xfrm>
          <a:off x="6372000" y="303878"/>
          <a:ext cx="1924261" cy="769704"/>
        </a:xfrm>
        <a:prstGeom prst="chevron">
          <a:avLst/>
        </a:prstGeom>
        <a:solidFill>
          <a:schemeClr val="accent1">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kern="1200" dirty="0" smtClean="0">
              <a:solidFill>
                <a:srgbClr val="002060"/>
              </a:solidFill>
            </a:rPr>
            <a:t>10 August</a:t>
          </a:r>
        </a:p>
        <a:p>
          <a:pPr lvl="0" algn="ctr" defTabSz="622300">
            <a:lnSpc>
              <a:spcPct val="90000"/>
            </a:lnSpc>
            <a:spcBef>
              <a:spcPct val="0"/>
            </a:spcBef>
            <a:spcAft>
              <a:spcPct val="35000"/>
            </a:spcAft>
          </a:pPr>
          <a:r>
            <a:rPr lang="en-US" sz="1400" kern="1200" dirty="0" err="1" smtClean="0">
              <a:solidFill>
                <a:srgbClr val="002060"/>
              </a:solidFill>
            </a:rPr>
            <a:t>ccNSO</a:t>
          </a:r>
          <a:r>
            <a:rPr lang="en-US" sz="1400" kern="1200" dirty="0" smtClean="0">
              <a:solidFill>
                <a:srgbClr val="002060"/>
              </a:solidFill>
            </a:rPr>
            <a:t>/GNSO</a:t>
          </a:r>
        </a:p>
        <a:p>
          <a:pPr lvl="0" algn="ctr" defTabSz="622300">
            <a:lnSpc>
              <a:spcPct val="90000"/>
            </a:lnSpc>
            <a:spcBef>
              <a:spcPct val="0"/>
            </a:spcBef>
            <a:spcAft>
              <a:spcPct val="35000"/>
            </a:spcAft>
          </a:pPr>
          <a:r>
            <a:rPr lang="en-US" sz="1400" kern="1200" dirty="0" smtClean="0">
              <a:solidFill>
                <a:srgbClr val="002060"/>
              </a:solidFill>
            </a:rPr>
            <a:t>Approval</a:t>
          </a:r>
          <a:endParaRPr lang="en-US" sz="1400" kern="1200" dirty="0">
            <a:solidFill>
              <a:srgbClr val="002060"/>
            </a:solidFill>
          </a:endParaRPr>
        </a:p>
      </dsp:txBody>
      <dsp:txXfrm>
        <a:off x="6756852" y="303878"/>
        <a:ext cx="1154557" cy="769704"/>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ACCB45-53A8-42D7-A666-6E353169F93B}" type="datetimeFigureOut">
              <a:rPr lang="en-AU" smtClean="0"/>
              <a:t>23/05/2016</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804D62-77E6-4F1C-9A07-40F0FC8FB735}" type="slidenum">
              <a:rPr lang="en-AU" smtClean="0"/>
              <a:t>‹#›</a:t>
            </a:fld>
            <a:endParaRPr lang="en-AU"/>
          </a:p>
        </p:txBody>
      </p:sp>
    </p:spTree>
    <p:extLst>
      <p:ext uri="{BB962C8B-B14F-4D97-AF65-F5344CB8AC3E}">
        <p14:creationId xmlns:p14="http://schemas.microsoft.com/office/powerpoint/2010/main" val="3810871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7365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88240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110699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750394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96643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968206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728583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728604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13" name="Title 19"/>
          <p:cNvSpPr>
            <a:spLocks noGrp="1"/>
          </p:cNvSpPr>
          <p:nvPr>
            <p:ph type="title" hasCustomPrompt="1"/>
          </p:nvPr>
        </p:nvSpPr>
        <p:spPr>
          <a:xfrm>
            <a:off x="0" y="-7478"/>
            <a:ext cx="12192000" cy="710655"/>
          </a:xfrm>
          <a:prstGeom prst="rect">
            <a:avLst/>
          </a:prstGeom>
          <a:solidFill>
            <a:srgbClr val="1768B1"/>
          </a:solidFill>
        </p:spPr>
        <p:txBody>
          <a:bodyPr vert="horz"/>
          <a:lstStyle>
            <a:lvl1pPr marL="292100" algn="l">
              <a:lnSpc>
                <a:spcPts val="3980"/>
              </a:lnSpc>
              <a:defRPr sz="3000" b="0" i="0" baseline="0">
                <a:solidFill>
                  <a:schemeClr val="bg1"/>
                </a:solidFill>
                <a:latin typeface="Arial"/>
                <a:cs typeface="Arial"/>
              </a:defRPr>
            </a:lvl1pPr>
          </a:lstStyle>
          <a:p>
            <a:r>
              <a:rPr lang="en-US" dirty="0" smtClean="0"/>
              <a:t>Click to edit title</a:t>
            </a:r>
            <a:endParaRPr lang="en-US" dirty="0"/>
          </a:p>
        </p:txBody>
      </p:sp>
      <p:pic>
        <p:nvPicPr>
          <p:cNvPr id="15" name="Picture 14" descr="footer.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 y="6318497"/>
            <a:ext cx="12202855" cy="547644"/>
          </a:xfrm>
          <a:prstGeom prst="rect">
            <a:avLst/>
          </a:prstGeom>
        </p:spPr>
      </p:pic>
      <p:sp>
        <p:nvSpPr>
          <p:cNvPr id="16" name="Slide Number Placeholder 5"/>
          <p:cNvSpPr txBox="1">
            <a:spLocks/>
          </p:cNvSpPr>
          <p:nvPr userDrawn="1"/>
        </p:nvSpPr>
        <p:spPr>
          <a:xfrm>
            <a:off x="9102309" y="6414965"/>
            <a:ext cx="28448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300" dirty="0" smtClean="0">
                <a:solidFill>
                  <a:srgbClr val="FFFFFF"/>
                </a:solidFill>
                <a:latin typeface="Arial"/>
                <a:cs typeface="Arial"/>
              </a:rPr>
              <a:t>   |   </a:t>
            </a:r>
            <a:fld id="{D43A6F16-D3CF-4F46-B6D9-B3CAB1B87938}" type="slidenum">
              <a:rPr lang="en-US" sz="1300" smtClean="0">
                <a:solidFill>
                  <a:srgbClr val="FFFFFF"/>
                </a:solidFill>
                <a:latin typeface="Arial"/>
                <a:cs typeface="Arial"/>
              </a:rPr>
              <a:pPr algn="r"/>
              <a:t>‹#›</a:t>
            </a:fld>
            <a:endParaRPr lang="en-US" sz="1300" dirty="0">
              <a:solidFill>
                <a:srgbClr val="FFFFFF"/>
              </a:solidFill>
              <a:latin typeface="Arial"/>
              <a:cs typeface="Arial"/>
            </a:endParaRPr>
          </a:p>
        </p:txBody>
      </p:sp>
    </p:spTree>
    <p:extLst>
      <p:ext uri="{BB962C8B-B14F-4D97-AF65-F5344CB8AC3E}">
        <p14:creationId xmlns:p14="http://schemas.microsoft.com/office/powerpoint/2010/main" val="103961530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a:defRPr sz="1600"/>
            </a:lvl1pPr>
            <a:lvl2pPr>
              <a:defRPr sz="1400"/>
            </a:lvl2pPr>
            <a:lvl3pPr>
              <a:defRPr sz="12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32736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504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19920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5/23/2016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19767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17541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5/23/2016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0227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34805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5/23/2016</a:t>
            </a:fld>
            <a:endParaRPr lang="en-US" dirty="0"/>
          </a:p>
        </p:txBody>
      </p:sp>
    </p:spTree>
    <p:extLst>
      <p:ext uri="{BB962C8B-B14F-4D97-AF65-F5344CB8AC3E}">
        <p14:creationId xmlns:p14="http://schemas.microsoft.com/office/powerpoint/2010/main" val="395831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5/23/2016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32211921"/>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 id="2147483745"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IANA TRANSITION IMPLEMENTATION</a:t>
            </a:r>
            <a:endParaRPr lang="en-US" dirty="0"/>
          </a:p>
        </p:txBody>
      </p:sp>
      <p:sp>
        <p:nvSpPr>
          <p:cNvPr id="3" name="Subtitle 2"/>
          <p:cNvSpPr>
            <a:spLocks noGrp="1"/>
          </p:cNvSpPr>
          <p:nvPr>
            <p:ph type="subTitle" idx="1"/>
          </p:nvPr>
        </p:nvSpPr>
        <p:spPr/>
        <p:txBody>
          <a:bodyPr/>
          <a:lstStyle/>
          <a:p>
            <a:endParaRPr lang="en-US" dirty="0" smtClean="0"/>
          </a:p>
          <a:p>
            <a:pPr algn="ctr"/>
            <a:r>
              <a:rPr lang="en-US" sz="2800" dirty="0" smtClean="0"/>
              <a:t>GNSO Obligations</a:t>
            </a:r>
            <a:endParaRPr lang="en-US" sz="2800" dirty="0"/>
          </a:p>
        </p:txBody>
      </p:sp>
    </p:spTree>
    <p:extLst>
      <p:ext uri="{BB962C8B-B14F-4D97-AF65-F5344CB8AC3E}">
        <p14:creationId xmlns:p14="http://schemas.microsoft.com/office/powerpoint/2010/main" val="131686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51158656"/>
              </p:ext>
            </p:extLst>
          </p:nvPr>
        </p:nvGraphicFramePr>
        <p:xfrm>
          <a:off x="638038" y="620040"/>
          <a:ext cx="8585973" cy="4923511"/>
        </p:xfrm>
        <a:graphic>
          <a:graphicData uri="http://schemas.openxmlformats.org/drawingml/2006/table">
            <a:tbl>
              <a:tblPr firstRow="1" bandRow="1">
                <a:tableStyleId>{5C22544A-7EE6-4342-B048-85BDC9FD1C3A}</a:tableStyleId>
              </a:tblPr>
              <a:tblGrid>
                <a:gridCol w="1844302"/>
                <a:gridCol w="1844302"/>
                <a:gridCol w="1271073"/>
                <a:gridCol w="3626296"/>
              </a:tblGrid>
              <a:tr h="316585">
                <a:tc>
                  <a:txBody>
                    <a:bodyPr/>
                    <a:lstStyle/>
                    <a:p>
                      <a:pPr marL="0" marR="0">
                        <a:lnSpc>
                          <a:spcPct val="107000"/>
                        </a:lnSpc>
                        <a:spcBef>
                          <a:spcPts val="0"/>
                        </a:spcBef>
                        <a:spcAft>
                          <a:spcPts val="800"/>
                        </a:spcAft>
                      </a:pPr>
                      <a:r>
                        <a:rPr lang="en-US" sz="1000">
                          <a:effectLst/>
                        </a:rPr>
                        <a:t>Entity</a:t>
                      </a:r>
                      <a:endParaRPr lang="en-US" sz="1000">
                        <a:effectLst/>
                        <a:latin typeface="Calibri" charset="0"/>
                        <a:ea typeface="Calibri" charset="0"/>
                        <a:cs typeface="Times New Roman" charset="0"/>
                      </a:endParaRPr>
                    </a:p>
                  </a:txBody>
                  <a:tcPr marL="30380" marR="30380" marT="4012" marB="0" anchor="ctr"/>
                </a:tc>
                <a:tc>
                  <a:txBody>
                    <a:bodyPr/>
                    <a:lstStyle/>
                    <a:p>
                      <a:pPr marL="0" marR="0">
                        <a:lnSpc>
                          <a:spcPct val="107000"/>
                        </a:lnSpc>
                        <a:spcBef>
                          <a:spcPts val="0"/>
                        </a:spcBef>
                        <a:spcAft>
                          <a:spcPts val="800"/>
                        </a:spcAft>
                      </a:pPr>
                      <a:r>
                        <a:rPr lang="en-US" sz="1000">
                          <a:effectLst/>
                        </a:rPr>
                        <a:t>Description</a:t>
                      </a:r>
                      <a:endParaRPr lang="en-US" sz="1000">
                        <a:effectLst/>
                        <a:latin typeface="Calibri" charset="0"/>
                        <a:ea typeface="Calibri" charset="0"/>
                        <a:cs typeface="Times New Roman" charset="0"/>
                      </a:endParaRPr>
                    </a:p>
                  </a:txBody>
                  <a:tcPr marL="30380" marR="30380" marT="4012" marB="0" anchor="ctr"/>
                </a:tc>
                <a:tc>
                  <a:txBody>
                    <a:bodyPr/>
                    <a:lstStyle/>
                    <a:p>
                      <a:pPr marL="0" marR="0">
                        <a:lnSpc>
                          <a:spcPct val="107000"/>
                        </a:lnSpc>
                        <a:spcBef>
                          <a:spcPts val="0"/>
                        </a:spcBef>
                        <a:spcAft>
                          <a:spcPts val="800"/>
                        </a:spcAft>
                      </a:pPr>
                      <a:r>
                        <a:rPr lang="en-US" sz="1000">
                          <a:effectLst/>
                        </a:rPr>
                        <a:t>Occurrence</a:t>
                      </a:r>
                      <a:endParaRPr lang="en-US" sz="1000">
                        <a:effectLst/>
                        <a:latin typeface="Calibri" charset="0"/>
                        <a:ea typeface="Calibri" charset="0"/>
                        <a:cs typeface="Times New Roman" charset="0"/>
                      </a:endParaRPr>
                    </a:p>
                  </a:txBody>
                  <a:tcPr marL="30380" marR="30380" marT="4012" marB="0" anchor="ctr"/>
                </a:tc>
                <a:tc>
                  <a:txBody>
                    <a:bodyPr/>
                    <a:lstStyle/>
                    <a:p>
                      <a:pPr marL="0" marR="0">
                        <a:lnSpc>
                          <a:spcPct val="107000"/>
                        </a:lnSpc>
                        <a:spcBef>
                          <a:spcPts val="0"/>
                        </a:spcBef>
                        <a:spcAft>
                          <a:spcPts val="800"/>
                        </a:spcAft>
                      </a:pPr>
                      <a:r>
                        <a:rPr lang="en-US" sz="1000">
                          <a:effectLst/>
                        </a:rPr>
                        <a:t> GNSO Obligation</a:t>
                      </a:r>
                      <a:endParaRPr lang="en-US" sz="1000">
                        <a:effectLst/>
                        <a:latin typeface="Calibri" charset="0"/>
                        <a:ea typeface="Calibri" charset="0"/>
                        <a:cs typeface="Times New Roman" charset="0"/>
                      </a:endParaRPr>
                    </a:p>
                  </a:txBody>
                  <a:tcPr marL="8598" marR="8598" marT="8598" marB="0" anchor="ctr"/>
                </a:tc>
              </a:tr>
              <a:tr h="1838479">
                <a:tc>
                  <a:txBody>
                    <a:bodyPr/>
                    <a:lstStyle/>
                    <a:p>
                      <a:pPr marL="0" marR="0">
                        <a:lnSpc>
                          <a:spcPct val="107000"/>
                        </a:lnSpc>
                        <a:spcBef>
                          <a:spcPts val="0"/>
                        </a:spcBef>
                        <a:spcAft>
                          <a:spcPts val="800"/>
                        </a:spcAft>
                      </a:pPr>
                      <a:r>
                        <a:rPr lang="en-US" sz="1000">
                          <a:effectLst/>
                        </a:rPr>
                        <a:t>Customer Standing Committee (CSC)</a:t>
                      </a:r>
                      <a:endParaRPr lang="en-US" sz="1000">
                        <a:effectLst/>
                        <a:latin typeface="Calibri" charset="0"/>
                        <a:ea typeface="Calibri" charset="0"/>
                        <a:cs typeface="Times New Roman" charset="0"/>
                      </a:endParaRPr>
                    </a:p>
                  </a:txBody>
                  <a:tcPr marL="40697" marR="40697" marT="20062" marB="20062"/>
                </a:tc>
                <a:tc>
                  <a:txBody>
                    <a:bodyPr/>
                    <a:lstStyle/>
                    <a:p>
                      <a:pPr marL="0" marR="0">
                        <a:lnSpc>
                          <a:spcPct val="107000"/>
                        </a:lnSpc>
                        <a:spcBef>
                          <a:spcPts val="0"/>
                        </a:spcBef>
                        <a:spcAft>
                          <a:spcPts val="800"/>
                        </a:spcAft>
                      </a:pPr>
                      <a:r>
                        <a:rPr lang="en-US" sz="1000">
                          <a:effectLst/>
                        </a:rPr>
                        <a:t>To monitor the performance of the PTI</a:t>
                      </a:r>
                      <a:endParaRPr lang="en-US" sz="1000">
                        <a:effectLst/>
                        <a:latin typeface="Calibri" charset="0"/>
                        <a:ea typeface="Calibri" charset="0"/>
                        <a:cs typeface="Times New Roman" charset="0"/>
                      </a:endParaRPr>
                    </a:p>
                  </a:txBody>
                  <a:tcPr marL="30380" marR="30380" marT="4012" marB="0"/>
                </a:tc>
                <a:tc>
                  <a:txBody>
                    <a:bodyPr/>
                    <a:lstStyle/>
                    <a:p>
                      <a:pPr marL="0" marR="0">
                        <a:lnSpc>
                          <a:spcPct val="107000"/>
                        </a:lnSpc>
                        <a:spcBef>
                          <a:spcPts val="0"/>
                        </a:spcBef>
                        <a:spcAft>
                          <a:spcPts val="800"/>
                        </a:spcAft>
                      </a:pPr>
                      <a:r>
                        <a:rPr lang="en-US" sz="1000">
                          <a:effectLst/>
                        </a:rPr>
                        <a:t>On-Going, but initial selection immediate</a:t>
                      </a:r>
                      <a:endParaRPr lang="en-US" sz="1000">
                        <a:effectLst/>
                        <a:latin typeface="Calibri" charset="0"/>
                        <a:ea typeface="Calibri" charset="0"/>
                        <a:cs typeface="Times New Roman" charset="0"/>
                      </a:endParaRPr>
                    </a:p>
                  </a:txBody>
                  <a:tcPr marL="30380" marR="30380" marT="4012" marB="0"/>
                </a:tc>
                <a:tc>
                  <a:txBody>
                    <a:bodyPr/>
                    <a:lstStyle/>
                    <a:p>
                      <a:pPr marL="342900" marR="0" lvl="0" indent="-342900">
                        <a:lnSpc>
                          <a:spcPct val="107000"/>
                        </a:lnSpc>
                        <a:spcBef>
                          <a:spcPts val="0"/>
                        </a:spcBef>
                        <a:spcAft>
                          <a:spcPts val="800"/>
                        </a:spcAft>
                        <a:buFont typeface="Symbol" charset="2"/>
                        <a:buChar char=""/>
                        <a:tabLst>
                          <a:tab pos="457200" algn="l"/>
                        </a:tabLst>
                      </a:pPr>
                      <a:r>
                        <a:rPr lang="en-US" sz="1000">
                          <a:effectLst/>
                        </a:rPr>
                        <a:t>Select a Liaison from the GNSO (non-registry) to serve on the CSC. The appointment of a Liaison is not mandatory.</a:t>
                      </a:r>
                    </a:p>
                    <a:p>
                      <a:pPr marL="342900" marR="0" lvl="0" indent="-342900">
                        <a:lnSpc>
                          <a:spcPct val="107000"/>
                        </a:lnSpc>
                        <a:spcBef>
                          <a:spcPts val="0"/>
                        </a:spcBef>
                        <a:spcAft>
                          <a:spcPts val="0"/>
                        </a:spcAft>
                        <a:buFont typeface="Symbol" charset="2"/>
                        <a:buChar char=""/>
                        <a:tabLst>
                          <a:tab pos="457200" algn="l"/>
                        </a:tabLst>
                      </a:pPr>
                      <a:r>
                        <a:rPr lang="en-US" sz="1000">
                          <a:effectLst/>
                        </a:rPr>
                        <a:t>The GNSO and ccNSO must approve the full membership of the CSC. It is not the role of the GNSO and ccNSO to question the validity of any recommended appointments, but will take into account the overall composition in terms of geographic diversity and skill sets.</a:t>
                      </a:r>
                      <a:endParaRPr lang="en-US" sz="1000">
                        <a:effectLst/>
                        <a:latin typeface="Calibri" charset="0"/>
                        <a:ea typeface="Calibri" charset="0"/>
                        <a:cs typeface="Times New Roman" charset="0"/>
                      </a:endParaRPr>
                    </a:p>
                  </a:txBody>
                  <a:tcPr marL="8598" marR="8598" marT="8598" marB="0"/>
                </a:tc>
              </a:tr>
              <a:tr h="1363185">
                <a:tc>
                  <a:txBody>
                    <a:bodyPr/>
                    <a:lstStyle/>
                    <a:p>
                      <a:pPr marL="0" marR="0">
                        <a:lnSpc>
                          <a:spcPct val="107000"/>
                        </a:lnSpc>
                        <a:spcBef>
                          <a:spcPts val="0"/>
                        </a:spcBef>
                        <a:spcAft>
                          <a:spcPts val="800"/>
                        </a:spcAft>
                      </a:pPr>
                      <a:r>
                        <a:rPr lang="en-US" sz="1000">
                          <a:effectLst/>
                        </a:rPr>
                        <a:t>[CSC Charter Review]</a:t>
                      </a:r>
                      <a:endParaRPr lang="en-US" sz="1000">
                        <a:effectLst/>
                        <a:latin typeface="Calibri" charset="0"/>
                        <a:ea typeface="Calibri" charset="0"/>
                        <a:cs typeface="Times New Roman" charset="0"/>
                      </a:endParaRPr>
                    </a:p>
                  </a:txBody>
                  <a:tcPr marL="40697" marR="40697" marT="20062" marB="20062"/>
                </a:tc>
                <a:tc>
                  <a:txBody>
                    <a:bodyPr/>
                    <a:lstStyle/>
                    <a:p>
                      <a:pPr marL="0" marR="0">
                        <a:lnSpc>
                          <a:spcPct val="107000"/>
                        </a:lnSpc>
                        <a:spcBef>
                          <a:spcPts val="0"/>
                        </a:spcBef>
                        <a:spcAft>
                          <a:spcPts val="800"/>
                        </a:spcAft>
                      </a:pPr>
                      <a:r>
                        <a:rPr lang="en-US" sz="1000">
                          <a:effectLst/>
                        </a:rPr>
                        <a:t>To review CSC Charter </a:t>
                      </a:r>
                      <a:endParaRPr lang="en-US" sz="1000">
                        <a:effectLst/>
                        <a:latin typeface="Calibri" charset="0"/>
                        <a:ea typeface="Calibri" charset="0"/>
                        <a:cs typeface="Times New Roman" charset="0"/>
                      </a:endParaRPr>
                    </a:p>
                  </a:txBody>
                  <a:tcPr marL="30380" marR="30380" marT="4012" marB="0"/>
                </a:tc>
                <a:tc>
                  <a:txBody>
                    <a:bodyPr/>
                    <a:lstStyle/>
                    <a:p>
                      <a:pPr marL="0" marR="0">
                        <a:lnSpc>
                          <a:spcPct val="107000"/>
                        </a:lnSpc>
                        <a:spcBef>
                          <a:spcPts val="0"/>
                        </a:spcBef>
                        <a:spcAft>
                          <a:spcPts val="800"/>
                        </a:spcAft>
                      </a:pPr>
                      <a:r>
                        <a:rPr lang="en-US" sz="1000">
                          <a:effectLst/>
                        </a:rPr>
                        <a:t>As needed</a:t>
                      </a:r>
                    </a:p>
                    <a:p>
                      <a:pPr marL="0" marR="0">
                        <a:lnSpc>
                          <a:spcPct val="107000"/>
                        </a:lnSpc>
                        <a:spcBef>
                          <a:spcPts val="0"/>
                        </a:spcBef>
                        <a:spcAft>
                          <a:spcPts val="800"/>
                        </a:spcAft>
                      </a:pPr>
                      <a:r>
                        <a:rPr lang="en-US" sz="1000">
                          <a:effectLst/>
                        </a:rPr>
                        <a:t>(1 year after the first CSC meeting, then as requested thereafter)</a:t>
                      </a:r>
                      <a:endParaRPr lang="en-US" sz="1000">
                        <a:effectLst/>
                        <a:latin typeface="Calibri" charset="0"/>
                        <a:ea typeface="Calibri" charset="0"/>
                        <a:cs typeface="Times New Roman" charset="0"/>
                      </a:endParaRPr>
                    </a:p>
                  </a:txBody>
                  <a:tcPr marL="30380" marR="30380" marT="4012" marB="0"/>
                </a:tc>
                <a:tc>
                  <a:txBody>
                    <a:bodyPr/>
                    <a:lstStyle/>
                    <a:p>
                      <a:pPr marL="342900" marR="0" lvl="0" indent="-342900">
                        <a:lnSpc>
                          <a:spcPct val="107000"/>
                        </a:lnSpc>
                        <a:spcBef>
                          <a:spcPts val="0"/>
                        </a:spcBef>
                        <a:spcAft>
                          <a:spcPts val="0"/>
                        </a:spcAft>
                        <a:buFont typeface="Symbol" charset="2"/>
                        <a:buChar char=""/>
                        <a:tabLst>
                          <a:tab pos="457200" algn="l"/>
                        </a:tabLst>
                      </a:pPr>
                      <a:r>
                        <a:rPr lang="en-US" sz="1000">
                          <a:effectLst/>
                        </a:rPr>
                        <a:t>RySG and ccNSO to conduct first review.</a:t>
                      </a:r>
                    </a:p>
                    <a:p>
                      <a:pPr marL="342900" marR="0" lvl="0" indent="-342900">
                        <a:lnSpc>
                          <a:spcPct val="107000"/>
                        </a:lnSpc>
                        <a:spcBef>
                          <a:spcPts val="0"/>
                        </a:spcBef>
                        <a:spcAft>
                          <a:spcPts val="0"/>
                        </a:spcAft>
                        <a:buFont typeface="Symbol" charset="2"/>
                        <a:buChar char=""/>
                        <a:tabLst>
                          <a:tab pos="457200" algn="l"/>
                        </a:tabLst>
                      </a:pPr>
                      <a:r>
                        <a:rPr lang="en-US" sz="1000">
                          <a:effectLst/>
                        </a:rPr>
                        <a:t>Any recommended changes are to be ratified by the ccNSO and GNSO.</a:t>
                      </a:r>
                    </a:p>
                    <a:p>
                      <a:pPr marL="342900" marR="0" lvl="0" indent="-342900">
                        <a:lnSpc>
                          <a:spcPct val="107000"/>
                        </a:lnSpc>
                        <a:spcBef>
                          <a:spcPts val="0"/>
                        </a:spcBef>
                        <a:spcAft>
                          <a:spcPts val="0"/>
                        </a:spcAft>
                        <a:buFont typeface="Symbol" charset="2"/>
                        <a:buChar char=""/>
                        <a:tabLst>
                          <a:tab pos="457200" algn="l"/>
                        </a:tabLst>
                      </a:pPr>
                      <a:r>
                        <a:rPr lang="en-US" sz="1000">
                          <a:effectLst/>
                        </a:rPr>
                        <a:t>Thereafter the Charter will be reviewed at the request of the CSC, ccNSO or GNSO.</a:t>
                      </a:r>
                      <a:endParaRPr lang="en-US" sz="1000">
                        <a:effectLst/>
                        <a:latin typeface="Calibri" charset="0"/>
                        <a:ea typeface="Calibri" charset="0"/>
                        <a:cs typeface="Times New Roman" charset="0"/>
                      </a:endParaRPr>
                    </a:p>
                  </a:txBody>
                  <a:tcPr marL="8598" marR="8598" marT="8598" marB="0"/>
                </a:tc>
              </a:tr>
              <a:tr h="1405262">
                <a:tc>
                  <a:txBody>
                    <a:bodyPr/>
                    <a:lstStyle/>
                    <a:p>
                      <a:pPr marL="0" marR="0">
                        <a:lnSpc>
                          <a:spcPct val="107000"/>
                        </a:lnSpc>
                        <a:spcBef>
                          <a:spcPts val="0"/>
                        </a:spcBef>
                        <a:spcAft>
                          <a:spcPts val="800"/>
                        </a:spcAft>
                      </a:pPr>
                      <a:r>
                        <a:rPr lang="en-US" sz="1000">
                          <a:effectLst/>
                        </a:rPr>
                        <a:t>[CSC Effectiveness Review]</a:t>
                      </a:r>
                      <a:endParaRPr lang="en-US" sz="1000">
                        <a:effectLst/>
                        <a:latin typeface="Calibri" charset="0"/>
                        <a:ea typeface="Calibri" charset="0"/>
                        <a:cs typeface="Times New Roman" charset="0"/>
                      </a:endParaRPr>
                    </a:p>
                  </a:txBody>
                  <a:tcPr marL="40697" marR="40697" marT="20062" marB="20062"/>
                </a:tc>
                <a:tc>
                  <a:txBody>
                    <a:bodyPr/>
                    <a:lstStyle/>
                    <a:p>
                      <a:pPr marL="0" marR="0">
                        <a:lnSpc>
                          <a:spcPct val="107000"/>
                        </a:lnSpc>
                        <a:spcBef>
                          <a:spcPts val="0"/>
                        </a:spcBef>
                        <a:spcAft>
                          <a:spcPts val="800"/>
                        </a:spcAft>
                      </a:pPr>
                      <a:r>
                        <a:rPr lang="en-US" sz="1000">
                          <a:effectLst/>
                        </a:rPr>
                        <a:t>To review the effectiveness of CSC</a:t>
                      </a:r>
                      <a:endParaRPr lang="en-US" sz="1000">
                        <a:effectLst/>
                        <a:latin typeface="Calibri" charset="0"/>
                        <a:ea typeface="Calibri" charset="0"/>
                        <a:cs typeface="Times New Roman" charset="0"/>
                      </a:endParaRPr>
                    </a:p>
                  </a:txBody>
                  <a:tcPr marL="30380" marR="30380" marT="4012" marB="0"/>
                </a:tc>
                <a:tc>
                  <a:txBody>
                    <a:bodyPr/>
                    <a:lstStyle/>
                    <a:p>
                      <a:pPr marL="0" marR="0">
                        <a:lnSpc>
                          <a:spcPct val="107000"/>
                        </a:lnSpc>
                        <a:spcBef>
                          <a:spcPts val="0"/>
                        </a:spcBef>
                        <a:spcAft>
                          <a:spcPts val="800"/>
                        </a:spcAft>
                      </a:pPr>
                      <a:r>
                        <a:rPr lang="en-US" sz="1000">
                          <a:effectLst/>
                        </a:rPr>
                        <a:t>Periodic</a:t>
                      </a:r>
                    </a:p>
                    <a:p>
                      <a:pPr marL="0" marR="0">
                        <a:lnSpc>
                          <a:spcPct val="107000"/>
                        </a:lnSpc>
                        <a:spcBef>
                          <a:spcPts val="0"/>
                        </a:spcBef>
                        <a:spcAft>
                          <a:spcPts val="800"/>
                        </a:spcAft>
                      </a:pPr>
                      <a:r>
                        <a:rPr lang="en-US" sz="1000">
                          <a:effectLst/>
                        </a:rPr>
                        <a:t>(2 years after the first CSC meeting, then every 3 years thereafter)</a:t>
                      </a:r>
                      <a:endParaRPr lang="en-US" sz="1000">
                        <a:effectLst/>
                        <a:latin typeface="Calibri" charset="0"/>
                        <a:ea typeface="Calibri" charset="0"/>
                        <a:cs typeface="Times New Roman" charset="0"/>
                      </a:endParaRPr>
                    </a:p>
                  </a:txBody>
                  <a:tcPr marL="30380" marR="30380" marT="4012" marB="0"/>
                </a:tc>
                <a:tc>
                  <a:txBody>
                    <a:bodyPr/>
                    <a:lstStyle/>
                    <a:p>
                      <a:pPr marL="342900" marR="0" lvl="0" indent="-342900">
                        <a:lnSpc>
                          <a:spcPct val="107000"/>
                        </a:lnSpc>
                        <a:spcBef>
                          <a:spcPts val="0"/>
                        </a:spcBef>
                        <a:spcAft>
                          <a:spcPts val="800"/>
                        </a:spcAft>
                        <a:buFont typeface="Symbol" charset="2"/>
                        <a:buChar char=""/>
                        <a:tabLst>
                          <a:tab pos="457200" algn="l"/>
                        </a:tabLst>
                      </a:pPr>
                      <a:r>
                        <a:rPr lang="en-US" sz="1000" dirty="0">
                          <a:effectLst/>
                        </a:rPr>
                        <a:t>The method of review will be determined by the </a:t>
                      </a:r>
                      <a:r>
                        <a:rPr lang="en-US" sz="1000" dirty="0" err="1">
                          <a:effectLst/>
                        </a:rPr>
                        <a:t>ccNSO</a:t>
                      </a:r>
                      <a:r>
                        <a:rPr lang="en-US" sz="1000" dirty="0">
                          <a:effectLst/>
                        </a:rPr>
                        <a:t> and GNSO.</a:t>
                      </a:r>
                      <a:endParaRPr lang="en-US" sz="1000" dirty="0">
                        <a:effectLst/>
                        <a:latin typeface="Calibri" charset="0"/>
                        <a:ea typeface="Calibri" charset="0"/>
                        <a:cs typeface="Times New Roman" charset="0"/>
                      </a:endParaRPr>
                    </a:p>
                  </a:txBody>
                  <a:tcPr marL="8598" marR="8598" marT="8598" marB="0"/>
                </a:tc>
              </a:tr>
            </a:tbl>
          </a:graphicData>
        </a:graphic>
      </p:graphicFrame>
    </p:spTree>
    <p:extLst>
      <p:ext uri="{BB962C8B-B14F-4D97-AF65-F5344CB8AC3E}">
        <p14:creationId xmlns:p14="http://schemas.microsoft.com/office/powerpoint/2010/main" val="28737873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70046574"/>
              </p:ext>
            </p:extLst>
          </p:nvPr>
        </p:nvGraphicFramePr>
        <p:xfrm>
          <a:off x="655001" y="697548"/>
          <a:ext cx="8603298" cy="4800284"/>
        </p:xfrm>
        <a:graphic>
          <a:graphicData uri="http://schemas.openxmlformats.org/drawingml/2006/table">
            <a:tbl>
              <a:tblPr firstRow="1" bandRow="1">
                <a:tableStyleId>{5C22544A-7EE6-4342-B048-85BDC9FD1C3A}</a:tableStyleId>
              </a:tblPr>
              <a:tblGrid>
                <a:gridCol w="1848023"/>
                <a:gridCol w="1848023"/>
                <a:gridCol w="1273638"/>
                <a:gridCol w="3633614"/>
              </a:tblGrid>
              <a:tr h="333260">
                <a:tc>
                  <a:txBody>
                    <a:bodyPr/>
                    <a:lstStyle/>
                    <a:p>
                      <a:pPr marL="0" marR="0">
                        <a:lnSpc>
                          <a:spcPct val="107000"/>
                        </a:lnSpc>
                        <a:spcBef>
                          <a:spcPts val="0"/>
                        </a:spcBef>
                        <a:spcAft>
                          <a:spcPts val="800"/>
                        </a:spcAft>
                      </a:pPr>
                      <a:r>
                        <a:rPr lang="en-US" sz="1000">
                          <a:effectLst/>
                        </a:rPr>
                        <a:t>Entity</a:t>
                      </a:r>
                      <a:endParaRPr lang="en-US" sz="1000">
                        <a:effectLst/>
                        <a:latin typeface="Calibri" charset="0"/>
                        <a:ea typeface="Calibri" charset="0"/>
                        <a:cs typeface="Times New Roman" charset="0"/>
                      </a:endParaRPr>
                    </a:p>
                  </a:txBody>
                  <a:tcPr marL="31304" marR="31304" marT="4135" marB="0" anchor="ctr"/>
                </a:tc>
                <a:tc>
                  <a:txBody>
                    <a:bodyPr/>
                    <a:lstStyle/>
                    <a:p>
                      <a:pPr marL="0" marR="0">
                        <a:lnSpc>
                          <a:spcPct val="107000"/>
                        </a:lnSpc>
                        <a:spcBef>
                          <a:spcPts val="0"/>
                        </a:spcBef>
                        <a:spcAft>
                          <a:spcPts val="800"/>
                        </a:spcAft>
                      </a:pPr>
                      <a:r>
                        <a:rPr lang="en-US" sz="1000">
                          <a:effectLst/>
                        </a:rPr>
                        <a:t>Description</a:t>
                      </a:r>
                      <a:endParaRPr lang="en-US" sz="1000">
                        <a:effectLst/>
                        <a:latin typeface="Calibri" charset="0"/>
                        <a:ea typeface="Calibri" charset="0"/>
                        <a:cs typeface="Times New Roman" charset="0"/>
                      </a:endParaRPr>
                    </a:p>
                  </a:txBody>
                  <a:tcPr marL="31304" marR="31304" marT="4135" marB="0" anchor="ctr"/>
                </a:tc>
                <a:tc>
                  <a:txBody>
                    <a:bodyPr/>
                    <a:lstStyle/>
                    <a:p>
                      <a:pPr marL="0" marR="0">
                        <a:lnSpc>
                          <a:spcPct val="107000"/>
                        </a:lnSpc>
                        <a:spcBef>
                          <a:spcPts val="0"/>
                        </a:spcBef>
                        <a:spcAft>
                          <a:spcPts val="800"/>
                        </a:spcAft>
                      </a:pPr>
                      <a:r>
                        <a:rPr lang="en-US" sz="1000">
                          <a:effectLst/>
                        </a:rPr>
                        <a:t>Occurrence</a:t>
                      </a:r>
                      <a:endParaRPr lang="en-US" sz="1000">
                        <a:effectLst/>
                        <a:latin typeface="Calibri" charset="0"/>
                        <a:ea typeface="Calibri" charset="0"/>
                        <a:cs typeface="Times New Roman" charset="0"/>
                      </a:endParaRPr>
                    </a:p>
                  </a:txBody>
                  <a:tcPr marL="31304" marR="31304" marT="4135" marB="0" anchor="ctr"/>
                </a:tc>
                <a:tc>
                  <a:txBody>
                    <a:bodyPr/>
                    <a:lstStyle/>
                    <a:p>
                      <a:pPr marL="0" marR="0">
                        <a:lnSpc>
                          <a:spcPct val="107000"/>
                        </a:lnSpc>
                        <a:spcBef>
                          <a:spcPts val="0"/>
                        </a:spcBef>
                        <a:spcAft>
                          <a:spcPts val="800"/>
                        </a:spcAft>
                      </a:pPr>
                      <a:r>
                        <a:rPr lang="en-US" sz="1000">
                          <a:effectLst/>
                        </a:rPr>
                        <a:t> GNSO Obligation</a:t>
                      </a:r>
                      <a:endParaRPr lang="en-US" sz="1000">
                        <a:effectLst/>
                        <a:latin typeface="Calibri" charset="0"/>
                        <a:ea typeface="Calibri" charset="0"/>
                        <a:cs typeface="Times New Roman" charset="0"/>
                      </a:endParaRPr>
                    </a:p>
                  </a:txBody>
                  <a:tcPr marL="8860" marR="8860" marT="8860" marB="0" anchor="ctr"/>
                </a:tc>
              </a:tr>
              <a:tr h="792370">
                <a:tc>
                  <a:txBody>
                    <a:bodyPr/>
                    <a:lstStyle/>
                    <a:p>
                      <a:pPr marL="0" marR="0">
                        <a:lnSpc>
                          <a:spcPct val="107000"/>
                        </a:lnSpc>
                        <a:spcBef>
                          <a:spcPts val="0"/>
                        </a:spcBef>
                        <a:spcAft>
                          <a:spcPts val="800"/>
                        </a:spcAft>
                      </a:pPr>
                      <a:r>
                        <a:rPr lang="en-US" sz="1000">
                          <a:effectLst/>
                        </a:rPr>
                        <a:t/>
                      </a:r>
                      <a:br>
                        <a:rPr lang="en-US" sz="1000">
                          <a:effectLst/>
                        </a:rPr>
                      </a:br>
                      <a:r>
                        <a:rPr lang="en-US" sz="1000">
                          <a:effectLst/>
                        </a:rPr>
                        <a:t>[CSC Service Level Target Review]</a:t>
                      </a:r>
                      <a:endParaRPr lang="en-US" sz="1000">
                        <a:effectLst/>
                        <a:latin typeface="Calibri" charset="0"/>
                        <a:ea typeface="Calibri" charset="0"/>
                        <a:cs typeface="Times New Roman" charset="0"/>
                      </a:endParaRPr>
                    </a:p>
                  </a:txBody>
                  <a:tcPr marL="41936" marR="41936" marT="20673" marB="20673"/>
                </a:tc>
                <a:tc>
                  <a:txBody>
                    <a:bodyPr/>
                    <a:lstStyle/>
                    <a:p>
                      <a:pPr marL="0" marR="0">
                        <a:lnSpc>
                          <a:spcPct val="107000"/>
                        </a:lnSpc>
                        <a:spcBef>
                          <a:spcPts val="0"/>
                        </a:spcBef>
                        <a:spcAft>
                          <a:spcPts val="800"/>
                        </a:spcAft>
                      </a:pPr>
                      <a:r>
                        <a:rPr lang="en-US" sz="1000">
                          <a:effectLst/>
                        </a:rPr>
                        <a:t>To review the requests of review or change to the service level targets</a:t>
                      </a:r>
                      <a:endParaRPr lang="en-US" sz="1000">
                        <a:effectLst/>
                        <a:latin typeface="Calibri" charset="0"/>
                        <a:ea typeface="Calibri" charset="0"/>
                        <a:cs typeface="Times New Roman" charset="0"/>
                      </a:endParaRPr>
                    </a:p>
                  </a:txBody>
                  <a:tcPr marL="31304" marR="31304" marT="4135" marB="0"/>
                </a:tc>
                <a:tc>
                  <a:txBody>
                    <a:bodyPr/>
                    <a:lstStyle/>
                    <a:p>
                      <a:pPr marL="0" marR="0">
                        <a:lnSpc>
                          <a:spcPct val="107000"/>
                        </a:lnSpc>
                        <a:spcBef>
                          <a:spcPts val="0"/>
                        </a:spcBef>
                        <a:spcAft>
                          <a:spcPts val="800"/>
                        </a:spcAft>
                      </a:pPr>
                      <a:r>
                        <a:rPr lang="en-US" sz="1000">
                          <a:effectLst/>
                        </a:rPr>
                        <a:t>As needed</a:t>
                      </a:r>
                      <a:endParaRPr lang="en-US" sz="1000">
                        <a:effectLst/>
                        <a:latin typeface="Calibri" charset="0"/>
                        <a:ea typeface="Calibri" charset="0"/>
                        <a:cs typeface="Times New Roman" charset="0"/>
                      </a:endParaRPr>
                    </a:p>
                  </a:txBody>
                  <a:tcPr marL="31304" marR="31304" marT="4135" marB="0"/>
                </a:tc>
                <a:tc>
                  <a:txBody>
                    <a:bodyPr/>
                    <a:lstStyle/>
                    <a:p>
                      <a:pPr marL="342900" marR="0" lvl="0" indent="-342900">
                        <a:lnSpc>
                          <a:spcPct val="107000"/>
                        </a:lnSpc>
                        <a:spcBef>
                          <a:spcPts val="0"/>
                        </a:spcBef>
                        <a:spcAft>
                          <a:spcPts val="0"/>
                        </a:spcAft>
                        <a:buFont typeface="Symbol" charset="2"/>
                        <a:buChar char=""/>
                        <a:tabLst>
                          <a:tab pos="457200" algn="l"/>
                        </a:tabLst>
                      </a:pPr>
                      <a:r>
                        <a:rPr lang="en-AU" sz="1000">
                          <a:effectLst/>
                        </a:rPr>
                        <a:t>Changes to service level targets as a result of the review must be agreed to by the ccNSO and GNSO.</a:t>
                      </a:r>
                      <a:endParaRPr lang="en-US" sz="1000">
                        <a:effectLst/>
                        <a:latin typeface="Calibri" charset="0"/>
                        <a:ea typeface="Calibri" charset="0"/>
                        <a:cs typeface="Times New Roman" charset="0"/>
                      </a:endParaRPr>
                    </a:p>
                  </a:txBody>
                  <a:tcPr marL="8860" marR="8860" marT="8860" marB="0"/>
                </a:tc>
              </a:tr>
              <a:tr h="799401">
                <a:tc>
                  <a:txBody>
                    <a:bodyPr/>
                    <a:lstStyle/>
                    <a:p>
                      <a:pPr marL="0" marR="0">
                        <a:lnSpc>
                          <a:spcPct val="107000"/>
                        </a:lnSpc>
                        <a:spcBef>
                          <a:spcPts val="0"/>
                        </a:spcBef>
                        <a:spcAft>
                          <a:spcPts val="800"/>
                        </a:spcAft>
                      </a:pPr>
                      <a:r>
                        <a:rPr lang="en-US" sz="1000">
                          <a:effectLst/>
                        </a:rPr>
                        <a:t>Root Zone Evolution Review Committee (RZERC)</a:t>
                      </a:r>
                      <a:endParaRPr lang="en-US" sz="1000">
                        <a:effectLst/>
                        <a:latin typeface="Calibri" charset="0"/>
                        <a:ea typeface="Calibri" charset="0"/>
                        <a:cs typeface="Times New Roman" charset="0"/>
                      </a:endParaRPr>
                    </a:p>
                  </a:txBody>
                  <a:tcPr marL="41936" marR="41936" marT="20673" marB="20673"/>
                </a:tc>
                <a:tc>
                  <a:txBody>
                    <a:bodyPr/>
                    <a:lstStyle/>
                    <a:p>
                      <a:pPr marL="0" marR="0">
                        <a:lnSpc>
                          <a:spcPct val="107000"/>
                        </a:lnSpc>
                        <a:spcBef>
                          <a:spcPts val="0"/>
                        </a:spcBef>
                        <a:spcAft>
                          <a:spcPts val="800"/>
                        </a:spcAft>
                      </a:pPr>
                      <a:r>
                        <a:rPr lang="en-US" sz="1000">
                          <a:effectLst/>
                        </a:rPr>
                        <a:t>To advise the ICANN Board of the architectural and operational changes to the root zone environment</a:t>
                      </a:r>
                      <a:endParaRPr lang="en-US" sz="1000">
                        <a:effectLst/>
                        <a:latin typeface="Calibri" charset="0"/>
                        <a:ea typeface="Calibri" charset="0"/>
                        <a:cs typeface="Times New Roman" charset="0"/>
                      </a:endParaRPr>
                    </a:p>
                  </a:txBody>
                  <a:tcPr marL="31304" marR="31304" marT="4135" marB="0"/>
                </a:tc>
                <a:tc>
                  <a:txBody>
                    <a:bodyPr/>
                    <a:lstStyle/>
                    <a:p>
                      <a:pPr marL="0" marR="0">
                        <a:lnSpc>
                          <a:spcPct val="107000"/>
                        </a:lnSpc>
                        <a:spcBef>
                          <a:spcPts val="0"/>
                        </a:spcBef>
                        <a:spcAft>
                          <a:spcPts val="800"/>
                        </a:spcAft>
                      </a:pPr>
                      <a:r>
                        <a:rPr lang="en-US" sz="1000">
                          <a:effectLst/>
                        </a:rPr>
                        <a:t>As needed</a:t>
                      </a:r>
                      <a:endParaRPr lang="en-US" sz="1000">
                        <a:effectLst/>
                        <a:latin typeface="Calibri" charset="0"/>
                        <a:ea typeface="Calibri" charset="0"/>
                        <a:cs typeface="Times New Roman" charset="0"/>
                      </a:endParaRPr>
                    </a:p>
                  </a:txBody>
                  <a:tcPr marL="31304" marR="31304" marT="4135" marB="0"/>
                </a:tc>
                <a:tc>
                  <a:txBody>
                    <a:bodyPr/>
                    <a:lstStyle/>
                    <a:p>
                      <a:pPr marL="342900" marR="0" lvl="0" indent="-342900">
                        <a:lnSpc>
                          <a:spcPct val="107000"/>
                        </a:lnSpc>
                        <a:spcBef>
                          <a:spcPts val="0"/>
                        </a:spcBef>
                        <a:spcAft>
                          <a:spcPts val="0"/>
                        </a:spcAft>
                        <a:buFont typeface="Symbol" charset="2"/>
                        <a:buChar char=""/>
                        <a:tabLst>
                          <a:tab pos="457200" algn="l"/>
                        </a:tabLst>
                      </a:pPr>
                      <a:r>
                        <a:rPr lang="en-AU" sz="1000">
                          <a:effectLst/>
                        </a:rPr>
                        <a:t>Nil</a:t>
                      </a:r>
                      <a:endParaRPr lang="en-US" sz="1000">
                        <a:effectLst/>
                        <a:latin typeface="Calibri" charset="0"/>
                        <a:ea typeface="Calibri" charset="0"/>
                        <a:cs typeface="Times New Roman" charset="0"/>
                      </a:endParaRPr>
                    </a:p>
                  </a:txBody>
                  <a:tcPr marL="8860" marR="8860" marT="8860" marB="0"/>
                </a:tc>
              </a:tr>
              <a:tr h="1290513">
                <a:tc>
                  <a:txBody>
                    <a:bodyPr/>
                    <a:lstStyle/>
                    <a:p>
                      <a:pPr marL="0" marR="0">
                        <a:lnSpc>
                          <a:spcPct val="107000"/>
                        </a:lnSpc>
                        <a:spcBef>
                          <a:spcPts val="0"/>
                        </a:spcBef>
                        <a:spcAft>
                          <a:spcPts val="800"/>
                        </a:spcAft>
                      </a:pPr>
                      <a:r>
                        <a:rPr lang="en-US" sz="1000">
                          <a:effectLst/>
                        </a:rPr>
                        <a:t>IANA Function Review Team (IFRT)</a:t>
                      </a:r>
                      <a:endParaRPr lang="en-US" sz="1000">
                        <a:effectLst/>
                        <a:latin typeface="Calibri" charset="0"/>
                        <a:ea typeface="Calibri" charset="0"/>
                        <a:cs typeface="Times New Roman" charset="0"/>
                      </a:endParaRPr>
                    </a:p>
                  </a:txBody>
                  <a:tcPr marL="41936" marR="41936" marT="20673" marB="20673"/>
                </a:tc>
                <a:tc>
                  <a:txBody>
                    <a:bodyPr/>
                    <a:lstStyle/>
                    <a:p>
                      <a:pPr marL="0" marR="0">
                        <a:lnSpc>
                          <a:spcPct val="107000"/>
                        </a:lnSpc>
                        <a:spcBef>
                          <a:spcPts val="0"/>
                        </a:spcBef>
                        <a:spcAft>
                          <a:spcPts val="800"/>
                        </a:spcAft>
                      </a:pPr>
                      <a:r>
                        <a:rPr lang="en-US" sz="1000">
                          <a:effectLst/>
                        </a:rPr>
                        <a:t>To review PTI’s SOW and PTI’s performance against ICANN-PTI contract and SOW</a:t>
                      </a:r>
                      <a:endParaRPr lang="en-US" sz="1000">
                        <a:effectLst/>
                        <a:latin typeface="Calibri" charset="0"/>
                        <a:ea typeface="Calibri" charset="0"/>
                        <a:cs typeface="Times New Roman" charset="0"/>
                      </a:endParaRPr>
                    </a:p>
                  </a:txBody>
                  <a:tcPr marL="31304" marR="31304" marT="4135" marB="0"/>
                </a:tc>
                <a:tc>
                  <a:txBody>
                    <a:bodyPr/>
                    <a:lstStyle/>
                    <a:p>
                      <a:pPr marL="0" marR="0">
                        <a:lnSpc>
                          <a:spcPct val="107000"/>
                        </a:lnSpc>
                        <a:spcBef>
                          <a:spcPts val="0"/>
                        </a:spcBef>
                        <a:spcAft>
                          <a:spcPts val="800"/>
                        </a:spcAft>
                      </a:pPr>
                      <a:r>
                        <a:rPr lang="en-US" sz="1000">
                          <a:effectLst/>
                        </a:rPr>
                        <a:t>Periodic</a:t>
                      </a:r>
                    </a:p>
                    <a:p>
                      <a:pPr marL="0" marR="0">
                        <a:lnSpc>
                          <a:spcPct val="107000"/>
                        </a:lnSpc>
                        <a:spcBef>
                          <a:spcPts val="0"/>
                        </a:spcBef>
                        <a:spcAft>
                          <a:spcPts val="800"/>
                        </a:spcAft>
                      </a:pPr>
                      <a:r>
                        <a:rPr lang="en-US" sz="1000">
                          <a:effectLst/>
                        </a:rPr>
                        <a:t>(Within 2 years from the transition, then no more than every 5 years thereafter)</a:t>
                      </a:r>
                      <a:endParaRPr lang="en-US" sz="1000">
                        <a:effectLst/>
                        <a:latin typeface="Calibri" charset="0"/>
                        <a:ea typeface="Calibri" charset="0"/>
                        <a:cs typeface="Times New Roman" charset="0"/>
                      </a:endParaRPr>
                    </a:p>
                  </a:txBody>
                  <a:tcPr marL="31304" marR="31304" marT="4135" marB="0"/>
                </a:tc>
                <a:tc>
                  <a:txBody>
                    <a:bodyPr/>
                    <a:lstStyle/>
                    <a:p>
                      <a:pPr marL="342900" marR="0" lvl="0" indent="-342900">
                        <a:lnSpc>
                          <a:spcPct val="107000"/>
                        </a:lnSpc>
                        <a:spcBef>
                          <a:spcPts val="0"/>
                        </a:spcBef>
                        <a:spcAft>
                          <a:spcPts val="0"/>
                        </a:spcAft>
                        <a:buFont typeface="Arial" charset="0"/>
                        <a:buChar char="•"/>
                        <a:tabLst>
                          <a:tab pos="457200" algn="l"/>
                        </a:tabLst>
                      </a:pPr>
                      <a:r>
                        <a:rPr lang="en-AU" sz="1000">
                          <a:effectLst/>
                        </a:rPr>
                        <a:t>Members of the IFRT will be selected by the SO/ACs in accordance with internally defined processes.</a:t>
                      </a:r>
                      <a:endParaRPr lang="en-US" sz="1000">
                        <a:effectLst/>
                      </a:endParaRPr>
                    </a:p>
                    <a:p>
                      <a:pPr marL="342900" marR="0" lvl="0" indent="-342900">
                        <a:lnSpc>
                          <a:spcPct val="107000"/>
                        </a:lnSpc>
                        <a:spcBef>
                          <a:spcPts val="0"/>
                        </a:spcBef>
                        <a:spcAft>
                          <a:spcPts val="0"/>
                        </a:spcAft>
                        <a:buFont typeface="Arial" charset="0"/>
                        <a:buChar char="•"/>
                        <a:tabLst>
                          <a:tab pos="457200" algn="l"/>
                        </a:tabLst>
                      </a:pPr>
                      <a:r>
                        <a:rPr lang="en-AU" sz="1000">
                          <a:effectLst/>
                        </a:rPr>
                        <a:t>The IFRT will be Co-Chaired by some designated by the GNSO and by the ccNSO.</a:t>
                      </a:r>
                      <a:endParaRPr lang="en-US" sz="1000">
                        <a:effectLst/>
                        <a:latin typeface="Calibri" charset="0"/>
                        <a:ea typeface="Calibri" charset="0"/>
                        <a:cs typeface="Times New Roman" charset="0"/>
                      </a:endParaRPr>
                    </a:p>
                  </a:txBody>
                  <a:tcPr marL="8860" marR="8860" marT="8860" marB="0"/>
                </a:tc>
              </a:tr>
              <a:tr h="792370">
                <a:tc>
                  <a:txBody>
                    <a:bodyPr/>
                    <a:lstStyle/>
                    <a:p>
                      <a:pPr marL="0" marR="0">
                        <a:lnSpc>
                          <a:spcPct val="107000"/>
                        </a:lnSpc>
                        <a:spcBef>
                          <a:spcPts val="0"/>
                        </a:spcBef>
                        <a:spcAft>
                          <a:spcPts val="800"/>
                        </a:spcAft>
                      </a:pPr>
                      <a:r>
                        <a:rPr lang="en-US" sz="1000" dirty="0">
                          <a:effectLst/>
                        </a:rPr>
                        <a:t>Special IANA Function Review Team (Special IFRT)</a:t>
                      </a:r>
                      <a:endParaRPr lang="en-US" sz="1000" dirty="0">
                        <a:effectLst/>
                        <a:latin typeface="Calibri" charset="0"/>
                        <a:ea typeface="Calibri" charset="0"/>
                        <a:cs typeface="Times New Roman" charset="0"/>
                      </a:endParaRPr>
                    </a:p>
                  </a:txBody>
                  <a:tcPr marL="41936" marR="41936" marT="20673" marB="20673"/>
                </a:tc>
                <a:tc>
                  <a:txBody>
                    <a:bodyPr/>
                    <a:lstStyle/>
                    <a:p>
                      <a:pPr marL="0" marR="0">
                        <a:lnSpc>
                          <a:spcPct val="107000"/>
                        </a:lnSpc>
                        <a:spcBef>
                          <a:spcPts val="0"/>
                        </a:spcBef>
                        <a:spcAft>
                          <a:spcPts val="800"/>
                        </a:spcAft>
                      </a:pPr>
                      <a:r>
                        <a:rPr lang="en-US" sz="1000">
                          <a:effectLst/>
                        </a:rPr>
                        <a:t>To review the issues identified by CSC (only ccNSO and GNSO can initiate Special IFR)</a:t>
                      </a:r>
                      <a:endParaRPr lang="en-US" sz="1000">
                        <a:effectLst/>
                        <a:latin typeface="Calibri" charset="0"/>
                        <a:ea typeface="Calibri" charset="0"/>
                        <a:cs typeface="Times New Roman" charset="0"/>
                      </a:endParaRPr>
                    </a:p>
                  </a:txBody>
                  <a:tcPr marL="31304" marR="31304" marT="4135" marB="0"/>
                </a:tc>
                <a:tc>
                  <a:txBody>
                    <a:bodyPr/>
                    <a:lstStyle/>
                    <a:p>
                      <a:pPr marL="0" marR="0">
                        <a:lnSpc>
                          <a:spcPct val="107000"/>
                        </a:lnSpc>
                        <a:spcBef>
                          <a:spcPts val="0"/>
                        </a:spcBef>
                        <a:spcAft>
                          <a:spcPts val="800"/>
                        </a:spcAft>
                      </a:pPr>
                      <a:r>
                        <a:rPr lang="en-US" sz="1000">
                          <a:effectLst/>
                        </a:rPr>
                        <a:t>As needed</a:t>
                      </a:r>
                      <a:endParaRPr lang="en-US" sz="1000">
                        <a:effectLst/>
                        <a:latin typeface="Calibri" charset="0"/>
                        <a:ea typeface="Calibri" charset="0"/>
                        <a:cs typeface="Times New Roman" charset="0"/>
                      </a:endParaRPr>
                    </a:p>
                  </a:txBody>
                  <a:tcPr marL="31304" marR="31304" marT="4135" marB="0"/>
                </a:tc>
                <a:tc>
                  <a:txBody>
                    <a:bodyPr/>
                    <a:lstStyle/>
                    <a:p>
                      <a:pPr marL="342900" marR="0" lvl="0" indent="-342900">
                        <a:lnSpc>
                          <a:spcPct val="107000"/>
                        </a:lnSpc>
                        <a:spcBef>
                          <a:spcPts val="0"/>
                        </a:spcBef>
                        <a:spcAft>
                          <a:spcPts val="0"/>
                        </a:spcAft>
                        <a:buFont typeface="Arial" charset="0"/>
                        <a:buChar char="•"/>
                        <a:tabLst>
                          <a:tab pos="457200" algn="l"/>
                        </a:tabLst>
                      </a:pPr>
                      <a:r>
                        <a:rPr lang="en-AU" sz="1000">
                          <a:effectLst/>
                        </a:rPr>
                        <a:t>The GNSO could initiate a Special IFR. It would require a supermajority vote of the ccNSO and GNSO Councils.</a:t>
                      </a:r>
                      <a:endParaRPr lang="en-US" sz="1000">
                        <a:effectLst/>
                        <a:latin typeface="Calibri" charset="0"/>
                        <a:ea typeface="Calibri" charset="0"/>
                        <a:cs typeface="Times New Roman" charset="0"/>
                      </a:endParaRPr>
                    </a:p>
                  </a:txBody>
                  <a:tcPr marL="8860" marR="8860" marT="8860" marB="0"/>
                </a:tc>
              </a:tr>
              <a:tr h="792370">
                <a:tc>
                  <a:txBody>
                    <a:bodyPr/>
                    <a:lstStyle/>
                    <a:p>
                      <a:pPr marL="0" marR="0">
                        <a:lnSpc>
                          <a:spcPct val="107000"/>
                        </a:lnSpc>
                        <a:spcBef>
                          <a:spcPts val="0"/>
                        </a:spcBef>
                        <a:spcAft>
                          <a:spcPts val="800"/>
                        </a:spcAft>
                      </a:pPr>
                      <a:r>
                        <a:rPr lang="en-US" sz="1000">
                          <a:effectLst/>
                        </a:rPr>
                        <a:t>Separation Cross-Community Working Group (SCWG)</a:t>
                      </a:r>
                      <a:endParaRPr lang="en-US" sz="1000">
                        <a:effectLst/>
                        <a:latin typeface="Calibri" charset="0"/>
                        <a:ea typeface="Calibri" charset="0"/>
                        <a:cs typeface="Times New Roman" charset="0"/>
                      </a:endParaRPr>
                    </a:p>
                  </a:txBody>
                  <a:tcPr marL="41936" marR="41936" marT="20673" marB="20673"/>
                </a:tc>
                <a:tc>
                  <a:txBody>
                    <a:bodyPr/>
                    <a:lstStyle/>
                    <a:p>
                      <a:pPr marL="0" marR="0">
                        <a:lnSpc>
                          <a:spcPct val="107000"/>
                        </a:lnSpc>
                        <a:spcBef>
                          <a:spcPts val="0"/>
                        </a:spcBef>
                        <a:spcAft>
                          <a:spcPts val="800"/>
                        </a:spcAft>
                      </a:pPr>
                      <a:r>
                        <a:rPr lang="en-US" sz="1000">
                          <a:effectLst/>
                        </a:rPr>
                        <a:t>To review the issues raised by the Special IFR and make recommendation</a:t>
                      </a:r>
                      <a:endParaRPr lang="en-US" sz="1000">
                        <a:effectLst/>
                        <a:latin typeface="Calibri" charset="0"/>
                        <a:ea typeface="Calibri" charset="0"/>
                        <a:cs typeface="Times New Roman" charset="0"/>
                      </a:endParaRPr>
                    </a:p>
                  </a:txBody>
                  <a:tcPr marL="31304" marR="31304" marT="4135" marB="0"/>
                </a:tc>
                <a:tc>
                  <a:txBody>
                    <a:bodyPr/>
                    <a:lstStyle/>
                    <a:p>
                      <a:pPr marL="0" marR="0">
                        <a:lnSpc>
                          <a:spcPct val="107000"/>
                        </a:lnSpc>
                        <a:spcBef>
                          <a:spcPts val="0"/>
                        </a:spcBef>
                        <a:spcAft>
                          <a:spcPts val="800"/>
                        </a:spcAft>
                      </a:pPr>
                      <a:r>
                        <a:rPr lang="en-US" sz="1000">
                          <a:effectLst/>
                        </a:rPr>
                        <a:t>As needed</a:t>
                      </a:r>
                      <a:endParaRPr lang="en-US" sz="1000">
                        <a:effectLst/>
                        <a:latin typeface="Calibri" charset="0"/>
                        <a:ea typeface="Calibri" charset="0"/>
                        <a:cs typeface="Times New Roman" charset="0"/>
                      </a:endParaRPr>
                    </a:p>
                  </a:txBody>
                  <a:tcPr marL="31304" marR="31304" marT="4135" marB="0"/>
                </a:tc>
                <a:tc>
                  <a:txBody>
                    <a:bodyPr/>
                    <a:lstStyle/>
                    <a:p>
                      <a:pPr marL="342900" marR="0" lvl="0" indent="-342900">
                        <a:lnSpc>
                          <a:spcPct val="107000"/>
                        </a:lnSpc>
                        <a:spcBef>
                          <a:spcPts val="0"/>
                        </a:spcBef>
                        <a:spcAft>
                          <a:spcPts val="0"/>
                        </a:spcAft>
                        <a:buFont typeface="Arial" charset="0"/>
                        <a:buChar char="•"/>
                        <a:tabLst>
                          <a:tab pos="457200" algn="l"/>
                        </a:tabLst>
                      </a:pPr>
                      <a:r>
                        <a:rPr lang="en-AU" sz="1000" dirty="0">
                          <a:effectLst/>
                        </a:rPr>
                        <a:t>Nil</a:t>
                      </a:r>
                      <a:endParaRPr lang="en-US" sz="1000" dirty="0">
                        <a:effectLst/>
                        <a:latin typeface="Calibri" charset="0"/>
                        <a:ea typeface="Calibri" charset="0"/>
                        <a:cs typeface="Times New Roman" charset="0"/>
                      </a:endParaRPr>
                    </a:p>
                  </a:txBody>
                  <a:tcPr marL="8860" marR="8860" marT="8860" marB="0"/>
                </a:tc>
              </a:tr>
            </a:tbl>
          </a:graphicData>
        </a:graphic>
      </p:graphicFrame>
    </p:spTree>
    <p:extLst>
      <p:ext uri="{BB962C8B-B14F-4D97-AF65-F5344CB8AC3E}">
        <p14:creationId xmlns:p14="http://schemas.microsoft.com/office/powerpoint/2010/main" val="39163869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1455"/>
          </a:xfrm>
        </p:spPr>
        <p:txBody>
          <a:bodyPr/>
          <a:lstStyle/>
          <a:p>
            <a:r>
              <a:rPr lang="en-US" dirty="0" smtClean="0"/>
              <a:t>GNSO Process Requirements</a:t>
            </a:r>
            <a:endParaRPr lang="en-US" dirty="0"/>
          </a:p>
        </p:txBody>
      </p:sp>
      <p:sp>
        <p:nvSpPr>
          <p:cNvPr id="3" name="Content Placeholder 2"/>
          <p:cNvSpPr>
            <a:spLocks noGrp="1"/>
          </p:cNvSpPr>
          <p:nvPr>
            <p:ph idx="1"/>
          </p:nvPr>
        </p:nvSpPr>
        <p:spPr>
          <a:xfrm>
            <a:off x="677334" y="1391055"/>
            <a:ext cx="8596668" cy="5301575"/>
          </a:xfrm>
        </p:spPr>
        <p:txBody>
          <a:bodyPr>
            <a:normAutofit/>
          </a:bodyPr>
          <a:lstStyle/>
          <a:p>
            <a:r>
              <a:rPr lang="en-US" dirty="0" smtClean="0"/>
              <a:t>The GNSO is responsible for selecting one non-registry liaison for the CSC. However this position is not mandatory. </a:t>
            </a:r>
          </a:p>
          <a:p>
            <a:r>
              <a:rPr lang="en-US" dirty="0" smtClean="0"/>
              <a:t>The full membership of the CSC must be approved by the </a:t>
            </a:r>
            <a:r>
              <a:rPr lang="en-US" dirty="0" err="1" smtClean="0"/>
              <a:t>ccNSO</a:t>
            </a:r>
            <a:r>
              <a:rPr lang="en-US" dirty="0" smtClean="0"/>
              <a:t> and GNSO. It is not the role of the </a:t>
            </a:r>
            <a:r>
              <a:rPr lang="en-US" dirty="0" err="1" smtClean="0"/>
              <a:t>ccNSO</a:t>
            </a:r>
            <a:r>
              <a:rPr lang="en-US" dirty="0" smtClean="0"/>
              <a:t> and GNSO to question the validity of any recommended appointments, but rather consider the overall composition in terms of geographic diversity and skill sets.</a:t>
            </a:r>
          </a:p>
          <a:p>
            <a:r>
              <a:rPr lang="en-US" dirty="0" smtClean="0"/>
              <a:t>CSC Composition</a:t>
            </a:r>
          </a:p>
          <a:p>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9785408"/>
              </p:ext>
            </p:extLst>
          </p:nvPr>
        </p:nvGraphicFramePr>
        <p:xfrm>
          <a:off x="1531322" y="3470324"/>
          <a:ext cx="6285150" cy="2909487"/>
        </p:xfrm>
        <a:graphic>
          <a:graphicData uri="http://schemas.openxmlformats.org/drawingml/2006/table">
            <a:tbl>
              <a:tblPr firstRow="1" bandRow="1">
                <a:tableStyleId>{5C22544A-7EE6-4342-B048-85BDC9FD1C3A}</a:tableStyleId>
              </a:tblPr>
              <a:tblGrid>
                <a:gridCol w="2989878"/>
                <a:gridCol w="3295272"/>
              </a:tblGrid>
              <a:tr h="314737">
                <a:tc>
                  <a:txBody>
                    <a:bodyPr/>
                    <a:lstStyle/>
                    <a:p>
                      <a:r>
                        <a:rPr lang="en-US" sz="1200" dirty="0" smtClean="0"/>
                        <a:t>Members</a:t>
                      </a:r>
                      <a:endParaRPr lang="en-US" sz="1200" dirty="0"/>
                    </a:p>
                  </a:txBody>
                  <a:tcPr/>
                </a:tc>
                <a:tc>
                  <a:txBody>
                    <a:bodyPr/>
                    <a:lstStyle/>
                    <a:p>
                      <a:r>
                        <a:rPr lang="en-US" sz="1200" dirty="0" smtClean="0"/>
                        <a:t>Liaisons</a:t>
                      </a:r>
                      <a:endParaRPr lang="en-US" sz="1200" dirty="0"/>
                    </a:p>
                  </a:txBody>
                  <a:tcPr/>
                </a:tc>
              </a:tr>
              <a:tr h="31473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Two </a:t>
                      </a:r>
                      <a:r>
                        <a:rPr lang="en-US" sz="1200" kern="1200" dirty="0" err="1" smtClean="0">
                          <a:solidFill>
                            <a:schemeClr val="dk1"/>
                          </a:solidFill>
                          <a:latin typeface="+mn-lt"/>
                          <a:ea typeface="+mn-ea"/>
                          <a:cs typeface="+mn-cs"/>
                        </a:rPr>
                        <a:t>gTLD</a:t>
                      </a:r>
                      <a:r>
                        <a:rPr lang="en-US" sz="1200" kern="1200" dirty="0" smtClean="0">
                          <a:solidFill>
                            <a:schemeClr val="dk1"/>
                          </a:solidFill>
                          <a:latin typeface="+mn-lt"/>
                          <a:ea typeface="+mn-ea"/>
                          <a:cs typeface="+mn-cs"/>
                        </a:rPr>
                        <a:t> Registry Operators (mandatory)</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One Liaison from IANA Functions Operator (mandatory)</a:t>
                      </a:r>
                    </a:p>
                  </a:txBody>
                  <a:tcPr/>
                </a:tc>
              </a:tr>
              <a:tr h="31473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Two </a:t>
                      </a:r>
                      <a:r>
                        <a:rPr lang="en-US" sz="1200" kern="1200" dirty="0" err="1" smtClean="0">
                          <a:solidFill>
                            <a:schemeClr val="dk1"/>
                          </a:solidFill>
                          <a:latin typeface="+mn-lt"/>
                          <a:ea typeface="+mn-ea"/>
                          <a:cs typeface="+mn-cs"/>
                        </a:rPr>
                        <a:t>ccTLD</a:t>
                      </a:r>
                      <a:r>
                        <a:rPr lang="en-US" sz="1200" kern="1200" dirty="0" smtClean="0">
                          <a:solidFill>
                            <a:schemeClr val="dk1"/>
                          </a:solidFill>
                          <a:latin typeface="+mn-lt"/>
                          <a:ea typeface="+mn-ea"/>
                          <a:cs typeface="+mn-cs"/>
                        </a:rPr>
                        <a:t> Registry Operators (mandatory)</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1 x GNSO (non-registry)</a:t>
                      </a:r>
                    </a:p>
                  </a:txBody>
                  <a:tcPr/>
                </a:tc>
              </a:tr>
              <a:tr h="31473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One TLD operator not considered a </a:t>
                      </a:r>
                      <a:r>
                        <a:rPr lang="en-US" sz="1200" dirty="0" err="1" smtClean="0"/>
                        <a:t>ccTLD</a:t>
                      </a:r>
                      <a:r>
                        <a:rPr lang="en-US" sz="1200" dirty="0" smtClean="0"/>
                        <a:t> or </a:t>
                      </a:r>
                      <a:r>
                        <a:rPr lang="en-US" sz="1200" dirty="0" err="1" smtClean="0"/>
                        <a:t>gTLD</a:t>
                      </a:r>
                      <a:endParaRPr lang="en-US" sz="12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1 x ALAC</a:t>
                      </a:r>
                    </a:p>
                  </a:txBody>
                  <a:tcPr/>
                </a:tc>
              </a:tr>
              <a:tr h="278939">
                <a:tc>
                  <a:txBody>
                    <a:bodyPr/>
                    <a:lstStyle/>
                    <a:p>
                      <a:endParaRPr lang="en-US" sz="12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1 x ASO</a:t>
                      </a:r>
                    </a:p>
                  </a:txBody>
                  <a:tcPr/>
                </a:tc>
              </a:tr>
              <a:tr h="314737">
                <a:tc>
                  <a:txBody>
                    <a:bodyPr/>
                    <a:lstStyle/>
                    <a:p>
                      <a:pPr marL="0" algn="l" defTabSz="457200" rtl="0" eaLnBrk="1" latinLnBrk="0" hangingPunct="1"/>
                      <a:endParaRPr lang="en-US" sz="1200" b="1" kern="1200" dirty="0">
                        <a:solidFill>
                          <a:schemeClr val="lt1"/>
                        </a:solidFill>
                        <a:latin typeface="+mn-lt"/>
                        <a:ea typeface="+mn-ea"/>
                        <a:cs typeface="+mn-cs"/>
                      </a:endParaRPr>
                    </a:p>
                  </a:txBody>
                  <a:tcPr/>
                </a:tc>
                <a:tc>
                  <a:txBody>
                    <a:bodyPr/>
                    <a:lstStyle/>
                    <a:p>
                      <a:r>
                        <a:rPr lang="en-US" sz="1200" dirty="0" smtClean="0"/>
                        <a:t>1 x GAC</a:t>
                      </a:r>
                      <a:endParaRPr lang="en-US" sz="1200" dirty="0"/>
                    </a:p>
                  </a:txBody>
                  <a:tcPr/>
                </a:tc>
              </a:tr>
              <a:tr h="314737">
                <a:tc>
                  <a:txBody>
                    <a:bodyPr/>
                    <a:lstStyle/>
                    <a:p>
                      <a:endParaRPr lang="en-US" sz="1200" dirty="0"/>
                    </a:p>
                  </a:txBody>
                  <a:tcPr/>
                </a:tc>
                <a:tc>
                  <a:txBody>
                    <a:bodyPr/>
                    <a:lstStyle/>
                    <a:p>
                      <a:r>
                        <a:rPr lang="en-US" sz="1200" dirty="0" smtClean="0"/>
                        <a:t>1 x RSSAC</a:t>
                      </a:r>
                      <a:endParaRPr lang="en-US" sz="1200" dirty="0"/>
                    </a:p>
                  </a:txBody>
                  <a:tcPr/>
                </a:tc>
              </a:tr>
              <a:tr h="314737">
                <a:tc>
                  <a:txBody>
                    <a:bodyPr/>
                    <a:lstStyle/>
                    <a:p>
                      <a:endParaRPr lang="en-US" sz="1200"/>
                    </a:p>
                  </a:txBody>
                  <a:tcPr/>
                </a:tc>
                <a:tc>
                  <a:txBody>
                    <a:bodyPr/>
                    <a:lstStyle/>
                    <a:p>
                      <a:r>
                        <a:rPr lang="en-US" sz="1200" dirty="0" smtClean="0"/>
                        <a:t>1 x SSAC</a:t>
                      </a:r>
                      <a:endParaRPr lang="en-US" sz="1200" dirty="0"/>
                    </a:p>
                  </a:txBody>
                  <a:tcPr/>
                </a:tc>
              </a:tr>
            </a:tbl>
          </a:graphicData>
        </a:graphic>
      </p:graphicFrame>
    </p:spTree>
    <p:extLst>
      <p:ext uri="{BB962C8B-B14F-4D97-AF65-F5344CB8AC3E}">
        <p14:creationId xmlns:p14="http://schemas.microsoft.com/office/powerpoint/2010/main" val="6133188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3089"/>
          </a:xfrm>
        </p:spPr>
        <p:txBody>
          <a:bodyPr/>
          <a:lstStyle/>
          <a:p>
            <a:r>
              <a:rPr lang="en-US" dirty="0"/>
              <a:t>CSC Selection Criteria</a:t>
            </a:r>
          </a:p>
        </p:txBody>
      </p:sp>
      <p:sp>
        <p:nvSpPr>
          <p:cNvPr id="3" name="Content Placeholder 2"/>
          <p:cNvSpPr>
            <a:spLocks noGrp="1"/>
          </p:cNvSpPr>
          <p:nvPr>
            <p:ph idx="1"/>
          </p:nvPr>
        </p:nvSpPr>
        <p:spPr>
          <a:xfrm>
            <a:off x="677334" y="1488333"/>
            <a:ext cx="8596668" cy="4542816"/>
          </a:xfrm>
        </p:spPr>
        <p:txBody>
          <a:bodyPr>
            <a:noAutofit/>
          </a:bodyPr>
          <a:lstStyle/>
          <a:p>
            <a:r>
              <a:rPr lang="en-US" sz="1800" dirty="0"/>
              <a:t>The CSC should be kept small and comprise representatives with direct experience and knowledge of the IANA naming functions.</a:t>
            </a:r>
          </a:p>
          <a:p>
            <a:r>
              <a:rPr lang="en-US" sz="1800" dirty="0" smtClean="0"/>
              <a:t>The </a:t>
            </a:r>
            <a:r>
              <a:rPr lang="en-US" sz="1800" dirty="0"/>
              <a:t>Membership Selection Process contained in the Charter, requires that potential candidates submit an Expression Of Interest that addresses the following questions:</a:t>
            </a:r>
          </a:p>
          <a:p>
            <a:pPr marL="685800" lvl="1">
              <a:buFont typeface="Arial" panose="020B0604020202020204" pitchFamily="34" charset="0"/>
              <a:buChar char="•"/>
            </a:pPr>
            <a:r>
              <a:rPr lang="en-US" sz="1800" dirty="0"/>
              <a:t>Why they are interested in becoming involved in the CSC</a:t>
            </a:r>
          </a:p>
          <a:p>
            <a:pPr marL="685800" lvl="1">
              <a:buFont typeface="Arial" panose="020B0604020202020204" pitchFamily="34" charset="0"/>
              <a:buChar char="•"/>
            </a:pPr>
            <a:r>
              <a:rPr lang="en-US" sz="1800" dirty="0"/>
              <a:t>What particular skills they would bring to the CSC</a:t>
            </a:r>
          </a:p>
          <a:p>
            <a:pPr marL="685800" lvl="1">
              <a:buFont typeface="Arial" panose="020B0604020202020204" pitchFamily="34" charset="0"/>
              <a:buChar char="•"/>
            </a:pPr>
            <a:r>
              <a:rPr lang="en-US" sz="1800" dirty="0"/>
              <a:t>Their knowledge of the IANA Functions</a:t>
            </a:r>
          </a:p>
          <a:p>
            <a:pPr marL="685800" lvl="1">
              <a:buFont typeface="Arial" panose="020B0604020202020204" pitchFamily="34" charset="0"/>
              <a:buChar char="•"/>
            </a:pPr>
            <a:r>
              <a:rPr lang="en-US" sz="1800" dirty="0"/>
              <a:t>Their understanding of the purpose of the CSC</a:t>
            </a:r>
          </a:p>
          <a:p>
            <a:pPr marL="685800" lvl="1">
              <a:buFont typeface="Arial" panose="020B0604020202020204" pitchFamily="34" charset="0"/>
              <a:buChar char="•"/>
            </a:pPr>
            <a:r>
              <a:rPr lang="en-US" sz="1800" dirty="0"/>
              <a:t>That they understand the time necessary required to participate in the CSC and can commit to this role</a:t>
            </a:r>
            <a:r>
              <a:rPr lang="en-US" sz="1800" dirty="0" smtClean="0"/>
              <a:t>.</a:t>
            </a:r>
          </a:p>
          <a:p>
            <a:r>
              <a:rPr lang="en-US" sz="1800" dirty="0" smtClean="0"/>
              <a:t>Interested </a:t>
            </a:r>
            <a:r>
              <a:rPr lang="en-US" sz="1800" dirty="0"/>
              <a:t>candidates should also include a resume or curriculum vitae or biography in support of their EOI</a:t>
            </a:r>
            <a:r>
              <a:rPr lang="en-US" sz="1800" dirty="0" smtClean="0"/>
              <a:t>.</a:t>
            </a:r>
            <a:endParaRPr lang="en-US" sz="1800" dirty="0"/>
          </a:p>
        </p:txBody>
      </p:sp>
    </p:spTree>
    <p:extLst>
      <p:ext uri="{BB962C8B-B14F-4D97-AF65-F5344CB8AC3E}">
        <p14:creationId xmlns:p14="http://schemas.microsoft.com/office/powerpoint/2010/main" val="11196850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604" y="609600"/>
            <a:ext cx="8596668" cy="762000"/>
          </a:xfrm>
        </p:spPr>
        <p:txBody>
          <a:bodyPr>
            <a:normAutofit/>
          </a:bodyPr>
          <a:lstStyle/>
          <a:p>
            <a:r>
              <a:rPr lang="en-US" dirty="0" smtClean="0"/>
              <a:t>Additional attributes of candidates</a:t>
            </a:r>
            <a:endParaRPr lang="en-US" dirty="0"/>
          </a:p>
        </p:txBody>
      </p:sp>
      <p:sp>
        <p:nvSpPr>
          <p:cNvPr id="3" name="Content Placeholder 2"/>
          <p:cNvSpPr>
            <a:spLocks noGrp="1"/>
          </p:cNvSpPr>
          <p:nvPr>
            <p:ph idx="1"/>
          </p:nvPr>
        </p:nvSpPr>
        <p:spPr>
          <a:xfrm>
            <a:off x="471594" y="1478604"/>
            <a:ext cx="9963996" cy="4933625"/>
          </a:xfrm>
        </p:spPr>
        <p:txBody>
          <a:bodyPr>
            <a:normAutofit/>
          </a:bodyPr>
          <a:lstStyle/>
          <a:p>
            <a:pPr marL="0" lvl="0" indent="0">
              <a:buNone/>
            </a:pPr>
            <a:r>
              <a:rPr lang="en-US" sz="1800" dirty="0" smtClean="0"/>
              <a:t>The Mission of the CSC is to, inter alia, ensure continued satisfactory performance of the IANA function for the direct customers of the naming services. </a:t>
            </a:r>
          </a:p>
          <a:p>
            <a:pPr marL="0" lvl="0" indent="0">
              <a:buNone/>
            </a:pPr>
            <a:r>
              <a:rPr lang="en-US" sz="1800" dirty="0" smtClean="0"/>
              <a:t>This will be achieved through regular monitoring by the CSC of the performance of the IANA naming function against agreed service level targets and through mechanisms to engage with the IANA Functions Operator to remedy identified areas of concern.</a:t>
            </a:r>
          </a:p>
          <a:p>
            <a:pPr marL="0" lvl="0" indent="0">
              <a:buNone/>
            </a:pPr>
            <a:r>
              <a:rPr lang="en-US" sz="1800" dirty="0" smtClean="0"/>
              <a:t>In order to fulfil the mission, potential candidates should possess the following skills:</a:t>
            </a:r>
          </a:p>
          <a:p>
            <a:pPr lvl="0"/>
            <a:r>
              <a:rPr lang="en-US" dirty="0" smtClean="0"/>
              <a:t>effective </a:t>
            </a:r>
            <a:r>
              <a:rPr lang="en-US" dirty="0"/>
              <a:t>communication </a:t>
            </a:r>
            <a:r>
              <a:rPr lang="en-US" dirty="0" smtClean="0"/>
              <a:t>skills and the ability to communicate in written and spoken English;</a:t>
            </a:r>
            <a:endParaRPr lang="en-US" dirty="0"/>
          </a:p>
          <a:p>
            <a:pPr lvl="0"/>
            <a:r>
              <a:rPr lang="en-US" dirty="0"/>
              <a:t>experience in managing and/or participating in committees (e.g. meeting coordination, reporting, and escalation) in order to contribute meaningfully to CSC processes; and </a:t>
            </a:r>
          </a:p>
          <a:p>
            <a:r>
              <a:rPr lang="en-US" dirty="0"/>
              <a:t>demonstrated ability in relationship management to support diplomatic discussion, consensus driven decision making, and productive negotiation.  </a:t>
            </a:r>
            <a:endParaRPr lang="en-US" dirty="0" smtClean="0"/>
          </a:p>
          <a:p>
            <a:pPr marL="0" indent="0">
              <a:buNone/>
            </a:pPr>
            <a:r>
              <a:rPr lang="en-US" dirty="0" smtClean="0"/>
              <a:t>Diversity in terms of skillset and geography will also be a factor in selecting candidates.</a:t>
            </a:r>
            <a:endParaRPr lang="en-US" dirty="0"/>
          </a:p>
        </p:txBody>
      </p:sp>
    </p:spTree>
    <p:extLst>
      <p:ext uri="{BB962C8B-B14F-4D97-AF65-F5344CB8AC3E}">
        <p14:creationId xmlns:p14="http://schemas.microsoft.com/office/powerpoint/2010/main" val="24960453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174" y="266700"/>
            <a:ext cx="8596668" cy="742545"/>
          </a:xfrm>
        </p:spPr>
        <p:txBody>
          <a:bodyPr/>
          <a:lstStyle/>
          <a:p>
            <a:r>
              <a:rPr lang="en-US" dirty="0" smtClean="0"/>
              <a:t>GNSO Selection Process</a:t>
            </a:r>
            <a:endParaRPr lang="en-US" dirty="0"/>
          </a:p>
        </p:txBody>
      </p:sp>
      <p:sp>
        <p:nvSpPr>
          <p:cNvPr id="3" name="Content Placeholder 2"/>
          <p:cNvSpPr>
            <a:spLocks noGrp="1"/>
          </p:cNvSpPr>
          <p:nvPr>
            <p:ph idx="1"/>
          </p:nvPr>
        </p:nvSpPr>
        <p:spPr>
          <a:xfrm>
            <a:off x="197274" y="1009244"/>
            <a:ext cx="10512636" cy="5248943"/>
          </a:xfrm>
        </p:spPr>
        <p:txBody>
          <a:bodyPr>
            <a:normAutofit/>
          </a:bodyPr>
          <a:lstStyle/>
          <a:p>
            <a:r>
              <a:rPr lang="en-US" sz="1800" dirty="0"/>
              <a:t>The </a:t>
            </a:r>
            <a:r>
              <a:rPr lang="en-US" sz="1800" dirty="0" smtClean="0"/>
              <a:t>GNSO </a:t>
            </a:r>
            <a:r>
              <a:rPr lang="en-US" sz="1800" dirty="0"/>
              <a:t>needs to </a:t>
            </a:r>
            <a:r>
              <a:rPr lang="en-US" sz="1800" dirty="0" smtClean="0"/>
              <a:t>agree to </a:t>
            </a:r>
            <a:r>
              <a:rPr lang="en-US" sz="1800" dirty="0"/>
              <a:t>a </a:t>
            </a:r>
            <a:r>
              <a:rPr lang="en-US" sz="1800" dirty="0" smtClean="0"/>
              <a:t>process to select the GNSO Liaison for the CSC. The proposed approach is outlined below</a:t>
            </a:r>
            <a:r>
              <a:rPr lang="en-US" sz="1800" dirty="0" smtClean="0"/>
              <a:t>:</a:t>
            </a:r>
            <a:endParaRPr lang="en-US" sz="1800" dirty="0"/>
          </a:p>
          <a:p>
            <a:pPr lvl="1"/>
            <a:r>
              <a:rPr lang="en-US" sz="1500" dirty="0" smtClean="0"/>
              <a:t>A call </a:t>
            </a:r>
            <a:r>
              <a:rPr lang="en-US" sz="1500" dirty="0"/>
              <a:t>for expressions of </a:t>
            </a:r>
            <a:r>
              <a:rPr lang="en-US" sz="1500" dirty="0" smtClean="0"/>
              <a:t>interest (EOI) will be </a:t>
            </a:r>
            <a:r>
              <a:rPr lang="en-US" sz="1500" dirty="0"/>
              <a:t>circulated </a:t>
            </a:r>
            <a:r>
              <a:rPr lang="en-US" sz="1500" dirty="0" smtClean="0"/>
              <a:t>by the GNSO Secretariat to the GNSO Council list </a:t>
            </a:r>
            <a:r>
              <a:rPr lang="en-US" sz="1500" dirty="0" smtClean="0"/>
              <a:t>with the intention that Counci</a:t>
            </a:r>
            <a:r>
              <a:rPr lang="en-US" sz="1500" dirty="0" smtClean="0"/>
              <a:t>l members will distribute to their respective SGs/Cs</a:t>
            </a:r>
            <a:r>
              <a:rPr lang="en-US" sz="1500" dirty="0" smtClean="0"/>
              <a:t>.</a:t>
            </a:r>
            <a:endParaRPr lang="en-US" sz="1500" dirty="0" smtClean="0"/>
          </a:p>
          <a:p>
            <a:pPr lvl="1"/>
            <a:r>
              <a:rPr lang="en-US" sz="1500" dirty="0" smtClean="0"/>
              <a:t>A </a:t>
            </a:r>
            <a:r>
              <a:rPr lang="en-US" sz="1500" dirty="0" smtClean="0"/>
              <a:t>GNSO Council Selection Committee is to be established to select a GNSO Liaison to the CSC. </a:t>
            </a:r>
            <a:endParaRPr lang="en-US" sz="1500" dirty="0" smtClean="0"/>
          </a:p>
          <a:p>
            <a:pPr lvl="1"/>
            <a:r>
              <a:rPr lang="en-US" sz="1500" dirty="0" smtClean="0"/>
              <a:t>Options for Selection Committee representatives: </a:t>
            </a:r>
          </a:p>
          <a:p>
            <a:pPr lvl="2"/>
            <a:r>
              <a:rPr lang="en-US" sz="1300" dirty="0" smtClean="0"/>
              <a:t>Initial call for volunteers to serve on the Selection </a:t>
            </a:r>
            <a:r>
              <a:rPr lang="en-US" sz="1300" dirty="0"/>
              <a:t>C</a:t>
            </a:r>
            <a:r>
              <a:rPr lang="en-US" sz="1300" dirty="0" smtClean="0"/>
              <a:t>ommittee; </a:t>
            </a:r>
            <a:endParaRPr lang="en-US" sz="1300" dirty="0" smtClean="0"/>
          </a:p>
          <a:p>
            <a:pPr lvl="2"/>
            <a:r>
              <a:rPr lang="en-US" sz="1300" dirty="0" smtClean="0"/>
              <a:t>In the event that no volunteers are forthcoming the Chair and Vice Chairs will serves as the Selection Committee; </a:t>
            </a:r>
            <a:endParaRPr lang="en-US" sz="1300" dirty="0" smtClean="0"/>
          </a:p>
          <a:p>
            <a:pPr lvl="2"/>
            <a:r>
              <a:rPr lang="en-US" sz="1300" dirty="0" smtClean="0"/>
              <a:t>The Selection Committee should comprise a minimum of three maximum of five Council Members from a cross-section of the Council</a:t>
            </a:r>
            <a:r>
              <a:rPr lang="en-US" sz="1300" dirty="0" smtClean="0"/>
              <a:t>.</a:t>
            </a:r>
            <a:endParaRPr lang="en-US" sz="1300" dirty="0"/>
          </a:p>
          <a:p>
            <a:pPr lvl="1"/>
            <a:r>
              <a:rPr lang="en-US" sz="1500" dirty="0" smtClean="0"/>
              <a:t>Selection Committee to </a:t>
            </a:r>
            <a:r>
              <a:rPr lang="en-US" sz="1500" dirty="0"/>
              <a:t>develop evaluation criteria based on the CSC Charter requirements and other attributes considered relevant to support the mission of the </a:t>
            </a:r>
            <a:r>
              <a:rPr lang="en-US" sz="1500" dirty="0" smtClean="0"/>
              <a:t>CSC. </a:t>
            </a:r>
          </a:p>
          <a:p>
            <a:pPr lvl="1"/>
            <a:r>
              <a:rPr lang="en-US" sz="1500" dirty="0" smtClean="0"/>
              <a:t>Selection Committee </a:t>
            </a:r>
            <a:r>
              <a:rPr lang="en-US" sz="1500" dirty="0"/>
              <a:t>to develop a matrix of key criteria and agree scoring system for candidate </a:t>
            </a:r>
            <a:r>
              <a:rPr lang="en-US" sz="1500" dirty="0" smtClean="0"/>
              <a:t>evaluations. </a:t>
            </a:r>
            <a:endParaRPr lang="en-US" sz="1500" dirty="0"/>
          </a:p>
          <a:p>
            <a:pPr lvl="1"/>
            <a:r>
              <a:rPr lang="en-US" sz="1500" dirty="0" smtClean="0"/>
              <a:t>Selection </a:t>
            </a:r>
            <a:r>
              <a:rPr lang="en-US" sz="1500" dirty="0" smtClean="0"/>
              <a:t>Committee to </a:t>
            </a:r>
            <a:r>
              <a:rPr lang="en-US" sz="1500" dirty="0"/>
              <a:t>meet (teleconference) and make final </a:t>
            </a:r>
            <a:r>
              <a:rPr lang="en-US" sz="1500" dirty="0" smtClean="0"/>
              <a:t>selection(s). Suggest that candidates be ranked and that top four be part of discussion with the GNSO Council; with two final candidates put forward in order to meet the diversity requirement</a:t>
            </a:r>
            <a:r>
              <a:rPr lang="en-US" sz="1500" dirty="0" smtClean="0"/>
              <a:t>.</a:t>
            </a:r>
            <a:endParaRPr lang="en-US" sz="1500" dirty="0" smtClean="0"/>
          </a:p>
          <a:p>
            <a:endParaRPr lang="en-US" dirty="0"/>
          </a:p>
        </p:txBody>
      </p:sp>
    </p:spTree>
    <p:extLst>
      <p:ext uri="{BB962C8B-B14F-4D97-AF65-F5344CB8AC3E}">
        <p14:creationId xmlns:p14="http://schemas.microsoft.com/office/powerpoint/2010/main" val="34495110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42545"/>
          </a:xfrm>
        </p:spPr>
        <p:txBody>
          <a:bodyPr/>
          <a:lstStyle/>
          <a:p>
            <a:r>
              <a:rPr lang="en-US" dirty="0" err="1" smtClean="0"/>
              <a:t>ccNSO</a:t>
            </a:r>
            <a:r>
              <a:rPr lang="en-US" dirty="0" smtClean="0"/>
              <a:t>/GNSO Approval Process</a:t>
            </a:r>
            <a:endParaRPr lang="en-US" dirty="0"/>
          </a:p>
        </p:txBody>
      </p:sp>
      <p:sp>
        <p:nvSpPr>
          <p:cNvPr id="3" name="Content Placeholder 2"/>
          <p:cNvSpPr>
            <a:spLocks noGrp="1"/>
          </p:cNvSpPr>
          <p:nvPr>
            <p:ph idx="1"/>
          </p:nvPr>
        </p:nvSpPr>
        <p:spPr>
          <a:xfrm>
            <a:off x="677334" y="1439695"/>
            <a:ext cx="8596668" cy="4601668"/>
          </a:xfrm>
        </p:spPr>
        <p:txBody>
          <a:bodyPr>
            <a:normAutofit/>
          </a:bodyPr>
          <a:lstStyle/>
          <a:p>
            <a:r>
              <a:rPr lang="en-US" sz="1800" dirty="0" smtClean="0"/>
              <a:t>In accordance with the CSC Charter, the </a:t>
            </a:r>
            <a:r>
              <a:rPr lang="en-US" sz="1800" dirty="0" err="1" smtClean="0"/>
              <a:t>ccNSO</a:t>
            </a:r>
            <a:r>
              <a:rPr lang="en-US" sz="1800" dirty="0" smtClean="0"/>
              <a:t> and GNSO </a:t>
            </a:r>
            <a:r>
              <a:rPr lang="en-US" sz="1800" dirty="0" smtClean="0"/>
              <a:t>are required to approve the final composition of the CSC.</a:t>
            </a:r>
            <a:endParaRPr lang="en-US" sz="1800" dirty="0"/>
          </a:p>
          <a:p>
            <a:pPr lvl="1"/>
            <a:r>
              <a:rPr lang="en-US" sz="1600" dirty="0" smtClean="0"/>
              <a:t>The </a:t>
            </a:r>
            <a:r>
              <a:rPr lang="en-US" sz="1600" dirty="0" err="1" smtClean="0"/>
              <a:t>ccNSO</a:t>
            </a:r>
            <a:r>
              <a:rPr lang="en-US" sz="1600" dirty="0" smtClean="0"/>
              <a:t> and GNSO Selection Committee meet to review the full slate and come to an agreement.</a:t>
            </a:r>
          </a:p>
          <a:p>
            <a:pPr lvl="1"/>
            <a:r>
              <a:rPr lang="en-US" sz="1600" dirty="0" smtClean="0"/>
              <a:t>The </a:t>
            </a:r>
            <a:r>
              <a:rPr lang="en-US" sz="1600" dirty="0" err="1" smtClean="0"/>
              <a:t>ccNSO</a:t>
            </a:r>
            <a:r>
              <a:rPr lang="en-US" sz="1600" dirty="0" smtClean="0"/>
              <a:t> and GNSO Selection Committee seek agreement from their respective </a:t>
            </a:r>
            <a:r>
              <a:rPr lang="en-US" sz="1600" dirty="0" smtClean="0"/>
              <a:t>parties, </a:t>
            </a:r>
            <a:r>
              <a:rPr lang="en-US" sz="1600" dirty="0" err="1" smtClean="0"/>
              <a:t>ie</a:t>
            </a:r>
            <a:r>
              <a:rPr lang="en-US" sz="1600" dirty="0" smtClean="0"/>
              <a:t> the GNSO Council would ratify the final composition proposed by the </a:t>
            </a:r>
            <a:r>
              <a:rPr lang="en-US" sz="1600" dirty="0" err="1" smtClean="0"/>
              <a:t>ccNSO</a:t>
            </a:r>
            <a:r>
              <a:rPr lang="en-US" sz="1600" dirty="0" smtClean="0"/>
              <a:t> and GNSO Selection Committee.</a:t>
            </a:r>
            <a:endParaRPr lang="en-US" sz="1600" dirty="0" smtClean="0"/>
          </a:p>
          <a:p>
            <a:pPr lvl="1"/>
            <a:r>
              <a:rPr lang="en-US" sz="1600" dirty="0" smtClean="0"/>
              <a:t>Once both parties agree the slate is confirmed.</a:t>
            </a:r>
          </a:p>
          <a:p>
            <a:pPr lvl="1"/>
            <a:r>
              <a:rPr lang="en-US" sz="1600" dirty="0" smtClean="0"/>
              <a:t>The </a:t>
            </a:r>
            <a:r>
              <a:rPr lang="en-US" sz="1600" dirty="0" err="1" smtClean="0"/>
              <a:t>ccNSO</a:t>
            </a:r>
            <a:r>
              <a:rPr lang="en-US" sz="1600" dirty="0" smtClean="0"/>
              <a:t> and GNSO </a:t>
            </a:r>
            <a:r>
              <a:rPr lang="en-US" sz="1600" dirty="0" smtClean="0"/>
              <a:t>provide a joint communication to </a:t>
            </a:r>
            <a:r>
              <a:rPr lang="en-US" sz="1600" dirty="0" smtClean="0"/>
              <a:t>ICANN </a:t>
            </a:r>
            <a:r>
              <a:rPr lang="en-US" sz="1600" dirty="0" smtClean="0"/>
              <a:t>of the </a:t>
            </a:r>
            <a:r>
              <a:rPr lang="en-US" sz="1600" dirty="0" smtClean="0"/>
              <a:t>approved CSC </a:t>
            </a:r>
            <a:r>
              <a:rPr lang="en-US" sz="1600" dirty="0" smtClean="0"/>
              <a:t>candidates.</a:t>
            </a:r>
            <a:endParaRPr lang="en-US" sz="1600" dirty="0" smtClean="0"/>
          </a:p>
        </p:txBody>
      </p:sp>
    </p:spTree>
    <p:extLst>
      <p:ext uri="{BB962C8B-B14F-4D97-AF65-F5344CB8AC3E}">
        <p14:creationId xmlns:p14="http://schemas.microsoft.com/office/powerpoint/2010/main" val="13035484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12872" y="3227936"/>
            <a:ext cx="1161598" cy="830997"/>
          </a:xfrm>
          <a:prstGeom prst="rect">
            <a:avLst/>
          </a:prstGeom>
          <a:noFill/>
        </p:spPr>
        <p:txBody>
          <a:bodyPr wrap="square" rtlCol="0">
            <a:spAutoFit/>
          </a:bodyPr>
          <a:lstStyle/>
          <a:p>
            <a:r>
              <a:rPr lang="en-US" sz="1200" dirty="0" smtClean="0">
                <a:latin typeface="Source Sans Pro"/>
                <a:cs typeface="Source Sans Pro"/>
              </a:rPr>
              <a:t>Issue Call for </a:t>
            </a:r>
          </a:p>
          <a:p>
            <a:r>
              <a:rPr lang="en-US" sz="1200" dirty="0" smtClean="0">
                <a:latin typeface="Source Sans Pro"/>
                <a:cs typeface="Source Sans Pro"/>
              </a:rPr>
              <a:t>Expression of</a:t>
            </a:r>
          </a:p>
          <a:p>
            <a:r>
              <a:rPr lang="en-US" sz="1200" dirty="0" smtClean="0">
                <a:latin typeface="Source Sans Pro"/>
                <a:cs typeface="Source Sans Pro"/>
              </a:rPr>
              <a:t>Interest (</a:t>
            </a:r>
            <a:r>
              <a:rPr lang="en-US" sz="1200" dirty="0" err="1" smtClean="0">
                <a:latin typeface="Source Sans Pro"/>
                <a:cs typeface="Source Sans Pro"/>
              </a:rPr>
              <a:t>EoI</a:t>
            </a:r>
            <a:r>
              <a:rPr lang="en-US" sz="1200" dirty="0" smtClean="0">
                <a:latin typeface="Source Sans Pro"/>
                <a:cs typeface="Source Sans Pro"/>
              </a:rPr>
              <a:t>)</a:t>
            </a:r>
            <a:endParaRPr lang="en-US" sz="1200" dirty="0">
              <a:latin typeface="Source Sans Pro"/>
              <a:cs typeface="Source Sans Pro"/>
            </a:endParaRPr>
          </a:p>
          <a:p>
            <a:pPr marL="285750" indent="-285750">
              <a:buFontTx/>
              <a:buChar char="-"/>
            </a:pPr>
            <a:endParaRPr lang="en-US" sz="1200" dirty="0">
              <a:latin typeface="Source Sans Pro"/>
              <a:cs typeface="Source Sans Pro"/>
            </a:endParaRPr>
          </a:p>
        </p:txBody>
      </p:sp>
      <p:sp>
        <p:nvSpPr>
          <p:cNvPr id="2" name="Title 1"/>
          <p:cNvSpPr>
            <a:spLocks noGrp="1"/>
          </p:cNvSpPr>
          <p:nvPr>
            <p:ph type="title"/>
          </p:nvPr>
        </p:nvSpPr>
        <p:spPr/>
        <p:txBody>
          <a:bodyPr/>
          <a:lstStyle/>
          <a:p>
            <a:r>
              <a:rPr lang="en-US" smtClean="0"/>
              <a:t>CSC Draft Timeline</a:t>
            </a:r>
            <a:endParaRPr lang="en-US" dirty="0"/>
          </a:p>
        </p:txBody>
      </p:sp>
      <p:graphicFrame>
        <p:nvGraphicFramePr>
          <p:cNvPr id="3" name="Diagram 2"/>
          <p:cNvGraphicFramePr/>
          <p:nvPr>
            <p:extLst>
              <p:ext uri="{D42A27DB-BD31-4B8C-83A1-F6EECF244321}">
                <p14:modId xmlns:p14="http://schemas.microsoft.com/office/powerpoint/2010/main" val="2133108439"/>
              </p:ext>
            </p:extLst>
          </p:nvPr>
        </p:nvGraphicFramePr>
        <p:xfrm>
          <a:off x="151618" y="2041085"/>
          <a:ext cx="8557847" cy="13774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Flowchart: Connector 7"/>
          <p:cNvSpPr/>
          <p:nvPr/>
        </p:nvSpPr>
        <p:spPr>
          <a:xfrm>
            <a:off x="89096" y="2148756"/>
            <a:ext cx="422031" cy="422031"/>
          </a:xfrm>
          <a:prstGeom prst="flowChartConnector">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1</a:t>
            </a:r>
            <a:endParaRPr lang="en-US" dirty="0"/>
          </a:p>
        </p:txBody>
      </p:sp>
      <p:sp>
        <p:nvSpPr>
          <p:cNvPr id="9" name="Flowchart: Connector 8"/>
          <p:cNvSpPr/>
          <p:nvPr/>
        </p:nvSpPr>
        <p:spPr>
          <a:xfrm>
            <a:off x="6727872" y="2114466"/>
            <a:ext cx="422031" cy="422031"/>
          </a:xfrm>
          <a:prstGeom prst="flowChartConnector">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5</a:t>
            </a:r>
          </a:p>
        </p:txBody>
      </p:sp>
      <p:sp>
        <p:nvSpPr>
          <p:cNvPr id="10" name="Flowchart: Connector 9"/>
          <p:cNvSpPr/>
          <p:nvPr/>
        </p:nvSpPr>
        <p:spPr>
          <a:xfrm>
            <a:off x="5169093" y="2148754"/>
            <a:ext cx="422031" cy="422031"/>
          </a:xfrm>
          <a:prstGeom prst="flowChartConnector">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4</a:t>
            </a:r>
          </a:p>
        </p:txBody>
      </p:sp>
      <p:sp>
        <p:nvSpPr>
          <p:cNvPr id="11" name="Flowchart: Connector 10"/>
          <p:cNvSpPr/>
          <p:nvPr/>
        </p:nvSpPr>
        <p:spPr>
          <a:xfrm>
            <a:off x="3449710" y="2148755"/>
            <a:ext cx="422031" cy="422031"/>
          </a:xfrm>
          <a:prstGeom prst="flowChartConnector">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3</a:t>
            </a:r>
          </a:p>
        </p:txBody>
      </p:sp>
      <p:sp>
        <p:nvSpPr>
          <p:cNvPr id="12" name="Flowchart: Connector 11"/>
          <p:cNvSpPr/>
          <p:nvPr/>
        </p:nvSpPr>
        <p:spPr>
          <a:xfrm>
            <a:off x="1785035" y="2148756"/>
            <a:ext cx="422031" cy="422031"/>
          </a:xfrm>
          <a:prstGeom prst="flowChartConnector">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2</a:t>
            </a:r>
          </a:p>
        </p:txBody>
      </p:sp>
      <p:sp>
        <p:nvSpPr>
          <p:cNvPr id="14" name="TextBox 13"/>
          <p:cNvSpPr txBox="1"/>
          <p:nvPr/>
        </p:nvSpPr>
        <p:spPr>
          <a:xfrm>
            <a:off x="5172645" y="6434965"/>
            <a:ext cx="2060179" cy="369332"/>
          </a:xfrm>
          <a:prstGeom prst="rect">
            <a:avLst/>
          </a:prstGeom>
          <a:noFill/>
        </p:spPr>
        <p:txBody>
          <a:bodyPr wrap="none" rtlCol="0">
            <a:spAutoFit/>
          </a:bodyPr>
          <a:lstStyle/>
          <a:p>
            <a:r>
              <a:rPr lang="en-US" dirty="0">
                <a:solidFill>
                  <a:schemeClr val="bg1"/>
                </a:solidFill>
                <a:latin typeface="Source Sans Pro"/>
                <a:cs typeface="Source Sans Pro"/>
              </a:rPr>
              <a:t>Draft for Discussion</a:t>
            </a:r>
          </a:p>
        </p:txBody>
      </p:sp>
      <p:sp>
        <p:nvSpPr>
          <p:cNvPr id="27" name="TextBox 26"/>
          <p:cNvSpPr txBox="1"/>
          <p:nvPr/>
        </p:nvSpPr>
        <p:spPr>
          <a:xfrm>
            <a:off x="2058489" y="3239366"/>
            <a:ext cx="1161598" cy="1200329"/>
          </a:xfrm>
          <a:prstGeom prst="rect">
            <a:avLst/>
          </a:prstGeom>
          <a:noFill/>
        </p:spPr>
        <p:txBody>
          <a:bodyPr wrap="square" rtlCol="0">
            <a:spAutoFit/>
          </a:bodyPr>
          <a:lstStyle/>
          <a:p>
            <a:r>
              <a:rPr lang="en-US" sz="1200" dirty="0" smtClean="0">
                <a:latin typeface="Source Sans Pro"/>
                <a:cs typeface="Source Sans Pro"/>
              </a:rPr>
              <a:t>Call with SO/AC Chairs</a:t>
            </a:r>
          </a:p>
          <a:p>
            <a:r>
              <a:rPr lang="en-US" sz="1200" dirty="0" smtClean="0">
                <a:latin typeface="Source Sans Pro"/>
                <a:cs typeface="Source Sans Pro"/>
              </a:rPr>
              <a:t>to answer questions re: Call for </a:t>
            </a:r>
            <a:r>
              <a:rPr lang="en-US" sz="1200" dirty="0" err="1" smtClean="0">
                <a:latin typeface="Source Sans Pro"/>
                <a:cs typeface="Source Sans Pro"/>
              </a:rPr>
              <a:t>EoI</a:t>
            </a:r>
            <a:endParaRPr lang="en-US" sz="1200" dirty="0" smtClean="0">
              <a:latin typeface="Source Sans Pro"/>
              <a:cs typeface="Source Sans Pro"/>
            </a:endParaRPr>
          </a:p>
          <a:p>
            <a:pPr marL="285750" indent="-285750">
              <a:buFontTx/>
              <a:buChar char="-"/>
            </a:pPr>
            <a:endParaRPr lang="en-US" sz="1200" dirty="0">
              <a:latin typeface="Source Sans Pro"/>
              <a:cs typeface="Source Sans Pro"/>
            </a:endParaRPr>
          </a:p>
        </p:txBody>
      </p:sp>
      <p:sp>
        <p:nvSpPr>
          <p:cNvPr id="29" name="Left Bracket 28"/>
          <p:cNvSpPr/>
          <p:nvPr/>
        </p:nvSpPr>
        <p:spPr>
          <a:xfrm>
            <a:off x="2031182" y="3145790"/>
            <a:ext cx="45719" cy="1129029"/>
          </a:xfrm>
          <a:prstGeom prst="leftBracket">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 name="Left Bracket 29"/>
          <p:cNvSpPr/>
          <p:nvPr/>
        </p:nvSpPr>
        <p:spPr>
          <a:xfrm>
            <a:off x="274772" y="3149601"/>
            <a:ext cx="45719" cy="736096"/>
          </a:xfrm>
          <a:prstGeom prst="leftBracket">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31" name="Group 30"/>
          <p:cNvGrpSpPr/>
          <p:nvPr/>
        </p:nvGrpSpPr>
        <p:grpSpPr>
          <a:xfrm>
            <a:off x="8210443" y="2363681"/>
            <a:ext cx="1859493" cy="743797"/>
            <a:chOff x="6696264" y="316832"/>
            <a:chExt cx="1859493" cy="743797"/>
          </a:xfrm>
        </p:grpSpPr>
        <p:sp>
          <p:nvSpPr>
            <p:cNvPr id="32" name="Chevron 31"/>
            <p:cNvSpPr/>
            <p:nvPr/>
          </p:nvSpPr>
          <p:spPr>
            <a:xfrm>
              <a:off x="6696264" y="316832"/>
              <a:ext cx="1859493" cy="743797"/>
            </a:xfrm>
            <a:prstGeom prst="chevron">
              <a:avLst/>
            </a:prstGeom>
            <a:solidFill>
              <a:schemeClr val="accent1">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3" name="Chevron 4"/>
            <p:cNvSpPr/>
            <p:nvPr/>
          </p:nvSpPr>
          <p:spPr>
            <a:xfrm>
              <a:off x="7068163" y="316832"/>
              <a:ext cx="1115696" cy="74379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solidFill>
                    <a:srgbClr val="002060"/>
                  </a:solidFill>
                </a:rPr>
                <a:t>15 August</a:t>
              </a:r>
            </a:p>
            <a:p>
              <a:pPr lvl="0" algn="ctr" defTabSz="577850">
                <a:lnSpc>
                  <a:spcPct val="90000"/>
                </a:lnSpc>
                <a:spcBef>
                  <a:spcPct val="0"/>
                </a:spcBef>
                <a:spcAft>
                  <a:spcPct val="35000"/>
                </a:spcAft>
              </a:pPr>
              <a:r>
                <a:rPr lang="en-US" sz="1300" kern="1200" dirty="0" smtClean="0">
                  <a:solidFill>
                    <a:srgbClr val="002060"/>
                  </a:solidFill>
                </a:rPr>
                <a:t>CSC Formation</a:t>
              </a:r>
              <a:endParaRPr lang="en-US" sz="1300" kern="1200" dirty="0">
                <a:solidFill>
                  <a:srgbClr val="002060"/>
                </a:solidFill>
              </a:endParaRPr>
            </a:p>
          </p:txBody>
        </p:sp>
      </p:grpSp>
      <p:sp>
        <p:nvSpPr>
          <p:cNvPr id="34" name="Flowchart: Connector 8"/>
          <p:cNvSpPr/>
          <p:nvPr/>
        </p:nvSpPr>
        <p:spPr>
          <a:xfrm>
            <a:off x="8366172" y="2152566"/>
            <a:ext cx="422031" cy="422031"/>
          </a:xfrm>
          <a:prstGeom prst="flowChartConnector">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6</a:t>
            </a:r>
            <a:endParaRPr lang="en-US" dirty="0"/>
          </a:p>
        </p:txBody>
      </p:sp>
      <p:sp>
        <p:nvSpPr>
          <p:cNvPr id="35" name="TextBox 34"/>
          <p:cNvSpPr txBox="1"/>
          <p:nvPr/>
        </p:nvSpPr>
        <p:spPr>
          <a:xfrm>
            <a:off x="3559628" y="3231746"/>
            <a:ext cx="1232921" cy="646331"/>
          </a:xfrm>
          <a:prstGeom prst="rect">
            <a:avLst/>
          </a:prstGeom>
          <a:noFill/>
        </p:spPr>
        <p:txBody>
          <a:bodyPr wrap="square" rtlCol="0">
            <a:spAutoFit/>
          </a:bodyPr>
          <a:lstStyle/>
          <a:p>
            <a:r>
              <a:rPr lang="en-US" sz="1200" dirty="0">
                <a:latin typeface="Source Sans Pro" charset="0"/>
                <a:ea typeface="Source Sans Pro" charset="0"/>
                <a:cs typeface="Source Sans Pro" charset="0"/>
              </a:rPr>
              <a:t>Deadline for </a:t>
            </a:r>
            <a:r>
              <a:rPr lang="en-US" sz="1200" dirty="0" smtClean="0">
                <a:latin typeface="Source Sans Pro" charset="0"/>
                <a:ea typeface="Source Sans Pro" charset="0"/>
                <a:cs typeface="Source Sans Pro" charset="0"/>
              </a:rPr>
              <a:t>GNSO to select its liaison</a:t>
            </a:r>
            <a:endParaRPr lang="en-US" sz="1200" dirty="0">
              <a:latin typeface="Source Sans Pro" charset="0"/>
              <a:ea typeface="Source Sans Pro" charset="0"/>
              <a:cs typeface="Source Sans Pro" charset="0"/>
            </a:endParaRPr>
          </a:p>
        </p:txBody>
      </p:sp>
      <p:sp>
        <p:nvSpPr>
          <p:cNvPr id="36" name="Left Bracket 35"/>
          <p:cNvSpPr/>
          <p:nvPr/>
        </p:nvSpPr>
        <p:spPr>
          <a:xfrm>
            <a:off x="3532322" y="3138170"/>
            <a:ext cx="45719" cy="747527"/>
          </a:xfrm>
          <a:prstGeom prst="leftBracket">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7" name="TextBox 36"/>
          <p:cNvSpPr txBox="1"/>
          <p:nvPr/>
        </p:nvSpPr>
        <p:spPr>
          <a:xfrm>
            <a:off x="5129349" y="3246986"/>
            <a:ext cx="1161598" cy="1938992"/>
          </a:xfrm>
          <a:prstGeom prst="rect">
            <a:avLst/>
          </a:prstGeom>
          <a:noFill/>
        </p:spPr>
        <p:txBody>
          <a:bodyPr wrap="square" rtlCol="0">
            <a:spAutoFit/>
          </a:bodyPr>
          <a:lstStyle/>
          <a:p>
            <a:r>
              <a:rPr lang="en-US" sz="1200" dirty="0" smtClean="0">
                <a:latin typeface="Source Sans Pro" charset="0"/>
                <a:ea typeface="Source Sans Pro" charset="0"/>
                <a:cs typeface="Source Sans Pro" charset="0"/>
              </a:rPr>
              <a:t>--</a:t>
            </a:r>
            <a:r>
              <a:rPr lang="en-US" sz="1200" dirty="0">
                <a:latin typeface="Source Sans Pro" charset="0"/>
                <a:ea typeface="Source Sans Pro" charset="0"/>
                <a:cs typeface="Source Sans Pro" charset="0"/>
              </a:rPr>
              <a:t>A</a:t>
            </a:r>
            <a:r>
              <a:rPr lang="en-US" sz="1200" dirty="0" smtClean="0">
                <a:latin typeface="Source Sans Pro" charset="0"/>
                <a:ea typeface="Source Sans Pro" charset="0"/>
                <a:cs typeface="Source Sans Pro" charset="0"/>
              </a:rPr>
              <a:t>ppointing </a:t>
            </a:r>
            <a:r>
              <a:rPr lang="en-US" sz="1200" dirty="0">
                <a:latin typeface="Source Sans Pro" charset="0"/>
                <a:ea typeface="Source Sans Pro" charset="0"/>
                <a:cs typeface="Source Sans Pro" charset="0"/>
              </a:rPr>
              <a:t>organizations </a:t>
            </a:r>
            <a:r>
              <a:rPr lang="en-US" sz="1200" dirty="0" smtClean="0">
                <a:latin typeface="Source Sans Pro" charset="0"/>
                <a:ea typeface="Source Sans Pro" charset="0"/>
                <a:cs typeface="Source Sans Pro" charset="0"/>
              </a:rPr>
              <a:t>send </a:t>
            </a:r>
            <a:r>
              <a:rPr lang="en-US" sz="1200" dirty="0">
                <a:latin typeface="Source Sans Pro" charset="0"/>
                <a:ea typeface="Source Sans Pro" charset="0"/>
                <a:cs typeface="Source Sans Pro" charset="0"/>
              </a:rPr>
              <a:t>candidate selections to ICANN </a:t>
            </a:r>
            <a:endParaRPr lang="en-US" sz="1200" dirty="0" smtClean="0">
              <a:latin typeface="Source Sans Pro" charset="0"/>
              <a:ea typeface="Source Sans Pro" charset="0"/>
              <a:cs typeface="Source Sans Pro" charset="0"/>
            </a:endParaRPr>
          </a:p>
          <a:p>
            <a:r>
              <a:rPr lang="en-US" sz="1200" dirty="0" smtClean="0">
                <a:latin typeface="Source Sans Pro" charset="0"/>
                <a:ea typeface="Source Sans Pro" charset="0"/>
                <a:cs typeface="Source Sans Pro" charset="0"/>
              </a:rPr>
              <a:t>--</a:t>
            </a:r>
            <a:r>
              <a:rPr lang="en-US" sz="1200" dirty="0" err="1" smtClean="0">
                <a:latin typeface="Source Sans Pro" charset="0"/>
                <a:ea typeface="Source Sans Pro" charset="0"/>
                <a:cs typeface="Source Sans Pro" charset="0"/>
              </a:rPr>
              <a:t>RySG</a:t>
            </a:r>
            <a:r>
              <a:rPr lang="en-US" sz="1200" dirty="0" smtClean="0">
                <a:latin typeface="Source Sans Pro" charset="0"/>
                <a:ea typeface="Source Sans Pro" charset="0"/>
                <a:cs typeface="Source Sans Pro" charset="0"/>
              </a:rPr>
              <a:t> and </a:t>
            </a:r>
            <a:r>
              <a:rPr lang="en-US" sz="1200" dirty="0" err="1" smtClean="0">
                <a:latin typeface="Source Sans Pro" charset="0"/>
                <a:ea typeface="Source Sans Pro" charset="0"/>
                <a:cs typeface="Source Sans Pro" charset="0"/>
              </a:rPr>
              <a:t>ccNSO</a:t>
            </a:r>
            <a:r>
              <a:rPr lang="en-US" sz="1200" dirty="0" smtClean="0">
                <a:latin typeface="Source Sans Pro" charset="0"/>
                <a:ea typeface="Source Sans Pro" charset="0"/>
                <a:cs typeface="Source Sans Pro" charset="0"/>
              </a:rPr>
              <a:t> Council complete final selections</a:t>
            </a:r>
            <a:endParaRPr lang="en-US" sz="1200" dirty="0">
              <a:latin typeface="Source Sans Pro" charset="0"/>
              <a:ea typeface="Source Sans Pro" charset="0"/>
              <a:cs typeface="Source Sans Pro" charset="0"/>
            </a:endParaRPr>
          </a:p>
        </p:txBody>
      </p:sp>
      <p:sp>
        <p:nvSpPr>
          <p:cNvPr id="38" name="Left Bracket 37"/>
          <p:cNvSpPr/>
          <p:nvPr/>
        </p:nvSpPr>
        <p:spPr>
          <a:xfrm>
            <a:off x="5102042" y="3153410"/>
            <a:ext cx="45719" cy="1847902"/>
          </a:xfrm>
          <a:prstGeom prst="leftBracket">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9" name="TextBox 38"/>
          <p:cNvSpPr txBox="1"/>
          <p:nvPr/>
        </p:nvSpPr>
        <p:spPr>
          <a:xfrm>
            <a:off x="6744789" y="3250796"/>
            <a:ext cx="1161598" cy="1015663"/>
          </a:xfrm>
          <a:prstGeom prst="rect">
            <a:avLst/>
          </a:prstGeom>
          <a:noFill/>
        </p:spPr>
        <p:txBody>
          <a:bodyPr wrap="square" rtlCol="0">
            <a:spAutoFit/>
          </a:bodyPr>
          <a:lstStyle/>
          <a:p>
            <a:r>
              <a:rPr lang="en-US" sz="1200" dirty="0" err="1">
                <a:latin typeface="Source Sans Pro" charset="0"/>
                <a:ea typeface="Source Sans Pro" charset="0"/>
                <a:cs typeface="Source Sans Pro" charset="0"/>
              </a:rPr>
              <a:t>ccNSO</a:t>
            </a:r>
            <a:r>
              <a:rPr lang="en-US" sz="1200" dirty="0">
                <a:latin typeface="Source Sans Pro" charset="0"/>
                <a:ea typeface="Source Sans Pro" charset="0"/>
                <a:cs typeface="Source Sans Pro" charset="0"/>
              </a:rPr>
              <a:t> and GNSO Councils </a:t>
            </a:r>
            <a:r>
              <a:rPr lang="en-US" sz="1200" dirty="0" smtClean="0">
                <a:latin typeface="Source Sans Pro" charset="0"/>
                <a:ea typeface="Source Sans Pro" charset="0"/>
                <a:cs typeface="Source Sans Pro" charset="0"/>
              </a:rPr>
              <a:t>notify ICANN of  </a:t>
            </a:r>
            <a:r>
              <a:rPr lang="en-US" sz="1200" dirty="0">
                <a:latin typeface="Source Sans Pro" charset="0"/>
                <a:ea typeface="Source Sans Pro" charset="0"/>
                <a:cs typeface="Source Sans Pro" charset="0"/>
              </a:rPr>
              <a:t>final CSC membership</a:t>
            </a:r>
          </a:p>
        </p:txBody>
      </p:sp>
      <p:sp>
        <p:nvSpPr>
          <p:cNvPr id="40" name="Left Bracket 39"/>
          <p:cNvSpPr/>
          <p:nvPr/>
        </p:nvSpPr>
        <p:spPr>
          <a:xfrm>
            <a:off x="6717482" y="3157220"/>
            <a:ext cx="67051" cy="1121409"/>
          </a:xfrm>
          <a:prstGeom prst="leftBracket">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1" name="TextBox 40"/>
          <p:cNvSpPr txBox="1"/>
          <p:nvPr/>
        </p:nvSpPr>
        <p:spPr>
          <a:xfrm>
            <a:off x="3007179" y="1159106"/>
            <a:ext cx="1161598" cy="830997"/>
          </a:xfrm>
          <a:prstGeom prst="rect">
            <a:avLst/>
          </a:prstGeom>
          <a:noFill/>
        </p:spPr>
        <p:txBody>
          <a:bodyPr wrap="square" rtlCol="0">
            <a:spAutoFit/>
          </a:bodyPr>
          <a:lstStyle/>
          <a:p>
            <a:r>
              <a:rPr lang="en-US" sz="1200" dirty="0" smtClean="0">
                <a:latin typeface="Source Sans Pro" charset="0"/>
                <a:ea typeface="Source Sans Pro" charset="0"/>
                <a:cs typeface="Source Sans Pro" charset="0"/>
              </a:rPr>
              <a:t>30 June GNSO Council Meeting at ICANN 56</a:t>
            </a:r>
            <a:endParaRPr lang="en-US" sz="1200" dirty="0">
              <a:latin typeface="Source Sans Pro" charset="0"/>
              <a:ea typeface="Source Sans Pro" charset="0"/>
              <a:cs typeface="Source Sans Pro" charset="0"/>
            </a:endParaRPr>
          </a:p>
        </p:txBody>
      </p:sp>
      <p:sp>
        <p:nvSpPr>
          <p:cNvPr id="42" name="Left Bracket 41"/>
          <p:cNvSpPr/>
          <p:nvPr/>
        </p:nvSpPr>
        <p:spPr>
          <a:xfrm>
            <a:off x="2979872" y="1065530"/>
            <a:ext cx="67051" cy="1121409"/>
          </a:xfrm>
          <a:prstGeom prst="leftBracket">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TextBox 42"/>
          <p:cNvSpPr txBox="1"/>
          <p:nvPr/>
        </p:nvSpPr>
        <p:spPr>
          <a:xfrm>
            <a:off x="6428559" y="1071476"/>
            <a:ext cx="1161598" cy="1015663"/>
          </a:xfrm>
          <a:prstGeom prst="rect">
            <a:avLst/>
          </a:prstGeom>
          <a:noFill/>
        </p:spPr>
        <p:txBody>
          <a:bodyPr wrap="square" rtlCol="0">
            <a:spAutoFit/>
          </a:bodyPr>
          <a:lstStyle/>
          <a:p>
            <a:r>
              <a:rPr lang="en-US" sz="1200" dirty="0" smtClean="0">
                <a:latin typeface="Source Sans Pro" charset="0"/>
                <a:ea typeface="Source Sans Pro" charset="0"/>
                <a:cs typeface="Source Sans Pro" charset="0"/>
              </a:rPr>
              <a:t>10 August</a:t>
            </a:r>
          </a:p>
          <a:p>
            <a:r>
              <a:rPr lang="en-US" sz="1200" dirty="0" smtClean="0">
                <a:latin typeface="Source Sans Pro" charset="0"/>
                <a:ea typeface="Source Sans Pro" charset="0"/>
                <a:cs typeface="Source Sans Pro" charset="0"/>
              </a:rPr>
              <a:t>Special GNSO Council Meeting for approval</a:t>
            </a:r>
            <a:endParaRPr lang="en-US" sz="1200" dirty="0">
              <a:latin typeface="Source Sans Pro" charset="0"/>
              <a:ea typeface="Source Sans Pro" charset="0"/>
              <a:cs typeface="Source Sans Pro" charset="0"/>
            </a:endParaRPr>
          </a:p>
        </p:txBody>
      </p:sp>
      <p:sp>
        <p:nvSpPr>
          <p:cNvPr id="44" name="Left Bracket 43"/>
          <p:cNvSpPr/>
          <p:nvPr/>
        </p:nvSpPr>
        <p:spPr>
          <a:xfrm>
            <a:off x="6401252" y="1046480"/>
            <a:ext cx="67051" cy="1121409"/>
          </a:xfrm>
          <a:prstGeom prst="leftBracket">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88744552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12554</TotalTime>
  <Words>1240</Words>
  <Application>Microsoft Office PowerPoint</Application>
  <PresentationFormat>Widescreen</PresentationFormat>
  <Paragraphs>133</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Source Sans Pro</vt:lpstr>
      <vt:lpstr>Symbol</vt:lpstr>
      <vt:lpstr>Times New Roman</vt:lpstr>
      <vt:lpstr>Trebuchet MS</vt:lpstr>
      <vt:lpstr>Wingdings 3</vt:lpstr>
      <vt:lpstr>Facet</vt:lpstr>
      <vt:lpstr>IANA TRANSITION IMPLEMENTATION</vt:lpstr>
      <vt:lpstr>PowerPoint Presentation</vt:lpstr>
      <vt:lpstr>PowerPoint Presentation</vt:lpstr>
      <vt:lpstr>GNSO Process Requirements</vt:lpstr>
      <vt:lpstr>CSC Selection Criteria</vt:lpstr>
      <vt:lpstr>Additional attributes of candidates</vt:lpstr>
      <vt:lpstr>GNSO Selection Process</vt:lpstr>
      <vt:lpstr>ccNSO/GNSO Approval Process</vt:lpstr>
      <vt:lpstr>CSC Draft Timeline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Mitigation plans for two character labels</dc:title>
  <dc:creator>donna austin</dc:creator>
  <cp:lastModifiedBy>Austin, Donna</cp:lastModifiedBy>
  <cp:revision>111</cp:revision>
  <dcterms:created xsi:type="dcterms:W3CDTF">2016-03-02T20:12:40Z</dcterms:created>
  <dcterms:modified xsi:type="dcterms:W3CDTF">2016-05-23T17:59:18Z</dcterms:modified>
</cp:coreProperties>
</file>