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266" r:id="rId2"/>
    <p:sldId id="286" r:id="rId3"/>
    <p:sldId id="287" r:id="rId4"/>
    <p:sldId id="289" r:id="rId5"/>
    <p:sldId id="288" r:id="rId6"/>
    <p:sldId id="290"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9496" autoAdjust="0"/>
  </p:normalViewPr>
  <p:slideViewPr>
    <p:cSldViewPr snapToGrid="0" snapToObjects="1">
      <p:cViewPr>
        <p:scale>
          <a:sx n="100" d="100"/>
          <a:sy n="100" d="100"/>
        </p:scale>
        <p:origin x="2760" y="312"/>
      </p:cViewPr>
      <p:guideLst>
        <p:guide orient="horz" pos="2160"/>
        <p:guide pos="2880"/>
      </p:guideLst>
    </p:cSldViewPr>
  </p:slideViewPr>
  <p:notesTextViewPr>
    <p:cViewPr>
      <p:scale>
        <a:sx n="100" d="100"/>
        <a:sy n="100" d="100"/>
      </p:scale>
      <p:origin x="0" y="0"/>
    </p:cViewPr>
  </p:notesTextViewPr>
  <p:sorterViewPr>
    <p:cViewPr>
      <p:scale>
        <a:sx n="171" d="100"/>
        <a:sy n="171"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esProps" Target="presProps.xml"/><Relationship Id="rId1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BC93AF-CF21-5E41-8CC1-84A3983B789C}" type="datetimeFigureOut">
              <a:rPr lang="en-US" smtClean="0"/>
              <a:t>8/11/16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C46480-E59B-184A-92BC-0308D08A1391}" type="slidenum">
              <a:rPr lang="en-US" smtClean="0"/>
              <a:t>‹#›</a:t>
            </a:fld>
            <a:endParaRPr lang="en-US"/>
          </a:p>
        </p:txBody>
      </p:sp>
    </p:spTree>
    <p:extLst>
      <p:ext uri="{BB962C8B-B14F-4D97-AF65-F5344CB8AC3E}">
        <p14:creationId xmlns:p14="http://schemas.microsoft.com/office/powerpoint/2010/main" val="80451790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Margie</a:t>
            </a:r>
            <a:endParaRPr lang="en-US" dirty="0"/>
          </a:p>
        </p:txBody>
      </p:sp>
      <p:sp>
        <p:nvSpPr>
          <p:cNvPr id="4" name="Slide Number Placeholder 3"/>
          <p:cNvSpPr>
            <a:spLocks noGrp="1"/>
          </p:cNvSpPr>
          <p:nvPr>
            <p:ph type="sldNum" sz="quarter" idx="10"/>
          </p:nvPr>
        </p:nvSpPr>
        <p:spPr/>
        <p:txBody>
          <a:bodyPr/>
          <a:lstStyle/>
          <a:p>
            <a:fld id="{7E002FF9-4628-B146-9948-95257A430692}" type="slidenum">
              <a:rPr lang="en-US" smtClean="0"/>
              <a:t>1</a:t>
            </a:fld>
            <a:endParaRPr lang="en-US" dirty="0"/>
          </a:p>
        </p:txBody>
      </p:sp>
    </p:spTree>
    <p:extLst>
      <p:ext uri="{BB962C8B-B14F-4D97-AF65-F5344CB8AC3E}">
        <p14:creationId xmlns:p14="http://schemas.microsoft.com/office/powerpoint/2010/main" val="7214396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5392E35-F432-7041-9EDF-74F56C1A3C6D}" type="datetimeFigureOut">
              <a:rPr lang="en-US" smtClean="0"/>
              <a:t>8/11/16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A5537C-DBA3-5048-A4D6-4A9963F9E077}" type="slidenum">
              <a:rPr lang="en-US" smtClean="0"/>
              <a:t>‹#›</a:t>
            </a:fld>
            <a:endParaRPr lang="en-US"/>
          </a:p>
        </p:txBody>
      </p:sp>
    </p:spTree>
    <p:extLst>
      <p:ext uri="{BB962C8B-B14F-4D97-AF65-F5344CB8AC3E}">
        <p14:creationId xmlns:p14="http://schemas.microsoft.com/office/powerpoint/2010/main" val="28612505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392E35-F432-7041-9EDF-74F56C1A3C6D}" type="datetimeFigureOut">
              <a:rPr lang="en-US" smtClean="0"/>
              <a:t>8/11/16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A5537C-DBA3-5048-A4D6-4A9963F9E077}" type="slidenum">
              <a:rPr lang="en-US" smtClean="0"/>
              <a:t>‹#›</a:t>
            </a:fld>
            <a:endParaRPr lang="en-US"/>
          </a:p>
        </p:txBody>
      </p:sp>
    </p:spTree>
    <p:extLst>
      <p:ext uri="{BB962C8B-B14F-4D97-AF65-F5344CB8AC3E}">
        <p14:creationId xmlns:p14="http://schemas.microsoft.com/office/powerpoint/2010/main" val="33861522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392E35-F432-7041-9EDF-74F56C1A3C6D}" type="datetimeFigureOut">
              <a:rPr lang="en-US" smtClean="0"/>
              <a:t>8/11/16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A5537C-DBA3-5048-A4D6-4A9963F9E077}" type="slidenum">
              <a:rPr lang="en-US" smtClean="0"/>
              <a:t>‹#›</a:t>
            </a:fld>
            <a:endParaRPr lang="en-US"/>
          </a:p>
        </p:txBody>
      </p:sp>
    </p:spTree>
    <p:extLst>
      <p:ext uri="{BB962C8B-B14F-4D97-AF65-F5344CB8AC3E}">
        <p14:creationId xmlns:p14="http://schemas.microsoft.com/office/powerpoint/2010/main" val="9564073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Custom Layout">
    <p:spTree>
      <p:nvGrpSpPr>
        <p:cNvPr id="1" name=""/>
        <p:cNvGrpSpPr/>
        <p:nvPr/>
      </p:nvGrpSpPr>
      <p:grpSpPr>
        <a:xfrm>
          <a:off x="0" y="0"/>
          <a:ext cx="0" cy="0"/>
          <a:chOff x="0" y="0"/>
          <a:chExt cx="0" cy="0"/>
        </a:xfrm>
      </p:grpSpPr>
      <p:pic>
        <p:nvPicPr>
          <p:cNvPr id="3" name="Picture 2" descr="agenda3.jpg"/>
          <p:cNvPicPr>
            <a:picLocks noChangeAspect="1"/>
          </p:cNvPicPr>
          <p:nvPr userDrawn="1"/>
        </p:nvPicPr>
        <p:blipFill rotWithShape="1">
          <a:blip r:embed="rId2">
            <a:extLst>
              <a:ext uri="{28A0092B-C50C-407E-A947-70E740481C1C}">
                <a14:useLocalDpi xmlns:a14="http://schemas.microsoft.com/office/drawing/2010/main" val="0"/>
              </a:ext>
            </a:extLst>
          </a:blip>
          <a:srcRect l="19206" r="19518"/>
          <a:stretch/>
        </p:blipFill>
        <p:spPr>
          <a:xfrm>
            <a:off x="0" y="0"/>
            <a:ext cx="9155981" cy="6876852"/>
          </a:xfrm>
          <a:prstGeom prst="rect">
            <a:avLst/>
          </a:prstGeom>
        </p:spPr>
      </p:pic>
      <p:sp>
        <p:nvSpPr>
          <p:cNvPr id="4" name="Text Placeholder 35"/>
          <p:cNvSpPr>
            <a:spLocks noGrp="1"/>
          </p:cNvSpPr>
          <p:nvPr>
            <p:ph type="body" sz="quarter" idx="13" hasCustomPrompt="1"/>
          </p:nvPr>
        </p:nvSpPr>
        <p:spPr>
          <a:xfrm>
            <a:off x="569913" y="2377590"/>
            <a:ext cx="6256337" cy="1728788"/>
          </a:xfrm>
          <a:prstGeom prst="rect">
            <a:avLst/>
          </a:prstGeom>
        </p:spPr>
        <p:txBody>
          <a:bodyPr vert="horz"/>
          <a:lstStyle>
            <a:lvl1pPr marL="0" indent="0">
              <a:buNone/>
              <a:defRPr sz="3600">
                <a:solidFill>
                  <a:schemeClr val="bg1"/>
                </a:solidFill>
                <a:latin typeface="Source Sans Pro Light"/>
                <a:cs typeface="Source Sans Pro Ligh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Name of an Agenda Item</a:t>
            </a:r>
          </a:p>
          <a:p>
            <a:pPr lvl="0"/>
            <a:r>
              <a:rPr lang="en-US" dirty="0" smtClean="0"/>
              <a:t>Section Divider</a:t>
            </a:r>
          </a:p>
        </p:txBody>
      </p:sp>
    </p:spTree>
    <p:extLst>
      <p:ext uri="{BB962C8B-B14F-4D97-AF65-F5344CB8AC3E}">
        <p14:creationId xmlns:p14="http://schemas.microsoft.com/office/powerpoint/2010/main" val="38203476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grpSp>
        <p:nvGrpSpPr>
          <p:cNvPr id="11" name="Group 10"/>
          <p:cNvGrpSpPr/>
          <p:nvPr/>
        </p:nvGrpSpPr>
        <p:grpSpPr>
          <a:xfrm>
            <a:off x="0" y="2110371"/>
            <a:ext cx="9198524" cy="4759071"/>
            <a:chOff x="0" y="2110371"/>
            <a:chExt cx="9198524" cy="4759071"/>
          </a:xfrm>
        </p:grpSpPr>
        <p:sp>
          <p:nvSpPr>
            <p:cNvPr id="3" name="Freeform 2"/>
            <p:cNvSpPr/>
            <p:nvPr userDrawn="1"/>
          </p:nvSpPr>
          <p:spPr>
            <a:xfrm>
              <a:off x="0" y="2110371"/>
              <a:ext cx="9198524" cy="4759071"/>
            </a:xfrm>
            <a:custGeom>
              <a:avLst/>
              <a:gdLst>
                <a:gd name="connsiteX0" fmla="*/ 0 w 9198524"/>
                <a:gd name="connsiteY0" fmla="*/ 0 h 5515904"/>
                <a:gd name="connsiteX1" fmla="*/ 9198524 w 9198524"/>
                <a:gd name="connsiteY1" fmla="*/ 3014506 h 5515904"/>
                <a:gd name="connsiteX2" fmla="*/ 9198524 w 9198524"/>
                <a:gd name="connsiteY2" fmla="*/ 5477421 h 5515904"/>
                <a:gd name="connsiteX3" fmla="*/ 0 w 9198524"/>
                <a:gd name="connsiteY3" fmla="*/ 5515904 h 5515904"/>
                <a:gd name="connsiteX4" fmla="*/ 0 w 9198524"/>
                <a:gd name="connsiteY4" fmla="*/ 0 h 55159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98524" h="5515904">
                  <a:moveTo>
                    <a:pt x="0" y="0"/>
                  </a:moveTo>
                  <a:lnTo>
                    <a:pt x="9198524" y="3014506"/>
                  </a:lnTo>
                  <a:lnTo>
                    <a:pt x="9198524" y="5477421"/>
                  </a:lnTo>
                  <a:lnTo>
                    <a:pt x="0" y="5515904"/>
                  </a:lnTo>
                  <a:cubicBezTo>
                    <a:pt x="4276" y="3685821"/>
                    <a:pt x="8553" y="1855738"/>
                    <a:pt x="0" y="0"/>
                  </a:cubicBezTo>
                  <a:close/>
                </a:path>
              </a:pathLst>
            </a:custGeom>
            <a:solidFill>
              <a:srgbClr val="1768B1">
                <a:alpha val="17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 name="Freeform 3"/>
            <p:cNvSpPr/>
            <p:nvPr userDrawn="1"/>
          </p:nvSpPr>
          <p:spPr>
            <a:xfrm>
              <a:off x="1" y="3174865"/>
              <a:ext cx="9144000" cy="3694577"/>
            </a:xfrm>
            <a:custGeom>
              <a:avLst/>
              <a:gdLst>
                <a:gd name="connsiteX0" fmla="*/ 6029715 w 6029715"/>
                <a:gd name="connsiteY0" fmla="*/ 0 h 6875638"/>
                <a:gd name="connsiteX1" fmla="*/ 6029715 w 6029715"/>
                <a:gd name="connsiteY1" fmla="*/ 6875638 h 6875638"/>
                <a:gd name="connsiteX2" fmla="*/ 0 w 6029715"/>
                <a:gd name="connsiteY2" fmla="*/ 6875638 h 6875638"/>
                <a:gd name="connsiteX3" fmla="*/ 6029715 w 6029715"/>
                <a:gd name="connsiteY3" fmla="*/ 0 h 6875638"/>
              </a:gdLst>
              <a:ahLst/>
              <a:cxnLst>
                <a:cxn ang="0">
                  <a:pos x="connsiteX0" y="connsiteY0"/>
                </a:cxn>
                <a:cxn ang="0">
                  <a:pos x="connsiteX1" y="connsiteY1"/>
                </a:cxn>
                <a:cxn ang="0">
                  <a:pos x="connsiteX2" y="connsiteY2"/>
                </a:cxn>
                <a:cxn ang="0">
                  <a:pos x="connsiteX3" y="connsiteY3"/>
                </a:cxn>
              </a:cxnLst>
              <a:rect l="l" t="t" r="r" b="b"/>
              <a:pathLst>
                <a:path w="6029715" h="6875638">
                  <a:moveTo>
                    <a:pt x="6029715" y="0"/>
                  </a:moveTo>
                  <a:lnTo>
                    <a:pt x="6029715" y="6875638"/>
                  </a:lnTo>
                  <a:lnTo>
                    <a:pt x="0" y="6875638"/>
                  </a:lnTo>
                  <a:lnTo>
                    <a:pt x="6029715" y="0"/>
                  </a:lnTo>
                  <a:close/>
                </a:path>
              </a:pathLst>
            </a:custGeom>
            <a:solidFill>
              <a:srgbClr val="1768B1">
                <a:alpha val="1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pic>
        <p:nvPicPr>
          <p:cNvPr id="2" name="Picture 1" descr="footer.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6318497"/>
            <a:ext cx="9152141" cy="547644"/>
          </a:xfrm>
          <a:prstGeom prst="rect">
            <a:avLst/>
          </a:prstGeom>
        </p:spPr>
      </p:pic>
      <p:sp>
        <p:nvSpPr>
          <p:cNvPr id="34" name="Slide Number Placeholder 5"/>
          <p:cNvSpPr txBox="1">
            <a:spLocks/>
          </p:cNvSpPr>
          <p:nvPr/>
        </p:nvSpPr>
        <p:spPr>
          <a:xfrm>
            <a:off x="6826732" y="6414964"/>
            <a:ext cx="21336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dirty="0">
                <a:solidFill>
                  <a:srgbClr val="FFFFFF"/>
                </a:solidFill>
                <a:latin typeface="Source Sans Pro"/>
                <a:cs typeface="Source Sans Pro"/>
              </a:rPr>
              <a:t>   |   </a:t>
            </a:r>
            <a:fld id="{D43A6F16-D3CF-4F46-B6D9-B3CAB1B87938}" type="slidenum">
              <a:rPr lang="en-US" sz="1400" smtClean="0">
                <a:solidFill>
                  <a:srgbClr val="FFFFFF"/>
                </a:solidFill>
                <a:latin typeface="Source Sans Pro"/>
                <a:cs typeface="Source Sans Pro"/>
              </a:rPr>
              <a:pPr algn="r"/>
              <a:t>‹#›</a:t>
            </a:fld>
            <a:endParaRPr lang="en-US" sz="1400" dirty="0">
              <a:solidFill>
                <a:srgbClr val="FFFFFF"/>
              </a:solidFill>
              <a:latin typeface="Source Sans Pro"/>
              <a:cs typeface="Source Sans Pro"/>
            </a:endParaRPr>
          </a:p>
        </p:txBody>
      </p:sp>
      <p:sp>
        <p:nvSpPr>
          <p:cNvPr id="35" name="Title 19"/>
          <p:cNvSpPr>
            <a:spLocks noGrp="1"/>
          </p:cNvSpPr>
          <p:nvPr>
            <p:ph type="title" hasCustomPrompt="1"/>
          </p:nvPr>
        </p:nvSpPr>
        <p:spPr>
          <a:xfrm>
            <a:off x="0" y="-7478"/>
            <a:ext cx="9144000" cy="710655"/>
          </a:xfrm>
          <a:prstGeom prst="rect">
            <a:avLst/>
          </a:prstGeom>
          <a:solidFill>
            <a:srgbClr val="1768B1"/>
          </a:solidFill>
        </p:spPr>
        <p:txBody>
          <a:bodyPr vert="horz"/>
          <a:lstStyle>
            <a:lvl1pPr marL="292100" algn="l">
              <a:lnSpc>
                <a:spcPts val="3980"/>
              </a:lnSpc>
              <a:defRPr sz="3200" b="0" i="0" baseline="0">
                <a:solidFill>
                  <a:schemeClr val="bg1"/>
                </a:solidFill>
                <a:latin typeface="Source Sans Pro"/>
                <a:cs typeface="Source Sans Pro"/>
              </a:defRPr>
            </a:lvl1pPr>
          </a:lstStyle>
          <a:p>
            <a:r>
              <a:rPr lang="en-US" dirty="0"/>
              <a:t>Click to edit title</a:t>
            </a:r>
          </a:p>
        </p:txBody>
      </p:sp>
    </p:spTree>
    <p:extLst>
      <p:ext uri="{BB962C8B-B14F-4D97-AF65-F5344CB8AC3E}">
        <p14:creationId xmlns:p14="http://schemas.microsoft.com/office/powerpoint/2010/main" val="35346548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4"/>
        <p:cNvGrpSpPr/>
        <p:nvPr/>
      </p:nvGrpSpPr>
      <p:grpSpPr>
        <a:xfrm>
          <a:off x="0" y="0"/>
          <a:ext cx="0" cy="0"/>
          <a:chOff x="0" y="0"/>
          <a:chExt cx="0" cy="0"/>
        </a:xfrm>
      </p:grpSpPr>
      <p:sp>
        <p:nvSpPr>
          <p:cNvPr id="25" name="Shape 25"/>
          <p:cNvSpPr/>
          <p:nvPr/>
        </p:nvSpPr>
        <p:spPr>
          <a:xfrm>
            <a:off x="-75" y="6727600"/>
            <a:ext cx="9144000" cy="130400"/>
          </a:xfrm>
          <a:prstGeom prst="rect">
            <a:avLst/>
          </a:prstGeom>
          <a:solidFill>
            <a:schemeClr val="accent3"/>
          </a:solidFill>
          <a:ln>
            <a:noFill/>
          </a:ln>
        </p:spPr>
        <p:txBody>
          <a:bodyPr lIns="91423" tIns="91423" rIns="91423" bIns="91423" anchor="ctr" anchorCtr="0">
            <a:noAutofit/>
          </a:bodyPr>
          <a:lstStyle/>
          <a:p>
            <a:pPr>
              <a:spcBef>
                <a:spcPts val="0"/>
              </a:spcBef>
              <a:buNone/>
            </a:pPr>
            <a:endParaRPr sz="1400"/>
          </a:p>
        </p:txBody>
      </p:sp>
      <p:sp>
        <p:nvSpPr>
          <p:cNvPr id="26" name="Shape 26"/>
          <p:cNvSpPr txBox="1">
            <a:spLocks noGrp="1"/>
          </p:cNvSpPr>
          <p:nvPr>
            <p:ph type="title"/>
          </p:nvPr>
        </p:nvSpPr>
        <p:spPr>
          <a:xfrm>
            <a:off x="311702" y="593369"/>
            <a:ext cx="8520599" cy="943199"/>
          </a:xfrm>
          <a:prstGeom prst="rect">
            <a:avLst/>
          </a:prstGeom>
        </p:spPr>
        <p:txBody>
          <a:bodyPr lIns="121897" tIns="121897" rIns="121897" bIns="121897"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7" name="Shape 27"/>
          <p:cNvSpPr txBox="1">
            <a:spLocks noGrp="1"/>
          </p:cNvSpPr>
          <p:nvPr>
            <p:ph type="body" idx="1"/>
          </p:nvPr>
        </p:nvSpPr>
        <p:spPr>
          <a:xfrm>
            <a:off x="311702" y="1688433"/>
            <a:ext cx="8520599" cy="4403600"/>
          </a:xfrm>
          <a:prstGeom prst="rect">
            <a:avLst/>
          </a:prstGeom>
        </p:spPr>
        <p:txBody>
          <a:bodyPr lIns="121897" tIns="121897" rIns="121897" bIns="121897"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8" name="Shape 28"/>
          <p:cNvSpPr txBox="1">
            <a:spLocks noGrp="1"/>
          </p:cNvSpPr>
          <p:nvPr>
            <p:ph type="sldNum" idx="12"/>
          </p:nvPr>
        </p:nvSpPr>
        <p:spPr>
          <a:xfrm>
            <a:off x="8472457" y="6217621"/>
            <a:ext cx="548699" cy="524800"/>
          </a:xfrm>
          <a:prstGeom prst="rect">
            <a:avLst/>
          </a:prstGeom>
        </p:spPr>
        <p:txBody>
          <a:bodyPr lIns="121897" tIns="121897" rIns="121897" bIns="121897" anchor="ctr" anchorCtr="0">
            <a:noAutofit/>
          </a:bodyPr>
          <a:lstStyle/>
          <a:p>
            <a:fld id="{00000000-1234-1234-1234-123412341234}" type="slidenum">
              <a:rPr lang="en" smtClean="0"/>
              <a:pPr/>
              <a:t>‹#›</a:t>
            </a:fld>
            <a:endParaRPr lang="en"/>
          </a:p>
        </p:txBody>
      </p:sp>
    </p:spTree>
    <p:extLst>
      <p:ext uri="{BB962C8B-B14F-4D97-AF65-F5344CB8AC3E}">
        <p14:creationId xmlns:p14="http://schemas.microsoft.com/office/powerpoint/2010/main" val="24620713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1_Section Header">
    <p:spTree>
      <p:nvGrpSpPr>
        <p:cNvPr id="1" name=""/>
        <p:cNvGrpSpPr/>
        <p:nvPr/>
      </p:nvGrpSpPr>
      <p:grpSpPr>
        <a:xfrm>
          <a:off x="0" y="0"/>
          <a:ext cx="0" cy="0"/>
          <a:chOff x="0" y="0"/>
          <a:chExt cx="0" cy="0"/>
        </a:xfrm>
      </p:grpSpPr>
      <p:sp>
        <p:nvSpPr>
          <p:cNvPr id="13" name="Title 19"/>
          <p:cNvSpPr>
            <a:spLocks noGrp="1"/>
          </p:cNvSpPr>
          <p:nvPr>
            <p:ph type="title" hasCustomPrompt="1"/>
          </p:nvPr>
        </p:nvSpPr>
        <p:spPr>
          <a:xfrm>
            <a:off x="0" y="-7478"/>
            <a:ext cx="9144000" cy="710655"/>
          </a:xfrm>
          <a:prstGeom prst="rect">
            <a:avLst/>
          </a:prstGeom>
          <a:solidFill>
            <a:srgbClr val="1768B1"/>
          </a:solidFill>
        </p:spPr>
        <p:txBody>
          <a:bodyPr vert="horz"/>
          <a:lstStyle>
            <a:lvl1pPr marL="292100" algn="l">
              <a:lnSpc>
                <a:spcPts val="3980"/>
              </a:lnSpc>
              <a:defRPr sz="3200" b="0" i="0" baseline="0">
                <a:solidFill>
                  <a:schemeClr val="bg1"/>
                </a:solidFill>
                <a:latin typeface="Source Sans Pro"/>
                <a:cs typeface="Source Sans Pro"/>
              </a:defRPr>
            </a:lvl1pPr>
          </a:lstStyle>
          <a:p>
            <a:r>
              <a:rPr lang="en-US" dirty="0" smtClean="0"/>
              <a:t>Click to edit title</a:t>
            </a:r>
            <a:endParaRPr lang="en-US" dirty="0"/>
          </a:p>
        </p:txBody>
      </p:sp>
      <p:pic>
        <p:nvPicPr>
          <p:cNvPr id="15" name="Picture 14" descr="footer.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6318497"/>
            <a:ext cx="9152141" cy="547644"/>
          </a:xfrm>
          <a:prstGeom prst="rect">
            <a:avLst/>
          </a:prstGeom>
        </p:spPr>
      </p:pic>
      <p:sp>
        <p:nvSpPr>
          <p:cNvPr id="16" name="Slide Number Placeholder 5"/>
          <p:cNvSpPr txBox="1">
            <a:spLocks/>
          </p:cNvSpPr>
          <p:nvPr/>
        </p:nvSpPr>
        <p:spPr>
          <a:xfrm>
            <a:off x="6826732" y="6414964"/>
            <a:ext cx="21336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dirty="0" smtClean="0">
                <a:solidFill>
                  <a:srgbClr val="FFFFFF"/>
                </a:solidFill>
                <a:latin typeface="Source Sans Pro"/>
                <a:cs typeface="Source Sans Pro"/>
              </a:rPr>
              <a:t>   |   </a:t>
            </a:r>
            <a:fld id="{D43A6F16-D3CF-4F46-B6D9-B3CAB1B87938}" type="slidenum">
              <a:rPr lang="en-US" sz="1400" smtClean="0">
                <a:solidFill>
                  <a:srgbClr val="FFFFFF"/>
                </a:solidFill>
                <a:latin typeface="Source Sans Pro"/>
                <a:cs typeface="Source Sans Pro"/>
              </a:rPr>
              <a:pPr algn="r"/>
              <a:t>‹#›</a:t>
            </a:fld>
            <a:endParaRPr lang="en-US" sz="1400" dirty="0">
              <a:solidFill>
                <a:srgbClr val="FFFFFF"/>
              </a:solidFill>
              <a:latin typeface="Source Sans Pro"/>
              <a:cs typeface="Source Sans Pro"/>
            </a:endParaRPr>
          </a:p>
        </p:txBody>
      </p:sp>
      <p:pic>
        <p:nvPicPr>
          <p:cNvPr id="5" name="Picture 4" descr="footer.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6318497"/>
            <a:ext cx="9152141" cy="547644"/>
          </a:xfrm>
          <a:prstGeom prst="rect">
            <a:avLst/>
          </a:prstGeom>
        </p:spPr>
      </p:pic>
      <p:sp>
        <p:nvSpPr>
          <p:cNvPr id="6" name="Slide Number Placeholder 5"/>
          <p:cNvSpPr txBox="1">
            <a:spLocks/>
          </p:cNvSpPr>
          <p:nvPr/>
        </p:nvSpPr>
        <p:spPr>
          <a:xfrm>
            <a:off x="6826732" y="6414964"/>
            <a:ext cx="21336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300" dirty="0" smtClean="0">
                <a:solidFill>
                  <a:srgbClr val="FFFFFF"/>
                </a:solidFill>
                <a:latin typeface="Arial"/>
                <a:cs typeface="Arial"/>
              </a:rPr>
              <a:t>   |   </a:t>
            </a:r>
            <a:fld id="{D43A6F16-D3CF-4F46-B6D9-B3CAB1B87938}" type="slidenum">
              <a:rPr lang="en-US" sz="1300" smtClean="0">
                <a:solidFill>
                  <a:srgbClr val="FFFFFF"/>
                </a:solidFill>
                <a:latin typeface="Arial"/>
                <a:cs typeface="Arial"/>
              </a:rPr>
              <a:pPr algn="r"/>
              <a:t>‹#›</a:t>
            </a:fld>
            <a:endParaRPr lang="en-US" sz="1300" dirty="0">
              <a:solidFill>
                <a:srgbClr val="FFFFFF"/>
              </a:solidFill>
              <a:latin typeface="Arial"/>
              <a:cs typeface="Arial"/>
            </a:endParaRPr>
          </a:p>
        </p:txBody>
      </p:sp>
    </p:spTree>
    <p:extLst>
      <p:ext uri="{BB962C8B-B14F-4D97-AF65-F5344CB8AC3E}">
        <p14:creationId xmlns:p14="http://schemas.microsoft.com/office/powerpoint/2010/main" val="315909758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392E35-F432-7041-9EDF-74F56C1A3C6D}" type="datetimeFigureOut">
              <a:rPr lang="en-US" smtClean="0"/>
              <a:t>8/11/16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A5537C-DBA3-5048-A4D6-4A9963F9E077}" type="slidenum">
              <a:rPr lang="en-US" smtClean="0"/>
              <a:t>‹#›</a:t>
            </a:fld>
            <a:endParaRPr lang="en-US"/>
          </a:p>
        </p:txBody>
      </p:sp>
    </p:spTree>
    <p:extLst>
      <p:ext uri="{BB962C8B-B14F-4D97-AF65-F5344CB8AC3E}">
        <p14:creationId xmlns:p14="http://schemas.microsoft.com/office/powerpoint/2010/main" val="3720126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392E35-F432-7041-9EDF-74F56C1A3C6D}" type="datetimeFigureOut">
              <a:rPr lang="en-US" smtClean="0"/>
              <a:t>8/11/16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A5537C-DBA3-5048-A4D6-4A9963F9E077}" type="slidenum">
              <a:rPr lang="en-US" smtClean="0"/>
              <a:t>‹#›</a:t>
            </a:fld>
            <a:endParaRPr lang="en-US"/>
          </a:p>
        </p:txBody>
      </p:sp>
    </p:spTree>
    <p:extLst>
      <p:ext uri="{BB962C8B-B14F-4D97-AF65-F5344CB8AC3E}">
        <p14:creationId xmlns:p14="http://schemas.microsoft.com/office/powerpoint/2010/main" val="2201319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5392E35-F432-7041-9EDF-74F56C1A3C6D}" type="datetimeFigureOut">
              <a:rPr lang="en-US" smtClean="0"/>
              <a:t>8/11/16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A5537C-DBA3-5048-A4D6-4A9963F9E077}" type="slidenum">
              <a:rPr lang="en-US" smtClean="0"/>
              <a:t>‹#›</a:t>
            </a:fld>
            <a:endParaRPr lang="en-US"/>
          </a:p>
        </p:txBody>
      </p:sp>
    </p:spTree>
    <p:extLst>
      <p:ext uri="{BB962C8B-B14F-4D97-AF65-F5344CB8AC3E}">
        <p14:creationId xmlns:p14="http://schemas.microsoft.com/office/powerpoint/2010/main" val="52436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5392E35-F432-7041-9EDF-74F56C1A3C6D}" type="datetimeFigureOut">
              <a:rPr lang="en-US" smtClean="0"/>
              <a:t>8/11/16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A5537C-DBA3-5048-A4D6-4A9963F9E077}" type="slidenum">
              <a:rPr lang="en-US" smtClean="0"/>
              <a:t>‹#›</a:t>
            </a:fld>
            <a:endParaRPr lang="en-US"/>
          </a:p>
        </p:txBody>
      </p:sp>
    </p:spTree>
    <p:extLst>
      <p:ext uri="{BB962C8B-B14F-4D97-AF65-F5344CB8AC3E}">
        <p14:creationId xmlns:p14="http://schemas.microsoft.com/office/powerpoint/2010/main" val="35749882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5392E35-F432-7041-9EDF-74F56C1A3C6D}" type="datetimeFigureOut">
              <a:rPr lang="en-US" smtClean="0"/>
              <a:t>8/11/16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A5537C-DBA3-5048-A4D6-4A9963F9E077}" type="slidenum">
              <a:rPr lang="en-US" smtClean="0"/>
              <a:t>‹#›</a:t>
            </a:fld>
            <a:endParaRPr lang="en-US"/>
          </a:p>
        </p:txBody>
      </p:sp>
    </p:spTree>
    <p:extLst>
      <p:ext uri="{BB962C8B-B14F-4D97-AF65-F5344CB8AC3E}">
        <p14:creationId xmlns:p14="http://schemas.microsoft.com/office/powerpoint/2010/main" val="11290669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392E35-F432-7041-9EDF-74F56C1A3C6D}" type="datetimeFigureOut">
              <a:rPr lang="en-US" smtClean="0"/>
              <a:t>8/11/16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A5537C-DBA3-5048-A4D6-4A9963F9E077}" type="slidenum">
              <a:rPr lang="en-US" smtClean="0"/>
              <a:t>‹#›</a:t>
            </a:fld>
            <a:endParaRPr lang="en-US"/>
          </a:p>
        </p:txBody>
      </p:sp>
    </p:spTree>
    <p:extLst>
      <p:ext uri="{BB962C8B-B14F-4D97-AF65-F5344CB8AC3E}">
        <p14:creationId xmlns:p14="http://schemas.microsoft.com/office/powerpoint/2010/main" val="2838517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392E35-F432-7041-9EDF-74F56C1A3C6D}" type="datetimeFigureOut">
              <a:rPr lang="en-US" smtClean="0"/>
              <a:t>8/11/16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A5537C-DBA3-5048-A4D6-4A9963F9E077}" type="slidenum">
              <a:rPr lang="en-US" smtClean="0"/>
              <a:t>‹#›</a:t>
            </a:fld>
            <a:endParaRPr lang="en-US"/>
          </a:p>
        </p:txBody>
      </p:sp>
    </p:spTree>
    <p:extLst>
      <p:ext uri="{BB962C8B-B14F-4D97-AF65-F5344CB8AC3E}">
        <p14:creationId xmlns:p14="http://schemas.microsoft.com/office/powerpoint/2010/main" val="8744563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392E35-F432-7041-9EDF-74F56C1A3C6D}" type="datetimeFigureOut">
              <a:rPr lang="en-US" smtClean="0"/>
              <a:t>8/11/16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A5537C-DBA3-5048-A4D6-4A9963F9E077}" type="slidenum">
              <a:rPr lang="en-US" smtClean="0"/>
              <a:t>‹#›</a:t>
            </a:fld>
            <a:endParaRPr lang="en-US"/>
          </a:p>
        </p:txBody>
      </p:sp>
    </p:spTree>
    <p:extLst>
      <p:ext uri="{BB962C8B-B14F-4D97-AF65-F5344CB8AC3E}">
        <p14:creationId xmlns:p14="http://schemas.microsoft.com/office/powerpoint/2010/main" val="84176851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392E35-F432-7041-9EDF-74F56C1A3C6D}" type="datetimeFigureOut">
              <a:rPr lang="en-US" smtClean="0"/>
              <a:t>8/11/16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A5537C-DBA3-5048-A4D6-4A9963F9E077}" type="slidenum">
              <a:rPr lang="en-US" smtClean="0"/>
              <a:t>‹#›</a:t>
            </a:fld>
            <a:endParaRPr lang="en-US"/>
          </a:p>
        </p:txBody>
      </p:sp>
    </p:spTree>
    <p:extLst>
      <p:ext uri="{BB962C8B-B14F-4D97-AF65-F5344CB8AC3E}">
        <p14:creationId xmlns:p14="http://schemas.microsoft.com/office/powerpoint/2010/main" val="31591854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 id="2147483668" r:id="rId14"/>
    <p:sldLayoutId id="2147483669" r:id="rId15"/>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705029" y="1742622"/>
            <a:ext cx="7685087" cy="2850770"/>
          </a:xfrm>
        </p:spPr>
        <p:txBody>
          <a:bodyPr>
            <a:normAutofit/>
          </a:bodyPr>
          <a:lstStyle/>
          <a:p>
            <a:pPr algn="ctr"/>
            <a:r>
              <a:rPr lang="en-US" b="1" dirty="0"/>
              <a:t>CCWG-Accountability </a:t>
            </a:r>
            <a:endParaRPr lang="en-US" b="1" dirty="0" smtClean="0"/>
          </a:p>
          <a:p>
            <a:pPr algn="ctr"/>
            <a:r>
              <a:rPr lang="en-US" b="1" dirty="0" smtClean="0"/>
              <a:t>Legal cost control mechanisms</a:t>
            </a:r>
          </a:p>
          <a:p>
            <a:pPr algn="ctr"/>
            <a:r>
              <a:rPr lang="en-US" b="1" dirty="0" smtClean="0"/>
              <a:t>July 13 2016</a:t>
            </a:r>
          </a:p>
          <a:p>
            <a:endParaRPr lang="en-US" b="1" dirty="0">
              <a:latin typeface="Source Sans Pro"/>
              <a:cs typeface="Source Sans Pro"/>
            </a:endParaRPr>
          </a:p>
        </p:txBody>
      </p:sp>
    </p:spTree>
    <p:extLst>
      <p:ext uri="{BB962C8B-B14F-4D97-AF65-F5344CB8AC3E}">
        <p14:creationId xmlns:p14="http://schemas.microsoft.com/office/powerpoint/2010/main" val="7083746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Work</a:t>
            </a:r>
            <a:r>
              <a:rPr lang="fr-FR" dirty="0" smtClean="0"/>
              <a:t> </a:t>
            </a:r>
            <a:r>
              <a:rPr lang="fr-FR" dirty="0" err="1" smtClean="0"/>
              <a:t>stream</a:t>
            </a:r>
            <a:r>
              <a:rPr lang="fr-FR" dirty="0" smtClean="0"/>
              <a:t> 2</a:t>
            </a:r>
            <a:endParaRPr lang="fr-FR" dirty="0"/>
          </a:p>
        </p:txBody>
      </p:sp>
      <p:pic>
        <p:nvPicPr>
          <p:cNvPr id="4" name="Picture 1"/>
          <p:cNvPicPr>
            <a:picLocks noGrp="1" noChangeAspect="1"/>
          </p:cNvPicPr>
          <p:nvPr>
            <p:ph idx="4294967295"/>
          </p:nvPr>
        </p:nvPicPr>
        <p:blipFill>
          <a:blip r:embed="rId2" cstate="print">
            <a:extLst>
              <a:ext uri="{28A0092B-C50C-407E-A947-70E740481C1C}">
                <a14:useLocalDpi xmlns:a14="http://schemas.microsoft.com/office/drawing/2010/main" val="0"/>
              </a:ext>
            </a:extLst>
          </a:blip>
          <a:stretch>
            <a:fillRect/>
          </a:stretch>
        </p:blipFill>
        <p:spPr>
          <a:xfrm>
            <a:off x="381000" y="975519"/>
            <a:ext cx="6135688" cy="5497512"/>
          </a:xfrm>
          <a:prstGeom prst="rect">
            <a:avLst/>
          </a:prstGeom>
        </p:spPr>
      </p:pic>
      <p:sp>
        <p:nvSpPr>
          <p:cNvPr id="3" name="ZoneTexte 2"/>
          <p:cNvSpPr txBox="1"/>
          <p:nvPr/>
        </p:nvSpPr>
        <p:spPr>
          <a:xfrm>
            <a:off x="6629400" y="3724275"/>
            <a:ext cx="2266950" cy="2031325"/>
          </a:xfrm>
          <a:prstGeom prst="rect">
            <a:avLst/>
          </a:prstGeom>
          <a:noFill/>
        </p:spPr>
        <p:txBody>
          <a:bodyPr wrap="square" rtlCol="0">
            <a:spAutoFit/>
          </a:bodyPr>
          <a:lstStyle/>
          <a:p>
            <a:r>
              <a:rPr lang="fr-FR" u="sng" dirty="0" err="1" smtClean="0"/>
              <a:t>Additional</a:t>
            </a:r>
            <a:r>
              <a:rPr lang="fr-FR" u="sng" dirty="0" smtClean="0"/>
              <a:t> </a:t>
            </a:r>
            <a:r>
              <a:rPr lang="fr-FR" u="sng" dirty="0" err="1" smtClean="0"/>
              <a:t>topics</a:t>
            </a:r>
            <a:r>
              <a:rPr lang="fr-FR" u="sng" dirty="0" smtClean="0"/>
              <a:t> :</a:t>
            </a:r>
          </a:p>
          <a:p>
            <a:pPr marL="285750" indent="-285750">
              <a:buFontTx/>
              <a:buChar char="-"/>
            </a:pPr>
            <a:r>
              <a:rPr lang="fr-FR" dirty="0" err="1" smtClean="0"/>
              <a:t>Review</a:t>
            </a:r>
            <a:r>
              <a:rPr lang="fr-FR" dirty="0" smtClean="0"/>
              <a:t> of CEP</a:t>
            </a:r>
          </a:p>
          <a:p>
            <a:pPr marL="285750" indent="-285750">
              <a:buFontTx/>
              <a:buChar char="-"/>
            </a:pPr>
            <a:r>
              <a:rPr lang="fr-FR" dirty="0" smtClean="0"/>
              <a:t>Community guidelines for </a:t>
            </a:r>
            <a:r>
              <a:rPr lang="fr-FR" dirty="0" err="1" smtClean="0"/>
              <a:t>conduct</a:t>
            </a:r>
            <a:r>
              <a:rPr lang="fr-FR" dirty="0" smtClean="0"/>
              <a:t> </a:t>
            </a:r>
            <a:r>
              <a:rPr lang="fr-FR" dirty="0" err="1" smtClean="0"/>
              <a:t>during</a:t>
            </a:r>
            <a:r>
              <a:rPr lang="fr-FR" dirty="0" smtClean="0"/>
              <a:t> </a:t>
            </a:r>
            <a:r>
              <a:rPr lang="fr-FR" dirty="0" err="1" smtClean="0"/>
              <a:t>Board</a:t>
            </a:r>
            <a:r>
              <a:rPr lang="fr-FR" dirty="0" smtClean="0"/>
              <a:t> </a:t>
            </a:r>
            <a:r>
              <a:rPr lang="fr-FR" dirty="0" err="1" smtClean="0"/>
              <a:t>removal</a:t>
            </a:r>
            <a:r>
              <a:rPr lang="fr-FR" dirty="0" smtClean="0"/>
              <a:t> </a:t>
            </a:r>
            <a:r>
              <a:rPr lang="fr-FR" dirty="0" err="1" smtClean="0"/>
              <a:t>process</a:t>
            </a:r>
            <a:endParaRPr lang="fr-FR" dirty="0"/>
          </a:p>
        </p:txBody>
      </p:sp>
    </p:spTree>
    <p:extLst>
      <p:ext uri="{BB962C8B-B14F-4D97-AF65-F5344CB8AC3E}">
        <p14:creationId xmlns:p14="http://schemas.microsoft.com/office/powerpoint/2010/main" val="12630311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Cost</a:t>
            </a:r>
            <a:r>
              <a:rPr lang="fr-FR" dirty="0" smtClean="0"/>
              <a:t> </a:t>
            </a:r>
            <a:r>
              <a:rPr lang="fr-FR" dirty="0" err="1" smtClean="0"/>
              <a:t>estimate</a:t>
            </a:r>
            <a:r>
              <a:rPr lang="fr-FR" dirty="0" smtClean="0"/>
              <a:t> for FY17 – WS2 (</a:t>
            </a:r>
            <a:r>
              <a:rPr lang="fr-FR" dirty="0" err="1" smtClean="0"/>
              <a:t>reminder</a:t>
            </a:r>
            <a:r>
              <a:rPr lang="fr-FR" dirty="0" smtClean="0"/>
              <a:t>)</a:t>
            </a:r>
            <a:endParaRPr lang="fr-FR" dirty="0"/>
          </a:p>
        </p:txBody>
      </p:sp>
      <p:sp>
        <p:nvSpPr>
          <p:cNvPr id="3" name="Espace réservé du contenu 2"/>
          <p:cNvSpPr>
            <a:spLocks noGrp="1"/>
          </p:cNvSpPr>
          <p:nvPr>
            <p:ph idx="4294967295"/>
          </p:nvPr>
        </p:nvSpPr>
        <p:spPr>
          <a:xfrm>
            <a:off x="0" y="1600200"/>
            <a:ext cx="4238625" cy="4525963"/>
          </a:xfrm>
        </p:spPr>
        <p:txBody>
          <a:bodyPr>
            <a:normAutofit fontScale="62500" lnSpcReduction="20000"/>
          </a:bodyPr>
          <a:lstStyle/>
          <a:p>
            <a:r>
              <a:rPr lang="fr-FR" dirty="0" err="1" smtClean="0"/>
              <a:t>Includes</a:t>
            </a:r>
            <a:r>
              <a:rPr lang="fr-FR" dirty="0" smtClean="0"/>
              <a:t> WS2 </a:t>
            </a:r>
            <a:r>
              <a:rPr lang="fr-FR" dirty="0" err="1" smtClean="0"/>
              <a:t>accountability</a:t>
            </a:r>
            <a:endParaRPr lang="fr-FR" dirty="0" smtClean="0"/>
          </a:p>
          <a:p>
            <a:r>
              <a:rPr lang="fr-FR" dirty="0" err="1" smtClean="0"/>
              <a:t>Does</a:t>
            </a:r>
            <a:r>
              <a:rPr lang="fr-FR" dirty="0" smtClean="0"/>
              <a:t> not </a:t>
            </a:r>
            <a:r>
              <a:rPr lang="fr-FR" dirty="0" err="1" smtClean="0"/>
              <a:t>include</a:t>
            </a:r>
            <a:r>
              <a:rPr lang="fr-FR" dirty="0" smtClean="0"/>
              <a:t> IRP Phase 2 (0,8 million $), Transition </a:t>
            </a:r>
            <a:r>
              <a:rPr lang="fr-FR" dirty="0" err="1" smtClean="0"/>
              <a:t>Implementation</a:t>
            </a:r>
            <a:r>
              <a:rPr lang="fr-FR" dirty="0" smtClean="0"/>
              <a:t> (3,7 million $) or General Project </a:t>
            </a:r>
            <a:r>
              <a:rPr lang="fr-FR" dirty="0" err="1" smtClean="0"/>
              <a:t>activities</a:t>
            </a:r>
            <a:r>
              <a:rPr lang="fr-FR" dirty="0" smtClean="0"/>
              <a:t> (1,2 million $)</a:t>
            </a:r>
          </a:p>
          <a:p>
            <a:r>
              <a:rPr lang="fr-FR" dirty="0" smtClean="0"/>
              <a:t>Continuation of </a:t>
            </a:r>
            <a:r>
              <a:rPr lang="fr-FR" dirty="0" err="1" smtClean="0"/>
              <a:t>ongoing</a:t>
            </a:r>
            <a:r>
              <a:rPr lang="fr-FR" dirty="0" smtClean="0"/>
              <a:t> effort to support WG, </a:t>
            </a:r>
            <a:r>
              <a:rPr lang="fr-FR" dirty="0" err="1" smtClean="0"/>
              <a:t>including</a:t>
            </a:r>
            <a:r>
              <a:rPr lang="fr-FR" dirty="0" smtClean="0"/>
              <a:t> staff, AC </a:t>
            </a:r>
            <a:r>
              <a:rPr lang="fr-FR" dirty="0" err="1" smtClean="0"/>
              <a:t>rooms</a:t>
            </a:r>
            <a:r>
              <a:rPr lang="fr-FR" dirty="0" smtClean="0"/>
              <a:t>, transcription</a:t>
            </a:r>
          </a:p>
          <a:p>
            <a:r>
              <a:rPr lang="fr-FR" dirty="0" smtClean="0"/>
              <a:t>One </a:t>
            </a:r>
            <a:r>
              <a:rPr lang="fr-FR" dirty="0" err="1" smtClean="0"/>
              <a:t>day</a:t>
            </a:r>
            <a:r>
              <a:rPr lang="fr-FR" dirty="0" smtClean="0"/>
              <a:t> F2F meetings </a:t>
            </a:r>
            <a:r>
              <a:rPr lang="fr-FR" dirty="0" err="1" smtClean="0"/>
              <a:t>before</a:t>
            </a:r>
            <a:r>
              <a:rPr lang="fr-FR" dirty="0" smtClean="0"/>
              <a:t> </a:t>
            </a:r>
            <a:r>
              <a:rPr lang="fr-FR" dirty="0" err="1" smtClean="0"/>
              <a:t>Icann</a:t>
            </a:r>
            <a:r>
              <a:rPr lang="fr-FR" dirty="0" smtClean="0"/>
              <a:t> meetings (maximum of 20 </a:t>
            </a:r>
            <a:r>
              <a:rPr lang="fr-FR" dirty="0" err="1" smtClean="0"/>
              <a:t>travel</a:t>
            </a:r>
            <a:r>
              <a:rPr lang="fr-FR" dirty="0" smtClean="0"/>
              <a:t> support </a:t>
            </a:r>
            <a:r>
              <a:rPr lang="fr-FR" dirty="0" err="1" smtClean="0"/>
              <a:t>seats</a:t>
            </a:r>
            <a:r>
              <a:rPr lang="fr-FR" dirty="0" smtClean="0"/>
              <a:t>)</a:t>
            </a:r>
          </a:p>
          <a:p>
            <a:r>
              <a:rPr lang="fr-FR" dirty="0" smtClean="0"/>
              <a:t>Continuation of </a:t>
            </a:r>
            <a:r>
              <a:rPr lang="fr-FR" dirty="0" err="1" smtClean="0"/>
              <a:t>independant</a:t>
            </a:r>
            <a:r>
              <a:rPr lang="fr-FR" dirty="0" smtClean="0"/>
              <a:t> </a:t>
            </a:r>
            <a:r>
              <a:rPr lang="fr-FR" dirty="0" err="1" smtClean="0"/>
              <a:t>legal</a:t>
            </a:r>
            <a:r>
              <a:rPr lang="fr-FR" dirty="0" smtClean="0"/>
              <a:t> </a:t>
            </a:r>
            <a:r>
              <a:rPr lang="fr-FR" dirty="0" err="1" smtClean="0"/>
              <a:t>advice</a:t>
            </a:r>
            <a:r>
              <a:rPr lang="fr-FR" dirty="0" smtClean="0"/>
              <a:t>, </a:t>
            </a:r>
            <a:r>
              <a:rPr lang="fr-FR" dirty="0" err="1" smtClean="0"/>
              <a:t>with</a:t>
            </a:r>
            <a:r>
              <a:rPr lang="fr-FR" dirty="0" smtClean="0"/>
              <a:t> </a:t>
            </a:r>
            <a:r>
              <a:rPr lang="fr-FR" dirty="0" err="1" smtClean="0"/>
              <a:t>lower</a:t>
            </a:r>
            <a:r>
              <a:rPr lang="fr-FR" dirty="0" smtClean="0"/>
              <a:t> </a:t>
            </a:r>
            <a:r>
              <a:rPr lang="fr-FR" dirty="0" err="1" smtClean="0"/>
              <a:t>intensity</a:t>
            </a:r>
            <a:r>
              <a:rPr lang="fr-FR" dirty="0" smtClean="0"/>
              <a:t> and </a:t>
            </a:r>
            <a:r>
              <a:rPr lang="fr-FR" dirty="0" err="1" smtClean="0"/>
              <a:t>refined</a:t>
            </a:r>
            <a:r>
              <a:rPr lang="fr-FR" dirty="0" smtClean="0"/>
              <a:t> </a:t>
            </a:r>
            <a:r>
              <a:rPr lang="fr-FR" dirty="0" err="1" smtClean="0"/>
              <a:t>cost</a:t>
            </a:r>
            <a:r>
              <a:rPr lang="fr-FR" dirty="0" smtClean="0"/>
              <a:t> control </a:t>
            </a:r>
            <a:r>
              <a:rPr lang="fr-FR" dirty="0" err="1" smtClean="0"/>
              <a:t>mechanisms</a:t>
            </a:r>
            <a:endParaRPr lang="fr-FR" dirty="0" smtClean="0"/>
          </a:p>
          <a:p>
            <a:pPr lvl="1"/>
            <a:endParaRPr lang="fr-FR" dirty="0" smtClean="0"/>
          </a:p>
          <a:p>
            <a:pPr lvl="1"/>
            <a:endParaRPr lang="fr-FR" dirty="0"/>
          </a:p>
        </p:txBody>
      </p:sp>
      <p:graphicFrame>
        <p:nvGraphicFramePr>
          <p:cNvPr id="5" name="Tableau 4"/>
          <p:cNvGraphicFramePr>
            <a:graphicFrameLocks noGrp="1"/>
          </p:cNvGraphicFramePr>
          <p:nvPr>
            <p:extLst>
              <p:ext uri="{D42A27DB-BD31-4B8C-83A1-F6EECF244321}">
                <p14:modId xmlns:p14="http://schemas.microsoft.com/office/powerpoint/2010/main" val="2291778576"/>
              </p:ext>
            </p:extLst>
          </p:nvPr>
        </p:nvGraphicFramePr>
        <p:xfrm>
          <a:off x="4610099" y="1993900"/>
          <a:ext cx="4352926" cy="3403600"/>
        </p:xfrm>
        <a:graphic>
          <a:graphicData uri="http://schemas.openxmlformats.org/drawingml/2006/table">
            <a:tbl>
              <a:tblPr firstRow="1" bandRow="1">
                <a:tableStyleId>{5C22544A-7EE6-4342-B048-85BDC9FD1C3A}</a:tableStyleId>
              </a:tblPr>
              <a:tblGrid>
                <a:gridCol w="2176463"/>
                <a:gridCol w="2176463"/>
              </a:tblGrid>
              <a:tr h="0">
                <a:tc>
                  <a:txBody>
                    <a:bodyPr/>
                    <a:lstStyle/>
                    <a:p>
                      <a:endParaRPr lang="fr-FR" dirty="0"/>
                    </a:p>
                  </a:txBody>
                  <a:tcPr/>
                </a:tc>
                <a:tc>
                  <a:txBody>
                    <a:bodyPr/>
                    <a:lstStyle/>
                    <a:p>
                      <a:pPr algn="ctr"/>
                      <a:r>
                        <a:rPr lang="fr-FR" dirty="0" smtClean="0"/>
                        <a:t>$  (</a:t>
                      </a:r>
                      <a:r>
                        <a:rPr lang="fr-FR" dirty="0" err="1" smtClean="0"/>
                        <a:t>thousand’s</a:t>
                      </a:r>
                      <a:r>
                        <a:rPr lang="fr-FR" dirty="0" smtClean="0"/>
                        <a:t>)</a:t>
                      </a:r>
                      <a:endParaRPr lang="fr-FR" dirty="0"/>
                    </a:p>
                  </a:txBody>
                  <a:tcPr/>
                </a:tc>
              </a:tr>
              <a:tr h="370840">
                <a:tc>
                  <a:txBody>
                    <a:bodyPr/>
                    <a:lstStyle/>
                    <a:p>
                      <a:r>
                        <a:rPr lang="fr-FR" dirty="0" smtClean="0"/>
                        <a:t>Staff</a:t>
                      </a:r>
                      <a:endParaRPr lang="fr-FR" dirty="0"/>
                    </a:p>
                  </a:txBody>
                  <a:tcPr/>
                </a:tc>
                <a:tc>
                  <a:txBody>
                    <a:bodyPr/>
                    <a:lstStyle/>
                    <a:p>
                      <a:pPr algn="ctr"/>
                      <a:r>
                        <a:rPr lang="fr-FR" dirty="0" smtClean="0"/>
                        <a:t>808</a:t>
                      </a:r>
                      <a:endParaRPr lang="fr-FR" dirty="0"/>
                    </a:p>
                  </a:txBody>
                  <a:tcPr/>
                </a:tc>
              </a:tr>
              <a:tr h="370840">
                <a:tc>
                  <a:txBody>
                    <a:bodyPr/>
                    <a:lstStyle/>
                    <a:p>
                      <a:r>
                        <a:rPr lang="fr-FR" dirty="0" smtClean="0"/>
                        <a:t>Travel &amp; meeting</a:t>
                      </a:r>
                      <a:endParaRPr lang="fr-FR" dirty="0"/>
                    </a:p>
                  </a:txBody>
                  <a:tcPr/>
                </a:tc>
                <a:tc>
                  <a:txBody>
                    <a:bodyPr/>
                    <a:lstStyle/>
                    <a:p>
                      <a:pPr algn="ctr"/>
                      <a:r>
                        <a:rPr lang="fr-FR" dirty="0" smtClean="0"/>
                        <a:t>354</a:t>
                      </a:r>
                      <a:endParaRPr lang="fr-FR" dirty="0"/>
                    </a:p>
                  </a:txBody>
                  <a:tcPr/>
                </a:tc>
              </a:tr>
              <a:tr h="370840">
                <a:tc>
                  <a:txBody>
                    <a:bodyPr/>
                    <a:lstStyle/>
                    <a:p>
                      <a:r>
                        <a:rPr lang="fr-FR" dirty="0" smtClean="0"/>
                        <a:t>Telecom &amp; </a:t>
                      </a:r>
                      <a:r>
                        <a:rPr lang="fr-FR" dirty="0" err="1" smtClean="0"/>
                        <a:t>Language</a:t>
                      </a:r>
                      <a:r>
                        <a:rPr lang="fr-FR" dirty="0" smtClean="0"/>
                        <a:t> services</a:t>
                      </a:r>
                      <a:endParaRPr lang="fr-FR" dirty="0"/>
                    </a:p>
                  </a:txBody>
                  <a:tcPr/>
                </a:tc>
                <a:tc>
                  <a:txBody>
                    <a:bodyPr/>
                    <a:lstStyle/>
                    <a:p>
                      <a:pPr algn="ctr"/>
                      <a:r>
                        <a:rPr lang="fr-FR" dirty="0" smtClean="0"/>
                        <a:t>201</a:t>
                      </a:r>
                      <a:endParaRPr lang="fr-FR" dirty="0"/>
                    </a:p>
                  </a:txBody>
                  <a:tcPr/>
                </a:tc>
              </a:tr>
              <a:tr h="370840">
                <a:tc>
                  <a:txBody>
                    <a:bodyPr/>
                    <a:lstStyle/>
                    <a:p>
                      <a:r>
                        <a:rPr lang="fr-FR" dirty="0" err="1" smtClean="0"/>
                        <a:t>Legal</a:t>
                      </a:r>
                      <a:r>
                        <a:rPr lang="fr-FR" dirty="0" smtClean="0"/>
                        <a:t> services</a:t>
                      </a:r>
                      <a:endParaRPr lang="fr-FR" dirty="0"/>
                    </a:p>
                  </a:txBody>
                  <a:tcPr/>
                </a:tc>
                <a:tc>
                  <a:txBody>
                    <a:bodyPr/>
                    <a:lstStyle/>
                    <a:p>
                      <a:pPr algn="ctr"/>
                      <a:r>
                        <a:rPr lang="fr-FR" dirty="0" smtClean="0"/>
                        <a:t>1,400</a:t>
                      </a:r>
                    </a:p>
                  </a:txBody>
                  <a:tcPr/>
                </a:tc>
              </a:tr>
              <a:tr h="370840">
                <a:tc>
                  <a:txBody>
                    <a:bodyPr/>
                    <a:lstStyle/>
                    <a:p>
                      <a:r>
                        <a:rPr lang="fr-FR" dirty="0" err="1" smtClean="0"/>
                        <a:t>Other</a:t>
                      </a:r>
                      <a:r>
                        <a:rPr lang="fr-FR" dirty="0" smtClean="0"/>
                        <a:t> (</a:t>
                      </a:r>
                      <a:r>
                        <a:rPr lang="fr-FR" dirty="0" err="1" smtClean="0"/>
                        <a:t>education</a:t>
                      </a:r>
                      <a:r>
                        <a:rPr lang="fr-FR" dirty="0" smtClean="0"/>
                        <a:t>,</a:t>
                      </a:r>
                      <a:r>
                        <a:rPr lang="fr-FR" baseline="0" dirty="0" smtClean="0"/>
                        <a:t> engagement, communication)</a:t>
                      </a:r>
                      <a:endParaRPr lang="fr-FR" dirty="0"/>
                    </a:p>
                  </a:txBody>
                  <a:tcPr/>
                </a:tc>
                <a:tc>
                  <a:txBody>
                    <a:bodyPr/>
                    <a:lstStyle/>
                    <a:p>
                      <a:pPr algn="ctr"/>
                      <a:r>
                        <a:rPr lang="fr-FR" dirty="0" smtClean="0"/>
                        <a:t>344</a:t>
                      </a:r>
                    </a:p>
                  </a:txBody>
                  <a:tcPr/>
                </a:tc>
              </a:tr>
              <a:tr h="370840">
                <a:tc>
                  <a:txBody>
                    <a:bodyPr/>
                    <a:lstStyle/>
                    <a:p>
                      <a:r>
                        <a:rPr lang="fr-FR" b="1" dirty="0" smtClean="0"/>
                        <a:t>Total</a:t>
                      </a:r>
                      <a:endParaRPr lang="fr-FR" b="1" dirty="0"/>
                    </a:p>
                  </a:txBody>
                  <a:tcPr/>
                </a:tc>
                <a:tc>
                  <a:txBody>
                    <a:bodyPr/>
                    <a:lstStyle/>
                    <a:p>
                      <a:pPr algn="ctr"/>
                      <a:r>
                        <a:rPr lang="fr-FR" b="1" dirty="0" smtClean="0"/>
                        <a:t>3,107</a:t>
                      </a:r>
                    </a:p>
                  </a:txBody>
                  <a:tcPr/>
                </a:tc>
              </a:tr>
            </a:tbl>
          </a:graphicData>
        </a:graphic>
      </p:graphicFrame>
    </p:spTree>
    <p:extLst>
      <p:ext uri="{BB962C8B-B14F-4D97-AF65-F5344CB8AC3E}">
        <p14:creationId xmlns:p14="http://schemas.microsoft.com/office/powerpoint/2010/main" val="4031152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Legal</a:t>
            </a:r>
            <a:r>
              <a:rPr lang="fr-FR" dirty="0" smtClean="0"/>
              <a:t> </a:t>
            </a:r>
            <a:r>
              <a:rPr lang="fr-FR" dirty="0" err="1" smtClean="0"/>
              <a:t>Committee</a:t>
            </a:r>
            <a:endParaRPr lang="fr-FR" dirty="0"/>
          </a:p>
        </p:txBody>
      </p:sp>
      <p:sp>
        <p:nvSpPr>
          <p:cNvPr id="3" name="Espace réservé du contenu 2"/>
          <p:cNvSpPr txBox="1">
            <a:spLocks/>
          </p:cNvSpPr>
          <p:nvPr/>
        </p:nvSpPr>
        <p:spPr>
          <a:xfrm>
            <a:off x="228600" y="790575"/>
            <a:ext cx="7981950" cy="5724525"/>
          </a:xfrm>
          <a:prstGeom prst="rect">
            <a:avLst/>
          </a:prstGeom>
        </p:spPr>
        <p:txBody>
          <a:bodyPr vert="horz" lIns="91440" tIns="45720" rIns="91440" bIns="45720" rtlCol="0">
            <a:normAutofit fontScale="92500" lnSpcReduction="1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fr-FR" sz="2400" dirty="0" err="1" smtClean="0"/>
              <a:t>Role</a:t>
            </a:r>
            <a:r>
              <a:rPr lang="fr-FR" sz="2400" dirty="0" smtClean="0"/>
              <a:t> : </a:t>
            </a:r>
          </a:p>
          <a:p>
            <a:pPr lvl="1"/>
            <a:r>
              <a:rPr lang="fr-FR" sz="1600" dirty="0" err="1" smtClean="0"/>
              <a:t>Filter</a:t>
            </a:r>
            <a:r>
              <a:rPr lang="fr-FR" sz="1600" dirty="0" smtClean="0"/>
              <a:t>, </a:t>
            </a:r>
            <a:r>
              <a:rPr lang="fr-FR" sz="1600" dirty="0" err="1" smtClean="0"/>
              <a:t>analyze</a:t>
            </a:r>
            <a:r>
              <a:rPr lang="fr-FR" sz="1600" dirty="0" smtClean="0"/>
              <a:t>, </a:t>
            </a:r>
            <a:r>
              <a:rPr lang="fr-FR" sz="1600" dirty="0" err="1" smtClean="0"/>
              <a:t>refine</a:t>
            </a:r>
            <a:r>
              <a:rPr lang="fr-FR" sz="1600" dirty="0" smtClean="0"/>
              <a:t> (</a:t>
            </a:r>
            <a:r>
              <a:rPr lang="fr-FR" sz="1600" dirty="0" err="1" smtClean="0"/>
              <a:t>ensure</a:t>
            </a:r>
            <a:r>
              <a:rPr lang="fr-FR" sz="1600" dirty="0" smtClean="0"/>
              <a:t> </a:t>
            </a:r>
            <a:r>
              <a:rPr lang="fr-FR" sz="1600" dirty="0" err="1" smtClean="0"/>
              <a:t>clarity</a:t>
            </a:r>
            <a:r>
              <a:rPr lang="fr-FR" sz="1600" dirty="0" smtClean="0"/>
              <a:t>), and </a:t>
            </a:r>
            <a:r>
              <a:rPr lang="fr-FR" sz="1600" dirty="0" err="1" smtClean="0"/>
              <a:t>approve</a:t>
            </a:r>
            <a:r>
              <a:rPr lang="fr-FR" sz="1600" dirty="0" smtClean="0"/>
              <a:t> </a:t>
            </a:r>
            <a:r>
              <a:rPr lang="fr-FR" sz="1600" dirty="0" err="1" smtClean="0"/>
              <a:t>requests</a:t>
            </a:r>
            <a:r>
              <a:rPr lang="fr-FR" sz="1600" dirty="0" smtClean="0"/>
              <a:t> for </a:t>
            </a:r>
            <a:r>
              <a:rPr lang="fr-FR" sz="1600" dirty="0" err="1" smtClean="0"/>
              <a:t>legal</a:t>
            </a:r>
            <a:r>
              <a:rPr lang="fr-FR" sz="1600" dirty="0" smtClean="0"/>
              <a:t> </a:t>
            </a:r>
            <a:r>
              <a:rPr lang="fr-FR" sz="1600" dirty="0" err="1" smtClean="0"/>
              <a:t>advice</a:t>
            </a:r>
            <a:endParaRPr lang="fr-FR" sz="1600" dirty="0" smtClean="0"/>
          </a:p>
          <a:p>
            <a:pPr lvl="1"/>
            <a:r>
              <a:rPr lang="fr-FR" sz="1600" dirty="0" err="1" smtClean="0"/>
              <a:t>Determine</a:t>
            </a:r>
            <a:r>
              <a:rPr lang="fr-FR" sz="1600" dirty="0" smtClean="0"/>
              <a:t> </a:t>
            </a:r>
            <a:r>
              <a:rPr lang="fr-FR" sz="1600" dirty="0" err="1" smtClean="0"/>
              <a:t>which</a:t>
            </a:r>
            <a:r>
              <a:rPr lang="fr-FR" sz="1600" dirty="0" smtClean="0"/>
              <a:t> </a:t>
            </a:r>
            <a:r>
              <a:rPr lang="fr-FR" sz="1600" dirty="0" err="1" smtClean="0"/>
              <a:t>firm</a:t>
            </a:r>
            <a:r>
              <a:rPr lang="fr-FR" sz="1600" dirty="0" smtClean="0"/>
              <a:t> </a:t>
            </a:r>
            <a:r>
              <a:rPr lang="fr-FR" sz="1600" dirty="0" err="1" smtClean="0"/>
              <a:t>is</a:t>
            </a:r>
            <a:r>
              <a:rPr lang="fr-FR" sz="1600" dirty="0" smtClean="0"/>
              <a:t> best </a:t>
            </a:r>
            <a:r>
              <a:rPr lang="fr-FR" sz="1600" dirty="0" err="1" smtClean="0"/>
              <a:t>suited</a:t>
            </a:r>
            <a:r>
              <a:rPr lang="fr-FR" sz="1600" dirty="0" smtClean="0"/>
              <a:t> to </a:t>
            </a:r>
            <a:r>
              <a:rPr lang="fr-FR" sz="1600" dirty="0" err="1" smtClean="0"/>
              <a:t>respond</a:t>
            </a:r>
            <a:endParaRPr lang="fr-FR" sz="1600" dirty="0" smtClean="0"/>
          </a:p>
          <a:p>
            <a:r>
              <a:rPr lang="fr-FR" sz="2000" dirty="0" err="1"/>
              <a:t>Process</a:t>
            </a:r>
            <a:r>
              <a:rPr lang="fr-FR" sz="2000" dirty="0"/>
              <a:t> :</a:t>
            </a:r>
          </a:p>
          <a:p>
            <a:pPr lvl="1"/>
            <a:r>
              <a:rPr lang="fr-FR" sz="1600" dirty="0" smtClean="0"/>
              <a:t>The </a:t>
            </a:r>
            <a:r>
              <a:rPr lang="fr-FR" sz="1600" dirty="0" err="1" smtClean="0"/>
              <a:t>Committee</a:t>
            </a:r>
            <a:r>
              <a:rPr lang="fr-FR" sz="1600" dirty="0" smtClean="0"/>
              <a:t> </a:t>
            </a:r>
            <a:r>
              <a:rPr lang="fr-FR" sz="1600" dirty="0" err="1" smtClean="0"/>
              <a:t>meets</a:t>
            </a:r>
            <a:r>
              <a:rPr lang="fr-FR" sz="1600" dirty="0" smtClean="0"/>
              <a:t> </a:t>
            </a:r>
            <a:r>
              <a:rPr lang="fr-FR" sz="1600" dirty="0" err="1" smtClean="0"/>
              <a:t>at</a:t>
            </a:r>
            <a:r>
              <a:rPr lang="fr-FR" sz="1600" dirty="0" smtClean="0"/>
              <a:t> least once a </a:t>
            </a:r>
            <a:r>
              <a:rPr lang="fr-FR" sz="1600" dirty="0" err="1" smtClean="0"/>
              <a:t>month</a:t>
            </a:r>
            <a:endParaRPr lang="fr-FR" sz="1600" dirty="0"/>
          </a:p>
          <a:p>
            <a:pPr lvl="1"/>
            <a:r>
              <a:rPr lang="fr-FR" sz="1600" dirty="0" err="1"/>
              <a:t>Based</a:t>
            </a:r>
            <a:r>
              <a:rPr lang="fr-FR" sz="1600" dirty="0"/>
              <a:t> on </a:t>
            </a:r>
            <a:r>
              <a:rPr lang="fr-FR" sz="1600" dirty="0" err="1"/>
              <a:t>subgroup</a:t>
            </a:r>
            <a:r>
              <a:rPr lang="fr-FR" sz="1600" dirty="0"/>
              <a:t> </a:t>
            </a:r>
            <a:r>
              <a:rPr lang="fr-FR" sz="1600" dirty="0" err="1"/>
              <a:t>requests</a:t>
            </a:r>
            <a:r>
              <a:rPr lang="fr-FR" sz="1600" dirty="0"/>
              <a:t> </a:t>
            </a:r>
            <a:r>
              <a:rPr lang="fr-FR" sz="1600" dirty="0" err="1"/>
              <a:t>documented</a:t>
            </a:r>
            <a:r>
              <a:rPr lang="fr-FR" sz="1600" dirty="0"/>
              <a:t> and </a:t>
            </a:r>
            <a:r>
              <a:rPr lang="fr-FR" sz="1600" dirty="0" err="1"/>
              <a:t>share</a:t>
            </a:r>
            <a:r>
              <a:rPr lang="fr-FR" sz="1600" dirty="0"/>
              <a:t> </a:t>
            </a:r>
            <a:r>
              <a:rPr lang="fr-FR" sz="1600" dirty="0" err="1"/>
              <a:t>before</a:t>
            </a:r>
            <a:r>
              <a:rPr lang="fr-FR" sz="1600" dirty="0"/>
              <a:t> the meeting, </a:t>
            </a:r>
          </a:p>
          <a:p>
            <a:pPr lvl="1"/>
            <a:r>
              <a:rPr lang="fr-FR" sz="1600" dirty="0"/>
              <a:t>Rapporteurs </a:t>
            </a:r>
            <a:r>
              <a:rPr lang="fr-FR" sz="1600" dirty="0" err="1"/>
              <a:t>may</a:t>
            </a:r>
            <a:r>
              <a:rPr lang="fr-FR" sz="1600" dirty="0"/>
              <a:t> attend relevant part of the call to </a:t>
            </a:r>
            <a:r>
              <a:rPr lang="fr-FR" sz="1600" dirty="0" err="1"/>
              <a:t>discuss</a:t>
            </a:r>
            <a:r>
              <a:rPr lang="fr-FR" sz="1600" dirty="0"/>
              <a:t> </a:t>
            </a:r>
            <a:r>
              <a:rPr lang="fr-FR" sz="1600" dirty="0" err="1"/>
              <a:t>their</a:t>
            </a:r>
            <a:r>
              <a:rPr lang="fr-FR" sz="1600" dirty="0"/>
              <a:t> </a:t>
            </a:r>
            <a:r>
              <a:rPr lang="fr-FR" sz="1600" dirty="0" err="1"/>
              <a:t>requests</a:t>
            </a:r>
            <a:endParaRPr lang="fr-FR" sz="1600" dirty="0"/>
          </a:p>
          <a:p>
            <a:pPr lvl="1"/>
            <a:r>
              <a:rPr lang="fr-FR" sz="1600" dirty="0" smtClean="0"/>
              <a:t>LC </a:t>
            </a:r>
            <a:r>
              <a:rPr lang="fr-FR" sz="1600" dirty="0" err="1" smtClean="0"/>
              <a:t>ensures</a:t>
            </a:r>
            <a:r>
              <a:rPr lang="fr-FR" sz="1600" dirty="0" smtClean="0"/>
              <a:t> </a:t>
            </a:r>
            <a:r>
              <a:rPr lang="fr-FR" sz="1600" dirty="0" err="1"/>
              <a:t>that</a:t>
            </a:r>
            <a:r>
              <a:rPr lang="fr-FR" sz="1600" dirty="0"/>
              <a:t> </a:t>
            </a:r>
            <a:r>
              <a:rPr lang="fr-FR" sz="1600" dirty="0" err="1"/>
              <a:t>request</a:t>
            </a:r>
            <a:r>
              <a:rPr lang="fr-FR" sz="1600" dirty="0"/>
              <a:t> </a:t>
            </a:r>
            <a:r>
              <a:rPr lang="fr-FR" sz="1600" dirty="0" err="1"/>
              <a:t>is</a:t>
            </a:r>
            <a:r>
              <a:rPr lang="fr-FR" sz="1600" dirty="0"/>
              <a:t> a </a:t>
            </a:r>
            <a:r>
              <a:rPr lang="fr-FR" sz="1600" dirty="0" err="1"/>
              <a:t>legal</a:t>
            </a:r>
            <a:r>
              <a:rPr lang="fr-FR" sz="1600" dirty="0"/>
              <a:t> issue (not a </a:t>
            </a:r>
            <a:r>
              <a:rPr lang="fr-FR" sz="1600" dirty="0" err="1"/>
              <a:t>policy</a:t>
            </a:r>
            <a:r>
              <a:rPr lang="fr-FR" sz="1600" dirty="0"/>
              <a:t> one</a:t>
            </a:r>
            <a:r>
              <a:rPr lang="fr-FR" sz="1600" dirty="0" smtClean="0"/>
              <a:t>)</a:t>
            </a:r>
          </a:p>
          <a:p>
            <a:pPr lvl="1"/>
            <a:r>
              <a:rPr lang="fr-FR" sz="1600" dirty="0" err="1" smtClean="0"/>
              <a:t>With</a:t>
            </a:r>
            <a:r>
              <a:rPr lang="fr-FR" sz="1600" dirty="0" smtClean="0"/>
              <a:t> support </a:t>
            </a:r>
            <a:r>
              <a:rPr lang="fr-FR" sz="1600" dirty="0" err="1" smtClean="0"/>
              <a:t>from</a:t>
            </a:r>
            <a:r>
              <a:rPr lang="fr-FR" sz="1600" dirty="0" smtClean="0"/>
              <a:t> PCST, LC </a:t>
            </a:r>
            <a:r>
              <a:rPr lang="fr-FR" sz="1600" dirty="0" err="1" smtClean="0"/>
              <a:t>tracks</a:t>
            </a:r>
            <a:r>
              <a:rPr lang="fr-FR" sz="1600" dirty="0" smtClean="0"/>
              <a:t> </a:t>
            </a:r>
            <a:r>
              <a:rPr lang="fr-FR" sz="1600" dirty="0" err="1" smtClean="0"/>
              <a:t>legal</a:t>
            </a:r>
            <a:r>
              <a:rPr lang="fr-FR" sz="1600" dirty="0" smtClean="0"/>
              <a:t> </a:t>
            </a:r>
            <a:r>
              <a:rPr lang="fr-FR" sz="1600" dirty="0" err="1" smtClean="0"/>
              <a:t>expenses</a:t>
            </a:r>
            <a:r>
              <a:rPr lang="fr-FR" sz="1600" dirty="0" smtClean="0"/>
              <a:t> </a:t>
            </a:r>
            <a:r>
              <a:rPr lang="fr-FR" sz="1600" dirty="0" err="1" smtClean="0"/>
              <a:t>with</a:t>
            </a:r>
            <a:r>
              <a:rPr lang="fr-FR" sz="1600" dirty="0" smtClean="0"/>
              <a:t> </a:t>
            </a:r>
            <a:r>
              <a:rPr lang="fr-FR" sz="1600" dirty="0" err="1" smtClean="0"/>
              <a:t>clear</a:t>
            </a:r>
            <a:r>
              <a:rPr lang="fr-FR" sz="1600" dirty="0" smtClean="0"/>
              <a:t> distinction </a:t>
            </a:r>
            <a:r>
              <a:rPr lang="fr-FR" sz="1600" dirty="0" err="1" smtClean="0"/>
              <a:t>between</a:t>
            </a:r>
            <a:r>
              <a:rPr lang="fr-FR" sz="1600" dirty="0" smtClean="0"/>
              <a:t> </a:t>
            </a:r>
            <a:r>
              <a:rPr lang="fr-FR" sz="1600" dirty="0" err="1" smtClean="0"/>
              <a:t>what</a:t>
            </a:r>
            <a:r>
              <a:rPr lang="fr-FR" sz="1600" dirty="0" smtClean="0"/>
              <a:t> </a:t>
            </a:r>
            <a:r>
              <a:rPr lang="fr-FR" sz="1600" dirty="0" err="1" smtClean="0"/>
              <a:t>is</a:t>
            </a:r>
            <a:r>
              <a:rPr lang="fr-FR" sz="1600" dirty="0" smtClean="0"/>
              <a:t> </a:t>
            </a:r>
            <a:r>
              <a:rPr lang="fr-FR" sz="1600" dirty="0" err="1" smtClean="0"/>
              <a:t>related</a:t>
            </a:r>
            <a:r>
              <a:rPr lang="fr-FR" sz="1600" dirty="0" smtClean="0"/>
              <a:t> to </a:t>
            </a:r>
            <a:r>
              <a:rPr lang="fr-FR" sz="1600" dirty="0" err="1" smtClean="0"/>
              <a:t>its</a:t>
            </a:r>
            <a:r>
              <a:rPr lang="fr-FR" sz="1600" dirty="0" smtClean="0"/>
              <a:t> scope vs </a:t>
            </a:r>
            <a:r>
              <a:rPr lang="fr-FR" sz="1600" dirty="0" err="1" smtClean="0"/>
              <a:t>any</a:t>
            </a:r>
            <a:r>
              <a:rPr lang="fr-FR" sz="1600" dirty="0" smtClean="0"/>
              <a:t> </a:t>
            </a:r>
            <a:r>
              <a:rPr lang="fr-FR" sz="1600" dirty="0" err="1" smtClean="0"/>
              <a:t>other</a:t>
            </a:r>
            <a:r>
              <a:rPr lang="fr-FR" sz="1600" dirty="0" smtClean="0"/>
              <a:t> </a:t>
            </a:r>
            <a:r>
              <a:rPr lang="fr-FR" sz="1600" dirty="0" err="1" smtClean="0"/>
              <a:t>Legal</a:t>
            </a:r>
            <a:r>
              <a:rPr lang="fr-FR" sz="1600" dirty="0" smtClean="0"/>
              <a:t> </a:t>
            </a:r>
            <a:r>
              <a:rPr lang="fr-FR" sz="1600" dirty="0" err="1" smtClean="0"/>
              <a:t>costs</a:t>
            </a:r>
            <a:r>
              <a:rPr lang="fr-FR" sz="1600" dirty="0" smtClean="0"/>
              <a:t>. </a:t>
            </a:r>
          </a:p>
          <a:p>
            <a:pPr lvl="1"/>
            <a:r>
              <a:rPr lang="fr-FR" sz="1600" dirty="0" err="1" smtClean="0"/>
              <a:t>Counsel</a:t>
            </a:r>
            <a:r>
              <a:rPr lang="fr-FR" sz="1600" dirty="0" smtClean="0"/>
              <a:t> </a:t>
            </a:r>
            <a:r>
              <a:rPr lang="fr-FR" sz="1600" dirty="0" err="1" smtClean="0"/>
              <a:t>may</a:t>
            </a:r>
            <a:r>
              <a:rPr lang="fr-FR" sz="1600" dirty="0" smtClean="0"/>
              <a:t> </a:t>
            </a:r>
            <a:r>
              <a:rPr lang="fr-FR" sz="1600" dirty="0" err="1" smtClean="0"/>
              <a:t>be</a:t>
            </a:r>
            <a:r>
              <a:rPr lang="fr-FR" sz="1600" dirty="0" smtClean="0"/>
              <a:t> </a:t>
            </a:r>
            <a:r>
              <a:rPr lang="fr-FR" sz="1600" dirty="0" err="1" smtClean="0"/>
              <a:t>invited</a:t>
            </a:r>
            <a:r>
              <a:rPr lang="fr-FR" sz="1600" dirty="0" smtClean="0"/>
              <a:t> to attend parts of the LC meeting to </a:t>
            </a:r>
            <a:r>
              <a:rPr lang="fr-FR" sz="1600" dirty="0" err="1" smtClean="0"/>
              <a:t>ensure</a:t>
            </a:r>
            <a:r>
              <a:rPr lang="fr-FR" sz="1600" dirty="0" smtClean="0"/>
              <a:t> </a:t>
            </a:r>
            <a:r>
              <a:rPr lang="fr-FR" sz="1600" dirty="0" err="1" smtClean="0"/>
              <a:t>clarity</a:t>
            </a:r>
            <a:r>
              <a:rPr lang="fr-FR" sz="1600" dirty="0" smtClean="0"/>
              <a:t> of expectations and </a:t>
            </a:r>
            <a:r>
              <a:rPr lang="fr-FR" sz="1600" dirty="0" err="1" smtClean="0"/>
              <a:t>context</a:t>
            </a:r>
            <a:r>
              <a:rPr lang="fr-FR" sz="1600" dirty="0" smtClean="0"/>
              <a:t> (</a:t>
            </a:r>
            <a:r>
              <a:rPr lang="fr-FR" sz="1600" dirty="0" err="1" smtClean="0"/>
              <a:t>reminder</a:t>
            </a:r>
            <a:r>
              <a:rPr lang="fr-FR" sz="1600" dirty="0" smtClean="0"/>
              <a:t> : </a:t>
            </a:r>
            <a:r>
              <a:rPr lang="fr-FR" sz="1600" i="1" dirty="0" err="1" smtClean="0"/>
              <a:t>Counsel</a:t>
            </a:r>
            <a:r>
              <a:rPr lang="fr-FR" sz="1600" i="1" dirty="0" smtClean="0"/>
              <a:t> participation to CCWG and </a:t>
            </a:r>
            <a:r>
              <a:rPr lang="fr-FR" sz="1600" i="1" dirty="0" err="1" smtClean="0"/>
              <a:t>subgroup</a:t>
            </a:r>
            <a:r>
              <a:rPr lang="fr-FR" sz="1600" i="1" dirty="0" smtClean="0"/>
              <a:t> calls </a:t>
            </a:r>
            <a:r>
              <a:rPr lang="fr-FR" sz="1600" i="1" dirty="0" err="1" smtClean="0"/>
              <a:t>is</a:t>
            </a:r>
            <a:r>
              <a:rPr lang="fr-FR" sz="1600" i="1" dirty="0" smtClean="0"/>
              <a:t> </a:t>
            </a:r>
            <a:r>
              <a:rPr lang="fr-FR" sz="1600" i="1" dirty="0" err="1" smtClean="0"/>
              <a:t>exceptional</a:t>
            </a:r>
            <a:r>
              <a:rPr lang="fr-FR" sz="1600" i="1" dirty="0" smtClean="0"/>
              <a:t> </a:t>
            </a:r>
            <a:r>
              <a:rPr lang="fr-FR" sz="1600" i="1" dirty="0" err="1" smtClean="0"/>
              <a:t>only</a:t>
            </a:r>
            <a:r>
              <a:rPr lang="fr-FR" sz="1600" dirty="0" smtClean="0"/>
              <a:t>)</a:t>
            </a:r>
          </a:p>
          <a:p>
            <a:r>
              <a:rPr lang="fr-FR" sz="2000" dirty="0" smtClean="0"/>
              <a:t>Composition </a:t>
            </a:r>
            <a:r>
              <a:rPr lang="fr-FR" sz="2000" dirty="0" err="1" smtClean="0"/>
              <a:t>based</a:t>
            </a:r>
            <a:r>
              <a:rPr lang="fr-FR" sz="2000" dirty="0" smtClean="0"/>
              <a:t> </a:t>
            </a:r>
            <a:r>
              <a:rPr lang="fr-FR" sz="2000" dirty="0"/>
              <a:t>on WS1 </a:t>
            </a:r>
            <a:r>
              <a:rPr lang="fr-FR" sz="2000" dirty="0" err="1"/>
              <a:t>Legal</a:t>
            </a:r>
            <a:r>
              <a:rPr lang="fr-FR" sz="2000" dirty="0"/>
              <a:t> </a:t>
            </a:r>
            <a:r>
              <a:rPr lang="fr-FR" sz="2000" dirty="0" err="1"/>
              <a:t>subteam</a:t>
            </a:r>
            <a:r>
              <a:rPr lang="fr-FR" sz="2000" dirty="0"/>
              <a:t> </a:t>
            </a:r>
            <a:r>
              <a:rPr lang="fr-FR" sz="2000" dirty="0" err="1"/>
              <a:t>executive</a:t>
            </a:r>
            <a:r>
              <a:rPr lang="fr-FR" sz="2000" dirty="0"/>
              <a:t> team, </a:t>
            </a:r>
            <a:r>
              <a:rPr lang="fr-FR" sz="2000" dirty="0" err="1"/>
              <a:t>ie</a:t>
            </a:r>
            <a:r>
              <a:rPr lang="fr-FR" sz="2000" dirty="0"/>
              <a:t> :</a:t>
            </a:r>
          </a:p>
          <a:p>
            <a:pPr lvl="2"/>
            <a:r>
              <a:rPr lang="fr-FR" sz="1400" dirty="0" smtClean="0"/>
              <a:t>León </a:t>
            </a:r>
            <a:r>
              <a:rPr lang="fr-FR" sz="1400" dirty="0"/>
              <a:t>Sanchez </a:t>
            </a:r>
            <a:r>
              <a:rPr lang="fr-FR" sz="1400" dirty="0" smtClean="0"/>
              <a:t>(</a:t>
            </a:r>
            <a:r>
              <a:rPr lang="fr-FR" sz="1400" dirty="0" err="1" smtClean="0"/>
              <a:t>co</a:t>
            </a:r>
            <a:r>
              <a:rPr lang="fr-FR" sz="1400" dirty="0" smtClean="0"/>
              <a:t>-chair, lead</a:t>
            </a:r>
            <a:r>
              <a:rPr lang="fr-FR" sz="1400" dirty="0"/>
              <a:t>)</a:t>
            </a:r>
          </a:p>
          <a:p>
            <a:pPr lvl="2"/>
            <a:r>
              <a:rPr lang="fr-FR" sz="1400" dirty="0" smtClean="0"/>
              <a:t>Samantha </a:t>
            </a:r>
            <a:r>
              <a:rPr lang="fr-FR" sz="1400" dirty="0"/>
              <a:t>Eisner (support)</a:t>
            </a:r>
          </a:p>
          <a:p>
            <a:pPr lvl="2"/>
            <a:r>
              <a:rPr lang="fr-FR" sz="1400" dirty="0" smtClean="0"/>
              <a:t>Athina </a:t>
            </a:r>
            <a:r>
              <a:rPr lang="fr-FR" sz="1400" dirty="0"/>
              <a:t>Fragkouli</a:t>
            </a:r>
          </a:p>
          <a:p>
            <a:pPr lvl="2"/>
            <a:r>
              <a:rPr lang="fr-FR" sz="1400" dirty="0" smtClean="0"/>
              <a:t>Robin </a:t>
            </a:r>
            <a:r>
              <a:rPr lang="fr-FR" sz="1400" dirty="0"/>
              <a:t>Gross</a:t>
            </a:r>
          </a:p>
          <a:p>
            <a:pPr lvl="2"/>
            <a:r>
              <a:rPr lang="fr-FR" sz="1400" dirty="0" smtClean="0"/>
              <a:t>David </a:t>
            </a:r>
            <a:r>
              <a:rPr lang="fr-FR" sz="1400" dirty="0"/>
              <a:t>McAuley</a:t>
            </a:r>
          </a:p>
          <a:p>
            <a:pPr lvl="2"/>
            <a:r>
              <a:rPr lang="fr-FR" sz="1400" dirty="0" smtClean="0"/>
              <a:t>Sabine </a:t>
            </a:r>
            <a:r>
              <a:rPr lang="fr-FR" sz="1400" dirty="0"/>
              <a:t>Meyer</a:t>
            </a:r>
          </a:p>
          <a:p>
            <a:pPr lvl="2"/>
            <a:r>
              <a:rPr lang="fr-FR" sz="1400" dirty="0"/>
              <a:t> </a:t>
            </a:r>
            <a:r>
              <a:rPr lang="fr-FR" sz="1400" dirty="0" smtClean="0"/>
              <a:t>Edward </a:t>
            </a:r>
            <a:r>
              <a:rPr lang="fr-FR" sz="1400" dirty="0"/>
              <a:t>Morris</a:t>
            </a:r>
          </a:p>
          <a:p>
            <a:pPr lvl="2"/>
            <a:r>
              <a:rPr lang="fr-FR" sz="1200" dirty="0"/>
              <a:t> </a:t>
            </a:r>
            <a:r>
              <a:rPr lang="fr-FR" sz="1400" dirty="0" smtClean="0"/>
              <a:t>Greg </a:t>
            </a:r>
            <a:r>
              <a:rPr lang="fr-FR" sz="1400" dirty="0"/>
              <a:t>Shatan</a:t>
            </a:r>
          </a:p>
          <a:p>
            <a:pPr lvl="1"/>
            <a:endParaRPr lang="fr-FR" dirty="0" smtClean="0"/>
          </a:p>
          <a:p>
            <a:pPr lvl="1"/>
            <a:endParaRPr lang="fr-FR" dirty="0"/>
          </a:p>
        </p:txBody>
      </p:sp>
    </p:spTree>
    <p:extLst>
      <p:ext uri="{BB962C8B-B14F-4D97-AF65-F5344CB8AC3E}">
        <p14:creationId xmlns:p14="http://schemas.microsoft.com/office/powerpoint/2010/main" val="7499268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Budget </a:t>
            </a:r>
            <a:r>
              <a:rPr lang="fr-FR" dirty="0" err="1" smtClean="0"/>
              <a:t>ownership</a:t>
            </a:r>
            <a:endParaRPr lang="fr-FR" dirty="0"/>
          </a:p>
        </p:txBody>
      </p:sp>
      <p:graphicFrame>
        <p:nvGraphicFramePr>
          <p:cNvPr id="3" name="Tableau 2"/>
          <p:cNvGraphicFramePr>
            <a:graphicFrameLocks noGrp="1"/>
          </p:cNvGraphicFramePr>
          <p:nvPr>
            <p:extLst>
              <p:ext uri="{D42A27DB-BD31-4B8C-83A1-F6EECF244321}">
                <p14:modId xmlns:p14="http://schemas.microsoft.com/office/powerpoint/2010/main" val="2223589276"/>
              </p:ext>
            </p:extLst>
          </p:nvPr>
        </p:nvGraphicFramePr>
        <p:xfrm>
          <a:off x="4610099" y="1993900"/>
          <a:ext cx="4352926" cy="3403600"/>
        </p:xfrm>
        <a:graphic>
          <a:graphicData uri="http://schemas.openxmlformats.org/drawingml/2006/table">
            <a:tbl>
              <a:tblPr firstRow="1" bandRow="1">
                <a:tableStyleId>{5C22544A-7EE6-4342-B048-85BDC9FD1C3A}</a:tableStyleId>
              </a:tblPr>
              <a:tblGrid>
                <a:gridCol w="2176463"/>
                <a:gridCol w="2176463"/>
              </a:tblGrid>
              <a:tr h="0">
                <a:tc>
                  <a:txBody>
                    <a:bodyPr/>
                    <a:lstStyle/>
                    <a:p>
                      <a:endParaRPr lang="fr-FR" dirty="0"/>
                    </a:p>
                  </a:txBody>
                  <a:tcPr/>
                </a:tc>
                <a:tc>
                  <a:txBody>
                    <a:bodyPr/>
                    <a:lstStyle/>
                    <a:p>
                      <a:pPr algn="ctr"/>
                      <a:r>
                        <a:rPr lang="fr-FR" dirty="0" smtClean="0"/>
                        <a:t>$  (</a:t>
                      </a:r>
                      <a:r>
                        <a:rPr lang="fr-FR" dirty="0" err="1" smtClean="0"/>
                        <a:t>thousand’s</a:t>
                      </a:r>
                      <a:r>
                        <a:rPr lang="fr-FR" dirty="0" smtClean="0"/>
                        <a:t>)</a:t>
                      </a:r>
                      <a:endParaRPr lang="fr-FR" dirty="0"/>
                    </a:p>
                  </a:txBody>
                  <a:tcPr/>
                </a:tc>
              </a:tr>
              <a:tr h="370840">
                <a:tc>
                  <a:txBody>
                    <a:bodyPr/>
                    <a:lstStyle/>
                    <a:p>
                      <a:r>
                        <a:rPr lang="fr-FR" dirty="0" smtClean="0">
                          <a:solidFill>
                            <a:schemeClr val="bg1">
                              <a:lumMod val="65000"/>
                            </a:schemeClr>
                          </a:solidFill>
                        </a:rPr>
                        <a:t>Staff</a:t>
                      </a:r>
                      <a:endParaRPr lang="fr-FR" dirty="0">
                        <a:solidFill>
                          <a:schemeClr val="bg1">
                            <a:lumMod val="65000"/>
                          </a:schemeClr>
                        </a:solidFill>
                      </a:endParaRPr>
                    </a:p>
                  </a:txBody>
                  <a:tcPr/>
                </a:tc>
                <a:tc>
                  <a:txBody>
                    <a:bodyPr/>
                    <a:lstStyle/>
                    <a:p>
                      <a:pPr algn="ctr"/>
                      <a:r>
                        <a:rPr lang="fr-FR" dirty="0" smtClean="0">
                          <a:solidFill>
                            <a:schemeClr val="bg1">
                              <a:lumMod val="65000"/>
                            </a:schemeClr>
                          </a:solidFill>
                        </a:rPr>
                        <a:t>808</a:t>
                      </a:r>
                      <a:endParaRPr lang="fr-FR" dirty="0">
                        <a:solidFill>
                          <a:schemeClr val="bg1">
                            <a:lumMod val="65000"/>
                          </a:schemeClr>
                        </a:solidFill>
                      </a:endParaRPr>
                    </a:p>
                  </a:txBody>
                  <a:tcPr/>
                </a:tc>
              </a:tr>
              <a:tr h="370840">
                <a:tc>
                  <a:txBody>
                    <a:bodyPr/>
                    <a:lstStyle/>
                    <a:p>
                      <a:r>
                        <a:rPr lang="fr-FR" dirty="0" smtClean="0"/>
                        <a:t>Travel &amp; meeting</a:t>
                      </a:r>
                      <a:endParaRPr lang="fr-FR" dirty="0"/>
                    </a:p>
                  </a:txBody>
                  <a:tcPr/>
                </a:tc>
                <a:tc>
                  <a:txBody>
                    <a:bodyPr/>
                    <a:lstStyle/>
                    <a:p>
                      <a:pPr algn="ctr"/>
                      <a:r>
                        <a:rPr lang="fr-FR" dirty="0" smtClean="0"/>
                        <a:t>354</a:t>
                      </a:r>
                      <a:endParaRPr lang="fr-FR" dirty="0"/>
                    </a:p>
                  </a:txBody>
                  <a:tcPr/>
                </a:tc>
              </a:tr>
              <a:tr h="370840">
                <a:tc>
                  <a:txBody>
                    <a:bodyPr/>
                    <a:lstStyle/>
                    <a:p>
                      <a:pPr marL="0" algn="ctr" defTabSz="457200" rtl="0" eaLnBrk="1" latinLnBrk="0" hangingPunct="1"/>
                      <a:r>
                        <a:rPr lang="fr-FR" sz="1800" kern="1200" dirty="0" smtClean="0">
                          <a:solidFill>
                            <a:schemeClr val="bg1">
                              <a:lumMod val="65000"/>
                            </a:schemeClr>
                          </a:solidFill>
                          <a:latin typeface="+mn-lt"/>
                          <a:ea typeface="+mn-ea"/>
                          <a:cs typeface="+mn-cs"/>
                        </a:rPr>
                        <a:t>Telecom &amp; </a:t>
                      </a:r>
                      <a:r>
                        <a:rPr lang="fr-FR" sz="1800" kern="1200" dirty="0" err="1" smtClean="0">
                          <a:solidFill>
                            <a:schemeClr val="bg1">
                              <a:lumMod val="65000"/>
                            </a:schemeClr>
                          </a:solidFill>
                          <a:latin typeface="+mn-lt"/>
                          <a:ea typeface="+mn-ea"/>
                          <a:cs typeface="+mn-cs"/>
                        </a:rPr>
                        <a:t>Language</a:t>
                      </a:r>
                      <a:r>
                        <a:rPr lang="fr-FR" sz="1800" kern="1200" dirty="0" smtClean="0">
                          <a:solidFill>
                            <a:schemeClr val="bg1">
                              <a:lumMod val="65000"/>
                            </a:schemeClr>
                          </a:solidFill>
                          <a:latin typeface="+mn-lt"/>
                          <a:ea typeface="+mn-ea"/>
                          <a:cs typeface="+mn-cs"/>
                        </a:rPr>
                        <a:t> services</a:t>
                      </a:r>
                      <a:endParaRPr lang="fr-FR" sz="1800" kern="1200" dirty="0">
                        <a:solidFill>
                          <a:schemeClr val="bg1">
                            <a:lumMod val="65000"/>
                          </a:schemeClr>
                        </a:solidFill>
                        <a:latin typeface="+mn-lt"/>
                        <a:ea typeface="+mn-ea"/>
                        <a:cs typeface="+mn-cs"/>
                      </a:endParaRPr>
                    </a:p>
                  </a:txBody>
                  <a:tcPr/>
                </a:tc>
                <a:tc>
                  <a:txBody>
                    <a:bodyPr/>
                    <a:lstStyle/>
                    <a:p>
                      <a:pPr marL="0" algn="ctr" defTabSz="457200" rtl="0" eaLnBrk="1" latinLnBrk="0" hangingPunct="1"/>
                      <a:r>
                        <a:rPr lang="fr-FR" sz="1800" kern="1200" dirty="0" smtClean="0">
                          <a:solidFill>
                            <a:schemeClr val="bg1">
                              <a:lumMod val="65000"/>
                            </a:schemeClr>
                          </a:solidFill>
                          <a:latin typeface="+mn-lt"/>
                          <a:ea typeface="+mn-ea"/>
                          <a:cs typeface="+mn-cs"/>
                        </a:rPr>
                        <a:t>201</a:t>
                      </a:r>
                      <a:endParaRPr lang="fr-FR" sz="1800" kern="1200" dirty="0">
                        <a:solidFill>
                          <a:schemeClr val="bg1">
                            <a:lumMod val="65000"/>
                          </a:schemeClr>
                        </a:solidFill>
                        <a:latin typeface="+mn-lt"/>
                        <a:ea typeface="+mn-ea"/>
                        <a:cs typeface="+mn-cs"/>
                      </a:endParaRPr>
                    </a:p>
                  </a:txBody>
                  <a:tcPr/>
                </a:tc>
              </a:tr>
              <a:tr h="370840">
                <a:tc>
                  <a:txBody>
                    <a:bodyPr/>
                    <a:lstStyle/>
                    <a:p>
                      <a:r>
                        <a:rPr lang="fr-FR" dirty="0" err="1" smtClean="0"/>
                        <a:t>Legal</a:t>
                      </a:r>
                      <a:r>
                        <a:rPr lang="fr-FR" dirty="0" smtClean="0"/>
                        <a:t> services</a:t>
                      </a:r>
                      <a:endParaRPr lang="fr-FR" dirty="0"/>
                    </a:p>
                  </a:txBody>
                  <a:tcPr/>
                </a:tc>
                <a:tc>
                  <a:txBody>
                    <a:bodyPr/>
                    <a:lstStyle/>
                    <a:p>
                      <a:pPr algn="ctr"/>
                      <a:r>
                        <a:rPr lang="fr-FR" dirty="0" smtClean="0"/>
                        <a:t>1,400</a:t>
                      </a:r>
                    </a:p>
                  </a:txBody>
                  <a:tcPr/>
                </a:tc>
              </a:tr>
              <a:tr h="370840">
                <a:tc>
                  <a:txBody>
                    <a:bodyPr/>
                    <a:lstStyle/>
                    <a:p>
                      <a:r>
                        <a:rPr lang="fr-FR" dirty="0" err="1" smtClean="0"/>
                        <a:t>Other</a:t>
                      </a:r>
                      <a:r>
                        <a:rPr lang="fr-FR" dirty="0" smtClean="0"/>
                        <a:t> (</a:t>
                      </a:r>
                      <a:r>
                        <a:rPr lang="fr-FR" dirty="0" err="1" smtClean="0"/>
                        <a:t>education</a:t>
                      </a:r>
                      <a:r>
                        <a:rPr lang="fr-FR" dirty="0" smtClean="0"/>
                        <a:t>,</a:t>
                      </a:r>
                      <a:r>
                        <a:rPr lang="fr-FR" baseline="0" dirty="0" smtClean="0"/>
                        <a:t> engagement, communication)</a:t>
                      </a:r>
                      <a:endParaRPr lang="fr-FR" dirty="0"/>
                    </a:p>
                  </a:txBody>
                  <a:tcPr/>
                </a:tc>
                <a:tc>
                  <a:txBody>
                    <a:bodyPr/>
                    <a:lstStyle/>
                    <a:p>
                      <a:pPr algn="ctr"/>
                      <a:r>
                        <a:rPr lang="fr-FR" dirty="0" smtClean="0"/>
                        <a:t>344</a:t>
                      </a:r>
                    </a:p>
                  </a:txBody>
                  <a:tcPr/>
                </a:tc>
              </a:tr>
              <a:tr h="370840">
                <a:tc>
                  <a:txBody>
                    <a:bodyPr/>
                    <a:lstStyle/>
                    <a:p>
                      <a:r>
                        <a:rPr lang="fr-FR" b="1" dirty="0" smtClean="0"/>
                        <a:t>Total</a:t>
                      </a:r>
                      <a:endParaRPr lang="fr-FR" b="1" dirty="0"/>
                    </a:p>
                  </a:txBody>
                  <a:tcPr/>
                </a:tc>
                <a:tc>
                  <a:txBody>
                    <a:bodyPr/>
                    <a:lstStyle/>
                    <a:p>
                      <a:pPr algn="ctr"/>
                      <a:r>
                        <a:rPr lang="fr-FR" sz="1800" kern="1200" dirty="0" smtClean="0">
                          <a:solidFill>
                            <a:schemeClr val="bg1">
                              <a:lumMod val="65000"/>
                            </a:schemeClr>
                          </a:solidFill>
                          <a:latin typeface="+mn-lt"/>
                          <a:ea typeface="+mn-ea"/>
                          <a:cs typeface="+mn-cs"/>
                        </a:rPr>
                        <a:t>3,107 / </a:t>
                      </a:r>
                      <a:r>
                        <a:rPr lang="fr-FR" sz="1800" kern="1200" dirty="0" smtClean="0">
                          <a:solidFill>
                            <a:schemeClr val="tx1"/>
                          </a:solidFill>
                          <a:latin typeface="+mn-lt"/>
                          <a:ea typeface="+mn-ea"/>
                          <a:cs typeface="+mn-cs"/>
                        </a:rPr>
                        <a:t>2,098</a:t>
                      </a:r>
                      <a:r>
                        <a:rPr lang="fr-FR" sz="1800" kern="1200" dirty="0" smtClean="0">
                          <a:solidFill>
                            <a:schemeClr val="bg1">
                              <a:lumMod val="65000"/>
                            </a:schemeClr>
                          </a:solidFill>
                          <a:latin typeface="+mn-lt"/>
                          <a:ea typeface="+mn-ea"/>
                          <a:cs typeface="+mn-cs"/>
                        </a:rPr>
                        <a:t> </a:t>
                      </a:r>
                    </a:p>
                  </a:txBody>
                  <a:tcPr/>
                </a:tc>
              </a:tr>
            </a:tbl>
          </a:graphicData>
        </a:graphic>
      </p:graphicFrame>
      <p:sp>
        <p:nvSpPr>
          <p:cNvPr id="4" name="Espace réservé du contenu 2"/>
          <p:cNvSpPr txBox="1">
            <a:spLocks/>
          </p:cNvSpPr>
          <p:nvPr/>
        </p:nvSpPr>
        <p:spPr>
          <a:xfrm>
            <a:off x="219075" y="1095375"/>
            <a:ext cx="4238625" cy="452596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fr-FR" sz="2000" dirty="0">
                <a:solidFill>
                  <a:schemeClr val="accent6">
                    <a:lumMod val="75000"/>
                  </a:schemeClr>
                </a:solidFill>
              </a:rPr>
              <a:t>Co-chairs </a:t>
            </a:r>
            <a:r>
              <a:rPr lang="fr-FR" sz="2000" dirty="0" err="1">
                <a:solidFill>
                  <a:schemeClr val="accent6">
                    <a:lumMod val="75000"/>
                  </a:schemeClr>
                </a:solidFill>
              </a:rPr>
              <a:t>would</a:t>
            </a:r>
            <a:r>
              <a:rPr lang="fr-FR" sz="2000" dirty="0">
                <a:solidFill>
                  <a:schemeClr val="accent6">
                    <a:lumMod val="75000"/>
                  </a:schemeClr>
                </a:solidFill>
              </a:rPr>
              <a:t> </a:t>
            </a:r>
            <a:r>
              <a:rPr lang="fr-FR" sz="2000" dirty="0" err="1">
                <a:solidFill>
                  <a:schemeClr val="accent6">
                    <a:lumMod val="75000"/>
                  </a:schemeClr>
                </a:solidFill>
              </a:rPr>
              <a:t>act</a:t>
            </a:r>
            <a:r>
              <a:rPr lang="fr-FR" sz="2000" dirty="0">
                <a:solidFill>
                  <a:schemeClr val="accent6">
                    <a:lumMod val="75000"/>
                  </a:schemeClr>
                </a:solidFill>
              </a:rPr>
              <a:t> as budget </a:t>
            </a:r>
            <a:r>
              <a:rPr lang="fr-FR" sz="2000" dirty="0" err="1">
                <a:solidFill>
                  <a:schemeClr val="accent6">
                    <a:lumMod val="75000"/>
                  </a:schemeClr>
                </a:solidFill>
              </a:rPr>
              <a:t>owners</a:t>
            </a:r>
            <a:r>
              <a:rPr lang="fr-FR" sz="2000" dirty="0">
                <a:solidFill>
                  <a:schemeClr val="accent6">
                    <a:lumMod val="75000"/>
                  </a:schemeClr>
                </a:solidFill>
              </a:rPr>
              <a:t> for WS2</a:t>
            </a:r>
            <a:endParaRPr lang="fr-FR" sz="1600" dirty="0"/>
          </a:p>
          <a:p>
            <a:r>
              <a:rPr lang="fr-FR" sz="2000" dirty="0" smtClean="0"/>
              <a:t>Budget </a:t>
            </a:r>
            <a:r>
              <a:rPr lang="fr-FR" sz="2000" dirty="0" err="1" smtClean="0"/>
              <a:t>ownership</a:t>
            </a:r>
            <a:r>
              <a:rPr lang="fr-FR" sz="2000" dirty="0" smtClean="0"/>
              <a:t> scope </a:t>
            </a:r>
            <a:r>
              <a:rPr lang="fr-FR" sz="2000" dirty="0" err="1" smtClean="0"/>
              <a:t>excludes</a:t>
            </a:r>
            <a:r>
              <a:rPr lang="fr-FR" sz="2000" dirty="0" smtClean="0"/>
              <a:t> staff, as </a:t>
            </a:r>
            <a:r>
              <a:rPr lang="fr-FR" sz="2000" dirty="0" err="1" smtClean="0"/>
              <a:t>well</a:t>
            </a:r>
            <a:r>
              <a:rPr lang="fr-FR" sz="2000" dirty="0" smtClean="0"/>
              <a:t> as </a:t>
            </a:r>
            <a:r>
              <a:rPr lang="fr-FR" sz="2000" dirty="0" err="1" smtClean="0"/>
              <a:t>telecom</a:t>
            </a:r>
            <a:r>
              <a:rPr lang="fr-FR" sz="2000" dirty="0" smtClean="0"/>
              <a:t> &amp; </a:t>
            </a:r>
            <a:r>
              <a:rPr lang="fr-FR" sz="2000" dirty="0" err="1" smtClean="0"/>
              <a:t>language</a:t>
            </a:r>
            <a:r>
              <a:rPr lang="fr-FR" sz="2000" dirty="0" smtClean="0"/>
              <a:t> services</a:t>
            </a:r>
          </a:p>
          <a:p>
            <a:r>
              <a:rPr lang="fr-FR" sz="2000" dirty="0" err="1" smtClean="0"/>
              <a:t>Ownership</a:t>
            </a:r>
            <a:r>
              <a:rPr lang="fr-FR" sz="2000" dirty="0" smtClean="0"/>
              <a:t> </a:t>
            </a:r>
            <a:r>
              <a:rPr lang="fr-FR" sz="2000" dirty="0" err="1" smtClean="0"/>
              <a:t>implies</a:t>
            </a:r>
            <a:r>
              <a:rPr lang="fr-FR" sz="2000" dirty="0" smtClean="0"/>
              <a:t> :</a:t>
            </a:r>
          </a:p>
          <a:p>
            <a:pPr lvl="1"/>
            <a:r>
              <a:rPr lang="fr-FR" sz="1800" dirty="0" smtClean="0"/>
              <a:t>Regular updates and </a:t>
            </a:r>
            <a:r>
              <a:rPr lang="fr-FR" sz="1800" dirty="0" err="1" smtClean="0"/>
              <a:t>progress</a:t>
            </a:r>
            <a:r>
              <a:rPr lang="fr-FR" sz="1800" dirty="0" smtClean="0"/>
              <a:t> </a:t>
            </a:r>
            <a:r>
              <a:rPr lang="fr-FR" sz="1800" dirty="0" err="1" smtClean="0"/>
              <a:t>assessment</a:t>
            </a:r>
            <a:r>
              <a:rPr lang="fr-FR" sz="1800" dirty="0" smtClean="0"/>
              <a:t> </a:t>
            </a:r>
            <a:r>
              <a:rPr lang="fr-FR" sz="1800" dirty="0" err="1" smtClean="0"/>
              <a:t>against</a:t>
            </a:r>
            <a:r>
              <a:rPr lang="fr-FR" sz="1800" dirty="0" smtClean="0"/>
              <a:t> the </a:t>
            </a:r>
            <a:r>
              <a:rPr lang="fr-FR" sz="1800" dirty="0" err="1" smtClean="0"/>
              <a:t>planned</a:t>
            </a:r>
            <a:r>
              <a:rPr lang="fr-FR" sz="1800" dirty="0" smtClean="0"/>
              <a:t> budget</a:t>
            </a:r>
          </a:p>
          <a:p>
            <a:pPr lvl="1"/>
            <a:r>
              <a:rPr lang="fr-FR" sz="1800" dirty="0" err="1" smtClean="0"/>
              <a:t>Potential</a:t>
            </a:r>
            <a:r>
              <a:rPr lang="fr-FR" sz="1800" dirty="0" smtClean="0"/>
              <a:t> </a:t>
            </a:r>
            <a:r>
              <a:rPr lang="fr-FR" sz="1800" dirty="0" err="1" smtClean="0"/>
              <a:t>trade</a:t>
            </a:r>
            <a:r>
              <a:rPr lang="fr-FR" sz="1800" dirty="0" smtClean="0"/>
              <a:t>-off </a:t>
            </a:r>
            <a:r>
              <a:rPr lang="fr-FR" sz="1800" dirty="0" err="1" smtClean="0"/>
              <a:t>decisions</a:t>
            </a:r>
            <a:endParaRPr lang="fr-FR" sz="1800" dirty="0" smtClean="0"/>
          </a:p>
          <a:p>
            <a:pPr lvl="1"/>
            <a:r>
              <a:rPr lang="fr-FR" sz="1800" dirty="0" err="1" smtClean="0"/>
              <a:t>Requesting</a:t>
            </a:r>
            <a:r>
              <a:rPr lang="fr-FR" sz="1800" dirty="0" smtClean="0"/>
              <a:t> </a:t>
            </a:r>
            <a:r>
              <a:rPr lang="fr-FR" sz="1800" dirty="0" err="1" smtClean="0"/>
              <a:t>additional</a:t>
            </a:r>
            <a:r>
              <a:rPr lang="fr-FR" sz="1800" dirty="0" smtClean="0"/>
              <a:t> budget if </a:t>
            </a:r>
            <a:r>
              <a:rPr lang="fr-FR" sz="1800" dirty="0" err="1" smtClean="0"/>
              <a:t>necessary</a:t>
            </a:r>
            <a:r>
              <a:rPr lang="fr-FR" sz="1800" dirty="0" smtClean="0"/>
              <a:t> (</a:t>
            </a:r>
            <a:r>
              <a:rPr lang="fr-FR" sz="1800" dirty="0" err="1" smtClean="0"/>
              <a:t>subject</a:t>
            </a:r>
            <a:r>
              <a:rPr lang="fr-FR" sz="1800" dirty="0" smtClean="0"/>
              <a:t> to </a:t>
            </a:r>
            <a:r>
              <a:rPr lang="fr-FR" sz="1800" dirty="0" err="1" smtClean="0"/>
              <a:t>Chartering</a:t>
            </a:r>
            <a:r>
              <a:rPr lang="fr-FR" sz="1800" dirty="0" smtClean="0"/>
              <a:t> </a:t>
            </a:r>
            <a:r>
              <a:rPr lang="fr-FR" sz="1800" dirty="0" err="1" smtClean="0"/>
              <a:t>Orgs</a:t>
            </a:r>
            <a:r>
              <a:rPr lang="fr-FR" sz="1800" dirty="0" smtClean="0"/>
              <a:t> and BFC </a:t>
            </a:r>
            <a:r>
              <a:rPr lang="fr-FR" sz="1800" dirty="0" err="1" smtClean="0"/>
              <a:t>approval</a:t>
            </a:r>
            <a:r>
              <a:rPr lang="fr-FR" sz="1800" dirty="0" smtClean="0"/>
              <a:t>)</a:t>
            </a:r>
          </a:p>
          <a:p>
            <a:pPr lvl="1"/>
            <a:endParaRPr lang="fr-FR" dirty="0" smtClean="0"/>
          </a:p>
          <a:p>
            <a:pPr lvl="1"/>
            <a:endParaRPr lang="fr-FR" dirty="0"/>
          </a:p>
        </p:txBody>
      </p:sp>
    </p:spTree>
    <p:extLst>
      <p:ext uri="{BB962C8B-B14F-4D97-AF65-F5344CB8AC3E}">
        <p14:creationId xmlns:p14="http://schemas.microsoft.com/office/powerpoint/2010/main" val="38075294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Leg</a:t>
            </a:r>
            <a:r>
              <a:rPr lang="fr-FR" dirty="0" smtClean="0"/>
              <a:t>al </a:t>
            </a:r>
            <a:r>
              <a:rPr lang="fr-FR" dirty="0" err="1" smtClean="0"/>
              <a:t>Committee</a:t>
            </a:r>
            <a:r>
              <a:rPr lang="fr-FR" dirty="0" smtClean="0"/>
              <a:t> – allocation of </a:t>
            </a:r>
            <a:r>
              <a:rPr lang="fr-FR" dirty="0" err="1" smtClean="0"/>
              <a:t>requests</a:t>
            </a:r>
            <a:endParaRPr lang="fr-FR" dirty="0"/>
          </a:p>
        </p:txBody>
      </p:sp>
      <p:sp>
        <p:nvSpPr>
          <p:cNvPr id="3" name="Espace réservé du contenu 2"/>
          <p:cNvSpPr txBox="1">
            <a:spLocks/>
          </p:cNvSpPr>
          <p:nvPr/>
        </p:nvSpPr>
        <p:spPr>
          <a:xfrm>
            <a:off x="295275" y="1000125"/>
            <a:ext cx="7981950" cy="5724525"/>
          </a:xfrm>
          <a:prstGeom prst="rect">
            <a:avLst/>
          </a:prstGeom>
        </p:spPr>
        <p:txBody>
          <a:bodyPr vert="horz" lIns="91440" tIns="45720" rIns="91440" bIns="45720" rtlCol="0">
            <a:normAutofit fontScale="92500" lnSpcReduction="1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400" dirty="0" smtClean="0">
                <a:solidFill>
                  <a:schemeClr val="accent6">
                    <a:lumMod val="75000"/>
                  </a:schemeClr>
                </a:solidFill>
              </a:rPr>
              <a:t>Proposed guidelines for the Legal Committee: </a:t>
            </a:r>
          </a:p>
          <a:p>
            <a:pPr lvl="1"/>
            <a:r>
              <a:rPr lang="en-US" sz="1800" dirty="0"/>
              <a:t>If </a:t>
            </a:r>
            <a:r>
              <a:rPr lang="en-US" sz="1800" dirty="0" err="1"/>
              <a:t>Icann</a:t>
            </a:r>
            <a:r>
              <a:rPr lang="en-US" sz="1800" dirty="0"/>
              <a:t> Legal already has an answer available to the question, it can be shared immediately to avoid extra costs. </a:t>
            </a:r>
          </a:p>
          <a:p>
            <a:pPr lvl="1"/>
            <a:r>
              <a:rPr lang="en-US" sz="1800" dirty="0"/>
              <a:t>T</a:t>
            </a:r>
            <a:r>
              <a:rPr lang="en-US" sz="1800" dirty="0" smtClean="0"/>
              <a:t>he Committee may direct the request at ICANN Legal or external firms, based on a case by case assessment.</a:t>
            </a:r>
          </a:p>
          <a:p>
            <a:pPr lvl="2"/>
            <a:r>
              <a:rPr lang="en-US" sz="1400" dirty="0"/>
              <a:t>Decisions would have to take into account costs, delays, respective skills, as well as potential requirement for “independent” advice.  </a:t>
            </a:r>
            <a:endParaRPr lang="fr-FR" sz="1400" dirty="0"/>
          </a:p>
          <a:p>
            <a:pPr lvl="2"/>
            <a:r>
              <a:rPr lang="en-US" sz="1400" dirty="0" smtClean="0"/>
              <a:t>The Committee is encouraged to use ICANN Legal as much as possible in order to manage costs effectively. </a:t>
            </a:r>
          </a:p>
          <a:p>
            <a:pPr lvl="2"/>
            <a:r>
              <a:rPr lang="en-US" sz="1400" dirty="0" smtClean="0"/>
              <a:t>Sidley &amp; Adler will coordinate to decide which firm is best suited to address requests certified to CCWG Independent Counsel</a:t>
            </a:r>
          </a:p>
          <a:p>
            <a:pPr lvl="2"/>
            <a:r>
              <a:rPr lang="en-US" sz="1400" dirty="0"/>
              <a:t>If the CCWG requests advice from Jones Day, then Jones Day should either (a) disclose that ICANN (and not the CCWG) is their client for purposes of the memo or (b) enter into an engagement specifically with the CCWG as client (same as Sidley and Adler), and that ICANN has provided a waiver of conflict of interest. </a:t>
            </a:r>
            <a:endParaRPr lang="en-US" sz="1400" dirty="0" smtClean="0"/>
          </a:p>
          <a:p>
            <a:pPr lvl="2"/>
            <a:r>
              <a:rPr lang="en-US" sz="1400" dirty="0" smtClean="0"/>
              <a:t>Hiring of other firms for specific expertise would be subject to CCWG-ACCT and </a:t>
            </a:r>
            <a:r>
              <a:rPr lang="en-US" sz="1400" dirty="0" err="1" smtClean="0"/>
              <a:t>Icann</a:t>
            </a:r>
            <a:r>
              <a:rPr lang="en-US" sz="1400" dirty="0" smtClean="0"/>
              <a:t> Legal prior approval (similar process as during WS1)</a:t>
            </a:r>
          </a:p>
          <a:p>
            <a:pPr lvl="1"/>
            <a:r>
              <a:rPr lang="en-US" sz="1800" dirty="0"/>
              <a:t>Once the LC has determined it needs to hire external legal counsel it forwards the request with relevant details, including estimated costs and a report from the PCST on the financial </a:t>
            </a:r>
            <a:r>
              <a:rPr lang="en-US" sz="1800" dirty="0" smtClean="0"/>
              <a:t>impact, </a:t>
            </a:r>
            <a:r>
              <a:rPr lang="en-US" sz="1800" dirty="0"/>
              <a:t>to the </a:t>
            </a:r>
            <a:r>
              <a:rPr lang="en-US" sz="1800" dirty="0" smtClean="0"/>
              <a:t>Co-Chairs </a:t>
            </a:r>
            <a:r>
              <a:rPr lang="en-US" sz="1800" dirty="0"/>
              <a:t>for approval.</a:t>
            </a:r>
          </a:p>
          <a:p>
            <a:pPr lvl="1"/>
            <a:r>
              <a:rPr lang="en-US" sz="1800" dirty="0" smtClean="0"/>
              <a:t>The </a:t>
            </a:r>
            <a:r>
              <a:rPr lang="en-US" sz="1800" dirty="0"/>
              <a:t>Co-Chairs will consider the request and the financial impact as soon as possible and provide a formal response to the LC which will be documented on the CCWG WS2 Wiki if approved.</a:t>
            </a:r>
          </a:p>
          <a:p>
            <a:pPr lvl="1"/>
            <a:endParaRPr lang="en-US" sz="1800" dirty="0" smtClean="0"/>
          </a:p>
          <a:p>
            <a:pPr marL="0" indent="0">
              <a:buNone/>
            </a:pPr>
            <a:endParaRPr lang="fr-FR" sz="1800" dirty="0" smtClean="0"/>
          </a:p>
          <a:p>
            <a:pPr lvl="1"/>
            <a:endParaRPr lang="fr-FR" sz="1400" dirty="0" smtClean="0"/>
          </a:p>
          <a:p>
            <a:pPr lvl="1"/>
            <a:endParaRPr lang="fr-FR" dirty="0" smtClean="0"/>
          </a:p>
          <a:p>
            <a:pPr lvl="1"/>
            <a:endParaRPr lang="fr-FR" dirty="0"/>
          </a:p>
        </p:txBody>
      </p:sp>
    </p:spTree>
    <p:extLst>
      <p:ext uri="{BB962C8B-B14F-4D97-AF65-F5344CB8AC3E}">
        <p14:creationId xmlns:p14="http://schemas.microsoft.com/office/powerpoint/2010/main" val="39725362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8738</TotalTime>
  <Words>673</Words>
  <Application>Microsoft Macintosh PowerPoint</Application>
  <PresentationFormat>On-screen Show (4:3)</PresentationFormat>
  <Paragraphs>82</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Source Sans Pro</vt:lpstr>
      <vt:lpstr>Source Sans Pro Light</vt:lpstr>
      <vt:lpstr>Office Theme</vt:lpstr>
      <vt:lpstr>PowerPoint Presentation</vt:lpstr>
      <vt:lpstr>Work stream 2</vt:lpstr>
      <vt:lpstr>Cost estimate for FY17 – WS2 (reminder)</vt:lpstr>
      <vt:lpstr>Legal Committee</vt:lpstr>
      <vt:lpstr>Budget ownership</vt:lpstr>
      <vt:lpstr>Legal Committee – allocation of requests</vt:lpstr>
    </vt:vector>
  </TitlesOfParts>
  <Company>ICANN</Company>
  <LinksUpToDate>false</LinksUpToDate>
  <SharedDoc>false</SharedDoc>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Karen Mulberry</dc:creator>
  <cp:lastModifiedBy>Marika Konings</cp:lastModifiedBy>
  <cp:revision>85</cp:revision>
  <dcterms:created xsi:type="dcterms:W3CDTF">2016-06-22T19:14:47Z</dcterms:created>
  <dcterms:modified xsi:type="dcterms:W3CDTF">2016-08-11T14:22:25Z</dcterms:modified>
</cp:coreProperties>
</file>