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673" r:id="rId2"/>
    <p:sldMasterId id="2147483700" r:id="rId3"/>
  </p:sldMasterIdLst>
  <p:notesMasterIdLst>
    <p:notesMasterId r:id="rId38"/>
  </p:notesMasterIdLst>
  <p:handoutMasterIdLst>
    <p:handoutMasterId r:id="rId39"/>
  </p:handoutMasterIdLst>
  <p:sldIdLst>
    <p:sldId id="256" r:id="rId4"/>
    <p:sldId id="577" r:id="rId5"/>
    <p:sldId id="578" r:id="rId6"/>
    <p:sldId id="594" r:id="rId7"/>
    <p:sldId id="616" r:id="rId8"/>
    <p:sldId id="597" r:id="rId9"/>
    <p:sldId id="581" r:id="rId10"/>
    <p:sldId id="582" r:id="rId11"/>
    <p:sldId id="583" r:id="rId12"/>
    <p:sldId id="584" r:id="rId13"/>
    <p:sldId id="585" r:id="rId14"/>
    <p:sldId id="586" r:id="rId15"/>
    <p:sldId id="587" r:id="rId16"/>
    <p:sldId id="588" r:id="rId17"/>
    <p:sldId id="590" r:id="rId18"/>
    <p:sldId id="598" r:id="rId19"/>
    <p:sldId id="600" r:id="rId20"/>
    <p:sldId id="601" r:id="rId21"/>
    <p:sldId id="602" r:id="rId22"/>
    <p:sldId id="603" r:id="rId23"/>
    <p:sldId id="599" r:id="rId24"/>
    <p:sldId id="604" r:id="rId25"/>
    <p:sldId id="605" r:id="rId26"/>
    <p:sldId id="606" r:id="rId27"/>
    <p:sldId id="607" r:id="rId28"/>
    <p:sldId id="608" r:id="rId29"/>
    <p:sldId id="609" r:id="rId30"/>
    <p:sldId id="610" r:id="rId31"/>
    <p:sldId id="611" r:id="rId32"/>
    <p:sldId id="612" r:id="rId33"/>
    <p:sldId id="613" r:id="rId34"/>
    <p:sldId id="615" r:id="rId35"/>
    <p:sldId id="592" r:id="rId36"/>
    <p:sldId id="593" r:id="rId3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422">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reg Shatan" initials="GS" lastIdx="2" clrIdx="0">
    <p:extLst>
      <p:ext uri="{19B8F6BF-5375-455C-9EA6-DF929625EA0E}">
        <p15:presenceInfo xmlns:p15="http://schemas.microsoft.com/office/powerpoint/2012/main" userId="3a1765550bb1b0f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C240F"/>
    <a:srgbClr val="CB460F"/>
    <a:srgbClr val="FA5B36"/>
    <a:srgbClr val="0E4B91"/>
    <a:srgbClr val="18548A"/>
    <a:srgbClr val="15538C"/>
    <a:srgbClr val="0B2F49"/>
    <a:srgbClr val="092F4B"/>
    <a:srgbClr val="A1472D"/>
    <a:srgbClr val="A3472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horzBarState="maximized">
    <p:restoredLeft sz="34588" autoAdjust="0"/>
    <p:restoredTop sz="99241" autoAdjust="0"/>
  </p:normalViewPr>
  <p:slideViewPr>
    <p:cSldViewPr snapToGrid="0" snapToObjects="1">
      <p:cViewPr varScale="1">
        <p:scale>
          <a:sx n="70" d="100"/>
          <a:sy n="70" d="100"/>
        </p:scale>
        <p:origin x="1373" y="53"/>
      </p:cViewPr>
      <p:guideLst>
        <p:guide orient="horz" pos="1422"/>
        <p:guide pos="2880"/>
      </p:guideLst>
    </p:cSldViewPr>
  </p:slideViewPr>
  <p:outlineViewPr>
    <p:cViewPr>
      <p:scale>
        <a:sx n="33" d="100"/>
        <a:sy n="33" d="100"/>
      </p:scale>
      <p:origin x="0" y="-18608"/>
    </p:cViewPr>
  </p:outlineViewPr>
  <p:notesTextViewPr>
    <p:cViewPr>
      <p:scale>
        <a:sx n="100" d="100"/>
        <a:sy n="100" d="100"/>
      </p:scale>
      <p:origin x="0" y="0"/>
    </p:cViewPr>
  </p:notesTextViewPr>
  <p:sorterViewPr>
    <p:cViewPr>
      <p:scale>
        <a:sx n="124" d="100"/>
        <a:sy n="124" d="100"/>
      </p:scale>
      <p:origin x="0" y="0"/>
    </p:cViewPr>
  </p:sorterViewPr>
  <p:notesViewPr>
    <p:cSldViewPr snapToGrid="0" snapToObjects="1">
      <p:cViewPr varScale="1">
        <p:scale>
          <a:sx n="81" d="100"/>
          <a:sy n="81" d="100"/>
        </p:scale>
        <p:origin x="3384" y="19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commentAuthors" Target="commentAuthor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68F13CC-A6A6-524A-A0F8-DAB9B298E3B6}" type="datetimeFigureOut">
              <a:rPr lang="en-US" smtClean="0"/>
              <a:t>6/26/2018</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7CED518-EFD6-E34B-989E-6B6564A75595}" type="slidenum">
              <a:rPr lang="en-US" smtClean="0"/>
              <a:t>‹#›</a:t>
            </a:fld>
            <a:endParaRPr lang="en-US" dirty="0"/>
          </a:p>
        </p:txBody>
      </p:sp>
    </p:spTree>
    <p:extLst>
      <p:ext uri="{BB962C8B-B14F-4D97-AF65-F5344CB8AC3E}">
        <p14:creationId xmlns:p14="http://schemas.microsoft.com/office/powerpoint/2010/main" val="231400049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A614CD-FA73-DF49-AA13-A5EF746D725A}" type="datetimeFigureOut">
              <a:rPr lang="en-US" smtClean="0"/>
              <a:t>6/26/2018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E002FF9-4628-B146-9948-95257A430692}" type="slidenum">
              <a:rPr lang="en-US" smtClean="0"/>
              <a:t>‹#›</a:t>
            </a:fld>
            <a:endParaRPr lang="en-US" dirty="0"/>
          </a:p>
        </p:txBody>
      </p:sp>
    </p:spTree>
    <p:extLst>
      <p:ext uri="{BB962C8B-B14F-4D97-AF65-F5344CB8AC3E}">
        <p14:creationId xmlns:p14="http://schemas.microsoft.com/office/powerpoint/2010/main" val="215689949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approach generally understood by the CCWG Co-chairs (as relayed by Bernie):</a:t>
            </a:r>
          </a:p>
          <a:p>
            <a:endParaRPr lang="en-US" dirty="0"/>
          </a:p>
          <a:p>
            <a:r>
              <a:rPr lang="en-US" dirty="0"/>
              <a:t>“</a:t>
            </a:r>
            <a:r>
              <a:rPr lang="en-US" sz="1200" b="0" i="0" kern="1200" dirty="0">
                <a:solidFill>
                  <a:schemeClr val="tx1"/>
                </a:solidFill>
                <a:effectLst/>
                <a:latin typeface="+mn-lt"/>
                <a:ea typeface="+mn-ea"/>
                <a:cs typeface="+mn-cs"/>
              </a:rPr>
              <a:t>What I think Thomas remembers of the conversation is that WS2 would address the Board concerns regarding some recommendations in a separate implementation advice document which would not modify the final report and its recommendations.</a:t>
            </a:r>
          </a:p>
          <a:p>
            <a:r>
              <a:rPr lang="en-US" sz="1200" b="0" i="0" kern="1200" dirty="0">
                <a:solidFill>
                  <a:schemeClr val="tx1"/>
                </a:solidFill>
                <a:effectLst/>
                <a:latin typeface="+mn-lt"/>
                <a:ea typeface="+mn-ea"/>
                <a:cs typeface="+mn-cs"/>
              </a:rPr>
              <a:t> </a:t>
            </a:r>
          </a:p>
          <a:p>
            <a:r>
              <a:rPr lang="en-US" sz="1200" b="0" i="0" kern="1200" dirty="0">
                <a:solidFill>
                  <a:schemeClr val="tx1"/>
                </a:solidFill>
                <a:effectLst/>
                <a:latin typeface="+mn-lt"/>
                <a:ea typeface="+mn-ea"/>
                <a:cs typeface="+mn-cs"/>
              </a:rPr>
              <a:t>Next once the Chartering Orgs agree to the final report it should be sent to the Board. Now there was some discussion that there should be some sort of feasibility/implementation study done prior to Board consideration and approval which Thomas pushed back on pointing out the Board should approve, or not, the recommendations as presented and then proceed with implementation plan which should be put out for public consultation. I seem to remember </a:t>
            </a:r>
            <a:r>
              <a:rPr lang="en-US" sz="1200" b="0" i="0" kern="1200" dirty="0" err="1">
                <a:solidFill>
                  <a:schemeClr val="tx1"/>
                </a:solidFill>
                <a:effectLst/>
                <a:latin typeface="+mn-lt"/>
                <a:ea typeface="+mn-ea"/>
                <a:cs typeface="+mn-cs"/>
              </a:rPr>
              <a:t>Cherine</a:t>
            </a:r>
            <a:r>
              <a:rPr lang="en-US" sz="1200" b="0" i="0" kern="1200" dirty="0">
                <a:solidFill>
                  <a:schemeClr val="tx1"/>
                </a:solidFill>
                <a:effectLst/>
                <a:latin typeface="+mn-lt"/>
                <a:ea typeface="+mn-ea"/>
                <a:cs typeface="+mn-cs"/>
              </a:rPr>
              <a:t> supporting this.”</a:t>
            </a: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7E002FF9-4628-B146-9948-95257A430692}" type="slidenum">
              <a:rPr lang="en-US" smtClean="0"/>
              <a:t>31</a:t>
            </a:fld>
            <a:endParaRPr lang="en-US"/>
          </a:p>
        </p:txBody>
      </p:sp>
    </p:spTree>
    <p:extLst>
      <p:ext uri="{BB962C8B-B14F-4D97-AF65-F5344CB8AC3E}">
        <p14:creationId xmlns:p14="http://schemas.microsoft.com/office/powerpoint/2010/main" val="62957855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pSp>
        <p:nvGrpSpPr>
          <p:cNvPr id="3" name="Group 2"/>
          <p:cNvGrpSpPr/>
          <p:nvPr userDrawn="1"/>
        </p:nvGrpSpPr>
        <p:grpSpPr>
          <a:xfrm>
            <a:off x="0" y="-67733"/>
            <a:ext cx="9309518" cy="6954090"/>
            <a:chOff x="0" y="-67733"/>
            <a:chExt cx="9309518" cy="6954090"/>
          </a:xfrm>
        </p:grpSpPr>
        <p:pic>
          <p:nvPicPr>
            <p:cNvPr id="11" name="Picture 10"/>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0" y="246474"/>
              <a:ext cx="9309518" cy="6368988"/>
            </a:xfrm>
            <a:prstGeom prst="rect">
              <a:avLst/>
            </a:prstGeom>
          </p:spPr>
        </p:pic>
        <p:sp>
          <p:nvSpPr>
            <p:cNvPr id="2" name="Rectangle 1"/>
            <p:cNvSpPr/>
            <p:nvPr userDrawn="1"/>
          </p:nvSpPr>
          <p:spPr>
            <a:xfrm>
              <a:off x="0" y="-67733"/>
              <a:ext cx="9309518" cy="351829"/>
            </a:xfrm>
            <a:prstGeom prst="rect">
              <a:avLst/>
            </a:prstGeom>
            <a:solidFill>
              <a:srgbClr val="0624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Rectangle 11"/>
            <p:cNvSpPr/>
            <p:nvPr userDrawn="1"/>
          </p:nvSpPr>
          <p:spPr>
            <a:xfrm>
              <a:off x="0" y="6602262"/>
              <a:ext cx="9309518" cy="284095"/>
            </a:xfrm>
            <a:prstGeom prst="rect">
              <a:avLst/>
            </a:prstGeom>
            <a:solidFill>
              <a:srgbClr val="0624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7" name="Rectangle 6"/>
          <p:cNvSpPr/>
          <p:nvPr userDrawn="1"/>
        </p:nvSpPr>
        <p:spPr>
          <a:xfrm>
            <a:off x="0" y="4130514"/>
            <a:ext cx="9309518" cy="1898497"/>
          </a:xfrm>
          <a:prstGeom prst="rect">
            <a:avLst/>
          </a:prstGeom>
          <a:solidFill>
            <a:srgbClr val="1768B1">
              <a:alpha val="84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0" y="4130514"/>
            <a:ext cx="1697789" cy="1898497"/>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9" name="Picture 8" descr="ICANN_Logo_W.eps"/>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235566" y="4566371"/>
            <a:ext cx="1253416" cy="972830"/>
          </a:xfrm>
          <a:prstGeom prst="rect">
            <a:avLst/>
          </a:prstGeom>
        </p:spPr>
      </p:pic>
      <p:sp>
        <p:nvSpPr>
          <p:cNvPr id="10" name="Rectangle 9"/>
          <p:cNvSpPr/>
          <p:nvPr userDrawn="1"/>
        </p:nvSpPr>
        <p:spPr>
          <a:xfrm flipV="1">
            <a:off x="-1" y="4130513"/>
            <a:ext cx="9309519" cy="116253"/>
          </a:xfrm>
          <a:prstGeom prst="rect">
            <a:avLst/>
          </a:prstGeom>
          <a:solidFill>
            <a:srgbClr val="0C1F24">
              <a:alpha val="3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203404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Blank Background Slide">
    <p:spTree>
      <p:nvGrpSpPr>
        <p:cNvPr id="1" name=""/>
        <p:cNvGrpSpPr/>
        <p:nvPr/>
      </p:nvGrpSpPr>
      <p:grpSpPr>
        <a:xfrm>
          <a:off x="0" y="0"/>
          <a:ext cx="0" cy="0"/>
          <a:chOff x="0" y="0"/>
          <a:chExt cx="0" cy="0"/>
        </a:xfrm>
      </p:grpSpPr>
      <p:sp>
        <p:nvSpPr>
          <p:cNvPr id="2" name="Title 1"/>
          <p:cNvSpPr>
            <a:spLocks noGrp="1"/>
          </p:cNvSpPr>
          <p:nvPr>
            <p:ph type="title"/>
          </p:nvPr>
        </p:nvSpPr>
        <p:spPr>
          <a:xfrm>
            <a:off x="374904" y="46179"/>
            <a:ext cx="8012951" cy="450663"/>
          </a:xfrm>
          <a:prstGeom prst="rect">
            <a:avLst/>
          </a:prstGeom>
        </p:spPr>
        <p:txBody>
          <a:bodyPr lIns="0" tIns="45720" rIns="0" bIns="45720"/>
          <a:lstStyle>
            <a:lvl1pPr>
              <a:defRPr>
                <a:latin typeface="+mj-lt"/>
              </a:defRPr>
            </a:lvl1pPr>
          </a:lstStyle>
          <a:p>
            <a:r>
              <a:rPr lang="en-US"/>
              <a:t>Click to edit Master title style</a:t>
            </a:r>
            <a:endParaRPr lang="en-US" dirty="0"/>
          </a:p>
        </p:txBody>
      </p:sp>
    </p:spTree>
    <p:extLst>
      <p:ext uri="{BB962C8B-B14F-4D97-AF65-F5344CB8AC3E}">
        <p14:creationId xmlns:p14="http://schemas.microsoft.com/office/powerpoint/2010/main" val="1214421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FF02A38-9571-8943-B1EC-5DD787849B1C}" type="datetimeFigureOut">
              <a:rPr lang="en-US" smtClean="0"/>
              <a:t>6/26/2018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3F4635-328A-4942-B933-9316327A6A92}" type="slidenum">
              <a:rPr lang="en-US" smtClean="0"/>
              <a:t>‹#›</a:t>
            </a:fld>
            <a:endParaRPr lang="en-US"/>
          </a:p>
        </p:txBody>
      </p:sp>
    </p:spTree>
    <p:extLst>
      <p:ext uri="{BB962C8B-B14F-4D97-AF65-F5344CB8AC3E}">
        <p14:creationId xmlns:p14="http://schemas.microsoft.com/office/powerpoint/2010/main" val="13462687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wo Column Text">
    <p:spTree>
      <p:nvGrpSpPr>
        <p:cNvPr id="1" name=""/>
        <p:cNvGrpSpPr/>
        <p:nvPr/>
      </p:nvGrpSpPr>
      <p:grpSpPr>
        <a:xfrm>
          <a:off x="0" y="0"/>
          <a:ext cx="0" cy="0"/>
          <a:chOff x="0" y="0"/>
          <a:chExt cx="0" cy="0"/>
        </a:xfrm>
      </p:grpSpPr>
      <p:sp>
        <p:nvSpPr>
          <p:cNvPr id="2" name="Title 1"/>
          <p:cNvSpPr>
            <a:spLocks noGrp="1"/>
          </p:cNvSpPr>
          <p:nvPr>
            <p:ph type="title"/>
          </p:nvPr>
        </p:nvSpPr>
        <p:spPr>
          <a:xfrm>
            <a:off x="374904" y="46179"/>
            <a:ext cx="8012951" cy="450663"/>
          </a:xfrm>
          <a:prstGeom prst="rect">
            <a:avLst/>
          </a:prstGeom>
        </p:spPr>
        <p:txBody>
          <a:bodyPr lIns="0" tIns="45720" rIns="0" bIns="45720"/>
          <a:lstStyle>
            <a:lvl1pPr>
              <a:defRPr>
                <a:latin typeface="+mj-lt"/>
              </a:defRPr>
            </a:lvl1pPr>
          </a:lstStyle>
          <a:p>
            <a:r>
              <a:rPr lang="en-US"/>
              <a:t>Click to edit Master title style</a:t>
            </a:r>
            <a:endParaRPr lang="en-US" dirty="0"/>
          </a:p>
        </p:txBody>
      </p:sp>
      <p:sp>
        <p:nvSpPr>
          <p:cNvPr id="6" name="Content Placeholder 5"/>
          <p:cNvSpPr>
            <a:spLocks noGrp="1"/>
          </p:cNvSpPr>
          <p:nvPr>
            <p:ph sz="quarter" idx="10" hasCustomPrompt="1"/>
          </p:nvPr>
        </p:nvSpPr>
        <p:spPr>
          <a:xfrm>
            <a:off x="609600" y="1470212"/>
            <a:ext cx="7907338" cy="4571813"/>
          </a:xfrm>
          <a:prstGeom prst="rect">
            <a:avLst/>
          </a:prstGeom>
        </p:spPr>
        <p:txBody>
          <a:bodyPr lIns="0" tIns="0" rIns="0" bIns="0" numCol="2"/>
          <a:lstStyle>
            <a:lvl1pPr marL="342900" indent="-342900">
              <a:spcBef>
                <a:spcPts val="2000"/>
              </a:spcBef>
              <a:spcAft>
                <a:spcPts val="0"/>
              </a:spcAft>
              <a:buClr>
                <a:srgbClr val="000000"/>
              </a:buClr>
              <a:buSzPct val="75000"/>
              <a:buFont typeface="Wingdings" panose="05000000000000000000" pitchFamily="2" charset="2"/>
              <a:buChar char=""/>
              <a:defRPr sz="1900">
                <a:solidFill>
                  <a:srgbClr val="000000"/>
                </a:solidFill>
              </a:defRPr>
            </a:lvl1pPr>
            <a:lvl2pPr marL="798513" indent="-341313">
              <a:spcBef>
                <a:spcPts val="500"/>
              </a:spcBef>
              <a:buSzPct val="75000"/>
              <a:buFont typeface="Wingdings" panose="05000000000000000000" pitchFamily="2" charset="2"/>
              <a:buChar char=""/>
              <a:defRPr sz="1900">
                <a:solidFill>
                  <a:srgbClr val="000000"/>
                </a:solidFill>
              </a:defRPr>
            </a:lvl2pPr>
            <a:lvl3pPr marL="1255713" indent="-341313">
              <a:spcBef>
                <a:spcPts val="500"/>
              </a:spcBef>
              <a:buFont typeface="Arial" panose="020B0604020202020204" pitchFamily="34" charset="0"/>
              <a:buChar char="•"/>
              <a:defRPr sz="1900">
                <a:solidFill>
                  <a:srgbClr val="000000"/>
                </a:solidFill>
              </a:defRPr>
            </a:lvl3pPr>
            <a:lvl4pPr>
              <a:defRPr sz="1900">
                <a:solidFill>
                  <a:srgbClr val="000000"/>
                </a:solidFill>
              </a:defRPr>
            </a:lvl4pPr>
            <a:lvl5pPr>
              <a:defRPr sz="1900">
                <a:solidFill>
                  <a:srgbClr val="000000"/>
                </a:solidFill>
              </a:defRPr>
            </a:lvl5pPr>
          </a:lstStyle>
          <a:p>
            <a:pPr lvl="0"/>
            <a:r>
              <a:rPr lang="en-US" dirty="0"/>
              <a:t>Place text here</a:t>
            </a:r>
          </a:p>
          <a:p>
            <a:pPr lvl="1"/>
            <a:r>
              <a:rPr lang="en-US" dirty="0"/>
              <a:t>Second level bullet</a:t>
            </a:r>
          </a:p>
          <a:p>
            <a:pPr lvl="2"/>
            <a:r>
              <a:rPr lang="en-US" dirty="0"/>
              <a:t>Third level bullet</a:t>
            </a:r>
          </a:p>
        </p:txBody>
      </p:sp>
      <p:sp>
        <p:nvSpPr>
          <p:cNvPr id="4" name="Text Placeholder 4"/>
          <p:cNvSpPr>
            <a:spLocks noGrp="1"/>
          </p:cNvSpPr>
          <p:nvPr>
            <p:ph type="body" sz="quarter" idx="12" hasCustomPrompt="1"/>
          </p:nvPr>
        </p:nvSpPr>
        <p:spPr>
          <a:xfrm>
            <a:off x="609600" y="785813"/>
            <a:ext cx="7778750" cy="385762"/>
          </a:xfrm>
          <a:prstGeom prst="rect">
            <a:avLst/>
          </a:prstGeom>
        </p:spPr>
        <p:txBody>
          <a:bodyPr/>
          <a:lstStyle>
            <a:lvl1pPr marL="0" indent="0">
              <a:buNone/>
              <a:defRPr sz="1600"/>
            </a:lvl1pPr>
          </a:lstStyle>
          <a:p>
            <a:pPr lvl="0"/>
            <a:r>
              <a:rPr lang="en-US" dirty="0"/>
              <a:t>Place text here</a:t>
            </a:r>
          </a:p>
        </p:txBody>
      </p:sp>
    </p:spTree>
    <p:extLst>
      <p:ext uri="{BB962C8B-B14F-4D97-AF65-F5344CB8AC3E}">
        <p14:creationId xmlns:p14="http://schemas.microsoft.com/office/powerpoint/2010/main" val="14644501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grpSp>
        <p:nvGrpSpPr>
          <p:cNvPr id="3" name="Group 2"/>
          <p:cNvGrpSpPr/>
          <p:nvPr/>
        </p:nvGrpSpPr>
        <p:grpSpPr>
          <a:xfrm>
            <a:off x="0" y="-67733"/>
            <a:ext cx="9309518" cy="6954090"/>
            <a:chOff x="0" y="-67733"/>
            <a:chExt cx="9309518" cy="6954090"/>
          </a:xfrm>
        </p:grpSpPr>
        <p:pic>
          <p:nvPicPr>
            <p:cNvPr id="11" name="Picture 10"/>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0" y="246474"/>
              <a:ext cx="9309518" cy="6368988"/>
            </a:xfrm>
            <a:prstGeom prst="rect">
              <a:avLst/>
            </a:prstGeom>
          </p:spPr>
        </p:pic>
        <p:sp>
          <p:nvSpPr>
            <p:cNvPr id="2" name="Rectangle 1"/>
            <p:cNvSpPr/>
            <p:nvPr userDrawn="1"/>
          </p:nvSpPr>
          <p:spPr>
            <a:xfrm>
              <a:off x="0" y="-67733"/>
              <a:ext cx="9309518" cy="351829"/>
            </a:xfrm>
            <a:prstGeom prst="rect">
              <a:avLst/>
            </a:prstGeom>
            <a:solidFill>
              <a:srgbClr val="0624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Rectangle 11"/>
            <p:cNvSpPr/>
            <p:nvPr userDrawn="1"/>
          </p:nvSpPr>
          <p:spPr>
            <a:xfrm>
              <a:off x="0" y="6602262"/>
              <a:ext cx="9309518" cy="284095"/>
            </a:xfrm>
            <a:prstGeom prst="rect">
              <a:avLst/>
            </a:prstGeom>
            <a:solidFill>
              <a:srgbClr val="0624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7" name="Rectangle 6"/>
          <p:cNvSpPr/>
          <p:nvPr/>
        </p:nvSpPr>
        <p:spPr>
          <a:xfrm>
            <a:off x="0" y="4130514"/>
            <a:ext cx="9309518" cy="1898497"/>
          </a:xfrm>
          <a:prstGeom prst="rect">
            <a:avLst/>
          </a:prstGeom>
          <a:solidFill>
            <a:srgbClr val="1768B1">
              <a:alpha val="84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p:nvSpPr>
        <p:spPr>
          <a:xfrm>
            <a:off x="0" y="4130514"/>
            <a:ext cx="1697789" cy="1898497"/>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9" name="Picture 8" descr="ICANN_Logo_W.eps"/>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35566" y="4566371"/>
            <a:ext cx="1253416" cy="972830"/>
          </a:xfrm>
          <a:prstGeom prst="rect">
            <a:avLst/>
          </a:prstGeom>
        </p:spPr>
      </p:pic>
      <p:sp>
        <p:nvSpPr>
          <p:cNvPr id="10" name="Rectangle 9"/>
          <p:cNvSpPr/>
          <p:nvPr/>
        </p:nvSpPr>
        <p:spPr>
          <a:xfrm flipV="1">
            <a:off x="-1" y="4130513"/>
            <a:ext cx="9309519" cy="116253"/>
          </a:xfrm>
          <a:prstGeom prst="rect">
            <a:avLst/>
          </a:prstGeom>
          <a:solidFill>
            <a:srgbClr val="0C1F24">
              <a:alpha val="3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7363423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grpSp>
        <p:nvGrpSpPr>
          <p:cNvPr id="11" name="Group 10"/>
          <p:cNvGrpSpPr/>
          <p:nvPr/>
        </p:nvGrpSpPr>
        <p:grpSpPr>
          <a:xfrm>
            <a:off x="0" y="2110371"/>
            <a:ext cx="9198524" cy="4759071"/>
            <a:chOff x="0" y="2110371"/>
            <a:chExt cx="9198524" cy="4759071"/>
          </a:xfrm>
        </p:grpSpPr>
        <p:sp>
          <p:nvSpPr>
            <p:cNvPr id="3" name="Freeform 2"/>
            <p:cNvSpPr/>
            <p:nvPr userDrawn="1"/>
          </p:nvSpPr>
          <p:spPr>
            <a:xfrm>
              <a:off x="0" y="2110371"/>
              <a:ext cx="9198524" cy="4759071"/>
            </a:xfrm>
            <a:custGeom>
              <a:avLst/>
              <a:gdLst>
                <a:gd name="connsiteX0" fmla="*/ 0 w 9198524"/>
                <a:gd name="connsiteY0" fmla="*/ 0 h 5515904"/>
                <a:gd name="connsiteX1" fmla="*/ 9198524 w 9198524"/>
                <a:gd name="connsiteY1" fmla="*/ 3014506 h 5515904"/>
                <a:gd name="connsiteX2" fmla="*/ 9198524 w 9198524"/>
                <a:gd name="connsiteY2" fmla="*/ 5477421 h 5515904"/>
                <a:gd name="connsiteX3" fmla="*/ 0 w 9198524"/>
                <a:gd name="connsiteY3" fmla="*/ 5515904 h 5515904"/>
                <a:gd name="connsiteX4" fmla="*/ 0 w 9198524"/>
                <a:gd name="connsiteY4" fmla="*/ 0 h 55159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98524" h="5515904">
                  <a:moveTo>
                    <a:pt x="0" y="0"/>
                  </a:moveTo>
                  <a:lnTo>
                    <a:pt x="9198524" y="3014506"/>
                  </a:lnTo>
                  <a:lnTo>
                    <a:pt x="9198524" y="5477421"/>
                  </a:lnTo>
                  <a:lnTo>
                    <a:pt x="0" y="5515904"/>
                  </a:lnTo>
                  <a:cubicBezTo>
                    <a:pt x="4276" y="3685821"/>
                    <a:pt x="8553" y="1855738"/>
                    <a:pt x="0" y="0"/>
                  </a:cubicBezTo>
                  <a:close/>
                </a:path>
              </a:pathLst>
            </a:custGeom>
            <a:solidFill>
              <a:srgbClr val="1768B1">
                <a:alpha val="17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 name="Freeform 3"/>
            <p:cNvSpPr/>
            <p:nvPr userDrawn="1"/>
          </p:nvSpPr>
          <p:spPr>
            <a:xfrm>
              <a:off x="1" y="3174865"/>
              <a:ext cx="9144000" cy="3694577"/>
            </a:xfrm>
            <a:custGeom>
              <a:avLst/>
              <a:gdLst>
                <a:gd name="connsiteX0" fmla="*/ 6029715 w 6029715"/>
                <a:gd name="connsiteY0" fmla="*/ 0 h 6875638"/>
                <a:gd name="connsiteX1" fmla="*/ 6029715 w 6029715"/>
                <a:gd name="connsiteY1" fmla="*/ 6875638 h 6875638"/>
                <a:gd name="connsiteX2" fmla="*/ 0 w 6029715"/>
                <a:gd name="connsiteY2" fmla="*/ 6875638 h 6875638"/>
                <a:gd name="connsiteX3" fmla="*/ 6029715 w 6029715"/>
                <a:gd name="connsiteY3" fmla="*/ 0 h 6875638"/>
              </a:gdLst>
              <a:ahLst/>
              <a:cxnLst>
                <a:cxn ang="0">
                  <a:pos x="connsiteX0" y="connsiteY0"/>
                </a:cxn>
                <a:cxn ang="0">
                  <a:pos x="connsiteX1" y="connsiteY1"/>
                </a:cxn>
                <a:cxn ang="0">
                  <a:pos x="connsiteX2" y="connsiteY2"/>
                </a:cxn>
                <a:cxn ang="0">
                  <a:pos x="connsiteX3" y="connsiteY3"/>
                </a:cxn>
              </a:cxnLst>
              <a:rect l="l" t="t" r="r" b="b"/>
              <a:pathLst>
                <a:path w="6029715" h="6875638">
                  <a:moveTo>
                    <a:pt x="6029715" y="0"/>
                  </a:moveTo>
                  <a:lnTo>
                    <a:pt x="6029715" y="6875638"/>
                  </a:lnTo>
                  <a:lnTo>
                    <a:pt x="0" y="6875638"/>
                  </a:lnTo>
                  <a:lnTo>
                    <a:pt x="6029715" y="0"/>
                  </a:lnTo>
                  <a:close/>
                </a:path>
              </a:pathLst>
            </a:custGeom>
            <a:solidFill>
              <a:srgbClr val="1768B1">
                <a:alpha val="1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pic>
        <p:nvPicPr>
          <p:cNvPr id="2" name="Picture 1" descr="footer.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6318497"/>
            <a:ext cx="9152141" cy="547644"/>
          </a:xfrm>
          <a:prstGeom prst="rect">
            <a:avLst/>
          </a:prstGeom>
        </p:spPr>
      </p:pic>
      <p:sp>
        <p:nvSpPr>
          <p:cNvPr id="34" name="Slide Number Placeholder 5"/>
          <p:cNvSpPr txBox="1">
            <a:spLocks/>
          </p:cNvSpPr>
          <p:nvPr/>
        </p:nvSpPr>
        <p:spPr>
          <a:xfrm>
            <a:off x="6826732" y="6414964"/>
            <a:ext cx="21336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a:solidFill>
                  <a:srgbClr val="FFFFFF"/>
                </a:solidFill>
                <a:latin typeface="Source Sans Pro"/>
                <a:cs typeface="Source Sans Pro"/>
              </a:rPr>
              <a:t>   |   </a:t>
            </a:r>
            <a:fld id="{D43A6F16-D3CF-4F46-B6D9-B3CAB1B87938}" type="slidenum">
              <a:rPr lang="en-US" sz="1400" smtClean="0">
                <a:solidFill>
                  <a:srgbClr val="FFFFFF"/>
                </a:solidFill>
                <a:latin typeface="Source Sans Pro"/>
                <a:cs typeface="Source Sans Pro"/>
              </a:rPr>
              <a:pPr algn="r"/>
              <a:t>‹#›</a:t>
            </a:fld>
            <a:endParaRPr lang="en-US" sz="1400" dirty="0">
              <a:solidFill>
                <a:srgbClr val="FFFFFF"/>
              </a:solidFill>
              <a:latin typeface="Source Sans Pro"/>
              <a:cs typeface="Source Sans Pro"/>
            </a:endParaRPr>
          </a:p>
        </p:txBody>
      </p:sp>
      <p:sp>
        <p:nvSpPr>
          <p:cNvPr id="35" name="Title 19"/>
          <p:cNvSpPr>
            <a:spLocks noGrp="1"/>
          </p:cNvSpPr>
          <p:nvPr>
            <p:ph type="title" hasCustomPrompt="1"/>
          </p:nvPr>
        </p:nvSpPr>
        <p:spPr>
          <a:xfrm>
            <a:off x="0" y="-7478"/>
            <a:ext cx="9144000" cy="710655"/>
          </a:xfrm>
          <a:prstGeom prst="rect">
            <a:avLst/>
          </a:prstGeom>
          <a:solidFill>
            <a:srgbClr val="1768B1"/>
          </a:solidFill>
        </p:spPr>
        <p:txBody>
          <a:bodyPr vert="horz"/>
          <a:lstStyle>
            <a:lvl1pPr marL="292100" algn="l">
              <a:lnSpc>
                <a:spcPts val="3980"/>
              </a:lnSpc>
              <a:defRPr sz="3200" b="0" i="0" baseline="0">
                <a:solidFill>
                  <a:schemeClr val="bg1"/>
                </a:solidFill>
                <a:latin typeface="Source Sans Pro"/>
                <a:cs typeface="Source Sans Pro"/>
              </a:defRPr>
            </a:lvl1pPr>
          </a:lstStyle>
          <a:p>
            <a:r>
              <a:rPr lang="en-US" dirty="0"/>
              <a:t>Click to edit title</a:t>
            </a:r>
          </a:p>
        </p:txBody>
      </p:sp>
    </p:spTree>
    <p:extLst>
      <p:ext uri="{BB962C8B-B14F-4D97-AF65-F5344CB8AC3E}">
        <p14:creationId xmlns:p14="http://schemas.microsoft.com/office/powerpoint/2010/main" val="14268321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13" name="Title 19"/>
          <p:cNvSpPr>
            <a:spLocks noGrp="1"/>
          </p:cNvSpPr>
          <p:nvPr>
            <p:ph type="title" hasCustomPrompt="1"/>
          </p:nvPr>
        </p:nvSpPr>
        <p:spPr>
          <a:xfrm>
            <a:off x="0" y="-7478"/>
            <a:ext cx="9144000" cy="710655"/>
          </a:xfrm>
          <a:prstGeom prst="rect">
            <a:avLst/>
          </a:prstGeom>
          <a:solidFill>
            <a:srgbClr val="1768B1"/>
          </a:solidFill>
        </p:spPr>
        <p:txBody>
          <a:bodyPr vert="horz"/>
          <a:lstStyle>
            <a:lvl1pPr marL="292100" algn="l">
              <a:lnSpc>
                <a:spcPts val="3980"/>
              </a:lnSpc>
              <a:defRPr sz="3200" b="0" i="0" baseline="0">
                <a:solidFill>
                  <a:schemeClr val="bg1"/>
                </a:solidFill>
                <a:latin typeface="Source Sans Pro"/>
                <a:cs typeface="Source Sans Pro"/>
              </a:defRPr>
            </a:lvl1pPr>
          </a:lstStyle>
          <a:p>
            <a:r>
              <a:rPr lang="en-US" dirty="0"/>
              <a:t>Click to edit title</a:t>
            </a:r>
          </a:p>
        </p:txBody>
      </p:sp>
      <p:pic>
        <p:nvPicPr>
          <p:cNvPr id="15" name="Picture 14" descr="footer.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6318497"/>
            <a:ext cx="9152141" cy="547644"/>
          </a:xfrm>
          <a:prstGeom prst="rect">
            <a:avLst/>
          </a:prstGeom>
        </p:spPr>
      </p:pic>
      <p:sp>
        <p:nvSpPr>
          <p:cNvPr id="16" name="Slide Number Placeholder 5"/>
          <p:cNvSpPr txBox="1">
            <a:spLocks/>
          </p:cNvSpPr>
          <p:nvPr/>
        </p:nvSpPr>
        <p:spPr>
          <a:xfrm>
            <a:off x="6826732" y="6414964"/>
            <a:ext cx="21336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a:solidFill>
                  <a:srgbClr val="FFFFFF"/>
                </a:solidFill>
                <a:latin typeface="Source Sans Pro"/>
                <a:cs typeface="Source Sans Pro"/>
              </a:rPr>
              <a:t>   |   </a:t>
            </a:r>
            <a:fld id="{D43A6F16-D3CF-4F46-B6D9-B3CAB1B87938}" type="slidenum">
              <a:rPr lang="en-US" sz="1400" smtClean="0">
                <a:solidFill>
                  <a:srgbClr val="FFFFFF"/>
                </a:solidFill>
                <a:latin typeface="Source Sans Pro"/>
                <a:cs typeface="Source Sans Pro"/>
              </a:rPr>
              <a:pPr algn="r"/>
              <a:t>‹#›</a:t>
            </a:fld>
            <a:endParaRPr lang="en-US" sz="1400" dirty="0">
              <a:solidFill>
                <a:srgbClr val="FFFFFF"/>
              </a:solidFill>
              <a:latin typeface="Source Sans Pro"/>
              <a:cs typeface="Source Sans Pro"/>
            </a:endParaRPr>
          </a:p>
        </p:txBody>
      </p:sp>
      <p:pic>
        <p:nvPicPr>
          <p:cNvPr id="5" name="Picture 4" descr="footer.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6318497"/>
            <a:ext cx="9152141" cy="547644"/>
          </a:xfrm>
          <a:prstGeom prst="rect">
            <a:avLst/>
          </a:prstGeom>
        </p:spPr>
      </p:pic>
      <p:sp>
        <p:nvSpPr>
          <p:cNvPr id="6" name="Slide Number Placeholder 5"/>
          <p:cNvSpPr txBox="1">
            <a:spLocks/>
          </p:cNvSpPr>
          <p:nvPr/>
        </p:nvSpPr>
        <p:spPr>
          <a:xfrm>
            <a:off x="6826732" y="6414964"/>
            <a:ext cx="21336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300" dirty="0">
                <a:solidFill>
                  <a:srgbClr val="FFFFFF"/>
                </a:solidFill>
                <a:latin typeface="Arial"/>
                <a:cs typeface="Arial"/>
              </a:rPr>
              <a:t>   |   </a:t>
            </a:r>
            <a:fld id="{D43A6F16-D3CF-4F46-B6D9-B3CAB1B87938}" type="slidenum">
              <a:rPr lang="en-US" sz="1300" smtClean="0">
                <a:solidFill>
                  <a:srgbClr val="FFFFFF"/>
                </a:solidFill>
                <a:latin typeface="Arial"/>
                <a:cs typeface="Arial"/>
              </a:rPr>
              <a:pPr algn="r"/>
              <a:t>‹#›</a:t>
            </a:fld>
            <a:endParaRPr lang="en-US" sz="1300" dirty="0">
              <a:solidFill>
                <a:srgbClr val="FFFFFF"/>
              </a:solidFill>
              <a:latin typeface="Arial"/>
              <a:cs typeface="Arial"/>
            </a:endParaRPr>
          </a:p>
        </p:txBody>
      </p:sp>
    </p:spTree>
    <p:extLst>
      <p:ext uri="{BB962C8B-B14F-4D97-AF65-F5344CB8AC3E}">
        <p14:creationId xmlns:p14="http://schemas.microsoft.com/office/powerpoint/2010/main" val="15661778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1_Section Header">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48730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pic>
        <p:nvPicPr>
          <p:cNvPr id="14" name="Picture 13"/>
          <p:cNvPicPr>
            <a:picLocks noChangeAspect="1"/>
          </p:cNvPicPr>
          <p:nvPr/>
        </p:nvPicPr>
        <p:blipFill rotWithShape="1">
          <a:blip r:embed="rId2" cstate="email">
            <a:extLst>
              <a:ext uri="{28A0092B-C50C-407E-A947-70E740481C1C}">
                <a14:useLocalDpi xmlns:a14="http://schemas.microsoft.com/office/drawing/2010/main"/>
              </a:ext>
            </a:extLst>
          </a:blip>
          <a:srcRect l="5219" r="3872"/>
          <a:stretch/>
        </p:blipFill>
        <p:spPr>
          <a:xfrm>
            <a:off x="-60960" y="-8390"/>
            <a:ext cx="9296400" cy="6881326"/>
          </a:xfrm>
          <a:prstGeom prst="rect">
            <a:avLst/>
          </a:prstGeom>
        </p:spPr>
      </p:pic>
      <p:sp>
        <p:nvSpPr>
          <p:cNvPr id="36" name="Text Placeholder 35"/>
          <p:cNvSpPr>
            <a:spLocks noGrp="1"/>
          </p:cNvSpPr>
          <p:nvPr>
            <p:ph type="body" sz="quarter" idx="13" hasCustomPrompt="1"/>
          </p:nvPr>
        </p:nvSpPr>
        <p:spPr>
          <a:xfrm>
            <a:off x="569913" y="2377590"/>
            <a:ext cx="6256337" cy="1728788"/>
          </a:xfrm>
          <a:prstGeom prst="rect">
            <a:avLst/>
          </a:prstGeom>
        </p:spPr>
        <p:txBody>
          <a:bodyPr vert="horz"/>
          <a:lstStyle>
            <a:lvl1pPr marL="0" indent="0">
              <a:buNone/>
              <a:defRPr sz="3600">
                <a:solidFill>
                  <a:schemeClr val="bg1"/>
                </a:solidFill>
                <a:latin typeface="Source Sans Pro Light"/>
                <a:cs typeface="Source Sans Pro Ligh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Name of an Agenda Item</a:t>
            </a:r>
          </a:p>
          <a:p>
            <a:pPr lvl="0"/>
            <a:r>
              <a:rPr lang="en-US" dirty="0"/>
              <a:t>Section Divider</a:t>
            </a:r>
          </a:p>
        </p:txBody>
      </p:sp>
    </p:spTree>
    <p:extLst>
      <p:ext uri="{BB962C8B-B14F-4D97-AF65-F5344CB8AC3E}">
        <p14:creationId xmlns:p14="http://schemas.microsoft.com/office/powerpoint/2010/main" val="37136937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1_Agenda">
    <p:spTree>
      <p:nvGrpSpPr>
        <p:cNvPr id="1" name=""/>
        <p:cNvGrpSpPr/>
        <p:nvPr/>
      </p:nvGrpSpPr>
      <p:grpSpPr>
        <a:xfrm>
          <a:off x="0" y="0"/>
          <a:ext cx="0" cy="0"/>
          <a:chOff x="0" y="0"/>
          <a:chExt cx="0" cy="0"/>
        </a:xfrm>
      </p:grpSpPr>
      <p:pic>
        <p:nvPicPr>
          <p:cNvPr id="4" name="Picture 3" descr="agenda2.jpg"/>
          <p:cNvPicPr>
            <a:picLocks noChangeAspect="1"/>
          </p:cNvPicPr>
          <p:nvPr/>
        </p:nvPicPr>
        <p:blipFill rotWithShape="1">
          <a:blip r:embed="rId2">
            <a:extLst>
              <a:ext uri="{28A0092B-C50C-407E-A947-70E740481C1C}">
                <a14:useLocalDpi xmlns:a14="http://schemas.microsoft.com/office/drawing/2010/main" val="0"/>
              </a:ext>
            </a:extLst>
          </a:blip>
          <a:srcRect l="19229" r="19889"/>
          <a:stretch/>
        </p:blipFill>
        <p:spPr>
          <a:xfrm>
            <a:off x="0" y="-2541"/>
            <a:ext cx="9144000" cy="6869049"/>
          </a:xfrm>
          <a:prstGeom prst="rect">
            <a:avLst/>
          </a:prstGeom>
        </p:spPr>
      </p:pic>
      <p:sp>
        <p:nvSpPr>
          <p:cNvPr id="9" name="Text Placeholder 35"/>
          <p:cNvSpPr>
            <a:spLocks noGrp="1"/>
          </p:cNvSpPr>
          <p:nvPr>
            <p:ph type="body" sz="quarter" idx="13" hasCustomPrompt="1"/>
          </p:nvPr>
        </p:nvSpPr>
        <p:spPr>
          <a:xfrm>
            <a:off x="569913" y="2377590"/>
            <a:ext cx="6256337" cy="1728788"/>
          </a:xfrm>
          <a:prstGeom prst="rect">
            <a:avLst/>
          </a:prstGeom>
        </p:spPr>
        <p:txBody>
          <a:bodyPr vert="horz"/>
          <a:lstStyle>
            <a:lvl1pPr marL="0" indent="0">
              <a:buNone/>
              <a:defRPr sz="3600">
                <a:solidFill>
                  <a:schemeClr val="bg1"/>
                </a:solidFill>
                <a:latin typeface="Source Sans Pro Light"/>
                <a:cs typeface="Source Sans Pro Ligh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Name of an Agenda Item</a:t>
            </a:r>
          </a:p>
          <a:p>
            <a:pPr lvl="0"/>
            <a:r>
              <a:rPr lang="en-US" dirty="0"/>
              <a:t>Section Divider</a:t>
            </a:r>
          </a:p>
        </p:txBody>
      </p:sp>
    </p:spTree>
    <p:extLst>
      <p:ext uri="{BB962C8B-B14F-4D97-AF65-F5344CB8AC3E}">
        <p14:creationId xmlns:p14="http://schemas.microsoft.com/office/powerpoint/2010/main" val="7043711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2_Custom Layout">
    <p:spTree>
      <p:nvGrpSpPr>
        <p:cNvPr id="1" name=""/>
        <p:cNvGrpSpPr/>
        <p:nvPr/>
      </p:nvGrpSpPr>
      <p:grpSpPr>
        <a:xfrm>
          <a:off x="0" y="0"/>
          <a:ext cx="0" cy="0"/>
          <a:chOff x="0" y="0"/>
          <a:chExt cx="0" cy="0"/>
        </a:xfrm>
      </p:grpSpPr>
      <p:pic>
        <p:nvPicPr>
          <p:cNvPr id="3" name="Picture 2" descr="agenda3.jpg"/>
          <p:cNvPicPr>
            <a:picLocks noChangeAspect="1"/>
          </p:cNvPicPr>
          <p:nvPr/>
        </p:nvPicPr>
        <p:blipFill rotWithShape="1">
          <a:blip r:embed="rId2">
            <a:extLst>
              <a:ext uri="{28A0092B-C50C-407E-A947-70E740481C1C}">
                <a14:useLocalDpi xmlns:a14="http://schemas.microsoft.com/office/drawing/2010/main" val="0"/>
              </a:ext>
            </a:extLst>
          </a:blip>
          <a:srcRect l="19206" r="19518"/>
          <a:stretch/>
        </p:blipFill>
        <p:spPr>
          <a:xfrm>
            <a:off x="0" y="0"/>
            <a:ext cx="9155981" cy="6876852"/>
          </a:xfrm>
          <a:prstGeom prst="rect">
            <a:avLst/>
          </a:prstGeom>
        </p:spPr>
      </p:pic>
      <p:sp>
        <p:nvSpPr>
          <p:cNvPr id="4" name="Text Placeholder 35"/>
          <p:cNvSpPr>
            <a:spLocks noGrp="1"/>
          </p:cNvSpPr>
          <p:nvPr>
            <p:ph type="body" sz="quarter" idx="13" hasCustomPrompt="1"/>
          </p:nvPr>
        </p:nvSpPr>
        <p:spPr>
          <a:xfrm>
            <a:off x="569913" y="2377590"/>
            <a:ext cx="6256337" cy="1728788"/>
          </a:xfrm>
          <a:prstGeom prst="rect">
            <a:avLst/>
          </a:prstGeom>
        </p:spPr>
        <p:txBody>
          <a:bodyPr vert="horz"/>
          <a:lstStyle>
            <a:lvl1pPr marL="0" indent="0">
              <a:buNone/>
              <a:defRPr sz="3600">
                <a:solidFill>
                  <a:schemeClr val="bg1"/>
                </a:solidFill>
                <a:latin typeface="Source Sans Pro Light"/>
                <a:cs typeface="Source Sans Pro Ligh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Name of an Agenda Item</a:t>
            </a:r>
          </a:p>
          <a:p>
            <a:pPr lvl="0"/>
            <a:r>
              <a:rPr lang="en-US" dirty="0"/>
              <a:t>Section Divider</a:t>
            </a:r>
          </a:p>
        </p:txBody>
      </p:sp>
    </p:spTree>
    <p:extLst>
      <p:ext uri="{BB962C8B-B14F-4D97-AF65-F5344CB8AC3E}">
        <p14:creationId xmlns:p14="http://schemas.microsoft.com/office/powerpoint/2010/main" val="3875663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grpSp>
        <p:nvGrpSpPr>
          <p:cNvPr id="11" name="Group 10"/>
          <p:cNvGrpSpPr/>
          <p:nvPr userDrawn="1"/>
        </p:nvGrpSpPr>
        <p:grpSpPr>
          <a:xfrm>
            <a:off x="0" y="2110371"/>
            <a:ext cx="9198524" cy="4759071"/>
            <a:chOff x="0" y="2110371"/>
            <a:chExt cx="9198524" cy="4759071"/>
          </a:xfrm>
        </p:grpSpPr>
        <p:sp>
          <p:nvSpPr>
            <p:cNvPr id="3" name="Freeform 2"/>
            <p:cNvSpPr/>
            <p:nvPr userDrawn="1"/>
          </p:nvSpPr>
          <p:spPr>
            <a:xfrm>
              <a:off x="0" y="2110371"/>
              <a:ext cx="9198524" cy="4759071"/>
            </a:xfrm>
            <a:custGeom>
              <a:avLst/>
              <a:gdLst>
                <a:gd name="connsiteX0" fmla="*/ 0 w 9198524"/>
                <a:gd name="connsiteY0" fmla="*/ 0 h 5515904"/>
                <a:gd name="connsiteX1" fmla="*/ 9198524 w 9198524"/>
                <a:gd name="connsiteY1" fmla="*/ 3014506 h 5515904"/>
                <a:gd name="connsiteX2" fmla="*/ 9198524 w 9198524"/>
                <a:gd name="connsiteY2" fmla="*/ 5477421 h 5515904"/>
                <a:gd name="connsiteX3" fmla="*/ 0 w 9198524"/>
                <a:gd name="connsiteY3" fmla="*/ 5515904 h 5515904"/>
                <a:gd name="connsiteX4" fmla="*/ 0 w 9198524"/>
                <a:gd name="connsiteY4" fmla="*/ 0 h 55159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98524" h="5515904">
                  <a:moveTo>
                    <a:pt x="0" y="0"/>
                  </a:moveTo>
                  <a:lnTo>
                    <a:pt x="9198524" y="3014506"/>
                  </a:lnTo>
                  <a:lnTo>
                    <a:pt x="9198524" y="5477421"/>
                  </a:lnTo>
                  <a:lnTo>
                    <a:pt x="0" y="5515904"/>
                  </a:lnTo>
                  <a:cubicBezTo>
                    <a:pt x="4276" y="3685821"/>
                    <a:pt x="8553" y="1855738"/>
                    <a:pt x="0" y="0"/>
                  </a:cubicBezTo>
                  <a:close/>
                </a:path>
              </a:pathLst>
            </a:custGeom>
            <a:solidFill>
              <a:srgbClr val="1768B1">
                <a:alpha val="17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 name="Freeform 3"/>
            <p:cNvSpPr/>
            <p:nvPr userDrawn="1"/>
          </p:nvSpPr>
          <p:spPr>
            <a:xfrm>
              <a:off x="1" y="3174865"/>
              <a:ext cx="9144000" cy="3694577"/>
            </a:xfrm>
            <a:custGeom>
              <a:avLst/>
              <a:gdLst>
                <a:gd name="connsiteX0" fmla="*/ 6029715 w 6029715"/>
                <a:gd name="connsiteY0" fmla="*/ 0 h 6875638"/>
                <a:gd name="connsiteX1" fmla="*/ 6029715 w 6029715"/>
                <a:gd name="connsiteY1" fmla="*/ 6875638 h 6875638"/>
                <a:gd name="connsiteX2" fmla="*/ 0 w 6029715"/>
                <a:gd name="connsiteY2" fmla="*/ 6875638 h 6875638"/>
                <a:gd name="connsiteX3" fmla="*/ 6029715 w 6029715"/>
                <a:gd name="connsiteY3" fmla="*/ 0 h 6875638"/>
              </a:gdLst>
              <a:ahLst/>
              <a:cxnLst>
                <a:cxn ang="0">
                  <a:pos x="connsiteX0" y="connsiteY0"/>
                </a:cxn>
                <a:cxn ang="0">
                  <a:pos x="connsiteX1" y="connsiteY1"/>
                </a:cxn>
                <a:cxn ang="0">
                  <a:pos x="connsiteX2" y="connsiteY2"/>
                </a:cxn>
                <a:cxn ang="0">
                  <a:pos x="connsiteX3" y="connsiteY3"/>
                </a:cxn>
              </a:cxnLst>
              <a:rect l="l" t="t" r="r" b="b"/>
              <a:pathLst>
                <a:path w="6029715" h="6875638">
                  <a:moveTo>
                    <a:pt x="6029715" y="0"/>
                  </a:moveTo>
                  <a:lnTo>
                    <a:pt x="6029715" y="6875638"/>
                  </a:lnTo>
                  <a:lnTo>
                    <a:pt x="0" y="6875638"/>
                  </a:lnTo>
                  <a:lnTo>
                    <a:pt x="6029715" y="0"/>
                  </a:lnTo>
                  <a:close/>
                </a:path>
              </a:pathLst>
            </a:custGeom>
            <a:solidFill>
              <a:srgbClr val="1768B1">
                <a:alpha val="1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pic>
        <p:nvPicPr>
          <p:cNvPr id="2" name="Picture 1" descr="footer.jp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6318497"/>
            <a:ext cx="9152141" cy="547644"/>
          </a:xfrm>
          <a:prstGeom prst="rect">
            <a:avLst/>
          </a:prstGeom>
        </p:spPr>
      </p:pic>
      <p:sp>
        <p:nvSpPr>
          <p:cNvPr id="34" name="Slide Number Placeholder 5"/>
          <p:cNvSpPr txBox="1">
            <a:spLocks/>
          </p:cNvSpPr>
          <p:nvPr userDrawn="1"/>
        </p:nvSpPr>
        <p:spPr>
          <a:xfrm>
            <a:off x="6826732" y="6414964"/>
            <a:ext cx="21336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a:solidFill>
                  <a:srgbClr val="FFFFFF"/>
                </a:solidFill>
                <a:latin typeface="Source Sans Pro"/>
                <a:cs typeface="Source Sans Pro"/>
              </a:rPr>
              <a:t>   |   </a:t>
            </a:r>
            <a:fld id="{D43A6F16-D3CF-4F46-B6D9-B3CAB1B87938}" type="slidenum">
              <a:rPr lang="en-US" sz="1400" smtClean="0">
                <a:solidFill>
                  <a:srgbClr val="FFFFFF"/>
                </a:solidFill>
                <a:latin typeface="Source Sans Pro"/>
                <a:cs typeface="Source Sans Pro"/>
              </a:rPr>
              <a:pPr algn="r"/>
              <a:t>‹#›</a:t>
            </a:fld>
            <a:endParaRPr lang="en-US" sz="1400" dirty="0">
              <a:solidFill>
                <a:srgbClr val="FFFFFF"/>
              </a:solidFill>
              <a:latin typeface="Source Sans Pro"/>
              <a:cs typeface="Source Sans Pro"/>
            </a:endParaRPr>
          </a:p>
        </p:txBody>
      </p:sp>
      <p:sp>
        <p:nvSpPr>
          <p:cNvPr id="35" name="Title 19"/>
          <p:cNvSpPr>
            <a:spLocks noGrp="1"/>
          </p:cNvSpPr>
          <p:nvPr userDrawn="1">
            <p:ph type="title" hasCustomPrompt="1"/>
          </p:nvPr>
        </p:nvSpPr>
        <p:spPr>
          <a:xfrm>
            <a:off x="0" y="-7478"/>
            <a:ext cx="9144000" cy="710655"/>
          </a:xfrm>
          <a:prstGeom prst="rect">
            <a:avLst/>
          </a:prstGeom>
          <a:solidFill>
            <a:srgbClr val="1768B1"/>
          </a:solidFill>
        </p:spPr>
        <p:txBody>
          <a:bodyPr vert="horz"/>
          <a:lstStyle>
            <a:lvl1pPr marL="292100" algn="l">
              <a:lnSpc>
                <a:spcPts val="3980"/>
              </a:lnSpc>
              <a:defRPr sz="3200" b="0" i="0" baseline="0">
                <a:solidFill>
                  <a:schemeClr val="bg1"/>
                </a:solidFill>
                <a:latin typeface="Source Sans Pro"/>
                <a:cs typeface="Source Sans Pro"/>
              </a:defRPr>
            </a:lvl1pPr>
          </a:lstStyle>
          <a:p>
            <a:r>
              <a:rPr lang="en-US" dirty="0"/>
              <a:t>Click to edit title</a:t>
            </a:r>
          </a:p>
        </p:txBody>
      </p:sp>
    </p:spTree>
    <p:extLst>
      <p:ext uri="{BB962C8B-B14F-4D97-AF65-F5344CB8AC3E}">
        <p14:creationId xmlns:p14="http://schemas.microsoft.com/office/powerpoint/2010/main" val="13053726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cSld name="4_Custom Layout">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2" cstate="email">
            <a:duotone>
              <a:schemeClr val="accent6">
                <a:shade val="45000"/>
                <a:satMod val="135000"/>
              </a:schemeClr>
              <a:prstClr val="white"/>
            </a:duotone>
            <a:extLst>
              <a:ext uri="{28A0092B-C50C-407E-A947-70E740481C1C}">
                <a14:useLocalDpi xmlns:a14="http://schemas.microsoft.com/office/drawing/2010/main"/>
              </a:ext>
            </a:extLst>
          </a:blip>
          <a:srcRect l="5219" r="3872"/>
          <a:stretch/>
        </p:blipFill>
        <p:spPr>
          <a:xfrm>
            <a:off x="-60960" y="-8390"/>
            <a:ext cx="9296400" cy="6881326"/>
          </a:xfrm>
          <a:prstGeom prst="rect">
            <a:avLst/>
          </a:prstGeom>
        </p:spPr>
      </p:pic>
      <p:sp>
        <p:nvSpPr>
          <p:cNvPr id="4" name="Text Placeholder 35"/>
          <p:cNvSpPr>
            <a:spLocks noGrp="1"/>
          </p:cNvSpPr>
          <p:nvPr>
            <p:ph type="body" sz="quarter" idx="13" hasCustomPrompt="1"/>
          </p:nvPr>
        </p:nvSpPr>
        <p:spPr>
          <a:xfrm>
            <a:off x="569913" y="2377590"/>
            <a:ext cx="6256337" cy="1728788"/>
          </a:xfrm>
          <a:prstGeom prst="rect">
            <a:avLst/>
          </a:prstGeom>
        </p:spPr>
        <p:txBody>
          <a:bodyPr vert="horz"/>
          <a:lstStyle>
            <a:lvl1pPr marL="0" indent="0">
              <a:buNone/>
              <a:defRPr sz="3600" b="0" i="0">
                <a:solidFill>
                  <a:schemeClr val="bg1"/>
                </a:solidFill>
                <a:latin typeface="Source Sans Pro"/>
                <a:cs typeface="Source Sans Pro"/>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Name of an Agenda Item</a:t>
            </a:r>
          </a:p>
          <a:p>
            <a:pPr lvl="0"/>
            <a:r>
              <a:rPr lang="en-US" dirty="0"/>
              <a:t>Section Divider</a:t>
            </a:r>
          </a:p>
        </p:txBody>
      </p:sp>
      <p:pic>
        <p:nvPicPr>
          <p:cNvPr id="6" name="Picture 5" descr="ICANN Logo-06.eps"/>
          <p:cNvPicPr>
            <a:picLocks noChangeAspect="1"/>
          </p:cNvPicPr>
          <p:nvPr/>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96873" y="6402263"/>
            <a:ext cx="450555" cy="358775"/>
          </a:xfrm>
          <a:prstGeom prst="rect">
            <a:avLst/>
          </a:prstGeom>
        </p:spPr>
      </p:pic>
    </p:spTree>
    <p:extLst>
      <p:ext uri="{BB962C8B-B14F-4D97-AF65-F5344CB8AC3E}">
        <p14:creationId xmlns:p14="http://schemas.microsoft.com/office/powerpoint/2010/main" val="39964578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444500" y="432338"/>
            <a:ext cx="8255000" cy="584200"/>
          </a:xfrm>
          <a:prstGeom prst="rect">
            <a:avLst/>
          </a:prstGeom>
        </p:spPr>
        <p:txBody>
          <a:bodyPr lIns="0" tIns="0" rIns="0" bIns="0"/>
          <a:lstStyle>
            <a:lvl1pPr>
              <a:defRPr sz="4400" b="0" i="0">
                <a:solidFill>
                  <a:srgbClr val="00254A"/>
                </a:solidFill>
                <a:latin typeface="Times New Roman"/>
                <a:cs typeface="Times New Roman"/>
              </a:defRPr>
            </a:lvl1pPr>
          </a:lstStyle>
          <a:p>
            <a:r>
              <a:rPr lang="en-US"/>
              <a:t>Click to edit Master title style</a:t>
            </a:r>
            <a:endParaRPr/>
          </a:p>
        </p:txBody>
      </p:sp>
      <p:sp>
        <p:nvSpPr>
          <p:cNvPr id="3" name="Holder 3"/>
          <p:cNvSpPr>
            <a:spLocks noGrp="1"/>
          </p:cNvSpPr>
          <p:nvPr>
            <p:ph type="body" idx="1"/>
          </p:nvPr>
        </p:nvSpPr>
        <p:spPr>
          <a:xfrm>
            <a:off x="457200" y="1577340"/>
            <a:ext cx="8229600" cy="4526280"/>
          </a:xfrm>
          <a:prstGeom prst="rect">
            <a:avLst/>
          </a:prstGeom>
        </p:spPr>
        <p:txBody>
          <a:bodyPr lIns="0" tIns="0" rIns="0" bIns="0"/>
          <a:lstStyle>
            <a:lvl1pPr>
              <a:defRPr/>
            </a:lvl1pPr>
          </a:lstStyle>
          <a:p>
            <a:pPr lvl="0"/>
            <a:r>
              <a:rPr lang="en-US"/>
              <a:t>Click to edit Master text styles</a:t>
            </a:r>
          </a:p>
        </p:txBody>
      </p:sp>
      <p:sp>
        <p:nvSpPr>
          <p:cNvPr id="4" name="Holder 4"/>
          <p:cNvSpPr>
            <a:spLocks noGrp="1"/>
          </p:cNvSpPr>
          <p:nvPr>
            <p:ph type="ftr" sz="quarter" idx="5"/>
          </p:nvPr>
        </p:nvSpPr>
        <p:spPr>
          <a:xfrm>
            <a:off x="3108960" y="6377940"/>
            <a:ext cx="2926080" cy="342900"/>
          </a:xfrm>
          <a:prstGeom prst="rect">
            <a:avLst/>
          </a:prstGeom>
        </p:spPr>
        <p:txBody>
          <a:bodyPr lIns="0" tIns="0" rIns="0" bIns="0"/>
          <a:lstStyle>
            <a:lvl1pPr algn="ctr">
              <a:defRPr>
                <a:solidFill>
                  <a:schemeClr val="tx1">
                    <a:tint val="75000"/>
                  </a:schemeClr>
                </a:solidFill>
              </a:defRPr>
            </a:lvl1pPr>
          </a:lstStyle>
          <a:p>
            <a:endParaRPr lang="fr-FR"/>
          </a:p>
        </p:txBody>
      </p:sp>
      <p:sp>
        <p:nvSpPr>
          <p:cNvPr id="5" name="Holder 5"/>
          <p:cNvSpPr>
            <a:spLocks noGrp="1"/>
          </p:cNvSpPr>
          <p:nvPr>
            <p:ph type="dt" sz="half" idx="6"/>
          </p:nvPr>
        </p:nvSpPr>
        <p:spPr>
          <a:xfrm>
            <a:off x="457200" y="6377940"/>
            <a:ext cx="2103120" cy="342900"/>
          </a:xfrm>
          <a:prstGeom prst="rect">
            <a:avLst/>
          </a:prstGeom>
        </p:spPr>
        <p:txBody>
          <a:bodyPr lIns="0" tIns="0" rIns="0" bIns="0"/>
          <a:lstStyle>
            <a:lvl1pPr algn="l">
              <a:defRPr>
                <a:solidFill>
                  <a:schemeClr val="tx1">
                    <a:tint val="75000"/>
                  </a:schemeClr>
                </a:solidFill>
              </a:defRPr>
            </a:lvl1pPr>
          </a:lstStyle>
          <a:p>
            <a:endParaRPr lang="fr-FR"/>
          </a:p>
        </p:txBody>
      </p:sp>
      <p:sp>
        <p:nvSpPr>
          <p:cNvPr id="6" name="Holder 6"/>
          <p:cNvSpPr>
            <a:spLocks noGrp="1"/>
          </p:cNvSpPr>
          <p:nvPr>
            <p:ph type="sldNum" sz="quarter" idx="7"/>
          </p:nvPr>
        </p:nvSpPr>
        <p:spPr>
          <a:xfrm>
            <a:off x="6583680" y="6377940"/>
            <a:ext cx="2103120" cy="342900"/>
          </a:xfrm>
          <a:prstGeom prst="rect">
            <a:avLst/>
          </a:prstGeom>
        </p:spPr>
        <p:txBody>
          <a:bodyPr lIns="0" tIns="0" rIns="0" bIns="0"/>
          <a:lstStyle>
            <a:lvl1pPr algn="r">
              <a:defRPr>
                <a:solidFill>
                  <a:schemeClr val="tx1">
                    <a:tint val="75000"/>
                  </a:schemeClr>
                </a:solidFill>
              </a:defRPr>
            </a:lvl1pPr>
          </a:lstStyle>
          <a:p>
            <a:fld id="{F1EDD1F7-BE69-44D4-93AA-C8F8A7755A11}" type="slidenum">
              <a:rPr lang="fr-FR" smtClean="0"/>
              <a:t>‹#›</a:t>
            </a:fld>
            <a:endParaRPr lang="fr-FR"/>
          </a:p>
        </p:txBody>
      </p:sp>
    </p:spTree>
    <p:extLst>
      <p:ext uri="{BB962C8B-B14F-4D97-AF65-F5344CB8AC3E}">
        <p14:creationId xmlns:p14="http://schemas.microsoft.com/office/powerpoint/2010/main" val="35441203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444500" y="432338"/>
            <a:ext cx="8255000" cy="584200"/>
          </a:xfrm>
          <a:prstGeom prst="rect">
            <a:avLst/>
          </a:prstGeom>
        </p:spPr>
        <p:txBody>
          <a:bodyPr lIns="0" tIns="0" rIns="0" bIns="0"/>
          <a:lstStyle>
            <a:lvl1pPr>
              <a:defRPr sz="4400" b="0" i="0">
                <a:solidFill>
                  <a:srgbClr val="00254A"/>
                </a:solidFill>
                <a:latin typeface="Times New Roman"/>
                <a:cs typeface="Times New Roman"/>
              </a:defRPr>
            </a:lvl1pPr>
          </a:lstStyle>
          <a:p>
            <a:r>
              <a:rPr lang="en-US"/>
              <a:t>Click to edit Master title style</a:t>
            </a:r>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pPr lvl="0"/>
            <a:r>
              <a:rPr lang="en-US"/>
              <a:t>Click to edit Master text styles</a:t>
            </a: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pPr lvl="0"/>
            <a:r>
              <a:rPr lang="en-US"/>
              <a:t>Click to edit Master text styles</a:t>
            </a:r>
          </a:p>
        </p:txBody>
      </p:sp>
      <p:sp>
        <p:nvSpPr>
          <p:cNvPr id="5" name="Holder 5"/>
          <p:cNvSpPr>
            <a:spLocks noGrp="1"/>
          </p:cNvSpPr>
          <p:nvPr>
            <p:ph type="ftr" sz="quarter" idx="5"/>
          </p:nvPr>
        </p:nvSpPr>
        <p:spPr>
          <a:xfrm>
            <a:off x="3108960" y="6377940"/>
            <a:ext cx="2926080" cy="342900"/>
          </a:xfrm>
          <a:prstGeom prst="rect">
            <a:avLst/>
          </a:prstGeom>
        </p:spPr>
        <p:txBody>
          <a:bodyPr lIns="0" tIns="0" rIns="0" bIns="0"/>
          <a:lstStyle>
            <a:lvl1pPr algn="ctr">
              <a:defRPr>
                <a:solidFill>
                  <a:schemeClr val="tx1">
                    <a:tint val="75000"/>
                  </a:schemeClr>
                </a:solidFill>
              </a:defRPr>
            </a:lvl1pPr>
          </a:lstStyle>
          <a:p>
            <a:endParaRPr lang="fr-FR"/>
          </a:p>
        </p:txBody>
      </p:sp>
      <p:sp>
        <p:nvSpPr>
          <p:cNvPr id="6" name="Holder 6"/>
          <p:cNvSpPr>
            <a:spLocks noGrp="1"/>
          </p:cNvSpPr>
          <p:nvPr>
            <p:ph type="dt" sz="half" idx="6"/>
          </p:nvPr>
        </p:nvSpPr>
        <p:spPr>
          <a:xfrm>
            <a:off x="457200" y="6377940"/>
            <a:ext cx="2103120" cy="342900"/>
          </a:xfrm>
          <a:prstGeom prst="rect">
            <a:avLst/>
          </a:prstGeom>
        </p:spPr>
        <p:txBody>
          <a:bodyPr lIns="0" tIns="0" rIns="0" bIns="0"/>
          <a:lstStyle>
            <a:lvl1pPr algn="l">
              <a:defRPr>
                <a:solidFill>
                  <a:schemeClr val="tx1">
                    <a:tint val="75000"/>
                  </a:schemeClr>
                </a:solidFill>
              </a:defRPr>
            </a:lvl1pPr>
          </a:lstStyle>
          <a:p>
            <a:endParaRPr lang="fr-FR"/>
          </a:p>
        </p:txBody>
      </p:sp>
      <p:sp>
        <p:nvSpPr>
          <p:cNvPr id="7" name="Holder 7"/>
          <p:cNvSpPr>
            <a:spLocks noGrp="1"/>
          </p:cNvSpPr>
          <p:nvPr>
            <p:ph type="sldNum" sz="quarter" idx="7"/>
          </p:nvPr>
        </p:nvSpPr>
        <p:spPr>
          <a:xfrm>
            <a:off x="6583680" y="6377940"/>
            <a:ext cx="2103120" cy="342900"/>
          </a:xfrm>
          <a:prstGeom prst="rect">
            <a:avLst/>
          </a:prstGeom>
        </p:spPr>
        <p:txBody>
          <a:bodyPr lIns="0" tIns="0" rIns="0" bIns="0"/>
          <a:lstStyle>
            <a:lvl1pPr algn="r">
              <a:defRPr>
                <a:solidFill>
                  <a:schemeClr val="tx1">
                    <a:tint val="75000"/>
                  </a:schemeClr>
                </a:solidFill>
              </a:defRPr>
            </a:lvl1pPr>
          </a:lstStyle>
          <a:p>
            <a:fld id="{F1EDD1F7-BE69-44D4-93AA-C8F8A7755A11}" type="slidenum">
              <a:rPr lang="fr-FR" smtClean="0"/>
              <a:t>‹#›</a:t>
            </a:fld>
            <a:endParaRPr lang="fr-FR"/>
          </a:p>
        </p:txBody>
      </p:sp>
    </p:spTree>
    <p:extLst>
      <p:ext uri="{BB962C8B-B14F-4D97-AF65-F5344CB8AC3E}">
        <p14:creationId xmlns:p14="http://schemas.microsoft.com/office/powerpoint/2010/main" val="404381428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a:prstGeom prst="rect">
            <a:avLst/>
          </a:prstGeo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endParaRPr lang="fr-F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p>
            <a:fld id="{F1EDD1F7-BE69-44D4-93AA-C8F8A7755A11}" type="slidenum">
              <a:rPr lang="fr-FR" smtClean="0"/>
              <a:t>‹#›</a:t>
            </a:fld>
            <a:endParaRPr lang="fr-FR"/>
          </a:p>
        </p:txBody>
      </p:sp>
    </p:spTree>
    <p:extLst>
      <p:ext uri="{BB962C8B-B14F-4D97-AF65-F5344CB8AC3E}">
        <p14:creationId xmlns:p14="http://schemas.microsoft.com/office/powerpoint/2010/main" val="7998437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5_Section Header">
    <p:spTree>
      <p:nvGrpSpPr>
        <p:cNvPr id="1" name=""/>
        <p:cNvGrpSpPr/>
        <p:nvPr/>
      </p:nvGrpSpPr>
      <p:grpSpPr>
        <a:xfrm>
          <a:off x="0" y="0"/>
          <a:ext cx="0" cy="0"/>
          <a:chOff x="0" y="0"/>
          <a:chExt cx="0" cy="0"/>
        </a:xfrm>
      </p:grpSpPr>
      <p:sp>
        <p:nvSpPr>
          <p:cNvPr id="13" name="Title 19"/>
          <p:cNvSpPr>
            <a:spLocks noGrp="1"/>
          </p:cNvSpPr>
          <p:nvPr>
            <p:ph type="title" hasCustomPrompt="1"/>
          </p:nvPr>
        </p:nvSpPr>
        <p:spPr>
          <a:xfrm>
            <a:off x="0" y="-7478"/>
            <a:ext cx="9144000" cy="710655"/>
          </a:xfrm>
          <a:prstGeom prst="rect">
            <a:avLst/>
          </a:prstGeom>
          <a:solidFill>
            <a:srgbClr val="1768B1"/>
          </a:solidFill>
        </p:spPr>
        <p:txBody>
          <a:bodyPr vert="horz"/>
          <a:lstStyle>
            <a:lvl1pPr marL="292100" algn="l">
              <a:lnSpc>
                <a:spcPts val="3980"/>
              </a:lnSpc>
              <a:defRPr sz="3200" b="0" i="0" baseline="0">
                <a:solidFill>
                  <a:schemeClr val="bg1"/>
                </a:solidFill>
                <a:latin typeface="Source Sans Pro"/>
                <a:cs typeface="Source Sans Pro"/>
              </a:defRPr>
            </a:lvl1pPr>
          </a:lstStyle>
          <a:p>
            <a:r>
              <a:rPr lang="en-US" dirty="0"/>
              <a:t>Click to edit title</a:t>
            </a:r>
          </a:p>
        </p:txBody>
      </p:sp>
      <p:pic>
        <p:nvPicPr>
          <p:cNvPr id="15" name="Picture 14" descr="footer.jp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6318497"/>
            <a:ext cx="9152141" cy="547644"/>
          </a:xfrm>
          <a:prstGeom prst="rect">
            <a:avLst/>
          </a:prstGeom>
        </p:spPr>
      </p:pic>
      <p:sp>
        <p:nvSpPr>
          <p:cNvPr id="16" name="Slide Number Placeholder 5"/>
          <p:cNvSpPr txBox="1">
            <a:spLocks/>
          </p:cNvSpPr>
          <p:nvPr userDrawn="1"/>
        </p:nvSpPr>
        <p:spPr>
          <a:xfrm>
            <a:off x="6826732" y="6414964"/>
            <a:ext cx="21336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a:solidFill>
                  <a:srgbClr val="FFFFFF"/>
                </a:solidFill>
                <a:latin typeface="Source Sans Pro"/>
                <a:cs typeface="Source Sans Pro"/>
              </a:rPr>
              <a:t>   |   </a:t>
            </a:r>
            <a:fld id="{D43A6F16-D3CF-4F46-B6D9-B3CAB1B87938}" type="slidenum">
              <a:rPr lang="en-US" sz="1400" smtClean="0">
                <a:solidFill>
                  <a:srgbClr val="FFFFFF"/>
                </a:solidFill>
                <a:latin typeface="Source Sans Pro"/>
                <a:cs typeface="Source Sans Pro"/>
              </a:rPr>
              <a:pPr algn="r"/>
              <a:t>‹#›</a:t>
            </a:fld>
            <a:endParaRPr lang="en-US" sz="1400" dirty="0">
              <a:solidFill>
                <a:srgbClr val="FFFFFF"/>
              </a:solidFill>
              <a:latin typeface="Source Sans Pro"/>
              <a:cs typeface="Source Sans Pro"/>
            </a:endParaRPr>
          </a:p>
        </p:txBody>
      </p:sp>
    </p:spTree>
    <p:extLst>
      <p:ext uri="{BB962C8B-B14F-4D97-AF65-F5344CB8AC3E}">
        <p14:creationId xmlns:p14="http://schemas.microsoft.com/office/powerpoint/2010/main" val="170788931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grpSp>
        <p:nvGrpSpPr>
          <p:cNvPr id="3" name="Group 2"/>
          <p:cNvGrpSpPr/>
          <p:nvPr/>
        </p:nvGrpSpPr>
        <p:grpSpPr>
          <a:xfrm>
            <a:off x="0" y="-67733"/>
            <a:ext cx="9309518" cy="6954090"/>
            <a:chOff x="0" y="-67733"/>
            <a:chExt cx="9309518" cy="6954090"/>
          </a:xfrm>
        </p:grpSpPr>
        <p:pic>
          <p:nvPicPr>
            <p:cNvPr id="11" name="Picture 10"/>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0" y="246474"/>
              <a:ext cx="9309518" cy="6368988"/>
            </a:xfrm>
            <a:prstGeom prst="rect">
              <a:avLst/>
            </a:prstGeom>
          </p:spPr>
        </p:pic>
        <p:sp>
          <p:nvSpPr>
            <p:cNvPr id="2" name="Rectangle 1"/>
            <p:cNvSpPr/>
            <p:nvPr userDrawn="1"/>
          </p:nvSpPr>
          <p:spPr>
            <a:xfrm>
              <a:off x="0" y="-67733"/>
              <a:ext cx="9309518" cy="351829"/>
            </a:xfrm>
            <a:prstGeom prst="rect">
              <a:avLst/>
            </a:prstGeom>
            <a:solidFill>
              <a:srgbClr val="0624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Tahoma"/>
              </a:endParaRPr>
            </a:p>
          </p:txBody>
        </p:sp>
        <p:sp>
          <p:nvSpPr>
            <p:cNvPr id="12" name="Rectangle 11"/>
            <p:cNvSpPr/>
            <p:nvPr userDrawn="1"/>
          </p:nvSpPr>
          <p:spPr>
            <a:xfrm>
              <a:off x="0" y="6602262"/>
              <a:ext cx="9309518" cy="284095"/>
            </a:xfrm>
            <a:prstGeom prst="rect">
              <a:avLst/>
            </a:prstGeom>
            <a:solidFill>
              <a:srgbClr val="0624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Tahoma"/>
              </a:endParaRPr>
            </a:p>
          </p:txBody>
        </p:sp>
      </p:grpSp>
      <p:sp>
        <p:nvSpPr>
          <p:cNvPr id="7" name="Rectangle 6"/>
          <p:cNvSpPr/>
          <p:nvPr/>
        </p:nvSpPr>
        <p:spPr>
          <a:xfrm>
            <a:off x="0" y="4130514"/>
            <a:ext cx="9309518" cy="1898497"/>
          </a:xfrm>
          <a:prstGeom prst="rect">
            <a:avLst/>
          </a:prstGeom>
          <a:solidFill>
            <a:srgbClr val="1768B1">
              <a:alpha val="84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Tahoma"/>
            </a:endParaRPr>
          </a:p>
        </p:txBody>
      </p:sp>
      <p:sp>
        <p:nvSpPr>
          <p:cNvPr id="8" name="Rectangle 7"/>
          <p:cNvSpPr/>
          <p:nvPr/>
        </p:nvSpPr>
        <p:spPr>
          <a:xfrm>
            <a:off x="0" y="4130514"/>
            <a:ext cx="1697789" cy="1898497"/>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Tahoma"/>
            </a:endParaRPr>
          </a:p>
        </p:txBody>
      </p:sp>
      <p:pic>
        <p:nvPicPr>
          <p:cNvPr id="9" name="Picture 8" descr="ICANN_Logo_W.eps"/>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35566" y="4566371"/>
            <a:ext cx="1253416" cy="972830"/>
          </a:xfrm>
          <a:prstGeom prst="rect">
            <a:avLst/>
          </a:prstGeom>
        </p:spPr>
      </p:pic>
      <p:sp>
        <p:nvSpPr>
          <p:cNvPr id="10" name="Rectangle 9"/>
          <p:cNvSpPr/>
          <p:nvPr/>
        </p:nvSpPr>
        <p:spPr>
          <a:xfrm flipV="1">
            <a:off x="-1" y="4130513"/>
            <a:ext cx="9309519" cy="116253"/>
          </a:xfrm>
          <a:prstGeom prst="rect">
            <a:avLst/>
          </a:prstGeom>
          <a:solidFill>
            <a:srgbClr val="0C1F24">
              <a:alpha val="3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Tahoma"/>
            </a:endParaRPr>
          </a:p>
        </p:txBody>
      </p:sp>
    </p:spTree>
    <p:extLst>
      <p:ext uri="{BB962C8B-B14F-4D97-AF65-F5344CB8AC3E}">
        <p14:creationId xmlns:p14="http://schemas.microsoft.com/office/powerpoint/2010/main" val="187604122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grpSp>
        <p:nvGrpSpPr>
          <p:cNvPr id="11" name="Group 10"/>
          <p:cNvGrpSpPr/>
          <p:nvPr/>
        </p:nvGrpSpPr>
        <p:grpSpPr>
          <a:xfrm>
            <a:off x="0" y="2110371"/>
            <a:ext cx="9198524" cy="4759071"/>
            <a:chOff x="0" y="2110371"/>
            <a:chExt cx="9198524" cy="4759071"/>
          </a:xfrm>
        </p:grpSpPr>
        <p:sp>
          <p:nvSpPr>
            <p:cNvPr id="3" name="Freeform 2"/>
            <p:cNvSpPr/>
            <p:nvPr userDrawn="1"/>
          </p:nvSpPr>
          <p:spPr>
            <a:xfrm>
              <a:off x="0" y="2110371"/>
              <a:ext cx="9198524" cy="4759071"/>
            </a:xfrm>
            <a:custGeom>
              <a:avLst/>
              <a:gdLst>
                <a:gd name="connsiteX0" fmla="*/ 0 w 9198524"/>
                <a:gd name="connsiteY0" fmla="*/ 0 h 5515904"/>
                <a:gd name="connsiteX1" fmla="*/ 9198524 w 9198524"/>
                <a:gd name="connsiteY1" fmla="*/ 3014506 h 5515904"/>
                <a:gd name="connsiteX2" fmla="*/ 9198524 w 9198524"/>
                <a:gd name="connsiteY2" fmla="*/ 5477421 h 5515904"/>
                <a:gd name="connsiteX3" fmla="*/ 0 w 9198524"/>
                <a:gd name="connsiteY3" fmla="*/ 5515904 h 5515904"/>
                <a:gd name="connsiteX4" fmla="*/ 0 w 9198524"/>
                <a:gd name="connsiteY4" fmla="*/ 0 h 55159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98524" h="5515904">
                  <a:moveTo>
                    <a:pt x="0" y="0"/>
                  </a:moveTo>
                  <a:lnTo>
                    <a:pt x="9198524" y="3014506"/>
                  </a:lnTo>
                  <a:lnTo>
                    <a:pt x="9198524" y="5477421"/>
                  </a:lnTo>
                  <a:lnTo>
                    <a:pt x="0" y="5515904"/>
                  </a:lnTo>
                  <a:cubicBezTo>
                    <a:pt x="4276" y="3685821"/>
                    <a:pt x="8553" y="1855738"/>
                    <a:pt x="0" y="0"/>
                  </a:cubicBezTo>
                  <a:close/>
                </a:path>
              </a:pathLst>
            </a:custGeom>
            <a:solidFill>
              <a:srgbClr val="1768B1">
                <a:alpha val="17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Tahoma"/>
              </a:endParaRPr>
            </a:p>
          </p:txBody>
        </p:sp>
        <p:sp>
          <p:nvSpPr>
            <p:cNvPr id="4" name="Freeform 3"/>
            <p:cNvSpPr/>
            <p:nvPr userDrawn="1"/>
          </p:nvSpPr>
          <p:spPr>
            <a:xfrm>
              <a:off x="1" y="3174865"/>
              <a:ext cx="9144000" cy="3694577"/>
            </a:xfrm>
            <a:custGeom>
              <a:avLst/>
              <a:gdLst>
                <a:gd name="connsiteX0" fmla="*/ 6029715 w 6029715"/>
                <a:gd name="connsiteY0" fmla="*/ 0 h 6875638"/>
                <a:gd name="connsiteX1" fmla="*/ 6029715 w 6029715"/>
                <a:gd name="connsiteY1" fmla="*/ 6875638 h 6875638"/>
                <a:gd name="connsiteX2" fmla="*/ 0 w 6029715"/>
                <a:gd name="connsiteY2" fmla="*/ 6875638 h 6875638"/>
                <a:gd name="connsiteX3" fmla="*/ 6029715 w 6029715"/>
                <a:gd name="connsiteY3" fmla="*/ 0 h 6875638"/>
              </a:gdLst>
              <a:ahLst/>
              <a:cxnLst>
                <a:cxn ang="0">
                  <a:pos x="connsiteX0" y="connsiteY0"/>
                </a:cxn>
                <a:cxn ang="0">
                  <a:pos x="connsiteX1" y="connsiteY1"/>
                </a:cxn>
                <a:cxn ang="0">
                  <a:pos x="connsiteX2" y="connsiteY2"/>
                </a:cxn>
                <a:cxn ang="0">
                  <a:pos x="connsiteX3" y="connsiteY3"/>
                </a:cxn>
              </a:cxnLst>
              <a:rect l="l" t="t" r="r" b="b"/>
              <a:pathLst>
                <a:path w="6029715" h="6875638">
                  <a:moveTo>
                    <a:pt x="6029715" y="0"/>
                  </a:moveTo>
                  <a:lnTo>
                    <a:pt x="6029715" y="6875638"/>
                  </a:lnTo>
                  <a:lnTo>
                    <a:pt x="0" y="6875638"/>
                  </a:lnTo>
                  <a:lnTo>
                    <a:pt x="6029715" y="0"/>
                  </a:lnTo>
                  <a:close/>
                </a:path>
              </a:pathLst>
            </a:custGeom>
            <a:solidFill>
              <a:srgbClr val="1768B1">
                <a:alpha val="1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Tahoma"/>
              </a:endParaRPr>
            </a:p>
          </p:txBody>
        </p:sp>
      </p:grpSp>
      <p:pic>
        <p:nvPicPr>
          <p:cNvPr id="2" name="Picture 1" descr="footer.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6318497"/>
            <a:ext cx="9152141" cy="547644"/>
          </a:xfrm>
          <a:prstGeom prst="rect">
            <a:avLst/>
          </a:prstGeom>
        </p:spPr>
      </p:pic>
      <p:sp>
        <p:nvSpPr>
          <p:cNvPr id="34" name="Slide Number Placeholder 5"/>
          <p:cNvSpPr txBox="1">
            <a:spLocks/>
          </p:cNvSpPr>
          <p:nvPr/>
        </p:nvSpPr>
        <p:spPr>
          <a:xfrm>
            <a:off x="6826732" y="6414964"/>
            <a:ext cx="21336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a:solidFill>
                  <a:srgbClr val="FFFFFF"/>
                </a:solidFill>
                <a:latin typeface="Source Sans Pro"/>
                <a:cs typeface="Source Sans Pro"/>
              </a:rPr>
              <a:t>   |   </a:t>
            </a:r>
            <a:fld id="{D43A6F16-D3CF-4F46-B6D9-B3CAB1B87938}" type="slidenum">
              <a:rPr lang="en-US" sz="1400" smtClean="0">
                <a:solidFill>
                  <a:srgbClr val="FFFFFF"/>
                </a:solidFill>
                <a:latin typeface="Source Sans Pro"/>
                <a:cs typeface="Source Sans Pro"/>
              </a:rPr>
              <a:pPr algn="r"/>
              <a:t>‹#›</a:t>
            </a:fld>
            <a:endParaRPr lang="en-US" sz="1400" dirty="0">
              <a:solidFill>
                <a:srgbClr val="FFFFFF"/>
              </a:solidFill>
              <a:latin typeface="Source Sans Pro"/>
              <a:cs typeface="Source Sans Pro"/>
            </a:endParaRPr>
          </a:p>
        </p:txBody>
      </p:sp>
      <p:sp>
        <p:nvSpPr>
          <p:cNvPr id="35" name="Title 19"/>
          <p:cNvSpPr>
            <a:spLocks noGrp="1"/>
          </p:cNvSpPr>
          <p:nvPr>
            <p:ph type="title" hasCustomPrompt="1"/>
          </p:nvPr>
        </p:nvSpPr>
        <p:spPr>
          <a:xfrm>
            <a:off x="0" y="-7478"/>
            <a:ext cx="9144000" cy="710655"/>
          </a:xfrm>
          <a:prstGeom prst="rect">
            <a:avLst/>
          </a:prstGeom>
          <a:solidFill>
            <a:srgbClr val="1768B1"/>
          </a:solidFill>
        </p:spPr>
        <p:txBody>
          <a:bodyPr vert="horz"/>
          <a:lstStyle>
            <a:lvl1pPr marL="292100" algn="l">
              <a:lnSpc>
                <a:spcPts val="3980"/>
              </a:lnSpc>
              <a:defRPr sz="3200" b="0" i="0" baseline="0">
                <a:solidFill>
                  <a:schemeClr val="bg1"/>
                </a:solidFill>
                <a:latin typeface="Source Sans Pro"/>
                <a:cs typeface="Source Sans Pro"/>
              </a:defRPr>
            </a:lvl1pPr>
          </a:lstStyle>
          <a:p>
            <a:r>
              <a:rPr lang="en-US" dirty="0"/>
              <a:t>Click to edit title</a:t>
            </a:r>
          </a:p>
        </p:txBody>
      </p:sp>
    </p:spTree>
    <p:extLst>
      <p:ext uri="{BB962C8B-B14F-4D97-AF65-F5344CB8AC3E}">
        <p14:creationId xmlns:p14="http://schemas.microsoft.com/office/powerpoint/2010/main" val="268771260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3" name="Title 19"/>
          <p:cNvSpPr>
            <a:spLocks noGrp="1"/>
          </p:cNvSpPr>
          <p:nvPr>
            <p:ph type="title" hasCustomPrompt="1"/>
          </p:nvPr>
        </p:nvSpPr>
        <p:spPr>
          <a:xfrm>
            <a:off x="0" y="-7478"/>
            <a:ext cx="9144000" cy="710655"/>
          </a:xfrm>
          <a:prstGeom prst="rect">
            <a:avLst/>
          </a:prstGeom>
          <a:solidFill>
            <a:srgbClr val="1768B1"/>
          </a:solidFill>
        </p:spPr>
        <p:txBody>
          <a:bodyPr vert="horz"/>
          <a:lstStyle>
            <a:lvl1pPr marL="292100" algn="l">
              <a:lnSpc>
                <a:spcPts val="3980"/>
              </a:lnSpc>
              <a:defRPr sz="3200" b="0" i="0" baseline="0">
                <a:solidFill>
                  <a:schemeClr val="bg1"/>
                </a:solidFill>
                <a:latin typeface="Source Sans Pro"/>
                <a:cs typeface="Source Sans Pro"/>
              </a:defRPr>
            </a:lvl1pPr>
          </a:lstStyle>
          <a:p>
            <a:r>
              <a:rPr lang="en-US" dirty="0"/>
              <a:t>Click to edit title</a:t>
            </a:r>
          </a:p>
        </p:txBody>
      </p:sp>
      <p:pic>
        <p:nvPicPr>
          <p:cNvPr id="15" name="Picture 14" descr="footer.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6318497"/>
            <a:ext cx="9152141" cy="547644"/>
          </a:xfrm>
          <a:prstGeom prst="rect">
            <a:avLst/>
          </a:prstGeom>
        </p:spPr>
      </p:pic>
      <p:sp>
        <p:nvSpPr>
          <p:cNvPr id="16" name="Slide Number Placeholder 5"/>
          <p:cNvSpPr txBox="1">
            <a:spLocks/>
          </p:cNvSpPr>
          <p:nvPr/>
        </p:nvSpPr>
        <p:spPr>
          <a:xfrm>
            <a:off x="6826732" y="6414964"/>
            <a:ext cx="21336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a:solidFill>
                  <a:srgbClr val="FFFFFF"/>
                </a:solidFill>
                <a:latin typeface="Source Sans Pro"/>
                <a:cs typeface="Source Sans Pro"/>
              </a:rPr>
              <a:t>   |   </a:t>
            </a:r>
            <a:fld id="{D43A6F16-D3CF-4F46-B6D9-B3CAB1B87938}" type="slidenum">
              <a:rPr lang="en-US" sz="1400" smtClean="0">
                <a:solidFill>
                  <a:srgbClr val="FFFFFF"/>
                </a:solidFill>
                <a:latin typeface="Source Sans Pro"/>
                <a:cs typeface="Source Sans Pro"/>
              </a:rPr>
              <a:pPr algn="r"/>
              <a:t>‹#›</a:t>
            </a:fld>
            <a:endParaRPr lang="en-US" sz="1400" dirty="0">
              <a:solidFill>
                <a:srgbClr val="FFFFFF"/>
              </a:solidFill>
              <a:latin typeface="Source Sans Pro"/>
              <a:cs typeface="Source Sans Pro"/>
            </a:endParaRPr>
          </a:p>
        </p:txBody>
      </p:sp>
      <p:pic>
        <p:nvPicPr>
          <p:cNvPr id="5" name="Picture 4" descr="footer.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6318497"/>
            <a:ext cx="9152141" cy="547644"/>
          </a:xfrm>
          <a:prstGeom prst="rect">
            <a:avLst/>
          </a:prstGeom>
        </p:spPr>
      </p:pic>
      <p:sp>
        <p:nvSpPr>
          <p:cNvPr id="6" name="Slide Number Placeholder 5"/>
          <p:cNvSpPr txBox="1">
            <a:spLocks/>
          </p:cNvSpPr>
          <p:nvPr/>
        </p:nvSpPr>
        <p:spPr>
          <a:xfrm>
            <a:off x="6826732" y="6414964"/>
            <a:ext cx="21336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300" dirty="0">
                <a:solidFill>
                  <a:srgbClr val="FFFFFF"/>
                </a:solidFill>
                <a:latin typeface="Arial"/>
                <a:cs typeface="Arial"/>
              </a:rPr>
              <a:t>   |   </a:t>
            </a:r>
            <a:fld id="{D43A6F16-D3CF-4F46-B6D9-B3CAB1B87938}" type="slidenum">
              <a:rPr lang="en-US" sz="1300" smtClean="0">
                <a:solidFill>
                  <a:srgbClr val="FFFFFF"/>
                </a:solidFill>
                <a:latin typeface="Arial"/>
                <a:cs typeface="Arial"/>
              </a:rPr>
              <a:pPr algn="r"/>
              <a:t>‹#›</a:t>
            </a:fld>
            <a:endParaRPr lang="en-US" sz="1300" dirty="0">
              <a:solidFill>
                <a:srgbClr val="FFFFFF"/>
              </a:solidFill>
              <a:latin typeface="Arial"/>
              <a:cs typeface="Arial"/>
            </a:endParaRPr>
          </a:p>
        </p:txBody>
      </p:sp>
      <p:sp>
        <p:nvSpPr>
          <p:cNvPr id="7" name="Holder 3"/>
          <p:cNvSpPr>
            <a:spLocks noGrp="1"/>
          </p:cNvSpPr>
          <p:nvPr>
            <p:ph type="body" idx="1"/>
          </p:nvPr>
        </p:nvSpPr>
        <p:spPr>
          <a:xfrm>
            <a:off x="457200" y="1124744"/>
            <a:ext cx="8229600" cy="4978876"/>
          </a:xfrm>
          <a:prstGeom prst="rect">
            <a:avLst/>
          </a:prstGeom>
        </p:spPr>
        <p:txBody>
          <a:bodyPr lIns="0" tIns="0" rIns="0" bIns="0"/>
          <a:lstStyle>
            <a:lvl1pPr>
              <a:defRPr>
                <a:latin typeface="Tahoma"/>
              </a:defRPr>
            </a:lvl1pPr>
          </a:lstStyle>
          <a:p>
            <a:pPr lvl="0"/>
            <a:r>
              <a:rPr lang="en-US" dirty="0"/>
              <a:t>Click to edit Master text styles</a:t>
            </a:r>
          </a:p>
        </p:txBody>
      </p:sp>
    </p:spTree>
    <p:extLst>
      <p:ext uri="{BB962C8B-B14F-4D97-AF65-F5344CB8AC3E}">
        <p14:creationId xmlns:p14="http://schemas.microsoft.com/office/powerpoint/2010/main" val="221349128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8_Section Header">
    <p:spTree>
      <p:nvGrpSpPr>
        <p:cNvPr id="1" name=""/>
        <p:cNvGrpSpPr/>
        <p:nvPr/>
      </p:nvGrpSpPr>
      <p:grpSpPr>
        <a:xfrm>
          <a:off x="0" y="0"/>
          <a:ext cx="0" cy="0"/>
          <a:chOff x="0" y="0"/>
          <a:chExt cx="0" cy="0"/>
        </a:xfrm>
      </p:grpSpPr>
      <p:sp>
        <p:nvSpPr>
          <p:cNvPr id="13" name="Title 19"/>
          <p:cNvSpPr>
            <a:spLocks noGrp="1"/>
          </p:cNvSpPr>
          <p:nvPr>
            <p:ph type="title" hasCustomPrompt="1"/>
          </p:nvPr>
        </p:nvSpPr>
        <p:spPr>
          <a:xfrm>
            <a:off x="0" y="-7478"/>
            <a:ext cx="9144000" cy="710655"/>
          </a:xfrm>
          <a:prstGeom prst="rect">
            <a:avLst/>
          </a:prstGeom>
          <a:solidFill>
            <a:srgbClr val="1768B1"/>
          </a:solidFill>
        </p:spPr>
        <p:txBody>
          <a:bodyPr vert="horz"/>
          <a:lstStyle>
            <a:lvl1pPr marL="292100" algn="l">
              <a:lnSpc>
                <a:spcPts val="3980"/>
              </a:lnSpc>
              <a:defRPr sz="3200" b="0" i="0" baseline="0">
                <a:solidFill>
                  <a:schemeClr val="bg1"/>
                </a:solidFill>
                <a:latin typeface="Source Sans Pro"/>
                <a:cs typeface="Source Sans Pro"/>
              </a:defRPr>
            </a:lvl1pPr>
          </a:lstStyle>
          <a:p>
            <a:r>
              <a:rPr lang="en-US" dirty="0"/>
              <a:t>Click to edit title</a:t>
            </a:r>
          </a:p>
        </p:txBody>
      </p:sp>
      <p:pic>
        <p:nvPicPr>
          <p:cNvPr id="15" name="Picture 14" descr="footer.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6318497"/>
            <a:ext cx="9152141" cy="547644"/>
          </a:xfrm>
          <a:prstGeom prst="rect">
            <a:avLst/>
          </a:prstGeom>
        </p:spPr>
      </p:pic>
      <p:sp>
        <p:nvSpPr>
          <p:cNvPr id="16" name="Slide Number Placeholder 5"/>
          <p:cNvSpPr txBox="1">
            <a:spLocks/>
          </p:cNvSpPr>
          <p:nvPr/>
        </p:nvSpPr>
        <p:spPr>
          <a:xfrm>
            <a:off x="6826732" y="6414964"/>
            <a:ext cx="21336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a:solidFill>
                  <a:srgbClr val="FFFFFF"/>
                </a:solidFill>
                <a:latin typeface="Source Sans Pro"/>
                <a:cs typeface="Source Sans Pro"/>
              </a:rPr>
              <a:t>   |   </a:t>
            </a:r>
            <a:fld id="{D43A6F16-D3CF-4F46-B6D9-B3CAB1B87938}" type="slidenum">
              <a:rPr lang="en-US" sz="1400" smtClean="0">
                <a:solidFill>
                  <a:srgbClr val="FFFFFF"/>
                </a:solidFill>
                <a:latin typeface="Source Sans Pro"/>
                <a:cs typeface="Source Sans Pro"/>
              </a:rPr>
              <a:pPr algn="r"/>
              <a:t>‹#›</a:t>
            </a:fld>
            <a:endParaRPr lang="en-US" sz="1400" dirty="0">
              <a:solidFill>
                <a:srgbClr val="FFFFFF"/>
              </a:solidFill>
              <a:latin typeface="Source Sans Pro"/>
              <a:cs typeface="Source Sans Pro"/>
            </a:endParaRPr>
          </a:p>
        </p:txBody>
      </p:sp>
      <p:pic>
        <p:nvPicPr>
          <p:cNvPr id="5" name="Picture 4" descr="footer.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6318497"/>
            <a:ext cx="9152141" cy="547644"/>
          </a:xfrm>
          <a:prstGeom prst="rect">
            <a:avLst/>
          </a:prstGeom>
        </p:spPr>
      </p:pic>
      <p:sp>
        <p:nvSpPr>
          <p:cNvPr id="6" name="Slide Number Placeholder 5"/>
          <p:cNvSpPr txBox="1">
            <a:spLocks/>
          </p:cNvSpPr>
          <p:nvPr/>
        </p:nvSpPr>
        <p:spPr>
          <a:xfrm>
            <a:off x="6826732" y="6414964"/>
            <a:ext cx="21336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300" dirty="0">
                <a:solidFill>
                  <a:srgbClr val="FFFFFF"/>
                </a:solidFill>
                <a:latin typeface="Arial"/>
                <a:cs typeface="Arial"/>
              </a:rPr>
              <a:t>   |   </a:t>
            </a:r>
            <a:fld id="{D43A6F16-D3CF-4F46-B6D9-B3CAB1B87938}" type="slidenum">
              <a:rPr lang="en-US" sz="1300" smtClean="0">
                <a:solidFill>
                  <a:srgbClr val="FFFFFF"/>
                </a:solidFill>
                <a:latin typeface="Arial"/>
                <a:cs typeface="Arial"/>
              </a:rPr>
              <a:pPr algn="r"/>
              <a:t>‹#›</a:t>
            </a:fld>
            <a:endParaRPr lang="en-US" sz="1300" dirty="0">
              <a:solidFill>
                <a:srgbClr val="FFFFFF"/>
              </a:solidFill>
              <a:latin typeface="Arial"/>
              <a:cs typeface="Arial"/>
            </a:endParaRPr>
          </a:p>
        </p:txBody>
      </p:sp>
      <p:sp>
        <p:nvSpPr>
          <p:cNvPr id="8" name="Text Placeholder 2"/>
          <p:cNvSpPr>
            <a:spLocks noGrp="1"/>
          </p:cNvSpPr>
          <p:nvPr>
            <p:ph type="body" idx="1"/>
          </p:nvPr>
        </p:nvSpPr>
        <p:spPr>
          <a:xfrm>
            <a:off x="457200" y="836712"/>
            <a:ext cx="4040188" cy="639762"/>
          </a:xfrm>
          <a:prstGeom prst="rect">
            <a:avLst/>
          </a:prstGeom>
        </p:spPr>
        <p:txBody>
          <a:bodyPr anchor="b"/>
          <a:lstStyle>
            <a:lvl1pPr marL="0" indent="0">
              <a:buNone/>
              <a:defRPr sz="2400" b="1">
                <a:latin typeface="Tahom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9" name="Content Placeholder 3"/>
          <p:cNvSpPr>
            <a:spLocks noGrp="1"/>
          </p:cNvSpPr>
          <p:nvPr>
            <p:ph sz="half" idx="2"/>
          </p:nvPr>
        </p:nvSpPr>
        <p:spPr>
          <a:xfrm>
            <a:off x="457200" y="1476474"/>
            <a:ext cx="4040188" cy="4616822"/>
          </a:xfrm>
          <a:prstGeom prst="rect">
            <a:avLst/>
          </a:prstGeom>
        </p:spPr>
        <p:txBody>
          <a:bodyPr/>
          <a:lstStyle>
            <a:lvl1pPr>
              <a:defRPr sz="2400">
                <a:latin typeface="Tahoma"/>
              </a:defRPr>
            </a:lvl1pPr>
            <a:lvl2pPr>
              <a:defRPr sz="2000">
                <a:latin typeface="Tahoma"/>
              </a:defRPr>
            </a:lvl2pPr>
            <a:lvl3pPr>
              <a:defRPr sz="1800">
                <a:latin typeface="Tahoma"/>
              </a:defRPr>
            </a:lvl3pPr>
            <a:lvl4pPr>
              <a:defRPr sz="1600">
                <a:latin typeface="Tahoma"/>
              </a:defRPr>
            </a:lvl4pPr>
            <a:lvl5pPr>
              <a:defRPr sz="1600">
                <a:latin typeface="Tahoma"/>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4"/>
          <p:cNvSpPr>
            <a:spLocks noGrp="1"/>
          </p:cNvSpPr>
          <p:nvPr>
            <p:ph type="body" sz="quarter" idx="3"/>
          </p:nvPr>
        </p:nvSpPr>
        <p:spPr>
          <a:xfrm>
            <a:off x="4645025" y="836712"/>
            <a:ext cx="4041775" cy="639762"/>
          </a:xfrm>
          <a:prstGeom prst="rect">
            <a:avLst/>
          </a:prstGeom>
        </p:spPr>
        <p:txBody>
          <a:bodyPr anchor="b"/>
          <a:lstStyle>
            <a:lvl1pPr marL="0" indent="0">
              <a:buNone/>
              <a:defRPr sz="2400" b="1">
                <a:latin typeface="Tahom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1" name="Content Placeholder 5"/>
          <p:cNvSpPr>
            <a:spLocks noGrp="1"/>
          </p:cNvSpPr>
          <p:nvPr>
            <p:ph sz="quarter" idx="4"/>
          </p:nvPr>
        </p:nvSpPr>
        <p:spPr>
          <a:xfrm>
            <a:off x="4645025" y="1476474"/>
            <a:ext cx="4041775" cy="4616822"/>
          </a:xfrm>
          <a:prstGeom prst="rect">
            <a:avLst/>
          </a:prstGeom>
        </p:spPr>
        <p:txBody>
          <a:bodyPr/>
          <a:lstStyle>
            <a:lvl1pPr>
              <a:defRPr sz="2400">
                <a:latin typeface="Tahoma"/>
              </a:defRPr>
            </a:lvl1pPr>
            <a:lvl2pPr>
              <a:defRPr sz="2000">
                <a:latin typeface="Tahoma"/>
              </a:defRPr>
            </a:lvl2pPr>
            <a:lvl3pPr>
              <a:defRPr sz="1800">
                <a:latin typeface="Tahoma"/>
              </a:defRPr>
            </a:lvl3pPr>
            <a:lvl4pPr>
              <a:defRPr sz="1600">
                <a:latin typeface="Tahoma"/>
              </a:defRPr>
            </a:lvl4pPr>
            <a:lvl5pPr>
              <a:defRPr sz="1600">
                <a:latin typeface="Tahoma"/>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0663301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1_Section Head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049932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3" name="Title 19"/>
          <p:cNvSpPr>
            <a:spLocks noGrp="1"/>
          </p:cNvSpPr>
          <p:nvPr>
            <p:ph type="title" hasCustomPrompt="1"/>
          </p:nvPr>
        </p:nvSpPr>
        <p:spPr>
          <a:xfrm>
            <a:off x="0" y="-7478"/>
            <a:ext cx="9144000" cy="710655"/>
          </a:xfrm>
          <a:prstGeom prst="rect">
            <a:avLst/>
          </a:prstGeom>
          <a:solidFill>
            <a:srgbClr val="1768B1"/>
          </a:solidFill>
        </p:spPr>
        <p:txBody>
          <a:bodyPr vert="horz"/>
          <a:lstStyle>
            <a:lvl1pPr marL="292100" algn="l">
              <a:lnSpc>
                <a:spcPts val="3980"/>
              </a:lnSpc>
              <a:defRPr sz="3200" b="0" i="0" baseline="0">
                <a:solidFill>
                  <a:schemeClr val="bg1"/>
                </a:solidFill>
                <a:latin typeface="Source Sans Pro"/>
                <a:cs typeface="Source Sans Pro"/>
              </a:defRPr>
            </a:lvl1pPr>
          </a:lstStyle>
          <a:p>
            <a:r>
              <a:rPr lang="en-US" dirty="0"/>
              <a:t>Click to edit title</a:t>
            </a:r>
          </a:p>
        </p:txBody>
      </p:sp>
      <p:pic>
        <p:nvPicPr>
          <p:cNvPr id="15" name="Picture 14" descr="footer.jp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6318497"/>
            <a:ext cx="9152141" cy="547644"/>
          </a:xfrm>
          <a:prstGeom prst="rect">
            <a:avLst/>
          </a:prstGeom>
        </p:spPr>
      </p:pic>
      <p:sp>
        <p:nvSpPr>
          <p:cNvPr id="16" name="Slide Number Placeholder 5"/>
          <p:cNvSpPr txBox="1">
            <a:spLocks/>
          </p:cNvSpPr>
          <p:nvPr userDrawn="1"/>
        </p:nvSpPr>
        <p:spPr>
          <a:xfrm>
            <a:off x="6826732" y="6414964"/>
            <a:ext cx="21336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a:solidFill>
                  <a:srgbClr val="FFFFFF"/>
                </a:solidFill>
                <a:latin typeface="Source Sans Pro"/>
                <a:cs typeface="Source Sans Pro"/>
              </a:rPr>
              <a:t>   |   </a:t>
            </a:r>
            <a:fld id="{D43A6F16-D3CF-4F46-B6D9-B3CAB1B87938}" type="slidenum">
              <a:rPr lang="en-US" sz="1400" smtClean="0">
                <a:solidFill>
                  <a:srgbClr val="FFFFFF"/>
                </a:solidFill>
                <a:latin typeface="Source Sans Pro"/>
                <a:cs typeface="Source Sans Pro"/>
              </a:rPr>
              <a:pPr algn="r"/>
              <a:t>‹#›</a:t>
            </a:fld>
            <a:endParaRPr lang="en-US" sz="1400" dirty="0">
              <a:solidFill>
                <a:srgbClr val="FFFFFF"/>
              </a:solidFill>
              <a:latin typeface="Source Sans Pro"/>
              <a:cs typeface="Source Sans Pro"/>
            </a:endParaRPr>
          </a:p>
        </p:txBody>
      </p:sp>
    </p:spTree>
    <p:extLst>
      <p:ext uri="{BB962C8B-B14F-4D97-AF65-F5344CB8AC3E}">
        <p14:creationId xmlns:p14="http://schemas.microsoft.com/office/powerpoint/2010/main" val="208308329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pic>
        <p:nvPicPr>
          <p:cNvPr id="14" name="Picture 13"/>
          <p:cNvPicPr>
            <a:picLocks noChangeAspect="1"/>
          </p:cNvPicPr>
          <p:nvPr/>
        </p:nvPicPr>
        <p:blipFill rotWithShape="1">
          <a:blip r:embed="rId2" cstate="email">
            <a:extLst>
              <a:ext uri="{28A0092B-C50C-407E-A947-70E740481C1C}">
                <a14:useLocalDpi xmlns:a14="http://schemas.microsoft.com/office/drawing/2010/main"/>
              </a:ext>
            </a:extLst>
          </a:blip>
          <a:srcRect l="5219" r="3872"/>
          <a:stretch/>
        </p:blipFill>
        <p:spPr>
          <a:xfrm>
            <a:off x="-60960" y="-8390"/>
            <a:ext cx="9296400" cy="6881326"/>
          </a:xfrm>
          <a:prstGeom prst="rect">
            <a:avLst/>
          </a:prstGeom>
        </p:spPr>
      </p:pic>
      <p:sp>
        <p:nvSpPr>
          <p:cNvPr id="36" name="Text Placeholder 35"/>
          <p:cNvSpPr>
            <a:spLocks noGrp="1"/>
          </p:cNvSpPr>
          <p:nvPr>
            <p:ph type="body" sz="quarter" idx="13" hasCustomPrompt="1"/>
          </p:nvPr>
        </p:nvSpPr>
        <p:spPr>
          <a:xfrm>
            <a:off x="569913" y="2377590"/>
            <a:ext cx="6256337" cy="1728788"/>
          </a:xfrm>
          <a:prstGeom prst="rect">
            <a:avLst/>
          </a:prstGeom>
        </p:spPr>
        <p:txBody>
          <a:bodyPr vert="horz"/>
          <a:lstStyle>
            <a:lvl1pPr marL="0" indent="0">
              <a:buNone/>
              <a:defRPr sz="3600">
                <a:solidFill>
                  <a:schemeClr val="bg1"/>
                </a:solidFill>
                <a:latin typeface="Source Sans Pro Light"/>
                <a:cs typeface="Source Sans Pro Ligh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Name of an Agenda Item</a:t>
            </a:r>
          </a:p>
          <a:p>
            <a:pPr lvl="0"/>
            <a:r>
              <a:rPr lang="en-US" dirty="0"/>
              <a:t>Section Divider</a:t>
            </a:r>
          </a:p>
        </p:txBody>
      </p:sp>
    </p:spTree>
    <p:extLst>
      <p:ext uri="{BB962C8B-B14F-4D97-AF65-F5344CB8AC3E}">
        <p14:creationId xmlns:p14="http://schemas.microsoft.com/office/powerpoint/2010/main" val="61791714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1_Agenda">
    <p:spTree>
      <p:nvGrpSpPr>
        <p:cNvPr id="1" name=""/>
        <p:cNvGrpSpPr/>
        <p:nvPr/>
      </p:nvGrpSpPr>
      <p:grpSpPr>
        <a:xfrm>
          <a:off x="0" y="0"/>
          <a:ext cx="0" cy="0"/>
          <a:chOff x="0" y="0"/>
          <a:chExt cx="0" cy="0"/>
        </a:xfrm>
      </p:grpSpPr>
      <p:pic>
        <p:nvPicPr>
          <p:cNvPr id="4" name="Picture 3" descr="agenda2.jpg"/>
          <p:cNvPicPr>
            <a:picLocks noChangeAspect="1"/>
          </p:cNvPicPr>
          <p:nvPr/>
        </p:nvPicPr>
        <p:blipFill rotWithShape="1">
          <a:blip r:embed="rId2">
            <a:extLst>
              <a:ext uri="{28A0092B-C50C-407E-A947-70E740481C1C}">
                <a14:useLocalDpi xmlns:a14="http://schemas.microsoft.com/office/drawing/2010/main" val="0"/>
              </a:ext>
            </a:extLst>
          </a:blip>
          <a:srcRect l="19229" r="19889"/>
          <a:stretch/>
        </p:blipFill>
        <p:spPr>
          <a:xfrm>
            <a:off x="0" y="-2541"/>
            <a:ext cx="9144000" cy="6869049"/>
          </a:xfrm>
          <a:prstGeom prst="rect">
            <a:avLst/>
          </a:prstGeom>
        </p:spPr>
      </p:pic>
      <p:sp>
        <p:nvSpPr>
          <p:cNvPr id="9" name="Text Placeholder 35"/>
          <p:cNvSpPr>
            <a:spLocks noGrp="1"/>
          </p:cNvSpPr>
          <p:nvPr>
            <p:ph type="body" sz="quarter" idx="13" hasCustomPrompt="1"/>
          </p:nvPr>
        </p:nvSpPr>
        <p:spPr>
          <a:xfrm>
            <a:off x="569913" y="2377590"/>
            <a:ext cx="6256337" cy="1728788"/>
          </a:xfrm>
          <a:prstGeom prst="rect">
            <a:avLst/>
          </a:prstGeom>
        </p:spPr>
        <p:txBody>
          <a:bodyPr vert="horz"/>
          <a:lstStyle>
            <a:lvl1pPr marL="0" indent="0">
              <a:buNone/>
              <a:defRPr sz="3600">
                <a:solidFill>
                  <a:schemeClr val="bg1"/>
                </a:solidFill>
                <a:latin typeface="Source Sans Pro Light"/>
                <a:cs typeface="Source Sans Pro Ligh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Name of an Agenda Item</a:t>
            </a:r>
          </a:p>
          <a:p>
            <a:pPr lvl="0"/>
            <a:r>
              <a:rPr lang="en-US" dirty="0"/>
              <a:t>Section Divider</a:t>
            </a:r>
          </a:p>
        </p:txBody>
      </p:sp>
    </p:spTree>
    <p:extLst>
      <p:ext uri="{BB962C8B-B14F-4D97-AF65-F5344CB8AC3E}">
        <p14:creationId xmlns:p14="http://schemas.microsoft.com/office/powerpoint/2010/main" val="342226357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2_Custom Layout">
    <p:spTree>
      <p:nvGrpSpPr>
        <p:cNvPr id="1" name=""/>
        <p:cNvGrpSpPr/>
        <p:nvPr/>
      </p:nvGrpSpPr>
      <p:grpSpPr>
        <a:xfrm>
          <a:off x="0" y="0"/>
          <a:ext cx="0" cy="0"/>
          <a:chOff x="0" y="0"/>
          <a:chExt cx="0" cy="0"/>
        </a:xfrm>
      </p:grpSpPr>
      <p:pic>
        <p:nvPicPr>
          <p:cNvPr id="3" name="Picture 2" descr="agenda3.jpg"/>
          <p:cNvPicPr>
            <a:picLocks noChangeAspect="1"/>
          </p:cNvPicPr>
          <p:nvPr/>
        </p:nvPicPr>
        <p:blipFill rotWithShape="1">
          <a:blip r:embed="rId2">
            <a:extLst>
              <a:ext uri="{28A0092B-C50C-407E-A947-70E740481C1C}">
                <a14:useLocalDpi xmlns:a14="http://schemas.microsoft.com/office/drawing/2010/main" val="0"/>
              </a:ext>
            </a:extLst>
          </a:blip>
          <a:srcRect l="19206" r="19518"/>
          <a:stretch/>
        </p:blipFill>
        <p:spPr>
          <a:xfrm>
            <a:off x="0" y="0"/>
            <a:ext cx="9155981" cy="6876852"/>
          </a:xfrm>
          <a:prstGeom prst="rect">
            <a:avLst/>
          </a:prstGeom>
        </p:spPr>
      </p:pic>
      <p:sp>
        <p:nvSpPr>
          <p:cNvPr id="4" name="Text Placeholder 35"/>
          <p:cNvSpPr>
            <a:spLocks noGrp="1"/>
          </p:cNvSpPr>
          <p:nvPr>
            <p:ph type="body" sz="quarter" idx="13" hasCustomPrompt="1"/>
          </p:nvPr>
        </p:nvSpPr>
        <p:spPr>
          <a:xfrm>
            <a:off x="569913" y="2377590"/>
            <a:ext cx="6256337" cy="1728788"/>
          </a:xfrm>
          <a:prstGeom prst="rect">
            <a:avLst/>
          </a:prstGeom>
        </p:spPr>
        <p:txBody>
          <a:bodyPr vert="horz"/>
          <a:lstStyle>
            <a:lvl1pPr marL="0" indent="0">
              <a:buNone/>
              <a:defRPr sz="3600">
                <a:solidFill>
                  <a:schemeClr val="bg1"/>
                </a:solidFill>
                <a:latin typeface="Source Sans Pro Light"/>
                <a:cs typeface="Source Sans Pro Ligh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Name of an Agenda Item</a:t>
            </a:r>
          </a:p>
          <a:p>
            <a:pPr lvl="0"/>
            <a:r>
              <a:rPr lang="en-US" dirty="0"/>
              <a:t>Section Divider</a:t>
            </a:r>
          </a:p>
        </p:txBody>
      </p:sp>
    </p:spTree>
    <p:extLst>
      <p:ext uri="{BB962C8B-B14F-4D97-AF65-F5344CB8AC3E}">
        <p14:creationId xmlns:p14="http://schemas.microsoft.com/office/powerpoint/2010/main" val="68426128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cSld name="4_Custom Layout">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2" cstate="email">
            <a:duotone>
              <a:schemeClr val="accent6">
                <a:shade val="45000"/>
                <a:satMod val="135000"/>
              </a:schemeClr>
              <a:prstClr val="white"/>
            </a:duotone>
            <a:extLst>
              <a:ext uri="{28A0092B-C50C-407E-A947-70E740481C1C}">
                <a14:useLocalDpi xmlns:a14="http://schemas.microsoft.com/office/drawing/2010/main"/>
              </a:ext>
            </a:extLst>
          </a:blip>
          <a:srcRect l="5219" r="3872"/>
          <a:stretch/>
        </p:blipFill>
        <p:spPr>
          <a:xfrm>
            <a:off x="-60960" y="-8390"/>
            <a:ext cx="9296400" cy="6881326"/>
          </a:xfrm>
          <a:prstGeom prst="rect">
            <a:avLst/>
          </a:prstGeom>
        </p:spPr>
      </p:pic>
      <p:sp>
        <p:nvSpPr>
          <p:cNvPr id="4" name="Text Placeholder 35"/>
          <p:cNvSpPr>
            <a:spLocks noGrp="1"/>
          </p:cNvSpPr>
          <p:nvPr>
            <p:ph type="body" sz="quarter" idx="13" hasCustomPrompt="1"/>
          </p:nvPr>
        </p:nvSpPr>
        <p:spPr>
          <a:xfrm>
            <a:off x="569913" y="2377590"/>
            <a:ext cx="6256337" cy="1728788"/>
          </a:xfrm>
          <a:prstGeom prst="rect">
            <a:avLst/>
          </a:prstGeom>
        </p:spPr>
        <p:txBody>
          <a:bodyPr vert="horz"/>
          <a:lstStyle>
            <a:lvl1pPr marL="0" indent="0">
              <a:buNone/>
              <a:defRPr sz="3600" b="0" i="0">
                <a:solidFill>
                  <a:schemeClr val="bg1"/>
                </a:solidFill>
                <a:latin typeface="Source Sans Pro"/>
                <a:cs typeface="Source Sans Pro"/>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Name of an Agenda Item</a:t>
            </a:r>
          </a:p>
          <a:p>
            <a:pPr lvl="0"/>
            <a:r>
              <a:rPr lang="en-US" dirty="0"/>
              <a:t>Section Divider</a:t>
            </a:r>
          </a:p>
        </p:txBody>
      </p:sp>
      <p:pic>
        <p:nvPicPr>
          <p:cNvPr id="6" name="Picture 5" descr="ICANN Logo-06.eps"/>
          <p:cNvPicPr>
            <a:picLocks noChangeAspect="1"/>
          </p:cNvPicPr>
          <p:nvPr/>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96873" y="6402263"/>
            <a:ext cx="450555" cy="358775"/>
          </a:xfrm>
          <a:prstGeom prst="rect">
            <a:avLst/>
          </a:prstGeom>
        </p:spPr>
      </p:pic>
    </p:spTree>
    <p:extLst>
      <p:ext uri="{BB962C8B-B14F-4D97-AF65-F5344CB8AC3E}">
        <p14:creationId xmlns:p14="http://schemas.microsoft.com/office/powerpoint/2010/main" val="219152294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444500" y="432338"/>
            <a:ext cx="8255000" cy="584200"/>
          </a:xfrm>
          <a:prstGeom prst="rect">
            <a:avLst/>
          </a:prstGeom>
        </p:spPr>
        <p:txBody>
          <a:bodyPr lIns="0" tIns="0" rIns="0" bIns="0"/>
          <a:lstStyle>
            <a:lvl1pPr>
              <a:defRPr sz="4400" b="0" i="0">
                <a:solidFill>
                  <a:srgbClr val="00254A"/>
                </a:solidFill>
                <a:latin typeface="Times New Roman"/>
                <a:cs typeface="Times New Roman"/>
              </a:defRPr>
            </a:lvl1pPr>
          </a:lstStyle>
          <a:p>
            <a:r>
              <a:rPr lang="en-US"/>
              <a:t>Click to edit Master title style</a:t>
            </a:r>
            <a:endParaRPr/>
          </a:p>
        </p:txBody>
      </p:sp>
      <p:sp>
        <p:nvSpPr>
          <p:cNvPr id="3" name="Holder 3"/>
          <p:cNvSpPr>
            <a:spLocks noGrp="1"/>
          </p:cNvSpPr>
          <p:nvPr>
            <p:ph type="body" idx="1"/>
          </p:nvPr>
        </p:nvSpPr>
        <p:spPr>
          <a:xfrm>
            <a:off x="457200" y="1577340"/>
            <a:ext cx="8229600" cy="4526280"/>
          </a:xfrm>
          <a:prstGeom prst="rect">
            <a:avLst/>
          </a:prstGeom>
        </p:spPr>
        <p:txBody>
          <a:bodyPr lIns="0" tIns="0" rIns="0" bIns="0"/>
          <a:lstStyle>
            <a:lvl1pPr>
              <a:defRPr>
                <a:latin typeface="Tahoma"/>
              </a:defRPr>
            </a:lvl1pPr>
          </a:lstStyle>
          <a:p>
            <a:pPr lvl="0"/>
            <a:r>
              <a:rPr lang="en-US" dirty="0"/>
              <a:t>Click to edit Master text styles</a:t>
            </a:r>
          </a:p>
        </p:txBody>
      </p:sp>
      <p:sp>
        <p:nvSpPr>
          <p:cNvPr id="4" name="Holder 4"/>
          <p:cNvSpPr>
            <a:spLocks noGrp="1"/>
          </p:cNvSpPr>
          <p:nvPr>
            <p:ph type="ftr" sz="quarter" idx="5"/>
          </p:nvPr>
        </p:nvSpPr>
        <p:spPr>
          <a:xfrm>
            <a:off x="3108960" y="6377940"/>
            <a:ext cx="2926080" cy="342900"/>
          </a:xfrm>
          <a:prstGeom prst="rect">
            <a:avLst/>
          </a:prstGeom>
        </p:spPr>
        <p:txBody>
          <a:bodyPr lIns="0" tIns="0" rIns="0" bIns="0"/>
          <a:lstStyle>
            <a:lvl1pPr algn="ctr">
              <a:defRPr>
                <a:solidFill>
                  <a:schemeClr val="tx1">
                    <a:tint val="75000"/>
                  </a:schemeClr>
                </a:solidFill>
                <a:latin typeface="Tahoma"/>
              </a:defRPr>
            </a:lvl1pPr>
          </a:lstStyle>
          <a:p>
            <a:endParaRPr lang="fr-FR" dirty="0"/>
          </a:p>
        </p:txBody>
      </p:sp>
      <p:sp>
        <p:nvSpPr>
          <p:cNvPr id="5" name="Holder 5"/>
          <p:cNvSpPr>
            <a:spLocks noGrp="1"/>
          </p:cNvSpPr>
          <p:nvPr>
            <p:ph type="dt" sz="half" idx="6"/>
          </p:nvPr>
        </p:nvSpPr>
        <p:spPr>
          <a:xfrm>
            <a:off x="457200" y="6377940"/>
            <a:ext cx="2103120" cy="342900"/>
          </a:xfrm>
          <a:prstGeom prst="rect">
            <a:avLst/>
          </a:prstGeom>
        </p:spPr>
        <p:txBody>
          <a:bodyPr lIns="0" tIns="0" rIns="0" bIns="0"/>
          <a:lstStyle>
            <a:lvl1pPr algn="l">
              <a:defRPr>
                <a:solidFill>
                  <a:schemeClr val="tx1">
                    <a:tint val="75000"/>
                  </a:schemeClr>
                </a:solidFill>
                <a:latin typeface="Tahoma"/>
              </a:defRPr>
            </a:lvl1pPr>
          </a:lstStyle>
          <a:p>
            <a:fld id="{CC3E4838-C26F-4EB1-95EE-44B149E0260C}" type="datetimeFigureOut">
              <a:rPr lang="fr-FR" smtClean="0"/>
              <a:pPr/>
              <a:t>26/06/2018</a:t>
            </a:fld>
            <a:endParaRPr lang="fr-FR" dirty="0"/>
          </a:p>
        </p:txBody>
      </p:sp>
      <p:sp>
        <p:nvSpPr>
          <p:cNvPr id="6" name="Holder 6"/>
          <p:cNvSpPr>
            <a:spLocks noGrp="1"/>
          </p:cNvSpPr>
          <p:nvPr>
            <p:ph type="sldNum" sz="quarter" idx="7"/>
          </p:nvPr>
        </p:nvSpPr>
        <p:spPr>
          <a:xfrm>
            <a:off x="6583680" y="6377940"/>
            <a:ext cx="2103120" cy="342900"/>
          </a:xfrm>
          <a:prstGeom prst="rect">
            <a:avLst/>
          </a:prstGeom>
        </p:spPr>
        <p:txBody>
          <a:bodyPr lIns="0" tIns="0" rIns="0" bIns="0"/>
          <a:lstStyle>
            <a:lvl1pPr algn="r">
              <a:defRPr>
                <a:solidFill>
                  <a:schemeClr val="tx1">
                    <a:tint val="75000"/>
                  </a:schemeClr>
                </a:solidFill>
                <a:latin typeface="Tahoma"/>
              </a:defRPr>
            </a:lvl1pPr>
          </a:lstStyle>
          <a:p>
            <a:fld id="{F1EDD1F7-BE69-44D4-93AA-C8F8A7755A11}" type="slidenum">
              <a:rPr lang="fr-FR" smtClean="0"/>
              <a:pPr/>
              <a:t>‹#›</a:t>
            </a:fld>
            <a:endParaRPr lang="fr-FR" dirty="0"/>
          </a:p>
        </p:txBody>
      </p:sp>
    </p:spTree>
    <p:extLst>
      <p:ext uri="{BB962C8B-B14F-4D97-AF65-F5344CB8AC3E}">
        <p14:creationId xmlns:p14="http://schemas.microsoft.com/office/powerpoint/2010/main" val="107109037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444500" y="432338"/>
            <a:ext cx="8255000" cy="584200"/>
          </a:xfrm>
          <a:prstGeom prst="rect">
            <a:avLst/>
          </a:prstGeom>
        </p:spPr>
        <p:txBody>
          <a:bodyPr lIns="0" tIns="0" rIns="0" bIns="0"/>
          <a:lstStyle>
            <a:lvl1pPr>
              <a:defRPr sz="4400" b="0" i="0">
                <a:solidFill>
                  <a:srgbClr val="00254A"/>
                </a:solidFill>
                <a:latin typeface="Times New Roman"/>
                <a:cs typeface="Times New Roman"/>
              </a:defRPr>
            </a:lvl1pPr>
          </a:lstStyle>
          <a:p>
            <a:r>
              <a:rPr lang="en-US"/>
              <a:t>Click to edit Master title style</a:t>
            </a:r>
            <a:endParaRPr/>
          </a:p>
        </p:txBody>
      </p:sp>
      <p:sp>
        <p:nvSpPr>
          <p:cNvPr id="3" name="Holder 3"/>
          <p:cNvSpPr>
            <a:spLocks noGrp="1"/>
          </p:cNvSpPr>
          <p:nvPr>
            <p:ph sz="half" idx="2"/>
          </p:nvPr>
        </p:nvSpPr>
        <p:spPr>
          <a:xfrm>
            <a:off x="457200" y="1577340"/>
            <a:ext cx="3977640" cy="984885"/>
          </a:xfrm>
          <a:prstGeom prst="rect">
            <a:avLst/>
          </a:prstGeom>
        </p:spPr>
        <p:txBody>
          <a:bodyPr wrap="square" lIns="0" tIns="0" rIns="0" bIns="0">
            <a:spAutoFit/>
          </a:bodyPr>
          <a:lstStyle>
            <a:lvl1pPr>
              <a:defRPr>
                <a:latin typeface="Tahoma"/>
              </a:defRPr>
            </a:lvl1pPr>
          </a:lstStyle>
          <a:p>
            <a:pPr lvl="0"/>
            <a:r>
              <a:rPr lang="en-US" dirty="0"/>
              <a:t>Click to edit Master text styles</a:t>
            </a:r>
          </a:p>
        </p:txBody>
      </p:sp>
      <p:sp>
        <p:nvSpPr>
          <p:cNvPr id="4" name="Holder 4"/>
          <p:cNvSpPr>
            <a:spLocks noGrp="1"/>
          </p:cNvSpPr>
          <p:nvPr>
            <p:ph sz="half" idx="3"/>
          </p:nvPr>
        </p:nvSpPr>
        <p:spPr>
          <a:xfrm>
            <a:off x="4709160" y="1577340"/>
            <a:ext cx="3977640" cy="984885"/>
          </a:xfrm>
          <a:prstGeom prst="rect">
            <a:avLst/>
          </a:prstGeom>
        </p:spPr>
        <p:txBody>
          <a:bodyPr wrap="square" lIns="0" tIns="0" rIns="0" bIns="0">
            <a:spAutoFit/>
          </a:bodyPr>
          <a:lstStyle>
            <a:lvl1pPr>
              <a:defRPr>
                <a:latin typeface="Tahoma"/>
              </a:defRPr>
            </a:lvl1pPr>
          </a:lstStyle>
          <a:p>
            <a:pPr lvl="0"/>
            <a:r>
              <a:rPr lang="en-US" dirty="0"/>
              <a:t>Click to edit Master text styles</a:t>
            </a:r>
          </a:p>
        </p:txBody>
      </p:sp>
      <p:sp>
        <p:nvSpPr>
          <p:cNvPr id="5" name="Holder 5"/>
          <p:cNvSpPr>
            <a:spLocks noGrp="1"/>
          </p:cNvSpPr>
          <p:nvPr>
            <p:ph type="ftr" sz="quarter" idx="5"/>
          </p:nvPr>
        </p:nvSpPr>
        <p:spPr>
          <a:xfrm>
            <a:off x="3108960" y="6377940"/>
            <a:ext cx="2926080" cy="342900"/>
          </a:xfrm>
          <a:prstGeom prst="rect">
            <a:avLst/>
          </a:prstGeom>
        </p:spPr>
        <p:txBody>
          <a:bodyPr lIns="0" tIns="0" rIns="0" bIns="0"/>
          <a:lstStyle>
            <a:lvl1pPr algn="ctr">
              <a:defRPr>
                <a:solidFill>
                  <a:schemeClr val="tx1">
                    <a:tint val="75000"/>
                  </a:schemeClr>
                </a:solidFill>
                <a:latin typeface="Tahoma"/>
              </a:defRPr>
            </a:lvl1pPr>
          </a:lstStyle>
          <a:p>
            <a:endParaRPr lang="fr-FR" dirty="0"/>
          </a:p>
        </p:txBody>
      </p:sp>
      <p:sp>
        <p:nvSpPr>
          <p:cNvPr id="6" name="Holder 6"/>
          <p:cNvSpPr>
            <a:spLocks noGrp="1"/>
          </p:cNvSpPr>
          <p:nvPr>
            <p:ph type="dt" sz="half" idx="6"/>
          </p:nvPr>
        </p:nvSpPr>
        <p:spPr>
          <a:xfrm>
            <a:off x="457200" y="6377940"/>
            <a:ext cx="2103120" cy="342900"/>
          </a:xfrm>
          <a:prstGeom prst="rect">
            <a:avLst/>
          </a:prstGeom>
        </p:spPr>
        <p:txBody>
          <a:bodyPr lIns="0" tIns="0" rIns="0" bIns="0"/>
          <a:lstStyle>
            <a:lvl1pPr algn="l">
              <a:defRPr>
                <a:solidFill>
                  <a:schemeClr val="tx1">
                    <a:tint val="75000"/>
                  </a:schemeClr>
                </a:solidFill>
                <a:latin typeface="Tahoma"/>
              </a:defRPr>
            </a:lvl1pPr>
          </a:lstStyle>
          <a:p>
            <a:fld id="{CC3E4838-C26F-4EB1-95EE-44B149E0260C}" type="datetimeFigureOut">
              <a:rPr lang="fr-FR" smtClean="0"/>
              <a:pPr/>
              <a:t>26/06/2018</a:t>
            </a:fld>
            <a:endParaRPr lang="fr-FR" dirty="0"/>
          </a:p>
        </p:txBody>
      </p:sp>
      <p:sp>
        <p:nvSpPr>
          <p:cNvPr id="7" name="Holder 7"/>
          <p:cNvSpPr>
            <a:spLocks noGrp="1"/>
          </p:cNvSpPr>
          <p:nvPr>
            <p:ph type="sldNum" sz="quarter" idx="7"/>
          </p:nvPr>
        </p:nvSpPr>
        <p:spPr>
          <a:xfrm>
            <a:off x="6583680" y="6377940"/>
            <a:ext cx="2103120" cy="342900"/>
          </a:xfrm>
          <a:prstGeom prst="rect">
            <a:avLst/>
          </a:prstGeom>
        </p:spPr>
        <p:txBody>
          <a:bodyPr lIns="0" tIns="0" rIns="0" bIns="0"/>
          <a:lstStyle>
            <a:lvl1pPr algn="r">
              <a:defRPr>
                <a:solidFill>
                  <a:schemeClr val="tx1">
                    <a:tint val="75000"/>
                  </a:schemeClr>
                </a:solidFill>
                <a:latin typeface="Tahoma"/>
              </a:defRPr>
            </a:lvl1pPr>
          </a:lstStyle>
          <a:p>
            <a:fld id="{F1EDD1F7-BE69-44D4-93AA-C8F8A7755A11}" type="slidenum">
              <a:rPr lang="fr-FR" smtClean="0"/>
              <a:pPr/>
              <a:t>‹#›</a:t>
            </a:fld>
            <a:endParaRPr lang="fr-FR" dirty="0"/>
          </a:p>
        </p:txBody>
      </p:sp>
    </p:spTree>
    <p:extLst>
      <p:ext uri="{BB962C8B-B14F-4D97-AF65-F5344CB8AC3E}">
        <p14:creationId xmlns:p14="http://schemas.microsoft.com/office/powerpoint/2010/main" val="183588321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a:prstGeom prst="rect">
            <a:avLst/>
          </a:prstGeom>
        </p:spPr>
        <p:txBody>
          <a:bodyPr/>
          <a:lstStyle>
            <a:lvl1pPr>
              <a:defRPr>
                <a:latin typeface="Tahoma"/>
              </a:defRPr>
            </a:lvl1pPr>
          </a:lstStyle>
          <a:p>
            <a:r>
              <a:rPr lang="fr-FR" dirty="0"/>
              <a:t>Modifiez le style du titre</a:t>
            </a:r>
          </a:p>
        </p:txBody>
      </p:sp>
      <p:sp>
        <p:nvSpPr>
          <p:cNvPr id="3" name="Sous-titr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latin typeface="Tahom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a:t>Modifiez le style des sous-titres du masque</a:t>
            </a: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lvl1pPr>
              <a:defRPr>
                <a:latin typeface="Tahoma"/>
              </a:defRPr>
            </a:lvl1pPr>
          </a:lstStyle>
          <a:p>
            <a:fld id="{CC3E4838-C26F-4EB1-95EE-44B149E0260C}" type="datetimeFigureOut">
              <a:rPr lang="fr-FR" smtClean="0"/>
              <a:pPr/>
              <a:t>26/06/2018</a:t>
            </a:fld>
            <a:endParaRPr lang="fr-FR" dirty="0"/>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lvl1pPr>
              <a:defRPr>
                <a:latin typeface="Tahoma"/>
              </a:defRPr>
            </a:lvl1pPr>
          </a:lstStyle>
          <a:p>
            <a:endParaRPr lang="fr-FR" dirty="0"/>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lvl1pPr>
              <a:defRPr>
                <a:latin typeface="Tahoma"/>
              </a:defRPr>
            </a:lvl1pPr>
          </a:lstStyle>
          <a:p>
            <a:fld id="{F1EDD1F7-BE69-44D4-93AA-C8F8A7755A11}" type="slidenum">
              <a:rPr lang="fr-FR" smtClean="0"/>
              <a:pPr/>
              <a:t>‹#›</a:t>
            </a:fld>
            <a:endParaRPr lang="fr-FR" dirty="0"/>
          </a:p>
        </p:txBody>
      </p:sp>
    </p:spTree>
    <p:extLst>
      <p:ext uri="{BB962C8B-B14F-4D97-AF65-F5344CB8AC3E}">
        <p14:creationId xmlns:p14="http://schemas.microsoft.com/office/powerpoint/2010/main" val="392788008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6_Section Header">
    <p:spTree>
      <p:nvGrpSpPr>
        <p:cNvPr id="1" name=""/>
        <p:cNvGrpSpPr/>
        <p:nvPr/>
      </p:nvGrpSpPr>
      <p:grpSpPr>
        <a:xfrm>
          <a:off x="0" y="0"/>
          <a:ext cx="0" cy="0"/>
          <a:chOff x="0" y="0"/>
          <a:chExt cx="0" cy="0"/>
        </a:xfrm>
      </p:grpSpPr>
      <p:sp>
        <p:nvSpPr>
          <p:cNvPr id="13" name="Title 19"/>
          <p:cNvSpPr>
            <a:spLocks noGrp="1"/>
          </p:cNvSpPr>
          <p:nvPr>
            <p:ph type="title" hasCustomPrompt="1"/>
          </p:nvPr>
        </p:nvSpPr>
        <p:spPr>
          <a:xfrm>
            <a:off x="0" y="-7478"/>
            <a:ext cx="9144000" cy="710655"/>
          </a:xfrm>
          <a:prstGeom prst="rect">
            <a:avLst/>
          </a:prstGeom>
          <a:solidFill>
            <a:srgbClr val="1768B1"/>
          </a:solidFill>
        </p:spPr>
        <p:txBody>
          <a:bodyPr vert="horz"/>
          <a:lstStyle>
            <a:lvl1pPr marL="292100" algn="l">
              <a:lnSpc>
                <a:spcPts val="3980"/>
              </a:lnSpc>
              <a:defRPr sz="3200" b="0" i="0" baseline="0">
                <a:solidFill>
                  <a:schemeClr val="bg1"/>
                </a:solidFill>
                <a:latin typeface="Source Sans Pro"/>
                <a:cs typeface="Source Sans Pro"/>
              </a:defRPr>
            </a:lvl1pPr>
          </a:lstStyle>
          <a:p>
            <a:r>
              <a:rPr lang="en-US" dirty="0"/>
              <a:t>Click to edit title</a:t>
            </a:r>
          </a:p>
        </p:txBody>
      </p:sp>
      <p:pic>
        <p:nvPicPr>
          <p:cNvPr id="15" name="Picture 14" descr="footer.jp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6318497"/>
            <a:ext cx="9152141" cy="547644"/>
          </a:xfrm>
          <a:prstGeom prst="rect">
            <a:avLst/>
          </a:prstGeom>
        </p:spPr>
      </p:pic>
      <p:sp>
        <p:nvSpPr>
          <p:cNvPr id="16" name="Slide Number Placeholder 5"/>
          <p:cNvSpPr txBox="1">
            <a:spLocks/>
          </p:cNvSpPr>
          <p:nvPr userDrawn="1"/>
        </p:nvSpPr>
        <p:spPr>
          <a:xfrm>
            <a:off x="6826732" y="6414964"/>
            <a:ext cx="21336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a:solidFill>
                  <a:srgbClr val="FFFFFF"/>
                </a:solidFill>
                <a:latin typeface="Source Sans Pro"/>
                <a:cs typeface="Source Sans Pro"/>
              </a:rPr>
              <a:t>   |   </a:t>
            </a:r>
            <a:fld id="{D43A6F16-D3CF-4F46-B6D9-B3CAB1B87938}" type="slidenum">
              <a:rPr lang="en-US" sz="1400" smtClean="0">
                <a:solidFill>
                  <a:srgbClr val="FFFFFF"/>
                </a:solidFill>
                <a:latin typeface="Source Sans Pro"/>
                <a:cs typeface="Source Sans Pro"/>
              </a:rPr>
              <a:pPr algn="r"/>
              <a:t>‹#›</a:t>
            </a:fld>
            <a:endParaRPr lang="en-US" sz="1400" dirty="0">
              <a:solidFill>
                <a:srgbClr val="FFFFFF"/>
              </a:solidFill>
              <a:latin typeface="Source Sans Pro"/>
              <a:cs typeface="Source Sans Pro"/>
            </a:endParaRPr>
          </a:p>
        </p:txBody>
      </p:sp>
      <p:sp>
        <p:nvSpPr>
          <p:cNvPr id="5" name="Content Placeholder 2"/>
          <p:cNvSpPr>
            <a:spLocks noGrp="1"/>
          </p:cNvSpPr>
          <p:nvPr>
            <p:ph sz="half" idx="1"/>
          </p:nvPr>
        </p:nvSpPr>
        <p:spPr>
          <a:xfrm>
            <a:off x="457200" y="1052736"/>
            <a:ext cx="4038600" cy="5073427"/>
          </a:xfrm>
          <a:prstGeom prst="rect">
            <a:avLst/>
          </a:prstGeom>
        </p:spPr>
        <p:txBody>
          <a:bodyPr/>
          <a:lstStyle>
            <a:lvl1pPr>
              <a:defRPr sz="2800">
                <a:latin typeface="Tahoma"/>
              </a:defRPr>
            </a:lvl1pPr>
            <a:lvl2pPr>
              <a:defRPr sz="2400">
                <a:latin typeface="Tahoma"/>
              </a:defRPr>
            </a:lvl2pPr>
            <a:lvl3pPr>
              <a:defRPr sz="2000">
                <a:latin typeface="Tahoma"/>
              </a:defRPr>
            </a:lvl3pPr>
            <a:lvl4pPr>
              <a:defRPr sz="1800">
                <a:latin typeface="Tahoma"/>
              </a:defRPr>
            </a:lvl4pPr>
            <a:lvl5pPr>
              <a:defRPr sz="1800">
                <a:latin typeface="Tahoma"/>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3"/>
          <p:cNvSpPr>
            <a:spLocks noGrp="1"/>
          </p:cNvSpPr>
          <p:nvPr>
            <p:ph sz="half" idx="2"/>
          </p:nvPr>
        </p:nvSpPr>
        <p:spPr>
          <a:xfrm>
            <a:off x="4648200" y="1052736"/>
            <a:ext cx="4038600" cy="5073427"/>
          </a:xfrm>
          <a:prstGeom prst="rect">
            <a:avLst/>
          </a:prstGeom>
        </p:spPr>
        <p:txBody>
          <a:bodyPr/>
          <a:lstStyle>
            <a:lvl1pPr>
              <a:defRPr sz="2800">
                <a:latin typeface="Tahoma"/>
              </a:defRPr>
            </a:lvl1pPr>
            <a:lvl2pPr>
              <a:defRPr sz="2400">
                <a:latin typeface="Tahoma"/>
              </a:defRPr>
            </a:lvl2pPr>
            <a:lvl3pPr>
              <a:defRPr sz="2000">
                <a:latin typeface="Tahoma"/>
              </a:defRPr>
            </a:lvl3pPr>
            <a:lvl4pPr>
              <a:defRPr sz="1800">
                <a:latin typeface="Tahoma"/>
              </a:defRPr>
            </a:lvl4pPr>
            <a:lvl5pPr>
              <a:defRPr sz="1800">
                <a:latin typeface="Tahoma"/>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78653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365112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pic>
        <p:nvPicPr>
          <p:cNvPr id="14" name="Picture 13"/>
          <p:cNvPicPr>
            <a:picLocks noChangeAspect="1"/>
          </p:cNvPicPr>
          <p:nvPr userDrawn="1"/>
        </p:nvPicPr>
        <p:blipFill rotWithShape="1">
          <a:blip r:embed="rId2" cstate="email">
            <a:extLst>
              <a:ext uri="{28A0092B-C50C-407E-A947-70E740481C1C}">
                <a14:useLocalDpi xmlns:a14="http://schemas.microsoft.com/office/drawing/2010/main"/>
              </a:ext>
            </a:extLst>
          </a:blip>
          <a:srcRect l="5219" r="3872"/>
          <a:stretch/>
        </p:blipFill>
        <p:spPr>
          <a:xfrm>
            <a:off x="-60960" y="-8390"/>
            <a:ext cx="9296400" cy="6881326"/>
          </a:xfrm>
          <a:prstGeom prst="rect">
            <a:avLst/>
          </a:prstGeom>
        </p:spPr>
      </p:pic>
      <p:sp>
        <p:nvSpPr>
          <p:cNvPr id="36" name="Text Placeholder 35"/>
          <p:cNvSpPr>
            <a:spLocks noGrp="1"/>
          </p:cNvSpPr>
          <p:nvPr userDrawn="1">
            <p:ph type="body" sz="quarter" idx="13" hasCustomPrompt="1"/>
          </p:nvPr>
        </p:nvSpPr>
        <p:spPr>
          <a:xfrm>
            <a:off x="569913" y="2377590"/>
            <a:ext cx="6256337" cy="1728788"/>
          </a:xfrm>
          <a:prstGeom prst="rect">
            <a:avLst/>
          </a:prstGeom>
        </p:spPr>
        <p:txBody>
          <a:bodyPr vert="horz"/>
          <a:lstStyle>
            <a:lvl1pPr marL="0" indent="0">
              <a:buNone/>
              <a:defRPr sz="3600">
                <a:solidFill>
                  <a:schemeClr val="bg1"/>
                </a:solidFill>
                <a:latin typeface="Source Sans Pro Light"/>
                <a:cs typeface="Source Sans Pro Ligh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Name of an Agenda Item</a:t>
            </a:r>
          </a:p>
          <a:p>
            <a:pPr lvl="0"/>
            <a:r>
              <a:rPr lang="en-US" dirty="0"/>
              <a:t>Section Divider</a:t>
            </a:r>
          </a:p>
        </p:txBody>
      </p:sp>
      <p:pic>
        <p:nvPicPr>
          <p:cNvPr id="6" name="Picture 5" descr="ICANN Logo-06.eps"/>
          <p:cNvPicPr>
            <a:picLocks noChangeAspect="1"/>
          </p:cNvPicPr>
          <p:nvPr userDrawn="1"/>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96873" y="6402263"/>
            <a:ext cx="450555" cy="358775"/>
          </a:xfrm>
          <a:prstGeom prst="rect">
            <a:avLst/>
          </a:prstGeom>
        </p:spPr>
      </p:pic>
    </p:spTree>
    <p:extLst>
      <p:ext uri="{BB962C8B-B14F-4D97-AF65-F5344CB8AC3E}">
        <p14:creationId xmlns:p14="http://schemas.microsoft.com/office/powerpoint/2010/main" val="498837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Agenda">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duotone>
              <a:schemeClr val="accent3">
                <a:shade val="45000"/>
                <a:satMod val="135000"/>
              </a:schemeClr>
              <a:prstClr val="white"/>
            </a:duotone>
            <a:extLst>
              <a:ext uri="{28A0092B-C50C-407E-A947-70E740481C1C}">
                <a14:useLocalDpi xmlns:a14="http://schemas.microsoft.com/office/drawing/2010/main"/>
              </a:ext>
            </a:extLst>
          </a:blip>
          <a:srcRect l="5219" r="3872"/>
          <a:stretch/>
        </p:blipFill>
        <p:spPr>
          <a:xfrm>
            <a:off x="-60960" y="-8390"/>
            <a:ext cx="9296400" cy="6881326"/>
          </a:xfrm>
          <a:prstGeom prst="rect">
            <a:avLst/>
          </a:prstGeom>
        </p:spPr>
      </p:pic>
      <p:sp>
        <p:nvSpPr>
          <p:cNvPr id="9" name="Text Placeholder 35"/>
          <p:cNvSpPr>
            <a:spLocks noGrp="1"/>
          </p:cNvSpPr>
          <p:nvPr>
            <p:ph type="body" sz="quarter" idx="13" hasCustomPrompt="1"/>
          </p:nvPr>
        </p:nvSpPr>
        <p:spPr>
          <a:xfrm>
            <a:off x="569913" y="2377590"/>
            <a:ext cx="6256337" cy="1728788"/>
          </a:xfrm>
          <a:prstGeom prst="rect">
            <a:avLst/>
          </a:prstGeom>
        </p:spPr>
        <p:txBody>
          <a:bodyPr vert="horz"/>
          <a:lstStyle>
            <a:lvl1pPr marL="0" indent="0">
              <a:buNone/>
              <a:defRPr sz="3600">
                <a:solidFill>
                  <a:schemeClr val="bg1"/>
                </a:solidFill>
                <a:latin typeface="Source Sans Pro Light"/>
                <a:cs typeface="Source Sans Pro Ligh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Name of an Agenda Item</a:t>
            </a:r>
          </a:p>
          <a:p>
            <a:pPr lvl="0"/>
            <a:r>
              <a:rPr lang="en-US" dirty="0"/>
              <a:t>Section Divider</a:t>
            </a:r>
          </a:p>
        </p:txBody>
      </p:sp>
      <p:pic>
        <p:nvPicPr>
          <p:cNvPr id="4" name="Picture 3" descr="ICANN Logo-06.eps"/>
          <p:cNvPicPr>
            <a:picLocks noChangeAspect="1"/>
          </p:cNvPicPr>
          <p:nvPr userDrawn="1"/>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96873" y="6402263"/>
            <a:ext cx="450555" cy="358775"/>
          </a:xfrm>
          <a:prstGeom prst="rect">
            <a:avLst/>
          </a:prstGeom>
        </p:spPr>
      </p:pic>
    </p:spTree>
    <p:extLst>
      <p:ext uri="{BB962C8B-B14F-4D97-AF65-F5344CB8AC3E}">
        <p14:creationId xmlns:p14="http://schemas.microsoft.com/office/powerpoint/2010/main" val="186709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duotone>
              <a:schemeClr val="accent5">
                <a:shade val="45000"/>
                <a:satMod val="135000"/>
              </a:schemeClr>
              <a:prstClr val="white"/>
            </a:duotone>
            <a:extLst>
              <a:ext uri="{28A0092B-C50C-407E-A947-70E740481C1C}">
                <a14:useLocalDpi xmlns:a14="http://schemas.microsoft.com/office/drawing/2010/main"/>
              </a:ext>
            </a:extLst>
          </a:blip>
          <a:srcRect l="5219" r="3872"/>
          <a:stretch/>
        </p:blipFill>
        <p:spPr>
          <a:xfrm>
            <a:off x="-60960" y="-8390"/>
            <a:ext cx="9296400" cy="6881326"/>
          </a:xfrm>
          <a:prstGeom prst="rect">
            <a:avLst/>
          </a:prstGeom>
        </p:spPr>
      </p:pic>
      <p:sp>
        <p:nvSpPr>
          <p:cNvPr id="4" name="Text Placeholder 35"/>
          <p:cNvSpPr>
            <a:spLocks noGrp="1"/>
          </p:cNvSpPr>
          <p:nvPr>
            <p:ph type="body" sz="quarter" idx="13" hasCustomPrompt="1"/>
          </p:nvPr>
        </p:nvSpPr>
        <p:spPr>
          <a:xfrm>
            <a:off x="569913" y="2377590"/>
            <a:ext cx="6256337" cy="1728788"/>
          </a:xfrm>
          <a:prstGeom prst="rect">
            <a:avLst/>
          </a:prstGeom>
        </p:spPr>
        <p:txBody>
          <a:bodyPr vert="horz"/>
          <a:lstStyle>
            <a:lvl1pPr marL="0" indent="0">
              <a:buNone/>
              <a:defRPr sz="3600" b="0" i="0">
                <a:solidFill>
                  <a:schemeClr val="bg1"/>
                </a:solidFill>
                <a:latin typeface="Source Sans Pro"/>
                <a:cs typeface="Source Sans Pro"/>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Name of an Agenda Item</a:t>
            </a:r>
          </a:p>
          <a:p>
            <a:pPr lvl="0"/>
            <a:r>
              <a:rPr lang="en-US" dirty="0"/>
              <a:t>Section Divider</a:t>
            </a:r>
          </a:p>
        </p:txBody>
      </p:sp>
      <p:pic>
        <p:nvPicPr>
          <p:cNvPr id="6" name="Picture 5" descr="ICANN Logo-06.eps"/>
          <p:cNvPicPr>
            <a:picLocks noChangeAspect="1"/>
          </p:cNvPicPr>
          <p:nvPr userDrawn="1"/>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96873" y="6402263"/>
            <a:ext cx="450555" cy="358775"/>
          </a:xfrm>
          <a:prstGeom prst="rect">
            <a:avLst/>
          </a:prstGeom>
        </p:spPr>
      </p:pic>
    </p:spTree>
    <p:extLst>
      <p:ext uri="{BB962C8B-B14F-4D97-AF65-F5344CB8AC3E}">
        <p14:creationId xmlns:p14="http://schemas.microsoft.com/office/powerpoint/2010/main" val="4080330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Cover 2 Decorativ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8" name="Oval 7"/>
          <p:cNvSpPr/>
          <p:nvPr userDrawn="1"/>
        </p:nvSpPr>
        <p:spPr>
          <a:xfrm>
            <a:off x="1811695" y="6101651"/>
            <a:ext cx="45720" cy="45720"/>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0" name="Straight Connector 9"/>
          <p:cNvCxnSpPr/>
          <p:nvPr userDrawn="1"/>
        </p:nvCxnSpPr>
        <p:spPr>
          <a:xfrm flipH="1">
            <a:off x="0" y="6124511"/>
            <a:ext cx="1790417"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flipH="1">
            <a:off x="1878697" y="6124511"/>
            <a:ext cx="6693408"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2" name="Oval 11"/>
          <p:cNvSpPr/>
          <p:nvPr userDrawn="1"/>
        </p:nvSpPr>
        <p:spPr>
          <a:xfrm flipH="1">
            <a:off x="8610117" y="6101651"/>
            <a:ext cx="45720" cy="45720"/>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Oval 12"/>
          <p:cNvSpPr/>
          <p:nvPr userDrawn="1"/>
        </p:nvSpPr>
        <p:spPr>
          <a:xfrm flipH="1">
            <a:off x="8610117" y="3470373"/>
            <a:ext cx="45720" cy="45720"/>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4" name="Straight Connector 13"/>
          <p:cNvCxnSpPr/>
          <p:nvPr userDrawn="1"/>
        </p:nvCxnSpPr>
        <p:spPr>
          <a:xfrm flipV="1">
            <a:off x="1834554" y="3552825"/>
            <a:ext cx="0" cy="2529961"/>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5" name="Arc 14"/>
          <p:cNvSpPr/>
          <p:nvPr userDrawn="1"/>
        </p:nvSpPr>
        <p:spPr>
          <a:xfrm rot="16200000">
            <a:off x="1834554" y="3494144"/>
            <a:ext cx="121764" cy="121764"/>
          </a:xfrm>
          <a:prstGeom prst="arc">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16" name="Straight Connector 15"/>
          <p:cNvCxnSpPr/>
          <p:nvPr userDrawn="1"/>
        </p:nvCxnSpPr>
        <p:spPr>
          <a:xfrm flipH="1">
            <a:off x="1895439" y="3494144"/>
            <a:ext cx="6691671"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18" name="Picture 17"/>
          <p:cNvPicPr>
            <a:picLocks noChangeAspect="1"/>
          </p:cNvPicPr>
          <p:nvPr userDrawn="1"/>
        </p:nvPicPr>
        <p:blipFill>
          <a:blip r:embed="rId3"/>
          <a:stretch>
            <a:fillRect/>
          </a:stretch>
        </p:blipFill>
        <p:spPr>
          <a:xfrm>
            <a:off x="348105" y="4878249"/>
            <a:ext cx="1193800" cy="952500"/>
          </a:xfrm>
          <a:prstGeom prst="rect">
            <a:avLst/>
          </a:prstGeom>
        </p:spPr>
      </p:pic>
      <p:sp>
        <p:nvSpPr>
          <p:cNvPr id="22" name="Title 2"/>
          <p:cNvSpPr>
            <a:spLocks noGrp="1"/>
          </p:cNvSpPr>
          <p:nvPr>
            <p:ph type="title" hasCustomPrompt="1"/>
          </p:nvPr>
        </p:nvSpPr>
        <p:spPr>
          <a:xfrm>
            <a:off x="2061883" y="761997"/>
            <a:ext cx="6382512" cy="2533369"/>
          </a:xfrm>
          <a:prstGeom prst="rect">
            <a:avLst/>
          </a:prstGeom>
        </p:spPr>
        <p:txBody>
          <a:bodyPr lIns="0" tIns="0" rIns="0" bIns="0" anchor="b" anchorCtr="0">
            <a:normAutofit/>
          </a:bodyPr>
          <a:lstStyle>
            <a:lvl1pPr algn="l">
              <a:spcBef>
                <a:spcPts val="0"/>
              </a:spcBef>
              <a:defRPr sz="3600" b="1">
                <a:solidFill>
                  <a:schemeClr val="bg1"/>
                </a:solidFill>
                <a:latin typeface="+mj-lt"/>
              </a:defRPr>
            </a:lvl1pPr>
          </a:lstStyle>
          <a:p>
            <a:r>
              <a:rPr lang="en-US" dirty="0"/>
              <a:t>Insert title here</a:t>
            </a:r>
            <a:br>
              <a:rPr lang="en-US" dirty="0"/>
            </a:br>
            <a:r>
              <a:rPr lang="en-US" dirty="0"/>
              <a:t>(75 characters maximum)</a:t>
            </a:r>
          </a:p>
        </p:txBody>
      </p:sp>
      <p:sp>
        <p:nvSpPr>
          <p:cNvPr id="23" name="Text Placeholder 4"/>
          <p:cNvSpPr>
            <a:spLocks noGrp="1"/>
          </p:cNvSpPr>
          <p:nvPr>
            <p:ph type="body" sz="quarter" idx="10" hasCustomPrompt="1"/>
          </p:nvPr>
        </p:nvSpPr>
        <p:spPr>
          <a:xfrm>
            <a:off x="2070848" y="4593844"/>
            <a:ext cx="6382512" cy="716808"/>
          </a:xfrm>
          <a:prstGeom prst="rect">
            <a:avLst/>
          </a:prstGeom>
        </p:spPr>
        <p:txBody>
          <a:bodyPr lIns="0" tIns="0" rIns="0" bIns="0">
            <a:normAutofit/>
          </a:bodyPr>
          <a:lstStyle>
            <a:lvl1pPr marL="0" indent="0" algn="l">
              <a:spcBef>
                <a:spcPts val="0"/>
              </a:spcBef>
              <a:buNone/>
              <a:defRPr sz="1800">
                <a:solidFill>
                  <a:schemeClr val="bg1"/>
                </a:solidFill>
              </a:defRPr>
            </a:lvl1pPr>
          </a:lstStyle>
          <a:p>
            <a:pPr lvl="0"/>
            <a:r>
              <a:rPr lang="en-US" dirty="0"/>
              <a:t>Name of Presenter</a:t>
            </a:r>
          </a:p>
        </p:txBody>
      </p:sp>
      <p:sp>
        <p:nvSpPr>
          <p:cNvPr id="24" name="Text Placeholder 4"/>
          <p:cNvSpPr>
            <a:spLocks noGrp="1"/>
          </p:cNvSpPr>
          <p:nvPr>
            <p:ph type="body" sz="quarter" idx="11" hasCustomPrompt="1"/>
          </p:nvPr>
        </p:nvSpPr>
        <p:spPr>
          <a:xfrm>
            <a:off x="2070848" y="5301687"/>
            <a:ext cx="6382512" cy="273605"/>
          </a:xfrm>
          <a:prstGeom prst="rect">
            <a:avLst/>
          </a:prstGeom>
        </p:spPr>
        <p:txBody>
          <a:bodyPr lIns="0" tIns="0" rIns="0" bIns="0">
            <a:normAutofit/>
          </a:bodyPr>
          <a:lstStyle>
            <a:lvl1pPr marL="0" indent="0" algn="l">
              <a:spcBef>
                <a:spcPts val="0"/>
              </a:spcBef>
              <a:buNone/>
              <a:defRPr sz="1800">
                <a:solidFill>
                  <a:schemeClr val="bg1"/>
                </a:solidFill>
              </a:defRPr>
            </a:lvl1pPr>
          </a:lstStyle>
          <a:p>
            <a:pPr lvl="0"/>
            <a:r>
              <a:rPr lang="en-US" dirty="0"/>
              <a:t>Event Name</a:t>
            </a:r>
          </a:p>
        </p:txBody>
      </p:sp>
      <p:sp>
        <p:nvSpPr>
          <p:cNvPr id="25" name="Text Placeholder 4"/>
          <p:cNvSpPr>
            <a:spLocks noGrp="1"/>
          </p:cNvSpPr>
          <p:nvPr>
            <p:ph type="body" sz="quarter" idx="12" hasCustomPrompt="1"/>
          </p:nvPr>
        </p:nvSpPr>
        <p:spPr>
          <a:xfrm>
            <a:off x="2070848" y="5584257"/>
            <a:ext cx="6382512" cy="403785"/>
          </a:xfrm>
          <a:prstGeom prst="rect">
            <a:avLst/>
          </a:prstGeom>
        </p:spPr>
        <p:txBody>
          <a:bodyPr lIns="0" tIns="0" rIns="0" bIns="0">
            <a:normAutofit/>
          </a:bodyPr>
          <a:lstStyle>
            <a:lvl1pPr marL="0" indent="0" algn="l">
              <a:spcBef>
                <a:spcPts val="0"/>
              </a:spcBef>
              <a:buNone/>
              <a:defRPr sz="1800">
                <a:solidFill>
                  <a:schemeClr val="bg1"/>
                </a:solidFill>
              </a:defRPr>
            </a:lvl1pPr>
          </a:lstStyle>
          <a:p>
            <a:pPr lvl="0"/>
            <a:r>
              <a:rPr lang="en-US" dirty="0"/>
              <a:t>DD Month 2017</a:t>
            </a:r>
          </a:p>
        </p:txBody>
      </p:sp>
      <p:sp>
        <p:nvSpPr>
          <p:cNvPr id="26" name="Text Placeholder 4"/>
          <p:cNvSpPr>
            <a:spLocks noGrp="1"/>
          </p:cNvSpPr>
          <p:nvPr>
            <p:ph type="body" sz="quarter" idx="13" hasCustomPrompt="1"/>
          </p:nvPr>
        </p:nvSpPr>
        <p:spPr>
          <a:xfrm>
            <a:off x="2070848" y="3652549"/>
            <a:ext cx="6382512" cy="716808"/>
          </a:xfrm>
          <a:prstGeom prst="rect">
            <a:avLst/>
          </a:prstGeom>
        </p:spPr>
        <p:txBody>
          <a:bodyPr lIns="0" tIns="0" rIns="0" bIns="0">
            <a:normAutofit/>
          </a:bodyPr>
          <a:lstStyle>
            <a:lvl1pPr marL="0" indent="0" algn="l">
              <a:spcBef>
                <a:spcPts val="0"/>
              </a:spcBef>
              <a:buNone/>
              <a:defRPr sz="1800" b="1">
                <a:solidFill>
                  <a:schemeClr val="bg1"/>
                </a:solidFill>
              </a:defRPr>
            </a:lvl1pPr>
          </a:lstStyle>
          <a:p>
            <a:pPr lvl="0"/>
            <a:r>
              <a:rPr lang="en-US" dirty="0"/>
              <a:t>Insert subtitle here (75 characters maximum)</a:t>
            </a:r>
          </a:p>
        </p:txBody>
      </p:sp>
    </p:spTree>
    <p:extLst>
      <p:ext uri="{BB962C8B-B14F-4D97-AF65-F5344CB8AC3E}">
        <p14:creationId xmlns:p14="http://schemas.microsoft.com/office/powerpoint/2010/main" val="882641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Bullets">
    <p:spTree>
      <p:nvGrpSpPr>
        <p:cNvPr id="1" name=""/>
        <p:cNvGrpSpPr/>
        <p:nvPr/>
      </p:nvGrpSpPr>
      <p:grpSpPr>
        <a:xfrm>
          <a:off x="0" y="0"/>
          <a:ext cx="0" cy="0"/>
          <a:chOff x="0" y="0"/>
          <a:chExt cx="0" cy="0"/>
        </a:xfrm>
      </p:grpSpPr>
      <p:sp>
        <p:nvSpPr>
          <p:cNvPr id="2" name="Title 1"/>
          <p:cNvSpPr>
            <a:spLocks noGrp="1"/>
          </p:cNvSpPr>
          <p:nvPr>
            <p:ph type="title"/>
          </p:nvPr>
        </p:nvSpPr>
        <p:spPr>
          <a:xfrm>
            <a:off x="374904" y="46179"/>
            <a:ext cx="8012951" cy="450663"/>
          </a:xfrm>
          <a:prstGeom prst="rect">
            <a:avLst/>
          </a:prstGeom>
        </p:spPr>
        <p:txBody>
          <a:bodyPr lIns="0" tIns="45720" rIns="0" bIns="45720"/>
          <a:lstStyle>
            <a:lvl1pPr>
              <a:defRPr>
                <a:latin typeface="+mj-lt"/>
              </a:defRPr>
            </a:lvl1pPr>
          </a:lstStyle>
          <a:p>
            <a:r>
              <a:rPr lang="en-US"/>
              <a:t>Click to edit Master title style</a:t>
            </a:r>
            <a:endParaRPr lang="en-US" dirty="0"/>
          </a:p>
        </p:txBody>
      </p:sp>
      <p:sp>
        <p:nvSpPr>
          <p:cNvPr id="6" name="Content Placeholder 5"/>
          <p:cNvSpPr>
            <a:spLocks noGrp="1"/>
          </p:cNvSpPr>
          <p:nvPr>
            <p:ph sz="quarter" idx="10" hasCustomPrompt="1"/>
          </p:nvPr>
        </p:nvSpPr>
        <p:spPr>
          <a:xfrm>
            <a:off x="609600" y="1470212"/>
            <a:ext cx="7907338" cy="4571813"/>
          </a:xfrm>
          <a:prstGeom prst="rect">
            <a:avLst/>
          </a:prstGeom>
        </p:spPr>
        <p:txBody>
          <a:bodyPr lIns="0" tIns="0" rIns="0" bIns="0"/>
          <a:lstStyle>
            <a:lvl1pPr marL="342900" indent="-342900">
              <a:spcBef>
                <a:spcPts val="2000"/>
              </a:spcBef>
              <a:spcAft>
                <a:spcPts val="0"/>
              </a:spcAft>
              <a:buClr>
                <a:srgbClr val="000000"/>
              </a:buClr>
              <a:buSzPct val="75000"/>
              <a:buFont typeface="Wingdings" panose="05000000000000000000" pitchFamily="2" charset="2"/>
              <a:buChar char=""/>
              <a:defRPr sz="1900">
                <a:solidFill>
                  <a:srgbClr val="000000"/>
                </a:solidFill>
              </a:defRPr>
            </a:lvl1pPr>
            <a:lvl2pPr marL="798513" indent="-341313">
              <a:spcBef>
                <a:spcPts val="500"/>
              </a:spcBef>
              <a:buSzPct val="75000"/>
              <a:buFont typeface="Wingdings" panose="05000000000000000000" pitchFamily="2" charset="2"/>
              <a:buChar char=""/>
              <a:defRPr sz="1900">
                <a:solidFill>
                  <a:srgbClr val="000000"/>
                </a:solidFill>
              </a:defRPr>
            </a:lvl2pPr>
            <a:lvl3pPr marL="1255713" indent="-341313">
              <a:spcBef>
                <a:spcPts val="500"/>
              </a:spcBef>
              <a:buFont typeface="Arial" panose="020B0604020202020204" pitchFamily="34" charset="0"/>
              <a:buChar char="•"/>
              <a:defRPr sz="1900">
                <a:solidFill>
                  <a:srgbClr val="000000"/>
                </a:solidFill>
              </a:defRPr>
            </a:lvl3pPr>
            <a:lvl4pPr>
              <a:defRPr sz="1900">
                <a:solidFill>
                  <a:srgbClr val="000000"/>
                </a:solidFill>
              </a:defRPr>
            </a:lvl4pPr>
            <a:lvl5pPr>
              <a:defRPr sz="1900">
                <a:solidFill>
                  <a:srgbClr val="000000"/>
                </a:solidFill>
              </a:defRPr>
            </a:lvl5pPr>
          </a:lstStyle>
          <a:p>
            <a:pPr lvl="0"/>
            <a:r>
              <a:rPr lang="en-US" dirty="0"/>
              <a:t>Place text here</a:t>
            </a:r>
          </a:p>
          <a:p>
            <a:pPr lvl="1"/>
            <a:r>
              <a:rPr lang="en-US" dirty="0"/>
              <a:t>Second level bullet</a:t>
            </a:r>
          </a:p>
          <a:p>
            <a:pPr lvl="2"/>
            <a:r>
              <a:rPr lang="en-US" dirty="0"/>
              <a:t>Third level bullet</a:t>
            </a:r>
          </a:p>
        </p:txBody>
      </p:sp>
    </p:spTree>
    <p:extLst>
      <p:ext uri="{BB962C8B-B14F-4D97-AF65-F5344CB8AC3E}">
        <p14:creationId xmlns:p14="http://schemas.microsoft.com/office/powerpoint/2010/main" val="3821007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727124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64" r:id="rId4"/>
    <p:sldLayoutId id="2147483655" r:id="rId5"/>
    <p:sldLayoutId id="2147483663" r:id="rId6"/>
    <p:sldLayoutId id="2147483662" r:id="rId7"/>
    <p:sldLayoutId id="2147483716" r:id="rId8"/>
    <p:sldLayoutId id="2147483717" r:id="rId9"/>
    <p:sldLayoutId id="2147483718" r:id="rId10"/>
    <p:sldLayoutId id="2147483719" r:id="rId11"/>
    <p:sldLayoutId id="2147483720" r:id="rId12"/>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3207735"/>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52799978"/>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3" r:id="rId12"/>
    <p:sldLayoutId id="2147483715" r:id="rId1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tiff"/><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image" Target="../media/image19.png"/><Relationship Id="rId7" Type="http://schemas.openxmlformats.org/officeDocument/2006/relationships/image" Target="../media/image23.png"/><Relationship Id="rId12" Type="http://schemas.openxmlformats.org/officeDocument/2006/relationships/image" Target="../media/image28.png"/><Relationship Id="rId2" Type="http://schemas.openxmlformats.org/officeDocument/2006/relationships/notesSlide" Target="../notesSlides/notesSlide1.xml"/><Relationship Id="rId1" Type="http://schemas.openxmlformats.org/officeDocument/2006/relationships/slideLayout" Target="../slideLayouts/slideLayout10.xml"/><Relationship Id="rId6" Type="http://schemas.openxmlformats.org/officeDocument/2006/relationships/image" Target="../media/image22.png"/><Relationship Id="rId11" Type="http://schemas.openxmlformats.org/officeDocument/2006/relationships/image" Target="../media/image27.emf"/><Relationship Id="rId5" Type="http://schemas.openxmlformats.org/officeDocument/2006/relationships/image" Target="../media/image21.png"/><Relationship Id="rId10" Type="http://schemas.openxmlformats.org/officeDocument/2006/relationships/image" Target="../media/image26.png"/><Relationship Id="rId4" Type="http://schemas.openxmlformats.org/officeDocument/2006/relationships/image" Target="../media/image20.png"/><Relationship Id="rId9" Type="http://schemas.openxmlformats.org/officeDocument/2006/relationships/image" Target="../media/image25.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hyperlink" Target="https://community.icann.org/display/WEIA/WS2+-+Enhancing+ICANN+Accountability+Home" TargetMode="External"/><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2" Type="http://schemas.openxmlformats.org/officeDocument/2006/relationships/hyperlink" Target="mailto:acct-staff@icann.org" TargetMode="Externa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pic>
        <p:nvPicPr>
          <p:cNvPr id="3" name="Picture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549333" y="-15789"/>
            <a:ext cx="4611600" cy="2751797"/>
          </a:xfrm>
          <a:prstGeom prst="rect">
            <a:avLst/>
          </a:prstGeom>
        </p:spPr>
      </p:pic>
    </p:spTree>
    <p:extLst>
      <p:ext uri="{BB962C8B-B14F-4D97-AF65-F5344CB8AC3E}">
        <p14:creationId xmlns:p14="http://schemas.microsoft.com/office/powerpoint/2010/main" val="7556661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80517" y="46179"/>
            <a:ext cx="7907338" cy="1366364"/>
          </a:xfrm>
        </p:spPr>
        <p:txBody>
          <a:bodyPr/>
          <a:lstStyle/>
          <a:p>
            <a:r>
              <a:rPr lang="en-CA" b="1" dirty="0"/>
              <a:t>    2.4 Recommendations – Jurisdiction</a:t>
            </a:r>
            <a:br>
              <a:rPr lang="en-CA" b="1" dirty="0"/>
            </a:br>
            <a:endParaRPr lang="en-US" dirty="0"/>
          </a:p>
        </p:txBody>
      </p:sp>
      <p:sp>
        <p:nvSpPr>
          <p:cNvPr id="3" name="Content Placeholder 2"/>
          <p:cNvSpPr>
            <a:spLocks noGrp="1"/>
          </p:cNvSpPr>
          <p:nvPr>
            <p:ph sz="quarter" idx="10"/>
          </p:nvPr>
        </p:nvSpPr>
        <p:spPr/>
        <p:txBody>
          <a:bodyPr/>
          <a:lstStyle/>
          <a:p>
            <a:pPr lvl="1"/>
            <a:r>
              <a:rPr lang="en-US" sz="2400" dirty="0"/>
              <a:t>Two sets of recommendations:</a:t>
            </a:r>
          </a:p>
          <a:p>
            <a:pPr marL="800100" lvl="1" indent="-342900">
              <a:buFont typeface="Arial" panose="020B0604020202020204" pitchFamily="34" charset="0"/>
              <a:buChar char="•"/>
            </a:pPr>
            <a:r>
              <a:rPr lang="en-CA" sz="2400" dirty="0"/>
              <a:t>Recommendations to ICANN Relating to OFAC Sanctions and Other Sanctions</a:t>
            </a:r>
          </a:p>
          <a:p>
            <a:pPr marL="1257300" lvl="2" indent="-342900"/>
            <a:r>
              <a:rPr lang="en-CA" sz="2000" dirty="0"/>
              <a:t>ICANN Terms and Conditions for Registrar Accreditation Application Relating to OFAC Licenses</a:t>
            </a:r>
          </a:p>
          <a:p>
            <a:pPr marL="1257300" lvl="2" indent="-342900"/>
            <a:r>
              <a:rPr lang="en-CA" sz="2000" dirty="0"/>
              <a:t>Approval of gTLD Registries</a:t>
            </a:r>
          </a:p>
          <a:p>
            <a:pPr marL="1257300" lvl="2" indent="-342900"/>
            <a:r>
              <a:rPr lang="en-CA" sz="2000" dirty="0"/>
              <a:t>Application of OFAC Limitations by Non-US Registrars</a:t>
            </a:r>
          </a:p>
          <a:p>
            <a:pPr marL="1257300" lvl="2" indent="-342900"/>
            <a:r>
              <a:rPr lang="en-CA" sz="2000" dirty="0"/>
              <a:t>General Licenses</a:t>
            </a:r>
          </a:p>
          <a:p>
            <a:pPr marL="800100" lvl="1" indent="-342900">
              <a:buFont typeface="Arial" panose="020B0604020202020204" pitchFamily="34" charset="0"/>
              <a:buChar char="•"/>
            </a:pPr>
            <a:r>
              <a:rPr lang="en-CA" sz="2400" dirty="0"/>
              <a:t>Recommendations relating to Choice of Law and Choice of Venue Provisions in ICANN Registry and Registrar Agreements (these are only suggestions as these cannot be made binding using this process)</a:t>
            </a:r>
            <a:endParaRPr lang="en-US" sz="2400" dirty="0"/>
          </a:p>
          <a:p>
            <a:endParaRPr lang="en-US" dirty="0"/>
          </a:p>
        </p:txBody>
      </p:sp>
      <p:pic>
        <p:nvPicPr>
          <p:cNvPr id="4" name="Picture 3">
            <a:extLst>
              <a:ext uri="{FF2B5EF4-FFF2-40B4-BE49-F238E27FC236}">
                <a16:creationId xmlns:a16="http://schemas.microsoft.com/office/drawing/2014/main" id="{AF737168-855F-490B-A612-BD7A029CEB7A}"/>
              </a:ext>
            </a:extLst>
          </p:cNvPr>
          <p:cNvPicPr/>
          <p:nvPr/>
        </p:nvPicPr>
        <p:blipFill>
          <a:blip r:embed="rId2"/>
          <a:stretch>
            <a:fillRect/>
          </a:stretch>
        </p:blipFill>
        <p:spPr>
          <a:xfrm>
            <a:off x="698500" y="0"/>
            <a:ext cx="914400" cy="850900"/>
          </a:xfrm>
          <a:prstGeom prst="rect">
            <a:avLst/>
          </a:prstGeom>
        </p:spPr>
      </p:pic>
    </p:spTree>
    <p:extLst>
      <p:ext uri="{BB962C8B-B14F-4D97-AF65-F5344CB8AC3E}">
        <p14:creationId xmlns:p14="http://schemas.microsoft.com/office/powerpoint/2010/main" val="7339944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80517" y="46179"/>
            <a:ext cx="7907338" cy="1366364"/>
          </a:xfrm>
        </p:spPr>
        <p:txBody>
          <a:bodyPr/>
          <a:lstStyle/>
          <a:p>
            <a:r>
              <a:rPr lang="en-CA" b="1" dirty="0"/>
              <a:t>    2.5 Recommendations – Ombudsman </a:t>
            </a:r>
            <a:br>
              <a:rPr lang="en-CA" b="1" dirty="0"/>
            </a:br>
            <a:endParaRPr lang="en-US" dirty="0"/>
          </a:p>
        </p:txBody>
      </p:sp>
      <p:sp>
        <p:nvSpPr>
          <p:cNvPr id="3" name="Content Placeholder 2"/>
          <p:cNvSpPr>
            <a:spLocks noGrp="1"/>
          </p:cNvSpPr>
          <p:nvPr>
            <p:ph sz="quarter" idx="10"/>
          </p:nvPr>
        </p:nvSpPr>
        <p:spPr>
          <a:xfrm>
            <a:off x="609600" y="1470212"/>
            <a:ext cx="7907338" cy="5053418"/>
          </a:xfrm>
        </p:spPr>
        <p:txBody>
          <a:bodyPr/>
          <a:lstStyle/>
          <a:p>
            <a:pPr marL="457200" lvl="1" indent="0">
              <a:buNone/>
            </a:pPr>
            <a:r>
              <a:rPr lang="en-CA" sz="1800" dirty="0"/>
              <a:t>11 recommendations which are very closely based on the recommendations made by the independent external evaluation of the office of the </a:t>
            </a:r>
            <a:r>
              <a:rPr lang="en-CA" sz="1800" dirty="0" err="1"/>
              <a:t>Ombuds</a:t>
            </a:r>
            <a:r>
              <a:rPr lang="en-CA" sz="1800" dirty="0"/>
              <a:t>:</a:t>
            </a:r>
          </a:p>
          <a:p>
            <a:pPr marL="800100" lvl="1" indent="-342900">
              <a:buFont typeface="+mj-lt"/>
              <a:buAutoNum type="arabicPeriod"/>
            </a:pPr>
            <a:r>
              <a:rPr lang="en-CA" sz="1800" dirty="0"/>
              <a:t>Having a more strategic focus</a:t>
            </a:r>
          </a:p>
          <a:p>
            <a:pPr marL="800100" lvl="1" indent="-342900">
              <a:buFont typeface="+mj-lt"/>
              <a:buAutoNum type="arabicPeriod"/>
            </a:pPr>
            <a:r>
              <a:rPr lang="en-CA" sz="1800" dirty="0"/>
              <a:t>Adapting its procedures</a:t>
            </a:r>
          </a:p>
          <a:p>
            <a:pPr marL="800100" lvl="1" indent="-342900">
              <a:buFont typeface="+mj-lt"/>
              <a:buAutoNum type="arabicPeriod"/>
            </a:pPr>
            <a:r>
              <a:rPr lang="en-CA" sz="1800" dirty="0"/>
              <a:t>Communicating this to the community</a:t>
            </a:r>
          </a:p>
          <a:p>
            <a:pPr marL="800100" lvl="1" indent="-342900">
              <a:buFont typeface="+mj-lt"/>
              <a:buAutoNum type="arabicPeriod"/>
            </a:pPr>
            <a:r>
              <a:rPr lang="en-CA" sz="1800" dirty="0"/>
              <a:t>Establishing timelines for all parts of the community to respond to requests from the </a:t>
            </a:r>
            <a:r>
              <a:rPr lang="en-CA" sz="1800" dirty="0" err="1"/>
              <a:t>Ombuds</a:t>
            </a:r>
            <a:r>
              <a:rPr lang="en-CA" sz="1800" dirty="0"/>
              <a:t>.</a:t>
            </a:r>
          </a:p>
          <a:p>
            <a:pPr marL="800100" lvl="1" indent="-342900">
              <a:buFont typeface="+mj-lt"/>
              <a:buAutoNum type="arabicPeriod"/>
            </a:pPr>
            <a:r>
              <a:rPr lang="en-CA" sz="1800" dirty="0"/>
              <a:t>Establishing timelines for its own handling of complaints</a:t>
            </a:r>
          </a:p>
          <a:p>
            <a:pPr marL="800100" lvl="1" indent="-342900">
              <a:buFont typeface="+mj-lt"/>
              <a:buAutoNum type="arabicPeriod"/>
            </a:pPr>
            <a:r>
              <a:rPr lang="en-CA" sz="1800" dirty="0"/>
              <a:t>Ensuring the office of the </a:t>
            </a:r>
            <a:r>
              <a:rPr lang="en-CA" sz="1800" dirty="0" err="1"/>
              <a:t>Ombuds</a:t>
            </a:r>
            <a:r>
              <a:rPr lang="en-CA" sz="1800" dirty="0"/>
              <a:t> has formal mediation training and experience</a:t>
            </a:r>
          </a:p>
          <a:p>
            <a:pPr marL="800100" lvl="1" indent="-342900">
              <a:buFont typeface="+mj-lt"/>
              <a:buAutoNum type="arabicPeriod"/>
            </a:pPr>
            <a:r>
              <a:rPr lang="en-CA" sz="1800" dirty="0"/>
              <a:t>Ensuring diversity to those wishing to use the services of the </a:t>
            </a:r>
            <a:r>
              <a:rPr lang="en-CA" sz="1800" dirty="0" err="1"/>
              <a:t>Ombuds</a:t>
            </a:r>
            <a:r>
              <a:rPr lang="en-CA" sz="1800" dirty="0"/>
              <a:t>.</a:t>
            </a:r>
          </a:p>
          <a:p>
            <a:pPr marL="800100" lvl="1" indent="-342900">
              <a:buFont typeface="+mj-lt"/>
              <a:buAutoNum type="arabicPeriod"/>
            </a:pPr>
            <a:r>
              <a:rPr lang="en-CA" sz="1800" b="1" dirty="0"/>
              <a:t>Establishment of an advisory panel to increase independence*</a:t>
            </a:r>
          </a:p>
          <a:p>
            <a:pPr marL="800100" lvl="1" indent="-342900">
              <a:buFont typeface="+mj-lt"/>
              <a:buAutoNum type="arabicPeriod"/>
            </a:pPr>
            <a:r>
              <a:rPr lang="en-CA" sz="1800" dirty="0"/>
              <a:t>Reviewing the rules of the </a:t>
            </a:r>
            <a:r>
              <a:rPr lang="en-CA" sz="1800" dirty="0" err="1"/>
              <a:t>Ombuds</a:t>
            </a:r>
            <a:r>
              <a:rPr lang="en-CA" sz="1800" dirty="0"/>
              <a:t> employment contract</a:t>
            </a:r>
          </a:p>
          <a:p>
            <a:pPr marL="800100" lvl="1" indent="-342900">
              <a:buFont typeface="+mj-lt"/>
              <a:buAutoNum type="arabicPeriod"/>
            </a:pPr>
            <a:r>
              <a:rPr lang="en-CA" sz="1800" dirty="0"/>
              <a:t>Ensuring that an </a:t>
            </a:r>
            <a:r>
              <a:rPr lang="en-CA" sz="1800" dirty="0" err="1"/>
              <a:t>annlual</a:t>
            </a:r>
            <a:r>
              <a:rPr lang="en-CA" sz="1800" dirty="0"/>
              <a:t> </a:t>
            </a:r>
            <a:r>
              <a:rPr lang="en-CA" sz="1800" dirty="0" err="1"/>
              <a:t>Ombuds</a:t>
            </a:r>
            <a:r>
              <a:rPr lang="en-CA" sz="1800" dirty="0"/>
              <a:t> report is published</a:t>
            </a:r>
          </a:p>
          <a:p>
            <a:pPr marL="800100" lvl="1" indent="-342900">
              <a:buFont typeface="+mj-lt"/>
              <a:buAutoNum type="arabicPeriod"/>
            </a:pPr>
            <a:r>
              <a:rPr lang="en-CA" sz="1800" dirty="0"/>
              <a:t>Defining the requirements for </a:t>
            </a:r>
            <a:r>
              <a:rPr lang="en-CA" sz="1800" dirty="0" err="1"/>
              <a:t>Ombuds</a:t>
            </a:r>
            <a:r>
              <a:rPr lang="en-CA" sz="1800" dirty="0"/>
              <a:t> implication in non-complaints works</a:t>
            </a:r>
          </a:p>
          <a:p>
            <a:pPr marL="457200" lvl="1" indent="0">
              <a:buNone/>
            </a:pPr>
            <a:r>
              <a:rPr lang="en-CA" sz="1800" dirty="0"/>
              <a:t>* Board concern</a:t>
            </a:r>
          </a:p>
          <a:p>
            <a:endParaRPr lang="en-US" dirty="0"/>
          </a:p>
        </p:txBody>
      </p:sp>
      <p:pic>
        <p:nvPicPr>
          <p:cNvPr id="4" name="Picture 3">
            <a:extLst>
              <a:ext uri="{FF2B5EF4-FFF2-40B4-BE49-F238E27FC236}">
                <a16:creationId xmlns:a16="http://schemas.microsoft.com/office/drawing/2014/main" id="{3F648728-85C4-4F20-B3C6-A7074FBB9FE7}"/>
              </a:ext>
            </a:extLst>
          </p:cNvPr>
          <p:cNvPicPr/>
          <p:nvPr/>
        </p:nvPicPr>
        <p:blipFill>
          <a:blip r:embed="rId2"/>
          <a:stretch>
            <a:fillRect/>
          </a:stretch>
        </p:blipFill>
        <p:spPr>
          <a:xfrm>
            <a:off x="688975" y="46179"/>
            <a:ext cx="914400" cy="850900"/>
          </a:xfrm>
          <a:prstGeom prst="rect">
            <a:avLst/>
          </a:prstGeom>
        </p:spPr>
      </p:pic>
    </p:spTree>
    <p:extLst>
      <p:ext uri="{BB962C8B-B14F-4D97-AF65-F5344CB8AC3E}">
        <p14:creationId xmlns:p14="http://schemas.microsoft.com/office/powerpoint/2010/main" val="42758748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80517" y="46179"/>
            <a:ext cx="7907338" cy="1366364"/>
          </a:xfrm>
        </p:spPr>
        <p:txBody>
          <a:bodyPr/>
          <a:lstStyle/>
          <a:p>
            <a:r>
              <a:rPr lang="en-CA" b="1" dirty="0"/>
              <a:t>    2.6 Recommendations – SO/AC Accountability </a:t>
            </a:r>
            <a:br>
              <a:rPr lang="en-CA" b="1" dirty="0"/>
            </a:br>
            <a:endParaRPr lang="en-US" dirty="0"/>
          </a:p>
        </p:txBody>
      </p:sp>
      <p:sp>
        <p:nvSpPr>
          <p:cNvPr id="3" name="Content Placeholder 2"/>
          <p:cNvSpPr>
            <a:spLocks noGrp="1"/>
          </p:cNvSpPr>
          <p:nvPr>
            <p:ph sz="quarter" idx="10"/>
          </p:nvPr>
        </p:nvSpPr>
        <p:spPr>
          <a:xfrm>
            <a:off x="609600" y="1470212"/>
            <a:ext cx="7907338" cy="5053418"/>
          </a:xfrm>
        </p:spPr>
        <p:txBody>
          <a:bodyPr/>
          <a:lstStyle/>
          <a:p>
            <a:r>
              <a:rPr lang="en-US" sz="2400" b="1" dirty="0"/>
              <a:t>Recommendations are broken down into 3 tracks:</a:t>
            </a:r>
          </a:p>
          <a:p>
            <a:pPr lvl="1"/>
            <a:r>
              <a:rPr lang="en-US" sz="2000" b="1" dirty="0"/>
              <a:t>Track 1:</a:t>
            </a:r>
            <a:r>
              <a:rPr lang="en-US" sz="2000" dirty="0"/>
              <a:t> Review and develop recommendations to improve SO/AC processes for accountability, transparency, &amp; participation that are helpful to prevent capture – Makes 29 recommendations </a:t>
            </a:r>
            <a:r>
              <a:rPr lang="en-CA" sz="2000" dirty="0"/>
              <a:t>that each SO/AC/Group </a:t>
            </a:r>
            <a:r>
              <a:rPr lang="en-CA" sz="2000" b="1" u="sng" dirty="0"/>
              <a:t>should</a:t>
            </a:r>
            <a:r>
              <a:rPr lang="en-CA" sz="2000" dirty="0"/>
              <a:t> implement.</a:t>
            </a:r>
          </a:p>
          <a:p>
            <a:pPr lvl="1"/>
            <a:r>
              <a:rPr lang="en-US" sz="2000" b="1" dirty="0"/>
              <a:t>Track 2:</a:t>
            </a:r>
            <a:r>
              <a:rPr lang="en-US" sz="2000" dirty="0"/>
              <a:t> Evaluate the proposed “Mutual Accountability Roundtable” to assess its viability and, if viable, undertake the necessary actions to implement it - </a:t>
            </a:r>
            <a:r>
              <a:rPr lang="en-CA" sz="2000" dirty="0"/>
              <a:t>While a small minority of CCWG participants supported this, the CCWG consensus view is not to recommend the Mutual Accountability Roundtable for formal implementation.</a:t>
            </a:r>
            <a:endParaRPr lang="en-US" sz="2000" dirty="0"/>
          </a:p>
          <a:p>
            <a:pPr lvl="1"/>
            <a:r>
              <a:rPr lang="en-US" sz="2000" b="1" dirty="0"/>
              <a:t>Track 3: </a:t>
            </a:r>
            <a:r>
              <a:rPr lang="en-US" sz="2000" dirty="0"/>
              <a:t>Assess whether the IRP would also be applicable to SO &amp; AC activities – </a:t>
            </a:r>
            <a:r>
              <a:rPr lang="en-CA" sz="2000" dirty="0"/>
              <a:t>The conclusion is that the IRP should not be made applicable to activities of SO/AC/Groups. The appropriate mechanism for individuals to challenge an AC or SO action or inaction is though ICANN’s </a:t>
            </a:r>
            <a:r>
              <a:rPr lang="en-CA" sz="2000" dirty="0" err="1"/>
              <a:t>Ombuds</a:t>
            </a:r>
            <a:r>
              <a:rPr lang="en-CA" sz="2000" dirty="0"/>
              <a:t> Office, whose bylaws and charter are adequate to handle such complaints.</a:t>
            </a:r>
          </a:p>
          <a:p>
            <a:endParaRPr lang="en-US" dirty="0"/>
          </a:p>
        </p:txBody>
      </p:sp>
      <p:pic>
        <p:nvPicPr>
          <p:cNvPr id="4" name="Picture 3">
            <a:extLst>
              <a:ext uri="{FF2B5EF4-FFF2-40B4-BE49-F238E27FC236}">
                <a16:creationId xmlns:a16="http://schemas.microsoft.com/office/drawing/2014/main" id="{A30564D8-1361-46B1-A24A-5ECAAA2E5DCF}"/>
              </a:ext>
            </a:extLst>
          </p:cNvPr>
          <p:cNvPicPr/>
          <p:nvPr/>
        </p:nvPicPr>
        <p:blipFill>
          <a:blip r:embed="rId2"/>
          <a:stretch>
            <a:fillRect/>
          </a:stretch>
        </p:blipFill>
        <p:spPr>
          <a:xfrm>
            <a:off x="168275" y="0"/>
            <a:ext cx="914400" cy="850900"/>
          </a:xfrm>
          <a:prstGeom prst="rect">
            <a:avLst/>
          </a:prstGeom>
        </p:spPr>
      </p:pic>
    </p:spTree>
    <p:extLst>
      <p:ext uri="{BB962C8B-B14F-4D97-AF65-F5344CB8AC3E}">
        <p14:creationId xmlns:p14="http://schemas.microsoft.com/office/powerpoint/2010/main" val="8639566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80517" y="46179"/>
            <a:ext cx="7907338" cy="1366364"/>
          </a:xfrm>
        </p:spPr>
        <p:txBody>
          <a:bodyPr/>
          <a:lstStyle/>
          <a:p>
            <a:r>
              <a:rPr lang="en-CA" b="1" dirty="0"/>
              <a:t>    2.7 Recommendations – Staff Accountability </a:t>
            </a:r>
            <a:br>
              <a:rPr lang="en-CA" b="1" dirty="0"/>
            </a:br>
            <a:endParaRPr lang="en-US" dirty="0"/>
          </a:p>
        </p:txBody>
      </p:sp>
      <p:sp>
        <p:nvSpPr>
          <p:cNvPr id="3" name="Content Placeholder 2"/>
          <p:cNvSpPr>
            <a:spLocks noGrp="1"/>
          </p:cNvSpPr>
          <p:nvPr>
            <p:ph sz="quarter" idx="10"/>
          </p:nvPr>
        </p:nvSpPr>
        <p:spPr>
          <a:xfrm>
            <a:off x="609600" y="1470212"/>
            <a:ext cx="7907338" cy="5053418"/>
          </a:xfrm>
        </p:spPr>
        <p:txBody>
          <a:bodyPr/>
          <a:lstStyle/>
          <a:p>
            <a:pPr marL="457200" lvl="1" indent="0">
              <a:buNone/>
            </a:pPr>
            <a:r>
              <a:rPr lang="en-CA" sz="2400" b="1" dirty="0"/>
              <a:t>Three main recommendations to address underlying issues or concerns identified through the group’s analysis:</a:t>
            </a:r>
          </a:p>
          <a:p>
            <a:pPr lvl="1"/>
            <a:endParaRPr lang="en-CA" sz="2000" b="1" dirty="0"/>
          </a:p>
          <a:p>
            <a:pPr marL="800100" lvl="1" indent="-342900">
              <a:buFont typeface="+mj-lt"/>
              <a:buAutoNum type="arabicPeriod"/>
            </a:pPr>
            <a:r>
              <a:rPr lang="en-CA" sz="2400" dirty="0"/>
              <a:t>Addressing the lack of understanding of the existence and/or nature of existing staff accountability mechanisms.</a:t>
            </a:r>
          </a:p>
          <a:p>
            <a:pPr marL="800100" lvl="1" indent="-342900">
              <a:buFont typeface="+mj-lt"/>
              <a:buAutoNum type="arabicPeriod"/>
            </a:pPr>
            <a:r>
              <a:rPr lang="en-CA" sz="2400" dirty="0"/>
              <a:t>Addressing the lack of clearly defined, or broadly understood, mechanisms to address accountability concerns between community members and staff members regarding accountability or behavior .</a:t>
            </a:r>
          </a:p>
          <a:p>
            <a:pPr marL="800100" lvl="1" indent="-342900">
              <a:buFont typeface="+mj-lt"/>
              <a:buAutoNum type="arabicPeriod"/>
            </a:pPr>
            <a:r>
              <a:rPr lang="en-CA" sz="2400" dirty="0"/>
              <a:t>Addressing the lack of service level definitions and guidelines.</a:t>
            </a:r>
          </a:p>
          <a:p>
            <a:endParaRPr lang="en-US" dirty="0"/>
          </a:p>
        </p:txBody>
      </p:sp>
      <p:pic>
        <p:nvPicPr>
          <p:cNvPr id="4" name="Picture 3">
            <a:extLst>
              <a:ext uri="{FF2B5EF4-FFF2-40B4-BE49-F238E27FC236}">
                <a16:creationId xmlns:a16="http://schemas.microsoft.com/office/drawing/2014/main" id="{EB670741-CFE1-4A76-8DD5-BB234B2F0D84}"/>
              </a:ext>
            </a:extLst>
          </p:cNvPr>
          <p:cNvPicPr/>
          <p:nvPr/>
        </p:nvPicPr>
        <p:blipFill>
          <a:blip r:embed="rId2"/>
          <a:stretch>
            <a:fillRect/>
          </a:stretch>
        </p:blipFill>
        <p:spPr>
          <a:xfrm>
            <a:off x="298945" y="46179"/>
            <a:ext cx="914400" cy="850900"/>
          </a:xfrm>
          <a:prstGeom prst="rect">
            <a:avLst/>
          </a:prstGeom>
        </p:spPr>
      </p:pic>
    </p:spTree>
    <p:extLst>
      <p:ext uri="{BB962C8B-B14F-4D97-AF65-F5344CB8AC3E}">
        <p14:creationId xmlns:p14="http://schemas.microsoft.com/office/powerpoint/2010/main" val="12454323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80517" y="46179"/>
            <a:ext cx="7907338" cy="1366364"/>
          </a:xfrm>
        </p:spPr>
        <p:txBody>
          <a:bodyPr/>
          <a:lstStyle/>
          <a:p>
            <a:r>
              <a:rPr lang="en-CA" b="1" dirty="0"/>
              <a:t>    2.8 Recommendations – Transparency </a:t>
            </a:r>
            <a:br>
              <a:rPr lang="en-CA" b="1" dirty="0"/>
            </a:br>
            <a:endParaRPr lang="en-US" dirty="0"/>
          </a:p>
        </p:txBody>
      </p:sp>
      <p:sp>
        <p:nvSpPr>
          <p:cNvPr id="3" name="Content Placeholder 2"/>
          <p:cNvSpPr>
            <a:spLocks noGrp="1"/>
          </p:cNvSpPr>
          <p:nvPr>
            <p:ph sz="quarter" idx="10"/>
          </p:nvPr>
        </p:nvSpPr>
        <p:spPr>
          <a:xfrm>
            <a:off x="609600" y="1470212"/>
            <a:ext cx="7907338" cy="5053418"/>
          </a:xfrm>
        </p:spPr>
        <p:txBody>
          <a:bodyPr/>
          <a:lstStyle/>
          <a:p>
            <a:pPr marL="457200" lvl="1" indent="0">
              <a:buNone/>
            </a:pPr>
            <a:r>
              <a:rPr lang="en-CA" sz="2800" b="1" dirty="0"/>
              <a:t>Sub-group made recommendations in 4 areas:</a:t>
            </a:r>
          </a:p>
          <a:p>
            <a:pPr lvl="1"/>
            <a:endParaRPr lang="en-CA" sz="2800" b="1" dirty="0"/>
          </a:p>
          <a:p>
            <a:pPr marL="914400" lvl="1" indent="-457200">
              <a:buFont typeface="+mj-lt"/>
              <a:buAutoNum type="arabicPeriod"/>
            </a:pPr>
            <a:r>
              <a:rPr lang="en-CA" sz="2400" b="1" dirty="0"/>
              <a:t>Improving ICANN’s Documentary Information Disclosure Policy (DIDP) – 21 recommendations.*</a:t>
            </a:r>
          </a:p>
          <a:p>
            <a:pPr marL="914400" lvl="1" indent="-457200">
              <a:buFont typeface="+mj-lt"/>
              <a:buAutoNum type="arabicPeriod"/>
            </a:pPr>
            <a:r>
              <a:rPr lang="en-CA" sz="2400" b="1" dirty="0"/>
              <a:t>Documenting and Reporting on ICANN’s Interactions with Governments – 1 recommendation.*</a:t>
            </a:r>
          </a:p>
          <a:p>
            <a:pPr marL="914400" lvl="1" indent="-457200">
              <a:buFont typeface="+mj-lt"/>
              <a:buAutoNum type="arabicPeriod"/>
            </a:pPr>
            <a:r>
              <a:rPr lang="en-CA" sz="2400" b="1" dirty="0"/>
              <a:t>Transparency of Board Deliberations – 3 recommendations.*</a:t>
            </a:r>
          </a:p>
          <a:p>
            <a:pPr marL="914400" lvl="1" indent="-457200">
              <a:buFont typeface="+mj-lt"/>
              <a:buAutoNum type="arabicPeriod"/>
            </a:pPr>
            <a:r>
              <a:rPr lang="en-CA" sz="2400" dirty="0"/>
              <a:t>Improving ICANN’s Anonymous Hotline (Whistleblower Protection) – 8 recommendations</a:t>
            </a:r>
          </a:p>
          <a:p>
            <a:pPr marL="914400" lvl="1" indent="-457200">
              <a:buFont typeface="+mj-lt"/>
              <a:buAutoNum type="arabicPeriod"/>
            </a:pPr>
            <a:endParaRPr lang="en-CA" sz="2400" dirty="0"/>
          </a:p>
          <a:p>
            <a:pPr marL="457200" lvl="1" indent="0">
              <a:buNone/>
            </a:pPr>
            <a:r>
              <a:rPr lang="en-CA" sz="2400" dirty="0"/>
              <a:t>* Board Concern</a:t>
            </a:r>
          </a:p>
          <a:p>
            <a:endParaRPr lang="en-US" dirty="0"/>
          </a:p>
        </p:txBody>
      </p:sp>
      <p:pic>
        <p:nvPicPr>
          <p:cNvPr id="4" name="Picture 3">
            <a:extLst>
              <a:ext uri="{FF2B5EF4-FFF2-40B4-BE49-F238E27FC236}">
                <a16:creationId xmlns:a16="http://schemas.microsoft.com/office/drawing/2014/main" id="{F651C27F-2E0D-4C7A-AC7F-D3D91074FB4A}"/>
              </a:ext>
            </a:extLst>
          </p:cNvPr>
          <p:cNvPicPr/>
          <p:nvPr/>
        </p:nvPicPr>
        <p:blipFill>
          <a:blip r:embed="rId2"/>
          <a:stretch>
            <a:fillRect/>
          </a:stretch>
        </p:blipFill>
        <p:spPr>
          <a:xfrm>
            <a:off x="756145" y="46179"/>
            <a:ext cx="914400" cy="850900"/>
          </a:xfrm>
          <a:prstGeom prst="rect">
            <a:avLst/>
          </a:prstGeom>
        </p:spPr>
      </p:pic>
    </p:spTree>
    <p:extLst>
      <p:ext uri="{BB962C8B-B14F-4D97-AF65-F5344CB8AC3E}">
        <p14:creationId xmlns:p14="http://schemas.microsoft.com/office/powerpoint/2010/main" val="19077605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80517" y="46179"/>
            <a:ext cx="7907338" cy="1366364"/>
          </a:xfrm>
        </p:spPr>
        <p:txBody>
          <a:bodyPr/>
          <a:lstStyle/>
          <a:p>
            <a:r>
              <a:rPr lang="en-CA" b="1" dirty="0"/>
              <a:t> 3. Review of Board Concerns and Implementation Guidance</a:t>
            </a:r>
            <a:endParaRPr lang="en-US" dirty="0"/>
          </a:p>
        </p:txBody>
      </p:sp>
      <p:sp>
        <p:nvSpPr>
          <p:cNvPr id="3" name="Content Placeholder 2"/>
          <p:cNvSpPr>
            <a:spLocks noGrp="1"/>
          </p:cNvSpPr>
          <p:nvPr>
            <p:ph sz="quarter" idx="10"/>
          </p:nvPr>
        </p:nvSpPr>
        <p:spPr>
          <a:xfrm>
            <a:off x="609600" y="1470212"/>
            <a:ext cx="7907338" cy="5053418"/>
          </a:xfrm>
        </p:spPr>
        <p:txBody>
          <a:bodyPr/>
          <a:lstStyle/>
          <a:p>
            <a:pPr marL="457200" lvl="1" indent="0">
              <a:buNone/>
            </a:pPr>
            <a:endParaRPr lang="en-CA" sz="2400" dirty="0"/>
          </a:p>
          <a:p>
            <a:pPr marL="457200" lvl="1" indent="0">
              <a:buNone/>
            </a:pPr>
            <a:endParaRPr lang="en-CA" sz="2400" dirty="0"/>
          </a:p>
          <a:p>
            <a:pPr marL="457200" lvl="1" indent="0">
              <a:buNone/>
            </a:pPr>
            <a:r>
              <a:rPr lang="en-CA" sz="2400" dirty="0"/>
              <a:t>The ICANN Board advised the CCWG-Accountability WS2 that it had concerns regarding 4 of the recommendations:</a:t>
            </a:r>
          </a:p>
          <a:p>
            <a:pPr marL="457200" lvl="1" indent="0">
              <a:buNone/>
            </a:pPr>
            <a:r>
              <a:rPr lang="en-CA" sz="2400" dirty="0"/>
              <a:t>3.1 The </a:t>
            </a:r>
            <a:r>
              <a:rPr lang="en-CA" sz="2400" dirty="0" err="1"/>
              <a:t>Ombuds</a:t>
            </a:r>
            <a:r>
              <a:rPr lang="en-CA" sz="2400" dirty="0"/>
              <a:t> </a:t>
            </a:r>
            <a:r>
              <a:rPr lang="en-CA" sz="2400" dirty="0" err="1"/>
              <a:t>Avisory</a:t>
            </a:r>
            <a:r>
              <a:rPr lang="en-CA" sz="2400" dirty="0"/>
              <a:t> Panel</a:t>
            </a:r>
          </a:p>
          <a:p>
            <a:pPr marL="457200" lvl="1" indent="0">
              <a:buNone/>
            </a:pPr>
            <a:r>
              <a:rPr lang="en-CA" sz="2400" dirty="0"/>
              <a:t>3.2 Transparency of Board Deliberations</a:t>
            </a:r>
          </a:p>
          <a:p>
            <a:pPr marL="457200" lvl="1" indent="0">
              <a:buNone/>
            </a:pPr>
            <a:r>
              <a:rPr lang="en-CA" sz="2400" dirty="0"/>
              <a:t>3.3 Transparency of Governmental Engagement</a:t>
            </a:r>
          </a:p>
          <a:p>
            <a:pPr marL="457200" lvl="1" indent="0">
              <a:buNone/>
            </a:pPr>
            <a:r>
              <a:rPr lang="en-CA" sz="2400" dirty="0"/>
              <a:t>3.4 Transparency of Open Contracting</a:t>
            </a:r>
          </a:p>
          <a:p>
            <a:pPr marL="800100" lvl="1" indent="-342900">
              <a:buFont typeface="Arial" panose="020B0604020202020204" pitchFamily="34" charset="0"/>
              <a:buChar char="•"/>
            </a:pPr>
            <a:endParaRPr lang="en-US" dirty="0"/>
          </a:p>
        </p:txBody>
      </p:sp>
    </p:spTree>
    <p:extLst>
      <p:ext uri="{BB962C8B-B14F-4D97-AF65-F5344CB8AC3E}">
        <p14:creationId xmlns:p14="http://schemas.microsoft.com/office/powerpoint/2010/main" val="31159741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80517" y="46179"/>
            <a:ext cx="7907338" cy="1085935"/>
          </a:xfrm>
        </p:spPr>
        <p:txBody>
          <a:bodyPr/>
          <a:lstStyle/>
          <a:p>
            <a:r>
              <a:rPr lang="en-CA" b="1" dirty="0"/>
              <a:t>    3.1 The </a:t>
            </a:r>
            <a:r>
              <a:rPr lang="en-CA" b="1" dirty="0" err="1"/>
              <a:t>Ombuds</a:t>
            </a:r>
            <a:r>
              <a:rPr lang="en-CA" b="1" dirty="0"/>
              <a:t> </a:t>
            </a:r>
            <a:r>
              <a:rPr lang="en-CA" b="1" dirty="0" err="1"/>
              <a:t>Avisory</a:t>
            </a:r>
            <a:r>
              <a:rPr lang="en-CA" b="1" dirty="0"/>
              <a:t> Panel</a:t>
            </a:r>
            <a:endParaRPr lang="en-US" b="1" dirty="0"/>
          </a:p>
        </p:txBody>
      </p:sp>
      <p:sp>
        <p:nvSpPr>
          <p:cNvPr id="3" name="Content Placeholder 2"/>
          <p:cNvSpPr>
            <a:spLocks noGrp="1"/>
          </p:cNvSpPr>
          <p:nvPr>
            <p:ph sz="quarter" idx="10"/>
          </p:nvPr>
        </p:nvSpPr>
        <p:spPr>
          <a:xfrm>
            <a:off x="609600" y="1470212"/>
            <a:ext cx="7907338" cy="5053418"/>
          </a:xfrm>
        </p:spPr>
        <p:txBody>
          <a:bodyPr/>
          <a:lstStyle/>
          <a:p>
            <a:pPr marL="0" indent="0">
              <a:buNone/>
            </a:pPr>
            <a:r>
              <a:rPr lang="en-CA" sz="2000" b="1" dirty="0"/>
              <a:t>Original recommendation </a:t>
            </a:r>
          </a:p>
          <a:p>
            <a:pPr marL="0" indent="0">
              <a:buNone/>
            </a:pPr>
            <a:r>
              <a:rPr lang="en-CA" sz="2000" dirty="0"/>
              <a:t>ICANN should establish an </a:t>
            </a:r>
            <a:r>
              <a:rPr lang="en-CA" sz="2000" dirty="0" err="1"/>
              <a:t>Ombuds</a:t>
            </a:r>
            <a:r>
              <a:rPr lang="en-CA" sz="2000" dirty="0"/>
              <a:t> Advisory Panel </a:t>
            </a:r>
            <a:r>
              <a:rPr lang="en-US" sz="2000" dirty="0"/>
              <a:t>m</a:t>
            </a:r>
            <a:r>
              <a:rPr lang="en-CA" sz="2000" dirty="0" err="1"/>
              <a:t>ade</a:t>
            </a:r>
            <a:r>
              <a:rPr lang="en-CA" sz="2000" dirty="0"/>
              <a:t> up of 5 members to act as advisers, supporters, wise counsel for the </a:t>
            </a:r>
            <a:r>
              <a:rPr lang="en-CA" sz="2000" dirty="0" err="1"/>
              <a:t>Ombuds</a:t>
            </a:r>
            <a:r>
              <a:rPr lang="en-CA" sz="2000" dirty="0"/>
              <a:t> and should be made up of a minimum of at least 2 members with </a:t>
            </a:r>
            <a:r>
              <a:rPr lang="en-CA" sz="2000" dirty="0" err="1"/>
              <a:t>ombuds</a:t>
            </a:r>
            <a:r>
              <a:rPr lang="en-CA" sz="2000" dirty="0"/>
              <a:t> experience and the remainder with extensive ICANN experience. </a:t>
            </a:r>
            <a:endParaRPr lang="en-US" sz="2000" dirty="0"/>
          </a:p>
          <a:p>
            <a:pPr marL="0" indent="0">
              <a:buNone/>
            </a:pPr>
            <a:r>
              <a:rPr lang="en-CA" sz="2000" dirty="0"/>
              <a:t>The Panel should be responsible for:</a:t>
            </a:r>
            <a:endParaRPr lang="en-US" sz="2000" dirty="0"/>
          </a:p>
          <a:p>
            <a:pPr lvl="0">
              <a:buFont typeface="Arial" panose="020B0604020202020204" pitchFamily="34" charset="0"/>
              <a:buChar char="•"/>
            </a:pPr>
            <a:r>
              <a:rPr lang="en-CA" sz="2000" dirty="0"/>
              <a:t>Contribute to the selection process for new </a:t>
            </a:r>
            <a:r>
              <a:rPr lang="en-CA" sz="2000" dirty="0" err="1"/>
              <a:t>Ombuds</a:t>
            </a:r>
            <a:r>
              <a:rPr lang="en-CA" sz="2000" dirty="0"/>
              <a:t> which would meet the various requirements of the Board and community including diversity.</a:t>
            </a:r>
            <a:endParaRPr lang="en-US" sz="2000" dirty="0"/>
          </a:p>
          <a:p>
            <a:pPr lvl="0">
              <a:buFont typeface="Arial" panose="020B0604020202020204" pitchFamily="34" charset="0"/>
              <a:buChar char="•"/>
            </a:pPr>
            <a:r>
              <a:rPr lang="en-CA" sz="2000" dirty="0"/>
              <a:t>Recommending candidates for the position of </a:t>
            </a:r>
            <a:r>
              <a:rPr lang="en-CA" sz="2000" dirty="0" err="1"/>
              <a:t>Ombuds</a:t>
            </a:r>
            <a:r>
              <a:rPr lang="en-CA" sz="2000" dirty="0"/>
              <a:t> to the Board.</a:t>
            </a:r>
            <a:endParaRPr lang="en-US" sz="2000" dirty="0"/>
          </a:p>
          <a:p>
            <a:pPr lvl="0">
              <a:buFont typeface="Arial" panose="020B0604020202020204" pitchFamily="34" charset="0"/>
              <a:buChar char="•"/>
            </a:pPr>
            <a:r>
              <a:rPr lang="en-CA" sz="2000" dirty="0"/>
              <a:t>Recommending terms of probation to the Board for new </a:t>
            </a:r>
            <a:r>
              <a:rPr lang="en-CA" sz="2000" dirty="0" err="1"/>
              <a:t>Ombuds</a:t>
            </a:r>
            <a:r>
              <a:rPr lang="en-CA" sz="2000" dirty="0"/>
              <a:t>.</a:t>
            </a:r>
            <a:endParaRPr lang="en-US" sz="2000" dirty="0"/>
          </a:p>
          <a:p>
            <a:pPr lvl="0">
              <a:buFont typeface="Arial" panose="020B0604020202020204" pitchFamily="34" charset="0"/>
              <a:buChar char="•"/>
            </a:pPr>
            <a:r>
              <a:rPr lang="en-CA" sz="2000" dirty="0"/>
              <a:t>Recommend to the Board firing an </a:t>
            </a:r>
            <a:r>
              <a:rPr lang="en-CA" sz="2000" dirty="0" err="1"/>
              <a:t>Ombuds</a:t>
            </a:r>
            <a:r>
              <a:rPr lang="en-CA" sz="2000" dirty="0"/>
              <a:t> for cause.</a:t>
            </a:r>
            <a:endParaRPr lang="en-US" sz="2000" dirty="0"/>
          </a:p>
          <a:p>
            <a:pPr lvl="0">
              <a:buFont typeface="Arial" panose="020B0604020202020204" pitchFamily="34" charset="0"/>
              <a:buChar char="•"/>
            </a:pPr>
            <a:endParaRPr lang="en-US" sz="2000" dirty="0"/>
          </a:p>
          <a:p>
            <a:pPr marL="800100" lvl="1" indent="-342900">
              <a:buFont typeface="Arial" panose="020B0604020202020204" pitchFamily="34" charset="0"/>
              <a:buChar char="•"/>
            </a:pPr>
            <a:endParaRPr lang="en-US" dirty="0"/>
          </a:p>
        </p:txBody>
      </p:sp>
      <p:pic>
        <p:nvPicPr>
          <p:cNvPr id="4" name="Picture 3">
            <a:extLst>
              <a:ext uri="{FF2B5EF4-FFF2-40B4-BE49-F238E27FC236}">
                <a16:creationId xmlns:a16="http://schemas.microsoft.com/office/drawing/2014/main" id="{E422EF49-1B94-4EE1-BEC1-D0546FB45341}"/>
              </a:ext>
            </a:extLst>
          </p:cNvPr>
          <p:cNvPicPr/>
          <p:nvPr/>
        </p:nvPicPr>
        <p:blipFill>
          <a:blip r:embed="rId2"/>
          <a:stretch>
            <a:fillRect/>
          </a:stretch>
        </p:blipFill>
        <p:spPr>
          <a:xfrm>
            <a:off x="231775" y="0"/>
            <a:ext cx="914400" cy="850900"/>
          </a:xfrm>
          <a:prstGeom prst="rect">
            <a:avLst/>
          </a:prstGeom>
        </p:spPr>
      </p:pic>
    </p:spTree>
    <p:extLst>
      <p:ext uri="{BB962C8B-B14F-4D97-AF65-F5344CB8AC3E}">
        <p14:creationId xmlns:p14="http://schemas.microsoft.com/office/powerpoint/2010/main" val="5830712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80517" y="46179"/>
            <a:ext cx="7907338" cy="1085935"/>
          </a:xfrm>
        </p:spPr>
        <p:txBody>
          <a:bodyPr/>
          <a:lstStyle/>
          <a:p>
            <a:r>
              <a:rPr lang="en-CA" b="1" dirty="0"/>
              <a:t>     3.1 The </a:t>
            </a:r>
            <a:r>
              <a:rPr lang="en-CA" b="1" dirty="0" err="1"/>
              <a:t>Ombuds</a:t>
            </a:r>
            <a:r>
              <a:rPr lang="en-CA" b="1" dirty="0"/>
              <a:t> </a:t>
            </a:r>
            <a:r>
              <a:rPr lang="en-CA" b="1" dirty="0" err="1"/>
              <a:t>Avisory</a:t>
            </a:r>
            <a:r>
              <a:rPr lang="en-CA" b="1" dirty="0"/>
              <a:t> Panel</a:t>
            </a:r>
            <a:endParaRPr lang="en-US" b="1" dirty="0"/>
          </a:p>
        </p:txBody>
      </p:sp>
      <p:sp>
        <p:nvSpPr>
          <p:cNvPr id="3" name="Content Placeholder 2"/>
          <p:cNvSpPr>
            <a:spLocks noGrp="1"/>
          </p:cNvSpPr>
          <p:nvPr>
            <p:ph sz="quarter" idx="10"/>
          </p:nvPr>
        </p:nvSpPr>
        <p:spPr>
          <a:xfrm>
            <a:off x="609600" y="1470212"/>
            <a:ext cx="7907338" cy="5053418"/>
          </a:xfrm>
        </p:spPr>
        <p:txBody>
          <a:bodyPr/>
          <a:lstStyle/>
          <a:p>
            <a:pPr lvl="0">
              <a:buFont typeface="Arial" panose="020B0604020202020204" pitchFamily="34" charset="0"/>
              <a:buChar char="•"/>
            </a:pPr>
            <a:r>
              <a:rPr lang="en-CA" sz="2000" dirty="0"/>
              <a:t>Contribute to an external evaluation of the IOO every 5 years.</a:t>
            </a:r>
            <a:endParaRPr lang="en-US" sz="2000" dirty="0"/>
          </a:p>
          <a:p>
            <a:pPr lvl="0">
              <a:buFont typeface="Arial" panose="020B0604020202020204" pitchFamily="34" charset="0"/>
              <a:buChar char="•"/>
            </a:pPr>
            <a:r>
              <a:rPr lang="en-CA" sz="2000" dirty="0"/>
              <a:t>Making recommendations regarding any potential involvement of the IOO in noncompliant work based on the criteria listed in recommendation 11.</a:t>
            </a:r>
            <a:endParaRPr lang="en-US" sz="2000" dirty="0"/>
          </a:p>
          <a:p>
            <a:pPr marL="0" indent="0">
              <a:buNone/>
            </a:pPr>
            <a:r>
              <a:rPr lang="en-CA" sz="2000" dirty="0"/>
              <a:t>The Panel cannot be considered as being part of the </a:t>
            </a:r>
            <a:r>
              <a:rPr lang="en-CA" sz="2000" dirty="0" err="1"/>
              <a:t>Ombuds</a:t>
            </a:r>
            <a:r>
              <a:rPr lang="en-CA" sz="2000" dirty="0"/>
              <a:t> office and cannot be considered additional </a:t>
            </a:r>
            <a:r>
              <a:rPr lang="en-CA" sz="2000" dirty="0" err="1"/>
              <a:t>Ombuds</a:t>
            </a:r>
            <a:r>
              <a:rPr lang="en-CA" sz="2000" dirty="0"/>
              <a:t>, but rather external advisors to the office.</a:t>
            </a:r>
            <a:endParaRPr lang="en-US" sz="2000" dirty="0"/>
          </a:p>
          <a:p>
            <a:pPr marL="0" indent="0">
              <a:buNone/>
            </a:pPr>
            <a:r>
              <a:rPr lang="en-CA" sz="2000" dirty="0"/>
              <a:t>Any such advisory panel would require the </a:t>
            </a:r>
            <a:r>
              <a:rPr lang="en-CA" sz="2000" dirty="0" err="1"/>
              <a:t>Ombuds</a:t>
            </a:r>
            <a:r>
              <a:rPr lang="en-CA" sz="2000" dirty="0"/>
              <a:t> to maintain its confidentiality engagements per the Bylaws.</a:t>
            </a:r>
            <a:endParaRPr lang="en-US" sz="2000" dirty="0"/>
          </a:p>
          <a:p>
            <a:pPr marL="800100" lvl="1" indent="-342900">
              <a:buFont typeface="Arial" panose="020B0604020202020204" pitchFamily="34" charset="0"/>
              <a:buChar char="•"/>
            </a:pPr>
            <a:endParaRPr lang="en-US" dirty="0"/>
          </a:p>
        </p:txBody>
      </p:sp>
      <p:pic>
        <p:nvPicPr>
          <p:cNvPr id="4" name="Picture 3">
            <a:extLst>
              <a:ext uri="{FF2B5EF4-FFF2-40B4-BE49-F238E27FC236}">
                <a16:creationId xmlns:a16="http://schemas.microsoft.com/office/drawing/2014/main" id="{02D48B2D-A9AA-4302-BFCE-DBDA2C3B1EC0}"/>
              </a:ext>
            </a:extLst>
          </p:cNvPr>
          <p:cNvPicPr/>
          <p:nvPr/>
        </p:nvPicPr>
        <p:blipFill>
          <a:blip r:embed="rId2"/>
          <a:stretch>
            <a:fillRect/>
          </a:stretch>
        </p:blipFill>
        <p:spPr>
          <a:xfrm>
            <a:off x="269875" y="24813"/>
            <a:ext cx="914400" cy="850900"/>
          </a:xfrm>
          <a:prstGeom prst="rect">
            <a:avLst/>
          </a:prstGeom>
        </p:spPr>
      </p:pic>
    </p:spTree>
    <p:extLst>
      <p:ext uri="{BB962C8B-B14F-4D97-AF65-F5344CB8AC3E}">
        <p14:creationId xmlns:p14="http://schemas.microsoft.com/office/powerpoint/2010/main" val="7799949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80517" y="46179"/>
            <a:ext cx="7907338" cy="1085935"/>
          </a:xfrm>
        </p:spPr>
        <p:txBody>
          <a:bodyPr/>
          <a:lstStyle/>
          <a:p>
            <a:r>
              <a:rPr lang="en-CA" b="1" dirty="0"/>
              <a:t>     3.1 The </a:t>
            </a:r>
            <a:r>
              <a:rPr lang="en-CA" b="1" dirty="0" err="1"/>
              <a:t>Ombuds</a:t>
            </a:r>
            <a:r>
              <a:rPr lang="en-CA" b="1" dirty="0"/>
              <a:t> </a:t>
            </a:r>
            <a:r>
              <a:rPr lang="en-CA" b="1" dirty="0" err="1"/>
              <a:t>Avisory</a:t>
            </a:r>
            <a:r>
              <a:rPr lang="en-CA" b="1" dirty="0"/>
              <a:t> Panel</a:t>
            </a:r>
            <a:endParaRPr lang="en-US" b="1" dirty="0"/>
          </a:p>
        </p:txBody>
      </p:sp>
      <p:sp>
        <p:nvSpPr>
          <p:cNvPr id="3" name="Content Placeholder 2"/>
          <p:cNvSpPr>
            <a:spLocks noGrp="1"/>
          </p:cNvSpPr>
          <p:nvPr>
            <p:ph sz="quarter" idx="10"/>
          </p:nvPr>
        </p:nvSpPr>
        <p:spPr>
          <a:xfrm>
            <a:off x="609600" y="1470212"/>
            <a:ext cx="7907338" cy="5053418"/>
          </a:xfrm>
        </p:spPr>
        <p:txBody>
          <a:bodyPr/>
          <a:lstStyle/>
          <a:p>
            <a:pPr marL="0" indent="0">
              <a:buNone/>
            </a:pPr>
            <a:r>
              <a:rPr lang="en-CA" sz="2000" b="1" dirty="0"/>
              <a:t>Implementation Guidance </a:t>
            </a:r>
            <a:endParaRPr lang="en-US" sz="2000" dirty="0"/>
          </a:p>
          <a:p>
            <a:pPr marL="0" indent="0">
              <a:buNone/>
            </a:pPr>
            <a:r>
              <a:rPr lang="en-CA" sz="2000" b="1" dirty="0"/>
              <a:t>This implementation guidance was prepared following the Board raising concerns about the independence of the </a:t>
            </a:r>
            <a:r>
              <a:rPr lang="en-CA" sz="2000" b="1" dirty="0" err="1"/>
              <a:t>Ombuds</a:t>
            </a:r>
            <a:r>
              <a:rPr lang="en-CA" sz="2000" b="1" dirty="0"/>
              <a:t> function at the San Juan and Panama meetings. The guidance explains how the CCWG expects the recommendations to be implemented.</a:t>
            </a:r>
            <a:endParaRPr lang="en-US" sz="2000" b="1" dirty="0"/>
          </a:p>
          <a:p>
            <a:pPr marL="0" indent="0">
              <a:buNone/>
            </a:pPr>
            <a:r>
              <a:rPr lang="en-CA" sz="2000" b="1" dirty="0"/>
              <a:t>The </a:t>
            </a:r>
            <a:r>
              <a:rPr lang="en-CA" sz="2000" b="1" dirty="0" err="1"/>
              <a:t>Ombuds</a:t>
            </a:r>
            <a:r>
              <a:rPr lang="en-CA" sz="2000" b="1" dirty="0"/>
              <a:t> panel is not meant to be a decision making body – it is only there to assist the Board or relevant Board Committee with the specific tasks enumerated in the recommendation. The Panel is specifically prohibited from getting involved in any matter before the </a:t>
            </a:r>
            <a:r>
              <a:rPr lang="en-CA" sz="2000" b="1" dirty="0" err="1"/>
              <a:t>Ombus</a:t>
            </a:r>
            <a:r>
              <a:rPr lang="en-CA" sz="2000" b="1" dirty="0"/>
              <a:t>; the </a:t>
            </a:r>
            <a:r>
              <a:rPr lang="en-CA" sz="2000" b="1" dirty="0" err="1"/>
              <a:t>Ombuds</a:t>
            </a:r>
            <a:r>
              <a:rPr lang="en-CA" sz="2000" b="1" dirty="0"/>
              <a:t> shall not seek, even on anonymized terms, guidance from the Panel on any matter before the </a:t>
            </a:r>
            <a:r>
              <a:rPr lang="en-CA" sz="2000" b="1" dirty="0" err="1"/>
              <a:t>Ombuds</a:t>
            </a:r>
            <a:r>
              <a:rPr lang="en-CA" sz="2000" b="1" dirty="0"/>
              <a:t>.  </a:t>
            </a:r>
            <a:endParaRPr lang="en-US" sz="2000" b="1" dirty="0"/>
          </a:p>
          <a:p>
            <a:pPr marL="0" indent="0">
              <a:buNone/>
            </a:pPr>
            <a:r>
              <a:rPr lang="en-CA" sz="2000" b="1" dirty="0"/>
              <a:t>The Panel will only have the six specifically enumerated powers set out in the recommendation.</a:t>
            </a:r>
          </a:p>
          <a:p>
            <a:pPr marL="0" lvl="0" indent="0">
              <a:buNone/>
            </a:pPr>
            <a:endParaRPr lang="en-US" dirty="0"/>
          </a:p>
        </p:txBody>
      </p:sp>
      <p:pic>
        <p:nvPicPr>
          <p:cNvPr id="4" name="Picture 3">
            <a:extLst>
              <a:ext uri="{FF2B5EF4-FFF2-40B4-BE49-F238E27FC236}">
                <a16:creationId xmlns:a16="http://schemas.microsoft.com/office/drawing/2014/main" id="{CADB2F4F-54A3-41FF-A658-98137B008924}"/>
              </a:ext>
            </a:extLst>
          </p:cNvPr>
          <p:cNvPicPr/>
          <p:nvPr/>
        </p:nvPicPr>
        <p:blipFill>
          <a:blip r:embed="rId2"/>
          <a:stretch>
            <a:fillRect/>
          </a:stretch>
        </p:blipFill>
        <p:spPr>
          <a:xfrm>
            <a:off x="266700" y="46179"/>
            <a:ext cx="914400" cy="850900"/>
          </a:xfrm>
          <a:prstGeom prst="rect">
            <a:avLst/>
          </a:prstGeom>
        </p:spPr>
      </p:pic>
    </p:spTree>
    <p:extLst>
      <p:ext uri="{BB962C8B-B14F-4D97-AF65-F5344CB8AC3E}">
        <p14:creationId xmlns:p14="http://schemas.microsoft.com/office/powerpoint/2010/main" val="15971366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80517" y="46179"/>
            <a:ext cx="7907338" cy="1085935"/>
          </a:xfrm>
        </p:spPr>
        <p:txBody>
          <a:bodyPr/>
          <a:lstStyle/>
          <a:p>
            <a:r>
              <a:rPr lang="en-CA" b="1" dirty="0"/>
              <a:t>     3.1 The </a:t>
            </a:r>
            <a:r>
              <a:rPr lang="en-CA" b="1" dirty="0" err="1"/>
              <a:t>Ombuds</a:t>
            </a:r>
            <a:r>
              <a:rPr lang="en-CA" b="1" dirty="0"/>
              <a:t> </a:t>
            </a:r>
            <a:r>
              <a:rPr lang="en-CA" b="1" dirty="0" err="1"/>
              <a:t>Avisory</a:t>
            </a:r>
            <a:r>
              <a:rPr lang="en-CA" b="1" dirty="0"/>
              <a:t> Panel</a:t>
            </a:r>
            <a:endParaRPr lang="en-US" b="1" dirty="0"/>
          </a:p>
        </p:txBody>
      </p:sp>
      <p:sp>
        <p:nvSpPr>
          <p:cNvPr id="3" name="Content Placeholder 2"/>
          <p:cNvSpPr>
            <a:spLocks noGrp="1"/>
          </p:cNvSpPr>
          <p:nvPr>
            <p:ph sz="quarter" idx="10"/>
          </p:nvPr>
        </p:nvSpPr>
        <p:spPr>
          <a:xfrm>
            <a:off x="609600" y="1470212"/>
            <a:ext cx="7907338" cy="5053418"/>
          </a:xfrm>
        </p:spPr>
        <p:txBody>
          <a:bodyPr/>
          <a:lstStyle/>
          <a:p>
            <a:pPr marL="0" indent="0">
              <a:buNone/>
            </a:pPr>
            <a:r>
              <a:rPr lang="en-CA" sz="2000" b="1" dirty="0"/>
              <a:t>In implementing the portion of the recommendation “recommend to the Board firing an </a:t>
            </a:r>
            <a:r>
              <a:rPr lang="en-CA" sz="2000" b="1" dirty="0" err="1"/>
              <a:t>Ombuds</a:t>
            </a:r>
            <a:r>
              <a:rPr lang="en-CA" sz="2000" b="1" dirty="0"/>
              <a:t> for cause”  - because under the Bylaws only the Board has the power to fire the </a:t>
            </a:r>
            <a:r>
              <a:rPr lang="en-CA" sz="2000" b="1" dirty="0" err="1"/>
              <a:t>Ombuds</a:t>
            </a:r>
            <a:r>
              <a:rPr lang="en-CA" sz="2000" b="1" dirty="0"/>
              <a:t>, the CCWG advises that the Board should implement this recommendation by preparing and publishing information about the process any ICANN community participants can use to provide the Board with feedback about, or raise concerns regarding, the performance of the </a:t>
            </a:r>
            <a:r>
              <a:rPr lang="en-CA" sz="2000" b="1" dirty="0" err="1"/>
              <a:t>Ombuds</a:t>
            </a:r>
            <a:r>
              <a:rPr lang="en-CA" sz="2000" b="1" dirty="0"/>
              <a:t>. The Panel is welcome to offer feedback on the performance of the </a:t>
            </a:r>
            <a:r>
              <a:rPr lang="en-CA" sz="2000" b="1" dirty="0" err="1"/>
              <a:t>Ombuds</a:t>
            </a:r>
            <a:r>
              <a:rPr lang="en-CA" sz="2000" b="1" dirty="0"/>
              <a:t>, but can only provide any feedback though this process (aside from the regular external evaluation). The CCWG suggests this clarification to preserve the right of the Panel to raise any concerns with the performance of the </a:t>
            </a:r>
            <a:r>
              <a:rPr lang="en-CA" sz="2000" b="1" dirty="0" err="1"/>
              <a:t>Ombuds</a:t>
            </a:r>
            <a:r>
              <a:rPr lang="en-CA" sz="2000" b="1" dirty="0"/>
              <a:t> function while not interfering with the Board’s responsibilities in managing the engagement of the </a:t>
            </a:r>
            <a:r>
              <a:rPr lang="en-CA" sz="2000" b="1" dirty="0" err="1"/>
              <a:t>Ombuds</a:t>
            </a:r>
            <a:r>
              <a:rPr lang="en-CA" sz="2000" b="1" dirty="0"/>
              <a:t> and considering concerns raised in an appropriate way.</a:t>
            </a:r>
            <a:endParaRPr lang="en-US" sz="2000" b="1" dirty="0"/>
          </a:p>
          <a:p>
            <a:pPr marL="0" indent="0">
              <a:buNone/>
            </a:pPr>
            <a:endParaRPr lang="en-US" dirty="0"/>
          </a:p>
          <a:p>
            <a:pPr marL="0" lvl="0" indent="0">
              <a:buNone/>
            </a:pPr>
            <a:endParaRPr lang="en-US" dirty="0"/>
          </a:p>
        </p:txBody>
      </p:sp>
      <p:pic>
        <p:nvPicPr>
          <p:cNvPr id="4" name="Picture 3">
            <a:extLst>
              <a:ext uri="{FF2B5EF4-FFF2-40B4-BE49-F238E27FC236}">
                <a16:creationId xmlns:a16="http://schemas.microsoft.com/office/drawing/2014/main" id="{9081C327-2B07-4542-86AE-5AF9DE4F8AE1}"/>
              </a:ext>
            </a:extLst>
          </p:cNvPr>
          <p:cNvPicPr/>
          <p:nvPr/>
        </p:nvPicPr>
        <p:blipFill>
          <a:blip r:embed="rId2"/>
          <a:stretch>
            <a:fillRect/>
          </a:stretch>
        </p:blipFill>
        <p:spPr>
          <a:xfrm>
            <a:off x="371475" y="46179"/>
            <a:ext cx="914400" cy="850900"/>
          </a:xfrm>
          <a:prstGeom prst="rect">
            <a:avLst/>
          </a:prstGeom>
        </p:spPr>
      </p:pic>
    </p:spTree>
    <p:extLst>
      <p:ext uri="{BB962C8B-B14F-4D97-AF65-F5344CB8AC3E}">
        <p14:creationId xmlns:p14="http://schemas.microsoft.com/office/powerpoint/2010/main" val="3379469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dirty="0"/>
              <a:t>CCWG-</a:t>
            </a:r>
            <a:r>
              <a:rPr lang="en-US" dirty="0"/>
              <a:t>Accountability</a:t>
            </a:r>
            <a:r>
              <a:rPr lang="fr-FR" dirty="0"/>
              <a:t> WS2</a:t>
            </a:r>
            <a:br>
              <a:rPr lang="fr-FR" dirty="0"/>
            </a:br>
            <a:br>
              <a:rPr lang="en-US" dirty="0"/>
            </a:br>
            <a:r>
              <a:rPr lang="en-US" dirty="0"/>
              <a:t>Presentation of the WS2 Final Report and Implementation Advice</a:t>
            </a:r>
          </a:p>
        </p:txBody>
      </p:sp>
      <p:sp>
        <p:nvSpPr>
          <p:cNvPr id="3" name="Text Placeholder 2"/>
          <p:cNvSpPr>
            <a:spLocks noGrp="1"/>
          </p:cNvSpPr>
          <p:nvPr>
            <p:ph type="body" sz="quarter" idx="10"/>
          </p:nvPr>
        </p:nvSpPr>
        <p:spPr/>
        <p:txBody>
          <a:bodyPr/>
          <a:lstStyle/>
          <a:p>
            <a:r>
              <a:rPr lang="en-US" dirty="0"/>
              <a:t> </a:t>
            </a:r>
          </a:p>
        </p:txBody>
      </p:sp>
      <p:sp>
        <p:nvSpPr>
          <p:cNvPr id="4" name="Text Placeholder 3"/>
          <p:cNvSpPr>
            <a:spLocks noGrp="1"/>
          </p:cNvSpPr>
          <p:nvPr>
            <p:ph type="body" sz="quarter" idx="11"/>
          </p:nvPr>
        </p:nvSpPr>
        <p:spPr/>
        <p:txBody>
          <a:bodyPr>
            <a:normAutofit lnSpcReduction="10000"/>
          </a:bodyPr>
          <a:lstStyle/>
          <a:p>
            <a:r>
              <a:rPr lang="en-US" dirty="0"/>
              <a:t> </a:t>
            </a:r>
          </a:p>
        </p:txBody>
      </p:sp>
      <p:sp>
        <p:nvSpPr>
          <p:cNvPr id="5" name="Text Placeholder 4"/>
          <p:cNvSpPr>
            <a:spLocks noGrp="1"/>
          </p:cNvSpPr>
          <p:nvPr>
            <p:ph type="body" sz="quarter" idx="12"/>
          </p:nvPr>
        </p:nvSpPr>
        <p:spPr/>
        <p:txBody>
          <a:bodyPr/>
          <a:lstStyle/>
          <a:p>
            <a:r>
              <a:rPr lang="en-US" dirty="0"/>
              <a:t>June 2018</a:t>
            </a:r>
          </a:p>
        </p:txBody>
      </p:sp>
      <p:sp>
        <p:nvSpPr>
          <p:cNvPr id="6" name="Text Placeholder 5"/>
          <p:cNvSpPr>
            <a:spLocks noGrp="1"/>
          </p:cNvSpPr>
          <p:nvPr>
            <p:ph type="body" sz="quarter" idx="13"/>
          </p:nvPr>
        </p:nvSpPr>
        <p:spPr/>
        <p:txBody>
          <a:bodyPr>
            <a:normAutofit/>
          </a:bodyPr>
          <a:lstStyle/>
          <a:p>
            <a:r>
              <a:rPr lang="en-US" sz="4000" dirty="0"/>
              <a:t> ICANN 62</a:t>
            </a:r>
          </a:p>
        </p:txBody>
      </p:sp>
    </p:spTree>
    <p:extLst>
      <p:ext uri="{BB962C8B-B14F-4D97-AF65-F5344CB8AC3E}">
        <p14:creationId xmlns:p14="http://schemas.microsoft.com/office/powerpoint/2010/main" val="33115750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80517" y="46179"/>
            <a:ext cx="7907338" cy="1085935"/>
          </a:xfrm>
        </p:spPr>
        <p:txBody>
          <a:bodyPr/>
          <a:lstStyle/>
          <a:p>
            <a:r>
              <a:rPr lang="en-CA" b="1" dirty="0"/>
              <a:t>     3.1 The </a:t>
            </a:r>
            <a:r>
              <a:rPr lang="en-CA" b="1" dirty="0" err="1"/>
              <a:t>Ombuds</a:t>
            </a:r>
            <a:r>
              <a:rPr lang="en-CA" b="1" dirty="0"/>
              <a:t> </a:t>
            </a:r>
            <a:r>
              <a:rPr lang="en-CA" b="1" dirty="0" err="1"/>
              <a:t>Avisory</a:t>
            </a:r>
            <a:r>
              <a:rPr lang="en-CA" b="1" dirty="0"/>
              <a:t> Panel</a:t>
            </a:r>
            <a:endParaRPr lang="en-US" b="1" dirty="0"/>
          </a:p>
        </p:txBody>
      </p:sp>
      <p:sp>
        <p:nvSpPr>
          <p:cNvPr id="3" name="Content Placeholder 2"/>
          <p:cNvSpPr>
            <a:spLocks noGrp="1"/>
          </p:cNvSpPr>
          <p:nvPr>
            <p:ph sz="quarter" idx="10"/>
          </p:nvPr>
        </p:nvSpPr>
        <p:spPr>
          <a:xfrm>
            <a:off x="609600" y="1470212"/>
            <a:ext cx="7907338" cy="5053418"/>
          </a:xfrm>
        </p:spPr>
        <p:txBody>
          <a:bodyPr/>
          <a:lstStyle/>
          <a:p>
            <a:pPr marL="0" indent="0">
              <a:buNone/>
            </a:pPr>
            <a:r>
              <a:rPr lang="en-CA" sz="2000" b="1" dirty="0"/>
              <a:t>In implementing the portion of the recommendation “Make recommendations regarding any potential involvement of the IOO in noncompliant work based on the criteria listed in recommendation 11”, this should only occur at the request of the Board.</a:t>
            </a:r>
            <a:endParaRPr lang="en-US" sz="2000" b="1" dirty="0"/>
          </a:p>
          <a:p>
            <a:pPr marL="0" indent="0">
              <a:buNone/>
            </a:pPr>
            <a:r>
              <a:rPr lang="en-CA" sz="2000" b="1" dirty="0"/>
              <a:t>Finally, a formal process to select the panel members should be created. This should ensure that candidates have extensive ICANN and/or </a:t>
            </a:r>
            <a:r>
              <a:rPr lang="en-CA" sz="2000" b="1" dirty="0" err="1"/>
              <a:t>ombuds</a:t>
            </a:r>
            <a:r>
              <a:rPr lang="en-CA" sz="2000" b="1" dirty="0"/>
              <a:t> experience, and also have complete independence from the SO/ACs. The selection process may be designed in any appropriate means to achieve independence, such as by selection by the Board, an independent recruitment firm, or other appropriate process.  </a:t>
            </a:r>
            <a:endParaRPr lang="en-US" sz="2000" b="1" dirty="0"/>
          </a:p>
          <a:p>
            <a:pPr marL="0" indent="0">
              <a:buNone/>
            </a:pPr>
            <a:r>
              <a:rPr lang="en-CA" sz="2000" b="1" dirty="0"/>
              <a:t>Regardless of the process which is selected the ICANN Board should post details regarding the process that will be utilized.</a:t>
            </a:r>
            <a:endParaRPr lang="en-US" sz="2000" b="1" dirty="0"/>
          </a:p>
          <a:p>
            <a:pPr marL="0" lvl="0" indent="0">
              <a:buNone/>
            </a:pPr>
            <a:endParaRPr lang="en-US" dirty="0"/>
          </a:p>
        </p:txBody>
      </p:sp>
      <p:pic>
        <p:nvPicPr>
          <p:cNvPr id="4" name="Picture 3">
            <a:extLst>
              <a:ext uri="{FF2B5EF4-FFF2-40B4-BE49-F238E27FC236}">
                <a16:creationId xmlns:a16="http://schemas.microsoft.com/office/drawing/2014/main" id="{71B813D8-F70F-4D0B-B73D-859ED20DB420}"/>
              </a:ext>
            </a:extLst>
          </p:cNvPr>
          <p:cNvPicPr/>
          <p:nvPr/>
        </p:nvPicPr>
        <p:blipFill>
          <a:blip r:embed="rId2"/>
          <a:stretch>
            <a:fillRect/>
          </a:stretch>
        </p:blipFill>
        <p:spPr>
          <a:xfrm>
            <a:off x="231775" y="0"/>
            <a:ext cx="914400" cy="850900"/>
          </a:xfrm>
          <a:prstGeom prst="rect">
            <a:avLst/>
          </a:prstGeom>
        </p:spPr>
      </p:pic>
    </p:spTree>
    <p:extLst>
      <p:ext uri="{BB962C8B-B14F-4D97-AF65-F5344CB8AC3E}">
        <p14:creationId xmlns:p14="http://schemas.microsoft.com/office/powerpoint/2010/main" val="11538726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80517" y="46179"/>
            <a:ext cx="7841612" cy="1347192"/>
          </a:xfrm>
        </p:spPr>
        <p:txBody>
          <a:bodyPr/>
          <a:lstStyle/>
          <a:p>
            <a:r>
              <a:rPr lang="en-CA" b="1" dirty="0"/>
              <a:t>    3.2 Transparency of Board Deliberations</a:t>
            </a:r>
            <a:br>
              <a:rPr lang="en-CA" b="1" dirty="0"/>
            </a:br>
            <a:endParaRPr lang="en-US" b="1" dirty="0"/>
          </a:p>
        </p:txBody>
      </p:sp>
      <p:sp>
        <p:nvSpPr>
          <p:cNvPr id="3" name="Content Placeholder 2"/>
          <p:cNvSpPr>
            <a:spLocks noGrp="1"/>
          </p:cNvSpPr>
          <p:nvPr>
            <p:ph sz="quarter" idx="10"/>
          </p:nvPr>
        </p:nvSpPr>
        <p:spPr>
          <a:xfrm>
            <a:off x="609600" y="1470212"/>
            <a:ext cx="7907338" cy="5053418"/>
          </a:xfrm>
        </p:spPr>
        <p:txBody>
          <a:bodyPr/>
          <a:lstStyle/>
          <a:p>
            <a:pPr marL="0" indent="0">
              <a:buNone/>
            </a:pPr>
            <a:r>
              <a:rPr lang="en-CA" sz="2000" b="1" dirty="0"/>
              <a:t>Original recommendation </a:t>
            </a:r>
            <a:r>
              <a:rPr lang="en-CA" sz="2000" dirty="0"/>
              <a:t>-The DIDP exception for deliberative processes should not apply to any factual information, technical reports or reports on the performance or effectiveness of a particular body or strategy, as well as any guideline or reasons for a decision which has already been taken or where the material has already been disclosed to a third party.</a:t>
            </a:r>
            <a:endParaRPr lang="en-US" sz="2000" dirty="0"/>
          </a:p>
          <a:p>
            <a:pPr marL="0" indent="0">
              <a:buNone/>
            </a:pPr>
            <a:r>
              <a:rPr lang="en-CA" sz="2000" b="1" dirty="0"/>
              <a:t>Implementation Guidance:</a:t>
            </a:r>
            <a:endParaRPr lang="en-US" sz="2000" dirty="0"/>
          </a:p>
          <a:p>
            <a:r>
              <a:rPr lang="en-CA" sz="2000" b="1" dirty="0"/>
              <a:t> For the sake of greater clarity, current publications of Board Briefing Materials appear to fulfil this requirement </a:t>
            </a:r>
            <a:endParaRPr lang="en-US" sz="2000" b="1" dirty="0"/>
          </a:p>
          <a:p>
            <a:pPr lvl="0"/>
            <a:r>
              <a:rPr lang="en-CA" sz="2000" b="1" dirty="0"/>
              <a:t>Note: As ICANN organization points out, documents/information already provided to a third party (without obligation to keep as confidential) should not be withheld simply because of a deliberative process exception.</a:t>
            </a:r>
            <a:endParaRPr lang="en-US" sz="2000" b="1" dirty="0"/>
          </a:p>
          <a:p>
            <a:pPr marL="800100" lvl="1" indent="-342900">
              <a:buFont typeface="Arial" panose="020B0604020202020204" pitchFamily="34" charset="0"/>
              <a:buChar char="•"/>
            </a:pPr>
            <a:endParaRPr lang="en-US" dirty="0"/>
          </a:p>
        </p:txBody>
      </p:sp>
      <p:pic>
        <p:nvPicPr>
          <p:cNvPr id="4" name="Picture 3">
            <a:extLst>
              <a:ext uri="{FF2B5EF4-FFF2-40B4-BE49-F238E27FC236}">
                <a16:creationId xmlns:a16="http://schemas.microsoft.com/office/drawing/2014/main" id="{C255ABAD-ADB3-487C-8AC4-3F7882EED476}"/>
              </a:ext>
            </a:extLst>
          </p:cNvPr>
          <p:cNvPicPr/>
          <p:nvPr/>
        </p:nvPicPr>
        <p:blipFill>
          <a:blip r:embed="rId2"/>
          <a:stretch>
            <a:fillRect/>
          </a:stretch>
        </p:blipFill>
        <p:spPr>
          <a:xfrm>
            <a:off x="514350" y="0"/>
            <a:ext cx="914400" cy="850900"/>
          </a:xfrm>
          <a:prstGeom prst="rect">
            <a:avLst/>
          </a:prstGeom>
        </p:spPr>
      </p:pic>
    </p:spTree>
    <p:extLst>
      <p:ext uri="{BB962C8B-B14F-4D97-AF65-F5344CB8AC3E}">
        <p14:creationId xmlns:p14="http://schemas.microsoft.com/office/powerpoint/2010/main" val="4164626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80517" y="46179"/>
            <a:ext cx="7841612" cy="1347192"/>
          </a:xfrm>
        </p:spPr>
        <p:txBody>
          <a:bodyPr/>
          <a:lstStyle/>
          <a:p>
            <a:r>
              <a:rPr lang="en-CA" b="1" dirty="0"/>
              <a:t>    3.2 Transparency of Board Deliberations</a:t>
            </a:r>
            <a:br>
              <a:rPr lang="en-CA" b="1" dirty="0"/>
            </a:br>
            <a:endParaRPr lang="en-US" b="1" dirty="0"/>
          </a:p>
        </p:txBody>
      </p:sp>
      <p:sp>
        <p:nvSpPr>
          <p:cNvPr id="3" name="Content Placeholder 2"/>
          <p:cNvSpPr>
            <a:spLocks noGrp="1"/>
          </p:cNvSpPr>
          <p:nvPr>
            <p:ph sz="quarter" idx="10"/>
          </p:nvPr>
        </p:nvSpPr>
        <p:spPr>
          <a:xfrm>
            <a:off x="609600" y="1470212"/>
            <a:ext cx="7907338" cy="5053418"/>
          </a:xfrm>
        </p:spPr>
        <p:txBody>
          <a:bodyPr/>
          <a:lstStyle/>
          <a:p>
            <a:pPr marL="0" lvl="0" indent="0">
              <a:buNone/>
            </a:pPr>
            <a:r>
              <a:rPr lang="en-CA" b="1" dirty="0"/>
              <a:t>Original recommendation </a:t>
            </a:r>
            <a:r>
              <a:rPr lang="en-CA" dirty="0"/>
              <a:t>- The Bylaws should be revised so that material may only be removed from the minutes of Board meetings where it would be subject to a DIDP exception. Decisions to remove material from the minutes of Board meetings should be subject to IRP appeal.</a:t>
            </a:r>
            <a:endParaRPr lang="en-US" dirty="0"/>
          </a:p>
          <a:p>
            <a:pPr marL="0" indent="0">
              <a:buNone/>
            </a:pPr>
            <a:r>
              <a:rPr lang="en-CA" b="1" dirty="0"/>
              <a:t>Implementation Guidance</a:t>
            </a:r>
            <a:r>
              <a:rPr lang="en-US" b="1" dirty="0"/>
              <a:t>:</a:t>
            </a:r>
            <a:endParaRPr lang="en-US" dirty="0"/>
          </a:p>
          <a:p>
            <a:pPr lvl="0"/>
            <a:r>
              <a:rPr lang="en-CA" sz="2000" b="1" dirty="0"/>
              <a:t>The basis for redaction of Board minutes and withholding information from a DIDP request should be substantially consistent. For the most part this would seem to be the case including if the CCWG-Accountability recommendations which apply to the DIDP are implemented. As such ICANN should publish a register of all redaction of Board minutes explaining the basis for the redaction . Additionally the register should explain how the basis for this redaction aligns with the DIDP exceptions and if it does not align with such an exception explain why. </a:t>
            </a:r>
            <a:endParaRPr lang="en-US" sz="2000" b="1" dirty="0"/>
          </a:p>
          <a:p>
            <a:pPr lvl="0"/>
            <a:r>
              <a:rPr lang="en-CA" sz="2000" b="1" dirty="0"/>
              <a:t>Note: Re IRP appeal – this is currently in the Bylaws.</a:t>
            </a:r>
            <a:endParaRPr lang="en-US" sz="2000" b="1" dirty="0"/>
          </a:p>
          <a:p>
            <a:pPr marL="800100" lvl="1" indent="-342900">
              <a:buFont typeface="Arial" panose="020B0604020202020204" pitchFamily="34" charset="0"/>
              <a:buChar char="•"/>
            </a:pPr>
            <a:endParaRPr lang="en-US" dirty="0"/>
          </a:p>
        </p:txBody>
      </p:sp>
      <p:pic>
        <p:nvPicPr>
          <p:cNvPr id="4" name="Picture 3">
            <a:extLst>
              <a:ext uri="{FF2B5EF4-FFF2-40B4-BE49-F238E27FC236}">
                <a16:creationId xmlns:a16="http://schemas.microsoft.com/office/drawing/2014/main" id="{30F1FE10-B506-494F-915E-AA65B2C5B377}"/>
              </a:ext>
            </a:extLst>
          </p:cNvPr>
          <p:cNvPicPr/>
          <p:nvPr/>
        </p:nvPicPr>
        <p:blipFill>
          <a:blip r:embed="rId2"/>
          <a:stretch>
            <a:fillRect/>
          </a:stretch>
        </p:blipFill>
        <p:spPr>
          <a:xfrm>
            <a:off x="609600" y="46179"/>
            <a:ext cx="914400" cy="850900"/>
          </a:xfrm>
          <a:prstGeom prst="rect">
            <a:avLst/>
          </a:prstGeom>
        </p:spPr>
      </p:pic>
    </p:spTree>
    <p:extLst>
      <p:ext uri="{BB962C8B-B14F-4D97-AF65-F5344CB8AC3E}">
        <p14:creationId xmlns:p14="http://schemas.microsoft.com/office/powerpoint/2010/main" val="28406185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80517" y="46179"/>
            <a:ext cx="7841612" cy="1347192"/>
          </a:xfrm>
        </p:spPr>
        <p:txBody>
          <a:bodyPr/>
          <a:lstStyle/>
          <a:p>
            <a:r>
              <a:rPr lang="en-CA" b="1" dirty="0"/>
              <a:t>    3.2 Transparency of Board Deliberations</a:t>
            </a:r>
            <a:br>
              <a:rPr lang="en-CA" b="1" dirty="0"/>
            </a:br>
            <a:endParaRPr lang="en-US" b="1" dirty="0"/>
          </a:p>
        </p:txBody>
      </p:sp>
      <p:sp>
        <p:nvSpPr>
          <p:cNvPr id="3" name="Content Placeholder 2"/>
          <p:cNvSpPr>
            <a:spLocks noGrp="1"/>
          </p:cNvSpPr>
          <p:nvPr>
            <p:ph sz="quarter" idx="10"/>
          </p:nvPr>
        </p:nvSpPr>
        <p:spPr>
          <a:xfrm>
            <a:off x="609600" y="1470212"/>
            <a:ext cx="7907338" cy="5053418"/>
          </a:xfrm>
        </p:spPr>
        <p:txBody>
          <a:bodyPr/>
          <a:lstStyle/>
          <a:p>
            <a:pPr marL="0" indent="0">
              <a:buNone/>
            </a:pPr>
            <a:r>
              <a:rPr lang="en-CA" b="1" dirty="0"/>
              <a:t>Original recommendation </a:t>
            </a:r>
            <a:r>
              <a:rPr lang="en-CA" dirty="0"/>
              <a:t>- Where material is removed from the minutes of Board meetings, the default should be to allow for its release after a particular period of time, once the potential for harm has dissipated.</a:t>
            </a:r>
            <a:endParaRPr lang="en-US" dirty="0"/>
          </a:p>
          <a:p>
            <a:pPr marL="0" indent="0">
              <a:buNone/>
            </a:pPr>
            <a:r>
              <a:rPr lang="en-CA" b="1" dirty="0"/>
              <a:t>Implementation Guidance</a:t>
            </a:r>
            <a:r>
              <a:rPr lang="en-US" b="1" dirty="0"/>
              <a:t> - </a:t>
            </a:r>
            <a:r>
              <a:rPr lang="en-CA" b="1" dirty="0"/>
              <a:t>When redacting any information the Board should identify if the redacted information can eventually be released or not (ICANN should publish the list of the classes of information which can never be disclosed by law, or other reasons, such as staff employment matters etc.). If redacted information is identified as eventually being subject to release it should identify the conditions which would allow the release (this information should be included in the above mentioned Register). The CEO (or his/her designee) would annually review redacted information which is noted as being conditionally subject to release to see if the conditions for release are met, and shall release all appropriate information and update the Register accordingly. For all redactions (other than those that are part of a category that can never be disclosed), the redacted material should be disclosed during the annual Register review process in the 15th year after the redaction was first entered onto the Register.</a:t>
            </a:r>
            <a:endParaRPr lang="en-US" b="1" dirty="0"/>
          </a:p>
          <a:p>
            <a:pPr marL="800100" lvl="1" indent="-342900">
              <a:buFont typeface="Arial" panose="020B0604020202020204" pitchFamily="34" charset="0"/>
              <a:buChar char="•"/>
            </a:pPr>
            <a:endParaRPr lang="en-US" dirty="0"/>
          </a:p>
        </p:txBody>
      </p:sp>
      <p:pic>
        <p:nvPicPr>
          <p:cNvPr id="4" name="Picture 3">
            <a:extLst>
              <a:ext uri="{FF2B5EF4-FFF2-40B4-BE49-F238E27FC236}">
                <a16:creationId xmlns:a16="http://schemas.microsoft.com/office/drawing/2014/main" id="{191D1AE1-C26A-4BB5-88B6-FF055CDBF176}"/>
              </a:ext>
            </a:extLst>
          </p:cNvPr>
          <p:cNvPicPr/>
          <p:nvPr/>
        </p:nvPicPr>
        <p:blipFill>
          <a:blip r:embed="rId2"/>
          <a:stretch>
            <a:fillRect/>
          </a:stretch>
        </p:blipFill>
        <p:spPr>
          <a:xfrm>
            <a:off x="609600" y="0"/>
            <a:ext cx="914400" cy="850900"/>
          </a:xfrm>
          <a:prstGeom prst="rect">
            <a:avLst/>
          </a:prstGeom>
        </p:spPr>
      </p:pic>
    </p:spTree>
    <p:extLst>
      <p:ext uri="{BB962C8B-B14F-4D97-AF65-F5344CB8AC3E}">
        <p14:creationId xmlns:p14="http://schemas.microsoft.com/office/powerpoint/2010/main" val="23468800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80517" y="46179"/>
            <a:ext cx="7841612" cy="1347192"/>
          </a:xfrm>
        </p:spPr>
        <p:txBody>
          <a:bodyPr/>
          <a:lstStyle/>
          <a:p>
            <a:r>
              <a:rPr lang="en-CA" b="1" dirty="0"/>
              <a:t>    3.3 Government Engagement </a:t>
            </a:r>
            <a:br>
              <a:rPr lang="en-CA" b="1" dirty="0"/>
            </a:br>
            <a:endParaRPr lang="en-US" b="1" dirty="0"/>
          </a:p>
        </p:txBody>
      </p:sp>
      <p:sp>
        <p:nvSpPr>
          <p:cNvPr id="3" name="Content Placeholder 2"/>
          <p:cNvSpPr>
            <a:spLocks noGrp="1"/>
          </p:cNvSpPr>
          <p:nvPr>
            <p:ph sz="quarter" idx="10"/>
          </p:nvPr>
        </p:nvSpPr>
        <p:spPr>
          <a:xfrm>
            <a:off x="609600" y="1470212"/>
            <a:ext cx="7907338" cy="5053418"/>
          </a:xfrm>
        </p:spPr>
        <p:txBody>
          <a:bodyPr/>
          <a:lstStyle/>
          <a:p>
            <a:pPr marL="0" indent="0">
              <a:buNone/>
            </a:pPr>
            <a:endParaRPr lang="en-CA" b="1" dirty="0"/>
          </a:p>
          <a:p>
            <a:pPr marL="0" indent="0">
              <a:buNone/>
            </a:pPr>
            <a:endParaRPr lang="en-CA" b="1" dirty="0"/>
          </a:p>
          <a:p>
            <a:pPr marL="0" indent="0">
              <a:buNone/>
            </a:pPr>
            <a:r>
              <a:rPr lang="en-CA" b="1" dirty="0"/>
              <a:t>Original recommendation </a:t>
            </a:r>
            <a:r>
              <a:rPr lang="en-CA" dirty="0"/>
              <a:t>- In the interest of providing the community greater clarity with regard to how ICANN engages government stakeholders and to ensure that the ICANN community and, if necessary, the Empowered Community is fully aware of ICANN’s interactions with governments, the CCWG-Accountability recommends that ICANN begin disclosing publicly the following (notwithstanding any contractual confidentiality provisions) on at least a yearly (but no more than quarterly) basis with regard to expenditures over $20,000 per year devoted to “political activities”, both in the U.S. and abroad:</a:t>
            </a:r>
            <a:endParaRPr lang="en-US" dirty="0"/>
          </a:p>
        </p:txBody>
      </p:sp>
      <p:pic>
        <p:nvPicPr>
          <p:cNvPr id="4" name="Picture 3">
            <a:extLst>
              <a:ext uri="{FF2B5EF4-FFF2-40B4-BE49-F238E27FC236}">
                <a16:creationId xmlns:a16="http://schemas.microsoft.com/office/drawing/2014/main" id="{AF5E0F7A-313F-4916-A27A-E11C6677B070}"/>
              </a:ext>
            </a:extLst>
          </p:cNvPr>
          <p:cNvPicPr/>
          <p:nvPr/>
        </p:nvPicPr>
        <p:blipFill>
          <a:blip r:embed="rId2"/>
          <a:stretch>
            <a:fillRect/>
          </a:stretch>
        </p:blipFill>
        <p:spPr>
          <a:xfrm>
            <a:off x="323850" y="0"/>
            <a:ext cx="914400" cy="850900"/>
          </a:xfrm>
          <a:prstGeom prst="rect">
            <a:avLst/>
          </a:prstGeom>
        </p:spPr>
      </p:pic>
    </p:spTree>
    <p:extLst>
      <p:ext uri="{BB962C8B-B14F-4D97-AF65-F5344CB8AC3E}">
        <p14:creationId xmlns:p14="http://schemas.microsoft.com/office/powerpoint/2010/main" val="34188975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80517" y="46179"/>
            <a:ext cx="7841612" cy="1347192"/>
          </a:xfrm>
        </p:spPr>
        <p:txBody>
          <a:bodyPr/>
          <a:lstStyle/>
          <a:p>
            <a:r>
              <a:rPr lang="en-CA" b="1" dirty="0"/>
              <a:t>    3.3 Government Engagement </a:t>
            </a:r>
            <a:br>
              <a:rPr lang="en-CA" b="1" dirty="0"/>
            </a:br>
            <a:endParaRPr lang="en-US" b="1" dirty="0"/>
          </a:p>
        </p:txBody>
      </p:sp>
      <p:sp>
        <p:nvSpPr>
          <p:cNvPr id="3" name="Content Placeholder 2"/>
          <p:cNvSpPr>
            <a:spLocks noGrp="1"/>
          </p:cNvSpPr>
          <p:nvPr>
            <p:ph sz="quarter" idx="10"/>
          </p:nvPr>
        </p:nvSpPr>
        <p:spPr>
          <a:xfrm>
            <a:off x="609600" y="1470212"/>
            <a:ext cx="7907338" cy="5053418"/>
          </a:xfrm>
        </p:spPr>
        <p:txBody>
          <a:bodyPr/>
          <a:lstStyle/>
          <a:p>
            <a:pPr marL="0" indent="0">
              <a:buNone/>
            </a:pPr>
            <a:r>
              <a:rPr lang="en-CA" dirty="0"/>
              <a:t>• All expenditures on an itemized basis by ICANN both for outside</a:t>
            </a:r>
            <a:r>
              <a:rPr lang="en-US" dirty="0"/>
              <a:t> </a:t>
            </a:r>
            <a:r>
              <a:rPr lang="en-CA" dirty="0"/>
              <a:t>contractors and internal personnel.</a:t>
            </a:r>
            <a:endParaRPr lang="en-US" dirty="0"/>
          </a:p>
          <a:p>
            <a:pPr marL="0" indent="0">
              <a:buNone/>
            </a:pPr>
            <a:r>
              <a:rPr lang="en-CA" dirty="0"/>
              <a:t>• All identities of those engaging in such activities, both internal and</a:t>
            </a:r>
            <a:r>
              <a:rPr lang="en-US" dirty="0"/>
              <a:t> </a:t>
            </a:r>
            <a:r>
              <a:rPr lang="en-CA" dirty="0"/>
              <a:t>external, on behalf of ICANN.</a:t>
            </a:r>
            <a:endParaRPr lang="en-US" dirty="0"/>
          </a:p>
          <a:p>
            <a:pPr marL="0" indent="0">
              <a:buNone/>
            </a:pPr>
            <a:r>
              <a:rPr lang="en-CA" dirty="0"/>
              <a:t>• The type(s) of engagement used for such activities.</a:t>
            </a:r>
            <a:endParaRPr lang="en-US" dirty="0"/>
          </a:p>
          <a:p>
            <a:pPr marL="0" indent="0">
              <a:buNone/>
            </a:pPr>
            <a:r>
              <a:rPr lang="en-CA" dirty="0"/>
              <a:t>• To whom the engagement and supporting materials are targeted.</a:t>
            </a:r>
            <a:endParaRPr lang="en-US" dirty="0"/>
          </a:p>
          <a:p>
            <a:pPr marL="0" indent="0">
              <a:buNone/>
            </a:pPr>
            <a:r>
              <a:rPr lang="en-CA" dirty="0"/>
              <a:t>• The topic(s) discussed (with relative specificity).</a:t>
            </a:r>
            <a:endParaRPr lang="en-US" dirty="0"/>
          </a:p>
          <a:p>
            <a:pPr marL="800100" lvl="1" indent="-342900">
              <a:buFont typeface="Arial" panose="020B0604020202020204" pitchFamily="34" charset="0"/>
              <a:buChar char="•"/>
            </a:pPr>
            <a:endParaRPr lang="en-US" dirty="0"/>
          </a:p>
        </p:txBody>
      </p:sp>
      <p:pic>
        <p:nvPicPr>
          <p:cNvPr id="4" name="Picture 3">
            <a:extLst>
              <a:ext uri="{FF2B5EF4-FFF2-40B4-BE49-F238E27FC236}">
                <a16:creationId xmlns:a16="http://schemas.microsoft.com/office/drawing/2014/main" id="{E49738E6-7BB2-4092-93F8-B4D06E82B616}"/>
              </a:ext>
            </a:extLst>
          </p:cNvPr>
          <p:cNvPicPr/>
          <p:nvPr/>
        </p:nvPicPr>
        <p:blipFill>
          <a:blip r:embed="rId2"/>
          <a:stretch>
            <a:fillRect/>
          </a:stretch>
        </p:blipFill>
        <p:spPr>
          <a:xfrm>
            <a:off x="330200" y="0"/>
            <a:ext cx="914400" cy="850900"/>
          </a:xfrm>
          <a:prstGeom prst="rect">
            <a:avLst/>
          </a:prstGeom>
        </p:spPr>
      </p:pic>
    </p:spTree>
    <p:extLst>
      <p:ext uri="{BB962C8B-B14F-4D97-AF65-F5344CB8AC3E}">
        <p14:creationId xmlns:p14="http://schemas.microsoft.com/office/powerpoint/2010/main" val="32911970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80517" y="46179"/>
            <a:ext cx="7841612" cy="1347192"/>
          </a:xfrm>
        </p:spPr>
        <p:txBody>
          <a:bodyPr/>
          <a:lstStyle/>
          <a:p>
            <a:r>
              <a:rPr lang="en-CA" b="1" dirty="0"/>
              <a:t>    3.3 Government Engagement </a:t>
            </a:r>
            <a:br>
              <a:rPr lang="en-CA" b="1" dirty="0"/>
            </a:br>
            <a:endParaRPr lang="en-US" b="1" dirty="0"/>
          </a:p>
        </p:txBody>
      </p:sp>
      <p:sp>
        <p:nvSpPr>
          <p:cNvPr id="3" name="Content Placeholder 2"/>
          <p:cNvSpPr>
            <a:spLocks noGrp="1"/>
          </p:cNvSpPr>
          <p:nvPr>
            <p:ph sz="quarter" idx="10"/>
          </p:nvPr>
        </p:nvSpPr>
        <p:spPr>
          <a:xfrm>
            <a:off x="609600" y="1470212"/>
            <a:ext cx="7907338" cy="5053418"/>
          </a:xfrm>
        </p:spPr>
        <p:txBody>
          <a:bodyPr/>
          <a:lstStyle/>
          <a:p>
            <a:pPr marL="0" indent="0">
              <a:buNone/>
            </a:pPr>
            <a:r>
              <a:rPr lang="en-CA" b="1" dirty="0"/>
              <a:t>Implementation Guidance:</a:t>
            </a:r>
          </a:p>
          <a:p>
            <a:pPr marL="0" indent="0">
              <a:buNone/>
            </a:pPr>
            <a:r>
              <a:rPr lang="en-CA" sz="2000" b="1" dirty="0"/>
              <a:t>Note - This recommendation needs to be consistent with DIDP exceptions, specifically the exception which states:</a:t>
            </a:r>
            <a:endParaRPr lang="en-US" sz="2000" b="1" dirty="0"/>
          </a:p>
          <a:p>
            <a:pPr marL="455613" lvl="1" indent="0">
              <a:buNone/>
            </a:pPr>
            <a:r>
              <a:rPr lang="en-CA" sz="2000" b="1" dirty="0"/>
              <a:t>Information provided by or to a government or international organization, or any form of recitation of such information, in the expectation that the information will be kept confidential and/or would or likely would materially prejudice ICANN's relationship with that party (note - the WS2 Transparency recommendations for DIDP did not mention or modify this exception which is currently included in the DIDP and as such it would be expected to stand).</a:t>
            </a:r>
            <a:endParaRPr lang="en-US" sz="2000" b="1" dirty="0"/>
          </a:p>
          <a:p>
            <a:pPr marL="0" indent="0">
              <a:buNone/>
            </a:pPr>
            <a:r>
              <a:rPr lang="en-CA" sz="2000" b="1" dirty="0"/>
              <a:t>The above discussion of DIDP policies is by way of explanation, and does not expand the application of this policy</a:t>
            </a:r>
            <a:endParaRPr lang="en-US" sz="2000" b="1" dirty="0"/>
          </a:p>
          <a:p>
            <a:pPr marL="0" indent="0">
              <a:buNone/>
            </a:pPr>
            <a:endParaRPr lang="en-US" dirty="0"/>
          </a:p>
          <a:p>
            <a:pPr marL="0" indent="0">
              <a:buNone/>
            </a:pPr>
            <a:endParaRPr lang="en-US" dirty="0"/>
          </a:p>
        </p:txBody>
      </p:sp>
      <p:pic>
        <p:nvPicPr>
          <p:cNvPr id="4" name="Picture 3">
            <a:extLst>
              <a:ext uri="{FF2B5EF4-FFF2-40B4-BE49-F238E27FC236}">
                <a16:creationId xmlns:a16="http://schemas.microsoft.com/office/drawing/2014/main" id="{608D0CDC-7C35-4EFC-8331-4506C7AC09F9}"/>
              </a:ext>
            </a:extLst>
          </p:cNvPr>
          <p:cNvPicPr/>
          <p:nvPr/>
        </p:nvPicPr>
        <p:blipFill>
          <a:blip r:embed="rId2"/>
          <a:stretch>
            <a:fillRect/>
          </a:stretch>
        </p:blipFill>
        <p:spPr>
          <a:xfrm>
            <a:off x="273050" y="0"/>
            <a:ext cx="914400" cy="850900"/>
          </a:xfrm>
          <a:prstGeom prst="rect">
            <a:avLst/>
          </a:prstGeom>
        </p:spPr>
      </p:pic>
    </p:spTree>
    <p:extLst>
      <p:ext uri="{BB962C8B-B14F-4D97-AF65-F5344CB8AC3E}">
        <p14:creationId xmlns:p14="http://schemas.microsoft.com/office/powerpoint/2010/main" val="26155741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80517" y="46179"/>
            <a:ext cx="7841612" cy="1347192"/>
          </a:xfrm>
        </p:spPr>
        <p:txBody>
          <a:bodyPr/>
          <a:lstStyle/>
          <a:p>
            <a:r>
              <a:rPr lang="en-CA" b="1" dirty="0"/>
              <a:t>    3.3 Government Engagement </a:t>
            </a:r>
            <a:br>
              <a:rPr lang="en-CA" b="1" dirty="0"/>
            </a:br>
            <a:endParaRPr lang="en-US" b="1" dirty="0"/>
          </a:p>
        </p:txBody>
      </p:sp>
      <p:sp>
        <p:nvSpPr>
          <p:cNvPr id="3" name="Content Placeholder 2"/>
          <p:cNvSpPr>
            <a:spLocks noGrp="1"/>
          </p:cNvSpPr>
          <p:nvPr>
            <p:ph sz="quarter" idx="10"/>
          </p:nvPr>
        </p:nvSpPr>
        <p:spPr>
          <a:xfrm>
            <a:off x="609600" y="1470212"/>
            <a:ext cx="7907338" cy="5053418"/>
          </a:xfrm>
        </p:spPr>
        <p:txBody>
          <a:bodyPr/>
          <a:lstStyle/>
          <a:p>
            <a:pPr marL="0" indent="0">
              <a:buNone/>
            </a:pPr>
            <a:r>
              <a:rPr lang="en-CA" sz="2000" b="1" dirty="0"/>
              <a:t>Overall one must recognize that ICANN is a critical actor in the DNS and has significant expertise in the area. ICANN’s corporate objectives include a number of activities and programs to share this expertise with all interested parties including governments.</a:t>
            </a:r>
            <a:endParaRPr lang="en-US" sz="2000" b="1" dirty="0"/>
          </a:p>
          <a:p>
            <a:pPr marL="0" indent="0">
              <a:buNone/>
            </a:pPr>
            <a:r>
              <a:rPr lang="en-CA" sz="2000" b="1" dirty="0"/>
              <a:t>As such any activities where ICANN is presenting information which is publicly available or which is part of formally published ICANN position on a subject through training programs, conferences or individual meetings should not be required to be disclosed beyond the reports which are currently published by ICANN and reports regarding bilateral conversations with governments.</a:t>
            </a:r>
            <a:endParaRPr lang="en-US" sz="2000" b="1" dirty="0"/>
          </a:p>
          <a:p>
            <a:pPr marL="455613" lvl="1" indent="0">
              <a:buNone/>
            </a:pPr>
            <a:r>
              <a:rPr lang="en-CA" sz="2000" b="1" dirty="0"/>
              <a:t>Note: Reporting on bilateral conversations can be found in the ICANN Quarterly Reports. Additional information on specifics of these reports can be requested via the DIDP subject to the stated exceptions. An example of such a report can be found at https://www.icann.org/en/system/files/files/quarterly-report-08may18-en.pdf page 29</a:t>
            </a:r>
            <a:endParaRPr lang="en-US" sz="2000" b="1" dirty="0"/>
          </a:p>
          <a:p>
            <a:endParaRPr lang="en-US" dirty="0"/>
          </a:p>
        </p:txBody>
      </p:sp>
      <p:pic>
        <p:nvPicPr>
          <p:cNvPr id="4" name="Picture 3">
            <a:extLst>
              <a:ext uri="{FF2B5EF4-FFF2-40B4-BE49-F238E27FC236}">
                <a16:creationId xmlns:a16="http://schemas.microsoft.com/office/drawing/2014/main" id="{243ED083-2357-49FC-879F-BBD811A64704}"/>
              </a:ext>
            </a:extLst>
          </p:cNvPr>
          <p:cNvPicPr/>
          <p:nvPr/>
        </p:nvPicPr>
        <p:blipFill>
          <a:blip r:embed="rId2"/>
          <a:stretch>
            <a:fillRect/>
          </a:stretch>
        </p:blipFill>
        <p:spPr>
          <a:xfrm>
            <a:off x="364671" y="0"/>
            <a:ext cx="914400" cy="850900"/>
          </a:xfrm>
          <a:prstGeom prst="rect">
            <a:avLst/>
          </a:prstGeom>
        </p:spPr>
      </p:pic>
    </p:spTree>
    <p:extLst>
      <p:ext uri="{BB962C8B-B14F-4D97-AF65-F5344CB8AC3E}">
        <p14:creationId xmlns:p14="http://schemas.microsoft.com/office/powerpoint/2010/main" val="30473144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80517" y="46179"/>
            <a:ext cx="7841612" cy="1347192"/>
          </a:xfrm>
        </p:spPr>
        <p:txBody>
          <a:bodyPr/>
          <a:lstStyle/>
          <a:p>
            <a:r>
              <a:rPr lang="en-CA" b="1" dirty="0"/>
              <a:t>    3.3 Government Engagement </a:t>
            </a:r>
            <a:br>
              <a:rPr lang="en-CA" b="1" dirty="0"/>
            </a:br>
            <a:endParaRPr lang="en-US" b="1" dirty="0"/>
          </a:p>
        </p:txBody>
      </p:sp>
      <p:sp>
        <p:nvSpPr>
          <p:cNvPr id="3" name="Content Placeholder 2"/>
          <p:cNvSpPr>
            <a:spLocks noGrp="1"/>
          </p:cNvSpPr>
          <p:nvPr>
            <p:ph sz="quarter" idx="10"/>
          </p:nvPr>
        </p:nvSpPr>
        <p:spPr>
          <a:xfrm>
            <a:off x="609600" y="1470212"/>
            <a:ext cx="7907338" cy="5053418"/>
          </a:xfrm>
        </p:spPr>
        <p:txBody>
          <a:bodyPr/>
          <a:lstStyle/>
          <a:p>
            <a:pPr marL="0" indent="0">
              <a:buNone/>
            </a:pPr>
            <a:endParaRPr lang="en-US" dirty="0"/>
          </a:p>
          <a:p>
            <a:pPr marL="0" indent="0">
              <a:buNone/>
            </a:pPr>
            <a:r>
              <a:rPr lang="en-CA" sz="2000" b="1" dirty="0"/>
              <a:t>To further facilitate the community’s understanding of ICANN’s objectives in discussions with governments it should publish an annual Government Engagement Strategy which should describe the focus of its interactions with governments for the coming year. This document should be derived from existing documentation including but not limited to annual planning, CEO reports to the Board and correspondence with the GAC.</a:t>
            </a:r>
            <a:endParaRPr lang="en-US" sz="2000" b="1" dirty="0"/>
          </a:p>
          <a:p>
            <a:pPr marL="0" indent="0">
              <a:buNone/>
            </a:pPr>
            <a:endParaRPr lang="en-US" dirty="0"/>
          </a:p>
        </p:txBody>
      </p:sp>
      <p:pic>
        <p:nvPicPr>
          <p:cNvPr id="4" name="Picture 3">
            <a:extLst>
              <a:ext uri="{FF2B5EF4-FFF2-40B4-BE49-F238E27FC236}">
                <a16:creationId xmlns:a16="http://schemas.microsoft.com/office/drawing/2014/main" id="{0C7C4EB7-BE17-460E-8123-3411E88727E1}"/>
              </a:ext>
            </a:extLst>
          </p:cNvPr>
          <p:cNvPicPr/>
          <p:nvPr/>
        </p:nvPicPr>
        <p:blipFill>
          <a:blip r:embed="rId2"/>
          <a:stretch>
            <a:fillRect/>
          </a:stretch>
        </p:blipFill>
        <p:spPr>
          <a:xfrm>
            <a:off x="282575" y="22225"/>
            <a:ext cx="914400" cy="850900"/>
          </a:xfrm>
          <a:prstGeom prst="rect">
            <a:avLst/>
          </a:prstGeom>
        </p:spPr>
      </p:pic>
    </p:spTree>
    <p:extLst>
      <p:ext uri="{BB962C8B-B14F-4D97-AF65-F5344CB8AC3E}">
        <p14:creationId xmlns:p14="http://schemas.microsoft.com/office/powerpoint/2010/main" val="28170905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80517" y="46179"/>
            <a:ext cx="7841612" cy="862778"/>
          </a:xfrm>
        </p:spPr>
        <p:txBody>
          <a:bodyPr/>
          <a:lstStyle/>
          <a:p>
            <a:r>
              <a:rPr lang="en-CA" b="1" dirty="0"/>
              <a:t>    3.4 Open Contracting </a:t>
            </a:r>
            <a:br>
              <a:rPr lang="en-CA" b="1" dirty="0"/>
            </a:br>
            <a:endParaRPr lang="en-US" b="1" dirty="0"/>
          </a:p>
        </p:txBody>
      </p:sp>
      <p:sp>
        <p:nvSpPr>
          <p:cNvPr id="3" name="Content Placeholder 2"/>
          <p:cNvSpPr>
            <a:spLocks noGrp="1"/>
          </p:cNvSpPr>
          <p:nvPr>
            <p:ph sz="quarter" idx="10"/>
          </p:nvPr>
        </p:nvSpPr>
        <p:spPr>
          <a:xfrm>
            <a:off x="609600" y="996043"/>
            <a:ext cx="7907338" cy="5527587"/>
          </a:xfrm>
        </p:spPr>
        <p:txBody>
          <a:bodyPr/>
          <a:lstStyle/>
          <a:p>
            <a:pPr marL="0" indent="0">
              <a:buNone/>
            </a:pPr>
            <a:r>
              <a:rPr lang="en-CA" b="1" dirty="0"/>
              <a:t>Original recommendation </a:t>
            </a:r>
            <a:r>
              <a:rPr lang="en-CA" dirty="0"/>
              <a:t>- 16) Wherever possible, ICANN's contracts should either be proactively dis-closed or available for request under the DIDP. The DIDP should allow ICANN to withhold information subject to a non-disclosure agreement, however such agreements should only be entered into where the contracting party satisfies ICANN that it has a legitimate commercial reason for requesting the NDA, or where information contained therein would be subject to other exceptions within the DIDP (such as, for example, where the contract contains information whose disclosure would be harmful to the security and stability of the Internet). </a:t>
            </a:r>
            <a:endParaRPr lang="en-US" dirty="0"/>
          </a:p>
          <a:p>
            <a:pPr marL="0" indent="0">
              <a:buNone/>
            </a:pPr>
            <a:r>
              <a:rPr lang="en-CA" b="1" dirty="0"/>
              <a:t>Implementation Guidance:</a:t>
            </a:r>
            <a:endParaRPr lang="en-US" dirty="0"/>
          </a:p>
          <a:p>
            <a:pPr lvl="0"/>
            <a:r>
              <a:rPr lang="en-CA" sz="2000" b="1" dirty="0"/>
              <a:t>As the recommendation starts with the language "wherever possible" we would recommend that ICANN publish a document clearly stating its position on the limited use of NDAs and documenting the information that will make available on its contracted relationships, as discussed below. </a:t>
            </a:r>
            <a:endParaRPr lang="en-US" sz="2000" b="1" dirty="0"/>
          </a:p>
          <a:p>
            <a:pPr marL="0" indent="0">
              <a:buNone/>
            </a:pPr>
            <a:endParaRPr lang="en-US" dirty="0"/>
          </a:p>
        </p:txBody>
      </p:sp>
      <p:pic>
        <p:nvPicPr>
          <p:cNvPr id="4" name="Picture 3">
            <a:extLst>
              <a:ext uri="{FF2B5EF4-FFF2-40B4-BE49-F238E27FC236}">
                <a16:creationId xmlns:a16="http://schemas.microsoft.com/office/drawing/2014/main" id="{B3CC8116-0FEE-47A4-98E5-E210B660F1DC}"/>
              </a:ext>
            </a:extLst>
          </p:cNvPr>
          <p:cNvPicPr/>
          <p:nvPr/>
        </p:nvPicPr>
        <p:blipFill>
          <a:blip r:embed="rId2"/>
          <a:stretch>
            <a:fillRect/>
          </a:stretch>
        </p:blipFill>
        <p:spPr>
          <a:xfrm>
            <a:off x="1257300" y="0"/>
            <a:ext cx="914400" cy="850900"/>
          </a:xfrm>
          <a:prstGeom prst="rect">
            <a:avLst/>
          </a:prstGeom>
        </p:spPr>
      </p:pic>
    </p:spTree>
    <p:extLst>
      <p:ext uri="{BB962C8B-B14F-4D97-AF65-F5344CB8AC3E}">
        <p14:creationId xmlns:p14="http://schemas.microsoft.com/office/powerpoint/2010/main" val="32159595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74904" y="46179"/>
            <a:ext cx="8012951" cy="769796"/>
          </a:xfrm>
        </p:spPr>
        <p:txBody>
          <a:bodyPr/>
          <a:lstStyle/>
          <a:p>
            <a:r>
              <a:rPr lang="en-US" dirty="0"/>
              <a:t>Agenda</a:t>
            </a:r>
          </a:p>
        </p:txBody>
      </p:sp>
      <p:sp>
        <p:nvSpPr>
          <p:cNvPr id="3" name="Content Placeholder 2"/>
          <p:cNvSpPr>
            <a:spLocks noGrp="1"/>
          </p:cNvSpPr>
          <p:nvPr>
            <p:ph sz="quarter" idx="10"/>
          </p:nvPr>
        </p:nvSpPr>
        <p:spPr/>
        <p:txBody>
          <a:bodyPr/>
          <a:lstStyle/>
          <a:p>
            <a:pPr lvl="0">
              <a:buFont typeface="+mj-lt"/>
              <a:buAutoNum type="arabicPeriod"/>
            </a:pPr>
            <a:r>
              <a:rPr lang="en-US" sz="2800" dirty="0"/>
              <a:t>Current Status</a:t>
            </a:r>
          </a:p>
          <a:p>
            <a:pPr lvl="0">
              <a:buFont typeface="+mj-lt"/>
              <a:buAutoNum type="arabicPeriod"/>
            </a:pPr>
            <a:r>
              <a:rPr lang="en-US" sz="2800" dirty="0"/>
              <a:t>Review of recommendations</a:t>
            </a:r>
          </a:p>
          <a:p>
            <a:pPr lvl="0">
              <a:buFont typeface="+mj-lt"/>
              <a:buAutoNum type="arabicPeriod"/>
            </a:pPr>
            <a:r>
              <a:rPr lang="en-US" sz="2800" dirty="0"/>
              <a:t>Review of Board Concerns and Implementation Guidance.</a:t>
            </a:r>
          </a:p>
          <a:p>
            <a:pPr lvl="0">
              <a:buFont typeface="+mj-lt"/>
              <a:buAutoNum type="arabicPeriod"/>
            </a:pPr>
            <a:r>
              <a:rPr lang="en-US" sz="2800" dirty="0"/>
              <a:t>Process Going Forward</a:t>
            </a:r>
          </a:p>
          <a:p>
            <a:pPr lvl="0">
              <a:buFont typeface="+mj-lt"/>
              <a:buAutoNum type="arabicPeriod"/>
            </a:pPr>
            <a:r>
              <a:rPr lang="en-CA" sz="2800" dirty="0"/>
              <a:t>Questions</a:t>
            </a:r>
          </a:p>
          <a:p>
            <a:pPr lvl="0">
              <a:buFont typeface="+mj-lt"/>
              <a:buAutoNum type="arabicPeriod"/>
            </a:pPr>
            <a:r>
              <a:rPr lang="en-US" sz="2800" dirty="0"/>
              <a:t>Adjournment</a:t>
            </a:r>
          </a:p>
        </p:txBody>
      </p:sp>
    </p:spTree>
    <p:extLst>
      <p:ext uri="{BB962C8B-B14F-4D97-AF65-F5344CB8AC3E}">
        <p14:creationId xmlns:p14="http://schemas.microsoft.com/office/powerpoint/2010/main" val="9286878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80517" y="46179"/>
            <a:ext cx="7841612" cy="862778"/>
          </a:xfrm>
        </p:spPr>
        <p:txBody>
          <a:bodyPr/>
          <a:lstStyle/>
          <a:p>
            <a:r>
              <a:rPr lang="en-CA" b="1" dirty="0"/>
              <a:t>    3.4 Open Contracting </a:t>
            </a:r>
            <a:br>
              <a:rPr lang="en-CA" b="1" dirty="0"/>
            </a:br>
            <a:endParaRPr lang="en-US" b="1" dirty="0"/>
          </a:p>
        </p:txBody>
      </p:sp>
      <p:sp>
        <p:nvSpPr>
          <p:cNvPr id="3" name="Content Placeholder 2"/>
          <p:cNvSpPr>
            <a:spLocks noGrp="1"/>
          </p:cNvSpPr>
          <p:nvPr>
            <p:ph sz="quarter" idx="10"/>
          </p:nvPr>
        </p:nvSpPr>
        <p:spPr>
          <a:xfrm>
            <a:off x="609600" y="996043"/>
            <a:ext cx="7907338" cy="5527587"/>
          </a:xfrm>
        </p:spPr>
        <p:txBody>
          <a:bodyPr/>
          <a:lstStyle/>
          <a:p>
            <a:pPr marL="0" indent="0">
              <a:buNone/>
            </a:pPr>
            <a:endParaRPr lang="en-US" dirty="0"/>
          </a:p>
          <a:p>
            <a:pPr lvl="0"/>
            <a:r>
              <a:rPr lang="en-CA" sz="2000" b="1" dirty="0"/>
              <a:t>In the </a:t>
            </a:r>
            <a:r>
              <a:rPr lang="en-CA" sz="2000" b="1" dirty="0" err="1"/>
              <a:t>firsat</a:t>
            </a:r>
            <a:r>
              <a:rPr lang="en-CA" sz="2000" b="1" dirty="0"/>
              <a:t> year of implementation ICANN should publish a register of all suppliers (name of supplier, country or origin and actual annual amount) it pays 500,000$US or more per fiscal year broken down by categories (</a:t>
            </a:r>
            <a:r>
              <a:rPr lang="en-CA" sz="2000" b="1" dirty="0" err="1"/>
              <a:t>eg</a:t>
            </a:r>
            <a:r>
              <a:rPr lang="en-CA" sz="2000" b="1" dirty="0"/>
              <a:t>, computer equipment, software, telecommunication services, contracting etc.). Starting in the second year of implementation ICANN should lower this threshold to 250,000$US. The Board should review this threshold amount on a regular basis to effectively ensure transparency.</a:t>
            </a:r>
            <a:endParaRPr lang="en-US" sz="2000" b="1" dirty="0"/>
          </a:p>
          <a:p>
            <a:pPr lvl="0"/>
            <a:r>
              <a:rPr lang="en-CA" sz="2000" b="1" dirty="0"/>
              <a:t>In scoping ATRT4 or future ATRT reviews SO/ACs should consider if the information provided in the above Register meets their requirements. Should they feel the need for adjustments they should request the review consider this.</a:t>
            </a:r>
            <a:endParaRPr lang="en-US" sz="2000" b="1" dirty="0"/>
          </a:p>
          <a:p>
            <a:pPr marL="0" indent="0">
              <a:buNone/>
            </a:pPr>
            <a:endParaRPr lang="en-US" dirty="0"/>
          </a:p>
        </p:txBody>
      </p:sp>
      <p:pic>
        <p:nvPicPr>
          <p:cNvPr id="4" name="Picture 3">
            <a:extLst>
              <a:ext uri="{FF2B5EF4-FFF2-40B4-BE49-F238E27FC236}">
                <a16:creationId xmlns:a16="http://schemas.microsoft.com/office/drawing/2014/main" id="{3B2FE9BE-26FD-4B8B-8C5D-F10080E34F69}"/>
              </a:ext>
            </a:extLst>
          </p:cNvPr>
          <p:cNvPicPr/>
          <p:nvPr/>
        </p:nvPicPr>
        <p:blipFill>
          <a:blip r:embed="rId2"/>
          <a:stretch>
            <a:fillRect/>
          </a:stretch>
        </p:blipFill>
        <p:spPr>
          <a:xfrm>
            <a:off x="1149350" y="0"/>
            <a:ext cx="914400" cy="850900"/>
          </a:xfrm>
          <a:prstGeom prst="rect">
            <a:avLst/>
          </a:prstGeom>
        </p:spPr>
      </p:pic>
    </p:spTree>
    <p:extLst>
      <p:ext uri="{BB962C8B-B14F-4D97-AF65-F5344CB8AC3E}">
        <p14:creationId xmlns:p14="http://schemas.microsoft.com/office/powerpoint/2010/main" val="12314092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AA4E6-9FE1-8B40-B46C-254AA2C348B1}"/>
              </a:ext>
            </a:extLst>
          </p:cNvPr>
          <p:cNvSpPr>
            <a:spLocks noGrp="1"/>
          </p:cNvSpPr>
          <p:nvPr>
            <p:ph type="title"/>
          </p:nvPr>
        </p:nvSpPr>
        <p:spPr/>
        <p:txBody>
          <a:bodyPr/>
          <a:lstStyle/>
          <a:p>
            <a:r>
              <a:rPr lang="en-CA" sz="3600" b="1" dirty="0"/>
              <a:t>4. </a:t>
            </a:r>
            <a:r>
              <a:rPr lang="en-US" sz="3600" b="1" dirty="0"/>
              <a:t>Process Going Forward</a:t>
            </a:r>
            <a:endParaRPr lang="en-US" sz="3600" dirty="0"/>
          </a:p>
        </p:txBody>
      </p:sp>
      <p:sp>
        <p:nvSpPr>
          <p:cNvPr id="3" name="TextBox 2">
            <a:extLst>
              <a:ext uri="{FF2B5EF4-FFF2-40B4-BE49-F238E27FC236}">
                <a16:creationId xmlns:a16="http://schemas.microsoft.com/office/drawing/2014/main" id="{874DA4E7-CA55-9645-AA13-B9ADA78EB9E8}"/>
              </a:ext>
            </a:extLst>
          </p:cNvPr>
          <p:cNvSpPr txBox="1"/>
          <p:nvPr/>
        </p:nvSpPr>
        <p:spPr>
          <a:xfrm>
            <a:off x="726270" y="1580500"/>
            <a:ext cx="7857112" cy="215444"/>
          </a:xfrm>
          <a:prstGeom prst="rect">
            <a:avLst/>
          </a:prstGeom>
          <a:solidFill>
            <a:schemeClr val="accent1"/>
          </a:solidFill>
        </p:spPr>
        <p:txBody>
          <a:bodyPr wrap="square" lIns="0" tIns="0" rIns="0" bIns="0" rtlCol="0">
            <a:spAutoFit/>
          </a:bodyPr>
          <a:lstStyle/>
          <a:p>
            <a:r>
              <a:rPr lang="en-US" sz="1400" b="1" dirty="0">
                <a:solidFill>
                  <a:schemeClr val="bg1"/>
                </a:solidFill>
                <a:cs typeface="Source Sans Pro"/>
              </a:rPr>
              <a:t> Board Deliberation</a:t>
            </a:r>
          </a:p>
        </p:txBody>
      </p:sp>
      <p:pic>
        <p:nvPicPr>
          <p:cNvPr id="5" name="Picture 4">
            <a:extLst>
              <a:ext uri="{FF2B5EF4-FFF2-40B4-BE49-F238E27FC236}">
                <a16:creationId xmlns:a16="http://schemas.microsoft.com/office/drawing/2014/main" id="{E7F4CACE-4F67-0143-9388-1DDAEC3033F2}"/>
              </a:ext>
            </a:extLst>
          </p:cNvPr>
          <p:cNvPicPr>
            <a:picLocks noChangeAspect="1"/>
          </p:cNvPicPr>
          <p:nvPr/>
        </p:nvPicPr>
        <p:blipFill>
          <a:blip r:embed="rId3"/>
          <a:stretch>
            <a:fillRect/>
          </a:stretch>
        </p:blipFill>
        <p:spPr>
          <a:xfrm>
            <a:off x="394240" y="2985200"/>
            <a:ext cx="794887" cy="328323"/>
          </a:xfrm>
          <a:prstGeom prst="rect">
            <a:avLst/>
          </a:prstGeom>
        </p:spPr>
      </p:pic>
      <p:pic>
        <p:nvPicPr>
          <p:cNvPr id="6" name="Picture 5">
            <a:extLst>
              <a:ext uri="{FF2B5EF4-FFF2-40B4-BE49-F238E27FC236}">
                <a16:creationId xmlns:a16="http://schemas.microsoft.com/office/drawing/2014/main" id="{A8EBE9A0-3606-5A4C-B307-486A220D9A30}"/>
              </a:ext>
            </a:extLst>
          </p:cNvPr>
          <p:cNvPicPr>
            <a:picLocks noChangeAspect="1"/>
          </p:cNvPicPr>
          <p:nvPr/>
        </p:nvPicPr>
        <p:blipFill>
          <a:blip r:embed="rId4"/>
          <a:stretch>
            <a:fillRect/>
          </a:stretch>
        </p:blipFill>
        <p:spPr>
          <a:xfrm>
            <a:off x="3327471" y="2969905"/>
            <a:ext cx="794887" cy="328323"/>
          </a:xfrm>
          <a:prstGeom prst="rect">
            <a:avLst/>
          </a:prstGeom>
        </p:spPr>
      </p:pic>
      <p:pic>
        <p:nvPicPr>
          <p:cNvPr id="7" name="Picture 6">
            <a:extLst>
              <a:ext uri="{FF2B5EF4-FFF2-40B4-BE49-F238E27FC236}">
                <a16:creationId xmlns:a16="http://schemas.microsoft.com/office/drawing/2014/main" id="{3BDB2CDD-8EBF-0F49-AAAF-6FFA14F60A6A}"/>
              </a:ext>
            </a:extLst>
          </p:cNvPr>
          <p:cNvPicPr>
            <a:picLocks noChangeAspect="1"/>
          </p:cNvPicPr>
          <p:nvPr/>
        </p:nvPicPr>
        <p:blipFill>
          <a:blip r:embed="rId3"/>
          <a:stretch>
            <a:fillRect/>
          </a:stretch>
        </p:blipFill>
        <p:spPr>
          <a:xfrm>
            <a:off x="3322251" y="4340434"/>
            <a:ext cx="794887" cy="328323"/>
          </a:xfrm>
          <a:prstGeom prst="rect">
            <a:avLst/>
          </a:prstGeom>
        </p:spPr>
      </p:pic>
      <p:pic>
        <p:nvPicPr>
          <p:cNvPr id="9" name="Picture 8">
            <a:extLst>
              <a:ext uri="{FF2B5EF4-FFF2-40B4-BE49-F238E27FC236}">
                <a16:creationId xmlns:a16="http://schemas.microsoft.com/office/drawing/2014/main" id="{A6A5CD96-419A-664D-BF1A-9435E68FB3B9}"/>
              </a:ext>
            </a:extLst>
          </p:cNvPr>
          <p:cNvPicPr>
            <a:picLocks noChangeAspect="1"/>
          </p:cNvPicPr>
          <p:nvPr/>
        </p:nvPicPr>
        <p:blipFill>
          <a:blip r:embed="rId5"/>
          <a:stretch>
            <a:fillRect/>
          </a:stretch>
        </p:blipFill>
        <p:spPr>
          <a:xfrm>
            <a:off x="2475587" y="4002953"/>
            <a:ext cx="178699" cy="178699"/>
          </a:xfrm>
          <a:prstGeom prst="rect">
            <a:avLst/>
          </a:prstGeom>
        </p:spPr>
      </p:pic>
      <p:pic>
        <p:nvPicPr>
          <p:cNvPr id="11" name="Picture 10">
            <a:extLst>
              <a:ext uri="{FF2B5EF4-FFF2-40B4-BE49-F238E27FC236}">
                <a16:creationId xmlns:a16="http://schemas.microsoft.com/office/drawing/2014/main" id="{35F5DB53-BAE8-8D45-B3E5-71DA333B69D9}"/>
              </a:ext>
            </a:extLst>
          </p:cNvPr>
          <p:cNvPicPr>
            <a:picLocks noChangeAspect="1"/>
          </p:cNvPicPr>
          <p:nvPr/>
        </p:nvPicPr>
        <p:blipFill>
          <a:blip r:embed="rId6"/>
          <a:stretch>
            <a:fillRect/>
          </a:stretch>
        </p:blipFill>
        <p:spPr>
          <a:xfrm>
            <a:off x="388706" y="2002066"/>
            <a:ext cx="777609" cy="717128"/>
          </a:xfrm>
          <a:prstGeom prst="rect">
            <a:avLst/>
          </a:prstGeom>
        </p:spPr>
      </p:pic>
      <p:sp>
        <p:nvSpPr>
          <p:cNvPr id="13" name="TextBox 12">
            <a:extLst>
              <a:ext uri="{FF2B5EF4-FFF2-40B4-BE49-F238E27FC236}">
                <a16:creationId xmlns:a16="http://schemas.microsoft.com/office/drawing/2014/main" id="{E0629BE5-BFD0-D040-A158-CFAF8C137A57}"/>
              </a:ext>
            </a:extLst>
          </p:cNvPr>
          <p:cNvSpPr txBox="1"/>
          <p:nvPr/>
        </p:nvSpPr>
        <p:spPr>
          <a:xfrm>
            <a:off x="1392959" y="2727083"/>
            <a:ext cx="446489" cy="323165"/>
          </a:xfrm>
          <a:prstGeom prst="rect">
            <a:avLst/>
          </a:prstGeom>
          <a:noFill/>
        </p:spPr>
        <p:txBody>
          <a:bodyPr wrap="square" lIns="0" tIns="0" rIns="0" bIns="0" rtlCol="0">
            <a:spAutoFit/>
          </a:bodyPr>
          <a:lstStyle/>
          <a:p>
            <a:r>
              <a:rPr lang="en-US" sz="700" dirty="0">
                <a:cs typeface="Source Sans Pro"/>
              </a:rPr>
              <a:t>Public </a:t>
            </a:r>
            <a:r>
              <a:rPr lang="en-US" sz="600" dirty="0">
                <a:cs typeface="Source Sans Pro"/>
              </a:rPr>
              <a:t>Comment</a:t>
            </a:r>
            <a:r>
              <a:rPr lang="en-US" sz="700" dirty="0">
                <a:cs typeface="Source Sans Pro"/>
              </a:rPr>
              <a:t> Report</a:t>
            </a:r>
          </a:p>
        </p:txBody>
      </p:sp>
      <p:pic>
        <p:nvPicPr>
          <p:cNvPr id="16" name="Picture 15">
            <a:extLst>
              <a:ext uri="{FF2B5EF4-FFF2-40B4-BE49-F238E27FC236}">
                <a16:creationId xmlns:a16="http://schemas.microsoft.com/office/drawing/2014/main" id="{E2F4A5AC-F7E2-B541-ABFA-1AEDB147D1E2}"/>
              </a:ext>
            </a:extLst>
          </p:cNvPr>
          <p:cNvPicPr>
            <a:picLocks noChangeAspect="1"/>
          </p:cNvPicPr>
          <p:nvPr/>
        </p:nvPicPr>
        <p:blipFill>
          <a:blip r:embed="rId7"/>
          <a:stretch>
            <a:fillRect/>
          </a:stretch>
        </p:blipFill>
        <p:spPr>
          <a:xfrm>
            <a:off x="5286352" y="1879600"/>
            <a:ext cx="946423" cy="1099080"/>
          </a:xfrm>
          <a:prstGeom prst="rect">
            <a:avLst/>
          </a:prstGeom>
        </p:spPr>
      </p:pic>
      <p:sp>
        <p:nvSpPr>
          <p:cNvPr id="17" name="TextBox 16">
            <a:extLst>
              <a:ext uri="{FF2B5EF4-FFF2-40B4-BE49-F238E27FC236}">
                <a16:creationId xmlns:a16="http://schemas.microsoft.com/office/drawing/2014/main" id="{8C397477-D618-3347-8A6A-40BF8F5AA703}"/>
              </a:ext>
            </a:extLst>
          </p:cNvPr>
          <p:cNvSpPr txBox="1"/>
          <p:nvPr/>
        </p:nvSpPr>
        <p:spPr>
          <a:xfrm>
            <a:off x="395007" y="3380795"/>
            <a:ext cx="775236" cy="369332"/>
          </a:xfrm>
          <a:prstGeom prst="rect">
            <a:avLst/>
          </a:prstGeom>
          <a:noFill/>
        </p:spPr>
        <p:txBody>
          <a:bodyPr wrap="square" lIns="0" tIns="0" rIns="0" bIns="0" rtlCol="0">
            <a:spAutoFit/>
          </a:bodyPr>
          <a:lstStyle/>
          <a:p>
            <a:pPr algn="ctr"/>
            <a:r>
              <a:rPr lang="en-US" sz="800" dirty="0">
                <a:cs typeface="Source Sans Pro"/>
              </a:rPr>
              <a:t>Manages Public Comment Process</a:t>
            </a:r>
          </a:p>
        </p:txBody>
      </p:sp>
      <p:pic>
        <p:nvPicPr>
          <p:cNvPr id="18" name="Picture 17">
            <a:extLst>
              <a:ext uri="{FF2B5EF4-FFF2-40B4-BE49-F238E27FC236}">
                <a16:creationId xmlns:a16="http://schemas.microsoft.com/office/drawing/2014/main" id="{B87A6151-6970-6A47-8CD4-0259CB1E9423}"/>
              </a:ext>
            </a:extLst>
          </p:cNvPr>
          <p:cNvPicPr>
            <a:picLocks noChangeAspect="1"/>
          </p:cNvPicPr>
          <p:nvPr/>
        </p:nvPicPr>
        <p:blipFill>
          <a:blip r:embed="rId8"/>
          <a:stretch>
            <a:fillRect/>
          </a:stretch>
        </p:blipFill>
        <p:spPr>
          <a:xfrm>
            <a:off x="1951514" y="4327622"/>
            <a:ext cx="708486" cy="328323"/>
          </a:xfrm>
          <a:prstGeom prst="rect">
            <a:avLst/>
          </a:prstGeom>
        </p:spPr>
      </p:pic>
      <p:sp>
        <p:nvSpPr>
          <p:cNvPr id="19" name="TextBox 18">
            <a:extLst>
              <a:ext uri="{FF2B5EF4-FFF2-40B4-BE49-F238E27FC236}">
                <a16:creationId xmlns:a16="http://schemas.microsoft.com/office/drawing/2014/main" id="{43DCDADB-F837-E242-8011-F87C85D9A164}"/>
              </a:ext>
            </a:extLst>
          </p:cNvPr>
          <p:cNvSpPr txBox="1"/>
          <p:nvPr/>
        </p:nvSpPr>
        <p:spPr>
          <a:xfrm>
            <a:off x="1779362" y="3351372"/>
            <a:ext cx="999111" cy="492443"/>
          </a:xfrm>
          <a:prstGeom prst="rect">
            <a:avLst/>
          </a:prstGeom>
          <a:noFill/>
        </p:spPr>
        <p:txBody>
          <a:bodyPr wrap="square" lIns="0" tIns="0" rIns="0" bIns="0" rtlCol="0">
            <a:spAutoFit/>
          </a:bodyPr>
          <a:lstStyle/>
          <a:p>
            <a:pPr algn="ctr"/>
            <a:r>
              <a:rPr lang="en-US" sz="800" dirty="0">
                <a:cs typeface="Source Sans Pro"/>
              </a:rPr>
              <a:t>CCWG-Accountability Finalizes Report and delivers to Chartering Orgs for acceptance.</a:t>
            </a:r>
          </a:p>
        </p:txBody>
      </p:sp>
      <p:pic>
        <p:nvPicPr>
          <p:cNvPr id="20" name="Picture 19">
            <a:extLst>
              <a:ext uri="{FF2B5EF4-FFF2-40B4-BE49-F238E27FC236}">
                <a16:creationId xmlns:a16="http://schemas.microsoft.com/office/drawing/2014/main" id="{A13AAC15-A82B-5F42-BD8D-93058445DE71}"/>
              </a:ext>
            </a:extLst>
          </p:cNvPr>
          <p:cNvPicPr>
            <a:picLocks noChangeAspect="1"/>
          </p:cNvPicPr>
          <p:nvPr/>
        </p:nvPicPr>
        <p:blipFill>
          <a:blip r:embed="rId9"/>
          <a:stretch>
            <a:fillRect/>
          </a:stretch>
        </p:blipFill>
        <p:spPr>
          <a:xfrm>
            <a:off x="1935099" y="2983147"/>
            <a:ext cx="691206" cy="328323"/>
          </a:xfrm>
          <a:prstGeom prst="rect">
            <a:avLst/>
          </a:prstGeom>
        </p:spPr>
      </p:pic>
      <p:sp>
        <p:nvSpPr>
          <p:cNvPr id="21" name="TextBox 20">
            <a:extLst>
              <a:ext uri="{FF2B5EF4-FFF2-40B4-BE49-F238E27FC236}">
                <a16:creationId xmlns:a16="http://schemas.microsoft.com/office/drawing/2014/main" id="{717010E4-AB22-F746-B8AC-61A91A897E29}"/>
              </a:ext>
            </a:extLst>
          </p:cNvPr>
          <p:cNvSpPr txBox="1"/>
          <p:nvPr/>
        </p:nvSpPr>
        <p:spPr>
          <a:xfrm>
            <a:off x="1791761" y="4710651"/>
            <a:ext cx="1051557" cy="246221"/>
          </a:xfrm>
          <a:prstGeom prst="rect">
            <a:avLst/>
          </a:prstGeom>
          <a:noFill/>
        </p:spPr>
        <p:txBody>
          <a:bodyPr wrap="square" lIns="0" tIns="0" rIns="0" bIns="0" rtlCol="0">
            <a:spAutoFit/>
          </a:bodyPr>
          <a:lstStyle/>
          <a:p>
            <a:pPr algn="ctr"/>
            <a:r>
              <a:rPr lang="en-US" sz="800" dirty="0">
                <a:cs typeface="Source Sans Pro"/>
              </a:rPr>
              <a:t>Chartering Orgs review and adopt Final Report</a:t>
            </a:r>
          </a:p>
        </p:txBody>
      </p:sp>
      <p:pic>
        <p:nvPicPr>
          <p:cNvPr id="22" name="Picture 21">
            <a:extLst>
              <a:ext uri="{FF2B5EF4-FFF2-40B4-BE49-F238E27FC236}">
                <a16:creationId xmlns:a16="http://schemas.microsoft.com/office/drawing/2014/main" id="{FEAEF82C-D852-FC46-BA9D-6D4725B86C73}"/>
              </a:ext>
            </a:extLst>
          </p:cNvPr>
          <p:cNvPicPr>
            <a:picLocks noChangeAspect="1"/>
          </p:cNvPicPr>
          <p:nvPr/>
        </p:nvPicPr>
        <p:blipFill>
          <a:blip r:embed="rId5"/>
          <a:stretch>
            <a:fillRect/>
          </a:stretch>
        </p:blipFill>
        <p:spPr>
          <a:xfrm>
            <a:off x="6488727" y="3132770"/>
            <a:ext cx="178699" cy="178699"/>
          </a:xfrm>
          <a:prstGeom prst="rect">
            <a:avLst/>
          </a:prstGeom>
        </p:spPr>
      </p:pic>
      <p:pic>
        <p:nvPicPr>
          <p:cNvPr id="24" name="Picture 23">
            <a:extLst>
              <a:ext uri="{FF2B5EF4-FFF2-40B4-BE49-F238E27FC236}">
                <a16:creationId xmlns:a16="http://schemas.microsoft.com/office/drawing/2014/main" id="{54424E11-4499-244C-BEE9-5E25F80FDB0E}"/>
              </a:ext>
            </a:extLst>
          </p:cNvPr>
          <p:cNvPicPr>
            <a:picLocks noChangeAspect="1"/>
          </p:cNvPicPr>
          <p:nvPr/>
        </p:nvPicPr>
        <p:blipFill>
          <a:blip r:embed="rId10"/>
          <a:stretch>
            <a:fillRect/>
          </a:stretch>
        </p:blipFill>
        <p:spPr>
          <a:xfrm>
            <a:off x="1079383" y="2651647"/>
            <a:ext cx="233282" cy="276483"/>
          </a:xfrm>
          <a:prstGeom prst="rect">
            <a:avLst/>
          </a:prstGeom>
        </p:spPr>
      </p:pic>
      <p:pic>
        <p:nvPicPr>
          <p:cNvPr id="26" name="Picture 25">
            <a:extLst>
              <a:ext uri="{FF2B5EF4-FFF2-40B4-BE49-F238E27FC236}">
                <a16:creationId xmlns:a16="http://schemas.microsoft.com/office/drawing/2014/main" id="{216961B4-5EEA-0D4B-802D-FCCA22779BD1}"/>
              </a:ext>
            </a:extLst>
          </p:cNvPr>
          <p:cNvPicPr>
            <a:picLocks noChangeAspect="1"/>
          </p:cNvPicPr>
          <p:nvPr/>
        </p:nvPicPr>
        <p:blipFill>
          <a:blip r:embed="rId10"/>
          <a:stretch>
            <a:fillRect/>
          </a:stretch>
        </p:blipFill>
        <p:spPr>
          <a:xfrm>
            <a:off x="4105310" y="4179365"/>
            <a:ext cx="233282" cy="276483"/>
          </a:xfrm>
          <a:prstGeom prst="rect">
            <a:avLst/>
          </a:prstGeom>
        </p:spPr>
      </p:pic>
      <p:pic>
        <p:nvPicPr>
          <p:cNvPr id="15" name="Picture 14">
            <a:extLst>
              <a:ext uri="{FF2B5EF4-FFF2-40B4-BE49-F238E27FC236}">
                <a16:creationId xmlns:a16="http://schemas.microsoft.com/office/drawing/2014/main" id="{C4DA7FBF-45D3-044C-B577-D941279EB291}"/>
              </a:ext>
            </a:extLst>
          </p:cNvPr>
          <p:cNvPicPr>
            <a:picLocks noChangeAspect="1"/>
          </p:cNvPicPr>
          <p:nvPr/>
        </p:nvPicPr>
        <p:blipFill>
          <a:blip r:embed="rId11"/>
          <a:stretch>
            <a:fillRect/>
          </a:stretch>
        </p:blipFill>
        <p:spPr>
          <a:xfrm>
            <a:off x="4007389" y="4129090"/>
            <a:ext cx="165580" cy="165580"/>
          </a:xfrm>
          <a:prstGeom prst="rect">
            <a:avLst/>
          </a:prstGeom>
        </p:spPr>
      </p:pic>
      <p:sp>
        <p:nvSpPr>
          <p:cNvPr id="27" name="TextBox 26">
            <a:extLst>
              <a:ext uri="{FF2B5EF4-FFF2-40B4-BE49-F238E27FC236}">
                <a16:creationId xmlns:a16="http://schemas.microsoft.com/office/drawing/2014/main" id="{1F229C20-4558-F542-9445-3D7460392E51}"/>
              </a:ext>
            </a:extLst>
          </p:cNvPr>
          <p:cNvSpPr txBox="1"/>
          <p:nvPr/>
        </p:nvSpPr>
        <p:spPr>
          <a:xfrm>
            <a:off x="4332151" y="4191673"/>
            <a:ext cx="531844" cy="323165"/>
          </a:xfrm>
          <a:prstGeom prst="rect">
            <a:avLst/>
          </a:prstGeom>
          <a:noFill/>
        </p:spPr>
        <p:txBody>
          <a:bodyPr wrap="square" lIns="0" tIns="0" rIns="0" bIns="0" rtlCol="0">
            <a:spAutoFit/>
          </a:bodyPr>
          <a:lstStyle/>
          <a:p>
            <a:pPr algn="ctr"/>
            <a:r>
              <a:rPr lang="en-US" sz="700" dirty="0">
                <a:cs typeface="Source Sans Pro"/>
              </a:rPr>
              <a:t>Feasibility Assessment Report</a:t>
            </a:r>
          </a:p>
        </p:txBody>
      </p:sp>
      <p:sp>
        <p:nvSpPr>
          <p:cNvPr id="28" name="TextBox 27">
            <a:extLst>
              <a:ext uri="{FF2B5EF4-FFF2-40B4-BE49-F238E27FC236}">
                <a16:creationId xmlns:a16="http://schemas.microsoft.com/office/drawing/2014/main" id="{BBD4D103-9C62-934C-8B92-851D66F8B769}"/>
              </a:ext>
            </a:extLst>
          </p:cNvPr>
          <p:cNvSpPr txBox="1"/>
          <p:nvPr/>
        </p:nvSpPr>
        <p:spPr>
          <a:xfrm>
            <a:off x="3345573" y="4714705"/>
            <a:ext cx="775236" cy="369332"/>
          </a:xfrm>
          <a:prstGeom prst="rect">
            <a:avLst/>
          </a:prstGeom>
          <a:noFill/>
        </p:spPr>
        <p:txBody>
          <a:bodyPr wrap="square" lIns="0" tIns="0" rIns="0" bIns="0" rtlCol="0">
            <a:spAutoFit/>
          </a:bodyPr>
          <a:lstStyle/>
          <a:p>
            <a:pPr algn="ctr"/>
            <a:r>
              <a:rPr lang="en-US" sz="800" dirty="0">
                <a:cs typeface="Source Sans Pro"/>
              </a:rPr>
              <a:t>Produces Feasibility Assessment</a:t>
            </a:r>
          </a:p>
        </p:txBody>
      </p:sp>
      <p:pic>
        <p:nvPicPr>
          <p:cNvPr id="29" name="Picture 28">
            <a:extLst>
              <a:ext uri="{FF2B5EF4-FFF2-40B4-BE49-F238E27FC236}">
                <a16:creationId xmlns:a16="http://schemas.microsoft.com/office/drawing/2014/main" id="{367FDA29-CE32-354A-9C2A-7382E2051A7C}"/>
              </a:ext>
            </a:extLst>
          </p:cNvPr>
          <p:cNvPicPr>
            <a:picLocks noChangeAspect="1"/>
          </p:cNvPicPr>
          <p:nvPr/>
        </p:nvPicPr>
        <p:blipFill>
          <a:blip r:embed="rId10"/>
          <a:stretch>
            <a:fillRect/>
          </a:stretch>
        </p:blipFill>
        <p:spPr>
          <a:xfrm>
            <a:off x="2466716" y="2692682"/>
            <a:ext cx="233282" cy="276483"/>
          </a:xfrm>
          <a:prstGeom prst="rect">
            <a:avLst/>
          </a:prstGeom>
        </p:spPr>
      </p:pic>
      <p:pic>
        <p:nvPicPr>
          <p:cNvPr id="32" name="Picture 31">
            <a:extLst>
              <a:ext uri="{FF2B5EF4-FFF2-40B4-BE49-F238E27FC236}">
                <a16:creationId xmlns:a16="http://schemas.microsoft.com/office/drawing/2014/main" id="{E877FDBF-21CD-1544-9D5B-13EA47811461}"/>
              </a:ext>
            </a:extLst>
          </p:cNvPr>
          <p:cNvPicPr>
            <a:picLocks noChangeAspect="1"/>
          </p:cNvPicPr>
          <p:nvPr/>
        </p:nvPicPr>
        <p:blipFill>
          <a:blip r:embed="rId12"/>
          <a:stretch>
            <a:fillRect/>
          </a:stretch>
        </p:blipFill>
        <p:spPr>
          <a:xfrm>
            <a:off x="6488727" y="4478335"/>
            <a:ext cx="178699" cy="178699"/>
          </a:xfrm>
          <a:prstGeom prst="rect">
            <a:avLst/>
          </a:prstGeom>
        </p:spPr>
      </p:pic>
      <p:sp>
        <p:nvSpPr>
          <p:cNvPr id="35" name="TextBox 34">
            <a:extLst>
              <a:ext uri="{FF2B5EF4-FFF2-40B4-BE49-F238E27FC236}">
                <a16:creationId xmlns:a16="http://schemas.microsoft.com/office/drawing/2014/main" id="{BD993519-9CCD-B747-A2A3-92563A8F32E9}"/>
              </a:ext>
            </a:extLst>
          </p:cNvPr>
          <p:cNvSpPr txBox="1"/>
          <p:nvPr/>
        </p:nvSpPr>
        <p:spPr>
          <a:xfrm>
            <a:off x="7795573" y="4497385"/>
            <a:ext cx="828035" cy="369332"/>
          </a:xfrm>
          <a:prstGeom prst="rect">
            <a:avLst/>
          </a:prstGeom>
          <a:noFill/>
        </p:spPr>
        <p:txBody>
          <a:bodyPr wrap="square" lIns="0" tIns="0" rIns="0" bIns="0" rtlCol="0">
            <a:spAutoFit/>
          </a:bodyPr>
          <a:lstStyle/>
          <a:p>
            <a:r>
              <a:rPr lang="en-US" sz="800" dirty="0">
                <a:cs typeface="Source Sans Pro"/>
              </a:rPr>
              <a:t>Rejection process as described in the Bylaws Article 27</a:t>
            </a:r>
          </a:p>
        </p:txBody>
      </p:sp>
      <p:cxnSp>
        <p:nvCxnSpPr>
          <p:cNvPr id="36" name="Straight Arrow Connector 35">
            <a:extLst>
              <a:ext uri="{FF2B5EF4-FFF2-40B4-BE49-F238E27FC236}">
                <a16:creationId xmlns:a16="http://schemas.microsoft.com/office/drawing/2014/main" id="{48F25DB5-B8C8-E144-BC54-513EFBC3BEEB}"/>
              </a:ext>
            </a:extLst>
          </p:cNvPr>
          <p:cNvCxnSpPr>
            <a:cxnSpLocks/>
          </p:cNvCxnSpPr>
          <p:nvPr/>
        </p:nvCxnSpPr>
        <p:spPr>
          <a:xfrm>
            <a:off x="1225675" y="3219740"/>
            <a:ext cx="655530" cy="0"/>
          </a:xfrm>
          <a:prstGeom prst="straightConnector1">
            <a:avLst/>
          </a:prstGeom>
          <a:ln w="12700">
            <a:solidFill>
              <a:srgbClr val="002B49"/>
            </a:solidFill>
            <a:tailEnd type="triangle" w="med" len="sm"/>
          </a:ln>
          <a:effectLst/>
        </p:spPr>
        <p:style>
          <a:lnRef idx="2">
            <a:schemeClr val="accent1"/>
          </a:lnRef>
          <a:fillRef idx="0">
            <a:schemeClr val="accent1"/>
          </a:fillRef>
          <a:effectRef idx="1">
            <a:schemeClr val="accent1"/>
          </a:effectRef>
          <a:fontRef idx="minor">
            <a:schemeClr val="tx1"/>
          </a:fontRef>
        </p:style>
      </p:cxnSp>
      <p:cxnSp>
        <p:nvCxnSpPr>
          <p:cNvPr id="39" name="Straight Arrow Connector 38">
            <a:extLst>
              <a:ext uri="{FF2B5EF4-FFF2-40B4-BE49-F238E27FC236}">
                <a16:creationId xmlns:a16="http://schemas.microsoft.com/office/drawing/2014/main" id="{82742BC9-CD0A-4444-AF83-174D8E8DDDF4}"/>
              </a:ext>
            </a:extLst>
          </p:cNvPr>
          <p:cNvCxnSpPr>
            <a:cxnSpLocks/>
          </p:cNvCxnSpPr>
          <p:nvPr/>
        </p:nvCxnSpPr>
        <p:spPr>
          <a:xfrm>
            <a:off x="2640375" y="3221670"/>
            <a:ext cx="655530" cy="0"/>
          </a:xfrm>
          <a:prstGeom prst="straightConnector1">
            <a:avLst/>
          </a:prstGeom>
          <a:ln w="12700">
            <a:solidFill>
              <a:srgbClr val="002B49"/>
            </a:solidFill>
            <a:tailEnd type="triangle" w="med" len="sm"/>
          </a:ln>
          <a:effectLst/>
        </p:spPr>
        <p:style>
          <a:lnRef idx="2">
            <a:schemeClr val="accent1"/>
          </a:lnRef>
          <a:fillRef idx="0">
            <a:schemeClr val="accent1"/>
          </a:fillRef>
          <a:effectRef idx="1">
            <a:schemeClr val="accent1"/>
          </a:effectRef>
          <a:fontRef idx="minor">
            <a:schemeClr val="tx1"/>
          </a:fontRef>
        </p:style>
      </p:cxnSp>
      <p:sp>
        <p:nvSpPr>
          <p:cNvPr id="41" name="TextBox 40">
            <a:extLst>
              <a:ext uri="{FF2B5EF4-FFF2-40B4-BE49-F238E27FC236}">
                <a16:creationId xmlns:a16="http://schemas.microsoft.com/office/drawing/2014/main" id="{56EAD38B-5B68-494C-BA00-FCE4E32DE3DA}"/>
              </a:ext>
            </a:extLst>
          </p:cNvPr>
          <p:cNvSpPr txBox="1"/>
          <p:nvPr/>
        </p:nvSpPr>
        <p:spPr>
          <a:xfrm>
            <a:off x="2788748" y="2654866"/>
            <a:ext cx="299896" cy="323165"/>
          </a:xfrm>
          <a:prstGeom prst="rect">
            <a:avLst/>
          </a:prstGeom>
          <a:noFill/>
        </p:spPr>
        <p:txBody>
          <a:bodyPr wrap="square" lIns="0" tIns="0" rIns="0" bIns="0" rtlCol="0">
            <a:spAutoFit/>
          </a:bodyPr>
          <a:lstStyle/>
          <a:p>
            <a:r>
              <a:rPr lang="en-US" sz="700" dirty="0">
                <a:cs typeface="Source Sans Pro"/>
              </a:rPr>
              <a:t>Final WS2 Report</a:t>
            </a:r>
          </a:p>
        </p:txBody>
      </p:sp>
      <p:cxnSp>
        <p:nvCxnSpPr>
          <p:cNvPr id="43" name="Straight Arrow Connector 42">
            <a:extLst>
              <a:ext uri="{FF2B5EF4-FFF2-40B4-BE49-F238E27FC236}">
                <a16:creationId xmlns:a16="http://schemas.microsoft.com/office/drawing/2014/main" id="{9C7F1FF8-3C31-C248-B2AB-F61D3AEA34A2}"/>
              </a:ext>
            </a:extLst>
          </p:cNvPr>
          <p:cNvCxnSpPr>
            <a:cxnSpLocks/>
          </p:cNvCxnSpPr>
          <p:nvPr/>
        </p:nvCxnSpPr>
        <p:spPr>
          <a:xfrm>
            <a:off x="4154410" y="3224725"/>
            <a:ext cx="655530" cy="0"/>
          </a:xfrm>
          <a:prstGeom prst="straightConnector1">
            <a:avLst/>
          </a:prstGeom>
          <a:ln w="12700">
            <a:solidFill>
              <a:srgbClr val="002B49"/>
            </a:solidFill>
            <a:tailEnd type="triangle" w="med" len="sm"/>
          </a:ln>
          <a:effectLst/>
        </p:spPr>
        <p:style>
          <a:lnRef idx="2">
            <a:schemeClr val="accent1"/>
          </a:lnRef>
          <a:fillRef idx="0">
            <a:schemeClr val="accent1"/>
          </a:fillRef>
          <a:effectRef idx="1">
            <a:schemeClr val="accent1"/>
          </a:effectRef>
          <a:fontRef idx="minor">
            <a:schemeClr val="tx1"/>
          </a:fontRef>
        </p:style>
      </p:cxnSp>
      <p:cxnSp>
        <p:nvCxnSpPr>
          <p:cNvPr id="44" name="Straight Arrow Connector 43">
            <a:extLst>
              <a:ext uri="{FF2B5EF4-FFF2-40B4-BE49-F238E27FC236}">
                <a16:creationId xmlns:a16="http://schemas.microsoft.com/office/drawing/2014/main" id="{03C3305C-723A-E44D-B092-83FAFEC61BEC}"/>
              </a:ext>
            </a:extLst>
          </p:cNvPr>
          <p:cNvCxnSpPr>
            <a:cxnSpLocks/>
          </p:cNvCxnSpPr>
          <p:nvPr/>
        </p:nvCxnSpPr>
        <p:spPr>
          <a:xfrm>
            <a:off x="5689343" y="3213953"/>
            <a:ext cx="655530" cy="0"/>
          </a:xfrm>
          <a:prstGeom prst="straightConnector1">
            <a:avLst/>
          </a:prstGeom>
          <a:ln w="12700">
            <a:solidFill>
              <a:srgbClr val="002B49"/>
            </a:solidFill>
            <a:tailEnd type="triangle" w="med" len="sm"/>
          </a:ln>
          <a:effectLst/>
        </p:spPr>
        <p:style>
          <a:lnRef idx="2">
            <a:schemeClr val="accent1"/>
          </a:lnRef>
          <a:fillRef idx="0">
            <a:schemeClr val="accent1"/>
          </a:fillRef>
          <a:effectRef idx="1">
            <a:schemeClr val="accent1"/>
          </a:effectRef>
          <a:fontRef idx="minor">
            <a:schemeClr val="tx1"/>
          </a:fontRef>
        </p:style>
      </p:cxnSp>
      <p:sp>
        <p:nvSpPr>
          <p:cNvPr id="45" name="Freeform 44">
            <a:extLst>
              <a:ext uri="{FF2B5EF4-FFF2-40B4-BE49-F238E27FC236}">
                <a16:creationId xmlns:a16="http://schemas.microsoft.com/office/drawing/2014/main" id="{02990612-CA75-1C42-84C5-196141778133}"/>
              </a:ext>
            </a:extLst>
          </p:cNvPr>
          <p:cNvSpPr/>
          <p:nvPr/>
        </p:nvSpPr>
        <p:spPr>
          <a:xfrm rot="5400000">
            <a:off x="5346595" y="3568266"/>
            <a:ext cx="1333768" cy="640577"/>
          </a:xfrm>
          <a:custGeom>
            <a:avLst/>
            <a:gdLst>
              <a:gd name="connsiteX0" fmla="*/ 0 w 1478604"/>
              <a:gd name="connsiteY0" fmla="*/ 1391055 h 1391055"/>
              <a:gd name="connsiteX1" fmla="*/ 1478604 w 1478604"/>
              <a:gd name="connsiteY1" fmla="*/ 1391055 h 1391055"/>
              <a:gd name="connsiteX2" fmla="*/ 1478604 w 1478604"/>
              <a:gd name="connsiteY2" fmla="*/ 0 h 1391055"/>
            </a:gdLst>
            <a:ahLst/>
            <a:cxnLst>
              <a:cxn ang="0">
                <a:pos x="connsiteX0" y="connsiteY0"/>
              </a:cxn>
              <a:cxn ang="0">
                <a:pos x="connsiteX1" y="connsiteY1"/>
              </a:cxn>
              <a:cxn ang="0">
                <a:pos x="connsiteX2" y="connsiteY2"/>
              </a:cxn>
            </a:cxnLst>
            <a:rect l="l" t="t" r="r" b="b"/>
            <a:pathLst>
              <a:path w="1478604" h="1391055">
                <a:moveTo>
                  <a:pt x="0" y="1391055"/>
                </a:moveTo>
                <a:lnTo>
                  <a:pt x="1478604" y="1391055"/>
                </a:lnTo>
                <a:lnTo>
                  <a:pt x="1478604" y="0"/>
                </a:lnTo>
              </a:path>
            </a:pathLst>
          </a:custGeom>
          <a:ln w="9525">
            <a:solidFill>
              <a:srgbClr val="002B49"/>
            </a:solidFill>
            <a:round/>
            <a:tailEnd type="triangle" w="med" len="sm"/>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pic>
        <p:nvPicPr>
          <p:cNvPr id="46" name="Picture 45">
            <a:extLst>
              <a:ext uri="{FF2B5EF4-FFF2-40B4-BE49-F238E27FC236}">
                <a16:creationId xmlns:a16="http://schemas.microsoft.com/office/drawing/2014/main" id="{D001FE86-9087-6C45-89F7-34F46A961E30}"/>
              </a:ext>
            </a:extLst>
          </p:cNvPr>
          <p:cNvPicPr>
            <a:picLocks noChangeAspect="1"/>
          </p:cNvPicPr>
          <p:nvPr/>
        </p:nvPicPr>
        <p:blipFill>
          <a:blip r:embed="rId10"/>
          <a:stretch>
            <a:fillRect/>
          </a:stretch>
        </p:blipFill>
        <p:spPr>
          <a:xfrm>
            <a:off x="5421230" y="1984996"/>
            <a:ext cx="233282" cy="276483"/>
          </a:xfrm>
          <a:prstGeom prst="rect">
            <a:avLst/>
          </a:prstGeom>
        </p:spPr>
      </p:pic>
      <p:pic>
        <p:nvPicPr>
          <p:cNvPr id="48" name="Picture 47">
            <a:extLst>
              <a:ext uri="{FF2B5EF4-FFF2-40B4-BE49-F238E27FC236}">
                <a16:creationId xmlns:a16="http://schemas.microsoft.com/office/drawing/2014/main" id="{5D5162B6-76BD-2B4A-8BDB-151161B7EF4F}"/>
              </a:ext>
            </a:extLst>
          </p:cNvPr>
          <p:cNvPicPr>
            <a:picLocks noChangeAspect="1"/>
          </p:cNvPicPr>
          <p:nvPr/>
        </p:nvPicPr>
        <p:blipFill>
          <a:blip r:embed="rId10"/>
          <a:stretch>
            <a:fillRect/>
          </a:stretch>
        </p:blipFill>
        <p:spPr>
          <a:xfrm>
            <a:off x="5421230" y="2388353"/>
            <a:ext cx="233282" cy="276483"/>
          </a:xfrm>
          <a:prstGeom prst="rect">
            <a:avLst/>
          </a:prstGeom>
        </p:spPr>
      </p:pic>
      <p:sp>
        <p:nvSpPr>
          <p:cNvPr id="50" name="TextBox 49">
            <a:extLst>
              <a:ext uri="{FF2B5EF4-FFF2-40B4-BE49-F238E27FC236}">
                <a16:creationId xmlns:a16="http://schemas.microsoft.com/office/drawing/2014/main" id="{40E65B64-9ED8-7F4A-8B36-F78E928607E6}"/>
              </a:ext>
            </a:extLst>
          </p:cNvPr>
          <p:cNvSpPr txBox="1"/>
          <p:nvPr/>
        </p:nvSpPr>
        <p:spPr>
          <a:xfrm>
            <a:off x="5838668" y="1986054"/>
            <a:ext cx="299896" cy="323165"/>
          </a:xfrm>
          <a:prstGeom prst="rect">
            <a:avLst/>
          </a:prstGeom>
          <a:noFill/>
        </p:spPr>
        <p:txBody>
          <a:bodyPr wrap="square" lIns="0" tIns="0" rIns="0" bIns="0" rtlCol="0">
            <a:spAutoFit/>
          </a:bodyPr>
          <a:lstStyle/>
          <a:p>
            <a:r>
              <a:rPr lang="en-US" sz="700" dirty="0">
                <a:cs typeface="Source Sans Pro"/>
              </a:rPr>
              <a:t>Final WS2 Report</a:t>
            </a:r>
          </a:p>
        </p:txBody>
      </p:sp>
      <p:sp>
        <p:nvSpPr>
          <p:cNvPr id="51" name="TextBox 50">
            <a:extLst>
              <a:ext uri="{FF2B5EF4-FFF2-40B4-BE49-F238E27FC236}">
                <a16:creationId xmlns:a16="http://schemas.microsoft.com/office/drawing/2014/main" id="{F2D20E3D-B2C5-BD46-BC18-B6B95B56595B}"/>
              </a:ext>
            </a:extLst>
          </p:cNvPr>
          <p:cNvSpPr txBox="1"/>
          <p:nvPr/>
        </p:nvSpPr>
        <p:spPr>
          <a:xfrm>
            <a:off x="5679230" y="2402380"/>
            <a:ext cx="531844" cy="323165"/>
          </a:xfrm>
          <a:prstGeom prst="rect">
            <a:avLst/>
          </a:prstGeom>
          <a:noFill/>
        </p:spPr>
        <p:txBody>
          <a:bodyPr wrap="square" lIns="0" tIns="0" rIns="0" bIns="0" rtlCol="0">
            <a:spAutoFit/>
          </a:bodyPr>
          <a:lstStyle/>
          <a:p>
            <a:pPr algn="ctr"/>
            <a:r>
              <a:rPr lang="en-US" sz="700" dirty="0">
                <a:cs typeface="Source Sans Pro"/>
              </a:rPr>
              <a:t>Feasibility Assessment Report</a:t>
            </a:r>
          </a:p>
        </p:txBody>
      </p:sp>
      <p:sp>
        <p:nvSpPr>
          <p:cNvPr id="52" name="TextBox 51">
            <a:extLst>
              <a:ext uri="{FF2B5EF4-FFF2-40B4-BE49-F238E27FC236}">
                <a16:creationId xmlns:a16="http://schemas.microsoft.com/office/drawing/2014/main" id="{BB2E1471-99B1-534C-9C8A-6014D37FD018}"/>
              </a:ext>
            </a:extLst>
          </p:cNvPr>
          <p:cNvSpPr txBox="1"/>
          <p:nvPr/>
        </p:nvSpPr>
        <p:spPr>
          <a:xfrm>
            <a:off x="5032163" y="3351372"/>
            <a:ext cx="427242" cy="369332"/>
          </a:xfrm>
          <a:prstGeom prst="rect">
            <a:avLst/>
          </a:prstGeom>
          <a:noFill/>
        </p:spPr>
        <p:txBody>
          <a:bodyPr wrap="square" lIns="0" tIns="0" rIns="0" bIns="0" rtlCol="0">
            <a:spAutoFit/>
          </a:bodyPr>
          <a:lstStyle/>
          <a:p>
            <a:pPr algn="ctr"/>
            <a:r>
              <a:rPr lang="en-US" sz="800" dirty="0">
                <a:cs typeface="Source Sans Pro"/>
              </a:rPr>
              <a:t>Reviews all reports</a:t>
            </a:r>
          </a:p>
        </p:txBody>
      </p:sp>
      <p:cxnSp>
        <p:nvCxnSpPr>
          <p:cNvPr id="53" name="Straight Arrow Connector 52">
            <a:extLst>
              <a:ext uri="{FF2B5EF4-FFF2-40B4-BE49-F238E27FC236}">
                <a16:creationId xmlns:a16="http://schemas.microsoft.com/office/drawing/2014/main" id="{501B8F8F-60A9-1242-AE9F-7E6BF6F019F5}"/>
              </a:ext>
            </a:extLst>
          </p:cNvPr>
          <p:cNvCxnSpPr>
            <a:cxnSpLocks/>
          </p:cNvCxnSpPr>
          <p:nvPr/>
        </p:nvCxnSpPr>
        <p:spPr>
          <a:xfrm>
            <a:off x="6744576" y="3215880"/>
            <a:ext cx="655530" cy="0"/>
          </a:xfrm>
          <a:prstGeom prst="straightConnector1">
            <a:avLst/>
          </a:prstGeom>
          <a:ln w="12700">
            <a:solidFill>
              <a:srgbClr val="002B49"/>
            </a:solidFill>
            <a:tailEnd type="triangle" w="med" len="sm"/>
          </a:ln>
          <a:effectLst/>
        </p:spPr>
        <p:style>
          <a:lnRef idx="2">
            <a:schemeClr val="accent1"/>
          </a:lnRef>
          <a:fillRef idx="0">
            <a:schemeClr val="accent1"/>
          </a:fillRef>
          <a:effectRef idx="1">
            <a:schemeClr val="accent1"/>
          </a:effectRef>
          <a:fontRef idx="minor">
            <a:schemeClr val="tx1"/>
          </a:fontRef>
        </p:style>
      </p:cxnSp>
      <p:sp>
        <p:nvSpPr>
          <p:cNvPr id="54" name="TextBox 53">
            <a:extLst>
              <a:ext uri="{FF2B5EF4-FFF2-40B4-BE49-F238E27FC236}">
                <a16:creationId xmlns:a16="http://schemas.microsoft.com/office/drawing/2014/main" id="{0DB3BBB7-D433-C544-93E6-A13FB318D807}"/>
              </a:ext>
            </a:extLst>
          </p:cNvPr>
          <p:cNvSpPr txBox="1"/>
          <p:nvPr/>
        </p:nvSpPr>
        <p:spPr>
          <a:xfrm>
            <a:off x="6483356" y="4755520"/>
            <a:ext cx="879798" cy="492443"/>
          </a:xfrm>
          <a:prstGeom prst="rect">
            <a:avLst/>
          </a:prstGeom>
          <a:noFill/>
        </p:spPr>
        <p:txBody>
          <a:bodyPr wrap="square" lIns="0" tIns="0" rIns="0" bIns="0" rtlCol="0">
            <a:spAutoFit/>
          </a:bodyPr>
          <a:lstStyle/>
          <a:p>
            <a:r>
              <a:rPr lang="en-US" sz="800" dirty="0">
                <a:cs typeface="Source Sans Pro"/>
              </a:rPr>
              <a:t>Board REJECTS recommendation(s) and provides rationale</a:t>
            </a:r>
          </a:p>
        </p:txBody>
      </p:sp>
      <p:sp>
        <p:nvSpPr>
          <p:cNvPr id="55" name="Freeform 54">
            <a:extLst>
              <a:ext uri="{FF2B5EF4-FFF2-40B4-BE49-F238E27FC236}">
                <a16:creationId xmlns:a16="http://schemas.microsoft.com/office/drawing/2014/main" id="{163EF55C-19BC-5941-9E00-EDB781F7F19E}"/>
              </a:ext>
            </a:extLst>
          </p:cNvPr>
          <p:cNvSpPr/>
          <p:nvPr/>
        </p:nvSpPr>
        <p:spPr>
          <a:xfrm>
            <a:off x="4123075" y="3364326"/>
            <a:ext cx="805887" cy="1224707"/>
          </a:xfrm>
          <a:custGeom>
            <a:avLst/>
            <a:gdLst>
              <a:gd name="connsiteX0" fmla="*/ 0 w 1478604"/>
              <a:gd name="connsiteY0" fmla="*/ 1391055 h 1391055"/>
              <a:gd name="connsiteX1" fmla="*/ 1478604 w 1478604"/>
              <a:gd name="connsiteY1" fmla="*/ 1391055 h 1391055"/>
              <a:gd name="connsiteX2" fmla="*/ 1478604 w 1478604"/>
              <a:gd name="connsiteY2" fmla="*/ 0 h 1391055"/>
            </a:gdLst>
            <a:ahLst/>
            <a:cxnLst>
              <a:cxn ang="0">
                <a:pos x="connsiteX0" y="connsiteY0"/>
              </a:cxn>
              <a:cxn ang="0">
                <a:pos x="connsiteX1" y="connsiteY1"/>
              </a:cxn>
              <a:cxn ang="0">
                <a:pos x="connsiteX2" y="connsiteY2"/>
              </a:cxn>
            </a:cxnLst>
            <a:rect l="l" t="t" r="r" b="b"/>
            <a:pathLst>
              <a:path w="1478604" h="1391055">
                <a:moveTo>
                  <a:pt x="0" y="1391055"/>
                </a:moveTo>
                <a:lnTo>
                  <a:pt x="1478604" y="1391055"/>
                </a:lnTo>
                <a:lnTo>
                  <a:pt x="1478604" y="0"/>
                </a:lnTo>
              </a:path>
            </a:pathLst>
          </a:custGeom>
          <a:ln w="12700">
            <a:solidFill>
              <a:srgbClr val="002B49"/>
            </a:solidFill>
            <a:round/>
            <a:tailEnd type="triangle" w="med" len="sm"/>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56" name="TextBox 55">
            <a:extLst>
              <a:ext uri="{FF2B5EF4-FFF2-40B4-BE49-F238E27FC236}">
                <a16:creationId xmlns:a16="http://schemas.microsoft.com/office/drawing/2014/main" id="{2EA69FC3-8404-7249-8319-6BCBFC13255F}"/>
              </a:ext>
            </a:extLst>
          </p:cNvPr>
          <p:cNvSpPr txBox="1"/>
          <p:nvPr/>
        </p:nvSpPr>
        <p:spPr>
          <a:xfrm>
            <a:off x="7534675" y="3137958"/>
            <a:ext cx="1349833" cy="738664"/>
          </a:xfrm>
          <a:prstGeom prst="rect">
            <a:avLst/>
          </a:prstGeom>
          <a:noFill/>
        </p:spPr>
        <p:txBody>
          <a:bodyPr wrap="square" lIns="0" tIns="0" rIns="0" bIns="0" rtlCol="0">
            <a:spAutoFit/>
          </a:bodyPr>
          <a:lstStyle/>
          <a:p>
            <a:pPr algn="ctr"/>
            <a:r>
              <a:rPr lang="en-US" sz="800" dirty="0">
                <a:cs typeface="Source Sans Pro"/>
              </a:rPr>
              <a:t>Implementation Planning</a:t>
            </a:r>
          </a:p>
          <a:p>
            <a:pPr algn="ctr"/>
            <a:endParaRPr lang="en-US" sz="800" dirty="0">
              <a:cs typeface="Source Sans Pro"/>
            </a:endParaRPr>
          </a:p>
          <a:p>
            <a:pPr algn="ctr"/>
            <a:r>
              <a:rPr lang="en-US" sz="800" dirty="0">
                <a:cs typeface="Source Sans Pro"/>
              </a:rPr>
              <a:t>(Draft implementation plan developed in consultation with WS2 Implementation Oversight Team)</a:t>
            </a:r>
          </a:p>
        </p:txBody>
      </p:sp>
      <p:cxnSp>
        <p:nvCxnSpPr>
          <p:cNvPr id="57" name="Straight Arrow Connector 56">
            <a:extLst>
              <a:ext uri="{FF2B5EF4-FFF2-40B4-BE49-F238E27FC236}">
                <a16:creationId xmlns:a16="http://schemas.microsoft.com/office/drawing/2014/main" id="{2EF4D43A-7202-5A47-85D6-6DD9EA28E91E}"/>
              </a:ext>
            </a:extLst>
          </p:cNvPr>
          <p:cNvCxnSpPr>
            <a:cxnSpLocks/>
          </p:cNvCxnSpPr>
          <p:nvPr/>
        </p:nvCxnSpPr>
        <p:spPr>
          <a:xfrm>
            <a:off x="2191353" y="3974704"/>
            <a:ext cx="0" cy="196612"/>
          </a:xfrm>
          <a:prstGeom prst="straightConnector1">
            <a:avLst/>
          </a:prstGeom>
          <a:ln w="12700">
            <a:solidFill>
              <a:srgbClr val="002B49"/>
            </a:solidFill>
            <a:tailEnd type="triangle" w="med" len="sm"/>
          </a:ln>
          <a:effectLst/>
        </p:spPr>
        <p:style>
          <a:lnRef idx="2">
            <a:schemeClr val="accent1"/>
          </a:lnRef>
          <a:fillRef idx="0">
            <a:schemeClr val="accent1"/>
          </a:fillRef>
          <a:effectRef idx="1">
            <a:schemeClr val="accent1"/>
          </a:effectRef>
          <a:fontRef idx="minor">
            <a:schemeClr val="tx1"/>
          </a:fontRef>
        </p:style>
      </p:cxnSp>
      <p:cxnSp>
        <p:nvCxnSpPr>
          <p:cNvPr id="58" name="Straight Arrow Connector 57">
            <a:extLst>
              <a:ext uri="{FF2B5EF4-FFF2-40B4-BE49-F238E27FC236}">
                <a16:creationId xmlns:a16="http://schemas.microsoft.com/office/drawing/2014/main" id="{839CBEF0-65C5-AF4B-B071-EEEC439FAD2B}"/>
              </a:ext>
            </a:extLst>
          </p:cNvPr>
          <p:cNvCxnSpPr>
            <a:cxnSpLocks/>
          </p:cNvCxnSpPr>
          <p:nvPr/>
        </p:nvCxnSpPr>
        <p:spPr>
          <a:xfrm flipV="1">
            <a:off x="2344241" y="3974704"/>
            <a:ext cx="0" cy="196612"/>
          </a:xfrm>
          <a:prstGeom prst="straightConnector1">
            <a:avLst/>
          </a:prstGeom>
          <a:ln w="12700">
            <a:solidFill>
              <a:srgbClr val="002B49"/>
            </a:solidFill>
            <a:tailEnd type="triangle" w="med" len="sm"/>
          </a:ln>
          <a:effectLst/>
        </p:spPr>
        <p:style>
          <a:lnRef idx="2">
            <a:schemeClr val="accent1"/>
          </a:lnRef>
          <a:fillRef idx="0">
            <a:schemeClr val="accent1"/>
          </a:fillRef>
          <a:effectRef idx="1">
            <a:schemeClr val="accent1"/>
          </a:effectRef>
          <a:fontRef idx="minor">
            <a:schemeClr val="tx1"/>
          </a:fontRef>
        </p:style>
      </p:cxnSp>
      <p:pic>
        <p:nvPicPr>
          <p:cNvPr id="60" name="Picture 59">
            <a:extLst>
              <a:ext uri="{FF2B5EF4-FFF2-40B4-BE49-F238E27FC236}">
                <a16:creationId xmlns:a16="http://schemas.microsoft.com/office/drawing/2014/main" id="{73645537-58C4-EE44-ABEE-4E27CE441EE8}"/>
              </a:ext>
            </a:extLst>
          </p:cNvPr>
          <p:cNvPicPr>
            <a:picLocks noChangeAspect="1"/>
          </p:cNvPicPr>
          <p:nvPr/>
        </p:nvPicPr>
        <p:blipFill>
          <a:blip r:embed="rId5"/>
          <a:stretch>
            <a:fillRect/>
          </a:stretch>
        </p:blipFill>
        <p:spPr>
          <a:xfrm>
            <a:off x="5578433" y="1943178"/>
            <a:ext cx="178699" cy="178699"/>
          </a:xfrm>
          <a:prstGeom prst="rect">
            <a:avLst/>
          </a:prstGeom>
        </p:spPr>
      </p:pic>
      <p:cxnSp>
        <p:nvCxnSpPr>
          <p:cNvPr id="61" name="Straight Arrow Connector 60">
            <a:extLst>
              <a:ext uri="{FF2B5EF4-FFF2-40B4-BE49-F238E27FC236}">
                <a16:creationId xmlns:a16="http://schemas.microsoft.com/office/drawing/2014/main" id="{12A2264A-CA74-8A49-892F-BE6982CE2F01}"/>
              </a:ext>
            </a:extLst>
          </p:cNvPr>
          <p:cNvCxnSpPr>
            <a:cxnSpLocks/>
          </p:cNvCxnSpPr>
          <p:nvPr/>
        </p:nvCxnSpPr>
        <p:spPr>
          <a:xfrm>
            <a:off x="3728053" y="4050904"/>
            <a:ext cx="0" cy="196612"/>
          </a:xfrm>
          <a:prstGeom prst="straightConnector1">
            <a:avLst/>
          </a:prstGeom>
          <a:ln w="12700">
            <a:solidFill>
              <a:srgbClr val="002B49"/>
            </a:solidFill>
            <a:tailEnd type="triangle" w="med" len="sm"/>
          </a:ln>
          <a:effectLst/>
        </p:spPr>
        <p:style>
          <a:lnRef idx="2">
            <a:schemeClr val="accent1"/>
          </a:lnRef>
          <a:fillRef idx="0">
            <a:schemeClr val="accent1"/>
          </a:fillRef>
          <a:effectRef idx="1">
            <a:schemeClr val="accent1"/>
          </a:effectRef>
          <a:fontRef idx="minor">
            <a:schemeClr val="tx1"/>
          </a:fontRef>
        </p:style>
      </p:cxnSp>
      <p:sp>
        <p:nvSpPr>
          <p:cNvPr id="63" name="TextBox 62">
            <a:extLst>
              <a:ext uri="{FF2B5EF4-FFF2-40B4-BE49-F238E27FC236}">
                <a16:creationId xmlns:a16="http://schemas.microsoft.com/office/drawing/2014/main" id="{DC5BA236-1192-CE49-A1C6-29411E98A3A0}"/>
              </a:ext>
            </a:extLst>
          </p:cNvPr>
          <p:cNvSpPr txBox="1"/>
          <p:nvPr/>
        </p:nvSpPr>
        <p:spPr>
          <a:xfrm>
            <a:off x="3240930" y="3351372"/>
            <a:ext cx="999111" cy="615553"/>
          </a:xfrm>
          <a:prstGeom prst="rect">
            <a:avLst/>
          </a:prstGeom>
          <a:noFill/>
        </p:spPr>
        <p:txBody>
          <a:bodyPr wrap="square" lIns="0" tIns="0" rIns="0" bIns="0" rtlCol="0">
            <a:spAutoFit/>
          </a:bodyPr>
          <a:lstStyle/>
          <a:p>
            <a:pPr algn="ctr"/>
            <a:r>
              <a:rPr lang="en-US" sz="800" dirty="0">
                <a:cs typeface="Source Sans Pro"/>
              </a:rPr>
              <a:t>Board receives Final Report from CCWG, and directs ICANN org to conduct feasibility assessment</a:t>
            </a:r>
          </a:p>
        </p:txBody>
      </p:sp>
      <p:pic>
        <p:nvPicPr>
          <p:cNvPr id="64" name="Picture 63">
            <a:extLst>
              <a:ext uri="{FF2B5EF4-FFF2-40B4-BE49-F238E27FC236}">
                <a16:creationId xmlns:a16="http://schemas.microsoft.com/office/drawing/2014/main" id="{4424EE00-A4D0-6E48-9C0E-0483D9EA15CB}"/>
              </a:ext>
            </a:extLst>
          </p:cNvPr>
          <p:cNvPicPr>
            <a:picLocks noChangeAspect="1"/>
          </p:cNvPicPr>
          <p:nvPr/>
        </p:nvPicPr>
        <p:blipFill>
          <a:blip r:embed="rId4"/>
          <a:stretch>
            <a:fillRect/>
          </a:stretch>
        </p:blipFill>
        <p:spPr>
          <a:xfrm>
            <a:off x="4838771" y="2969905"/>
            <a:ext cx="794887" cy="328323"/>
          </a:xfrm>
          <a:prstGeom prst="rect">
            <a:avLst/>
          </a:prstGeom>
        </p:spPr>
      </p:pic>
      <p:pic>
        <p:nvPicPr>
          <p:cNvPr id="65" name="Picture 64">
            <a:extLst>
              <a:ext uri="{FF2B5EF4-FFF2-40B4-BE49-F238E27FC236}">
                <a16:creationId xmlns:a16="http://schemas.microsoft.com/office/drawing/2014/main" id="{2FAE3CC6-37D3-4441-86F2-0268C26381AA}"/>
              </a:ext>
            </a:extLst>
          </p:cNvPr>
          <p:cNvPicPr>
            <a:picLocks noChangeAspect="1"/>
          </p:cNvPicPr>
          <p:nvPr/>
        </p:nvPicPr>
        <p:blipFill>
          <a:blip r:embed="rId10"/>
          <a:stretch>
            <a:fillRect/>
          </a:stretch>
        </p:blipFill>
        <p:spPr>
          <a:xfrm>
            <a:off x="3902571" y="2683264"/>
            <a:ext cx="233282" cy="276483"/>
          </a:xfrm>
          <a:prstGeom prst="rect">
            <a:avLst/>
          </a:prstGeom>
        </p:spPr>
      </p:pic>
      <p:sp>
        <p:nvSpPr>
          <p:cNvPr id="66" name="TextBox 65">
            <a:extLst>
              <a:ext uri="{FF2B5EF4-FFF2-40B4-BE49-F238E27FC236}">
                <a16:creationId xmlns:a16="http://schemas.microsoft.com/office/drawing/2014/main" id="{3D97CF5A-40D0-5E45-8EC6-EA67F1C821D0}"/>
              </a:ext>
            </a:extLst>
          </p:cNvPr>
          <p:cNvSpPr txBox="1"/>
          <p:nvPr/>
        </p:nvSpPr>
        <p:spPr>
          <a:xfrm>
            <a:off x="4320009" y="2684322"/>
            <a:ext cx="299896" cy="323165"/>
          </a:xfrm>
          <a:prstGeom prst="rect">
            <a:avLst/>
          </a:prstGeom>
          <a:noFill/>
        </p:spPr>
        <p:txBody>
          <a:bodyPr wrap="square" lIns="0" tIns="0" rIns="0" bIns="0" rtlCol="0">
            <a:spAutoFit/>
          </a:bodyPr>
          <a:lstStyle/>
          <a:p>
            <a:r>
              <a:rPr lang="en-US" sz="700" dirty="0">
                <a:cs typeface="Source Sans Pro"/>
              </a:rPr>
              <a:t>Final WS2 Report</a:t>
            </a:r>
          </a:p>
        </p:txBody>
      </p:sp>
      <p:pic>
        <p:nvPicPr>
          <p:cNvPr id="67" name="Picture 66">
            <a:extLst>
              <a:ext uri="{FF2B5EF4-FFF2-40B4-BE49-F238E27FC236}">
                <a16:creationId xmlns:a16="http://schemas.microsoft.com/office/drawing/2014/main" id="{F9859AD4-0469-7442-8B92-0F2FB20D1F19}"/>
              </a:ext>
            </a:extLst>
          </p:cNvPr>
          <p:cNvPicPr>
            <a:picLocks noChangeAspect="1"/>
          </p:cNvPicPr>
          <p:nvPr/>
        </p:nvPicPr>
        <p:blipFill>
          <a:blip r:embed="rId5"/>
          <a:stretch>
            <a:fillRect/>
          </a:stretch>
        </p:blipFill>
        <p:spPr>
          <a:xfrm>
            <a:off x="4059774" y="2641446"/>
            <a:ext cx="178699" cy="178699"/>
          </a:xfrm>
          <a:prstGeom prst="rect">
            <a:avLst/>
          </a:prstGeom>
        </p:spPr>
      </p:pic>
      <p:cxnSp>
        <p:nvCxnSpPr>
          <p:cNvPr id="59" name="Straight Arrow Connector 58">
            <a:extLst>
              <a:ext uri="{FF2B5EF4-FFF2-40B4-BE49-F238E27FC236}">
                <a16:creationId xmlns:a16="http://schemas.microsoft.com/office/drawing/2014/main" id="{D29F13C3-27C7-4FEA-8293-D15B00254CD8}"/>
              </a:ext>
            </a:extLst>
          </p:cNvPr>
          <p:cNvCxnSpPr>
            <a:cxnSpLocks/>
          </p:cNvCxnSpPr>
          <p:nvPr/>
        </p:nvCxnSpPr>
        <p:spPr>
          <a:xfrm>
            <a:off x="6827126" y="4564569"/>
            <a:ext cx="655530" cy="0"/>
          </a:xfrm>
          <a:prstGeom prst="straightConnector1">
            <a:avLst/>
          </a:prstGeom>
          <a:ln w="12700">
            <a:solidFill>
              <a:srgbClr val="002B49"/>
            </a:solidFill>
            <a:tailEnd type="triangle" w="med" len="sm"/>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213559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1F0EE-096C-7D47-8C1D-D7AA3F3F01AF}"/>
              </a:ext>
            </a:extLst>
          </p:cNvPr>
          <p:cNvSpPr>
            <a:spLocks noGrp="1"/>
          </p:cNvSpPr>
          <p:nvPr>
            <p:ph type="title"/>
          </p:nvPr>
        </p:nvSpPr>
        <p:spPr/>
        <p:txBody>
          <a:bodyPr/>
          <a:lstStyle/>
          <a:p>
            <a:r>
              <a:rPr lang="en-CA" sz="2400" b="1" dirty="0"/>
              <a:t>4. </a:t>
            </a:r>
            <a:r>
              <a:rPr lang="en-US" sz="2400" b="1" dirty="0"/>
              <a:t>Process Going Forward - Setting Expectations on Implementation and Funding</a:t>
            </a:r>
          </a:p>
        </p:txBody>
      </p:sp>
      <p:sp>
        <p:nvSpPr>
          <p:cNvPr id="7" name="Content Placeholder 6">
            <a:extLst>
              <a:ext uri="{FF2B5EF4-FFF2-40B4-BE49-F238E27FC236}">
                <a16:creationId xmlns:a16="http://schemas.microsoft.com/office/drawing/2014/main" id="{4A626100-02D3-A04D-A67F-2C813AB48147}"/>
              </a:ext>
            </a:extLst>
          </p:cNvPr>
          <p:cNvSpPr>
            <a:spLocks noGrp="1"/>
          </p:cNvSpPr>
          <p:nvPr>
            <p:ph sz="quarter" idx="10"/>
          </p:nvPr>
        </p:nvSpPr>
        <p:spPr/>
        <p:txBody>
          <a:bodyPr numCol="1">
            <a:normAutofit fontScale="92500" lnSpcReduction="20000"/>
          </a:bodyPr>
          <a:lstStyle/>
          <a:p>
            <a:r>
              <a:rPr lang="en-US" dirty="0"/>
              <a:t>Unlike WS1 implementation, WS2 recommendations will not be funded out of the ICANN Reserve Fund</a:t>
            </a:r>
          </a:p>
          <a:p>
            <a:r>
              <a:rPr lang="en-US" dirty="0"/>
              <a:t>Implementation resourcing will need to be prioritized over an appropriate amount of time, weighing other existing and planned activities or community recommendations against available funding, and prioritizing efforts accordingly.</a:t>
            </a:r>
          </a:p>
          <a:p>
            <a:r>
              <a:rPr lang="en-US" dirty="0"/>
              <a:t>WS2 Recommendations accepted by the Board will move to implementation planning. The WS2 Implementation Plan will detail the timing, specific costs and resource allocations, and will be produced in consultation with the WS2 Implementation Advisory Panel.</a:t>
            </a:r>
          </a:p>
          <a:p>
            <a:r>
              <a:rPr lang="en-US" dirty="0"/>
              <a:t>As appropriate, implementation planning efforts will be coordinated with existing planning cycles, and subject to Public Comment as a part of those efforts. All ICANN Operating Plans are subject to review and revision based on changes to funding or activity assumptions and priorities.</a:t>
            </a:r>
          </a:p>
          <a:p>
            <a:r>
              <a:rPr lang="en-US" dirty="0"/>
              <a:t>WS2 recommendations will be tracked as they are implemented for appropriate WS2 implementation reporting, </a:t>
            </a:r>
          </a:p>
        </p:txBody>
      </p:sp>
      <p:sp>
        <p:nvSpPr>
          <p:cNvPr id="10" name="Text Placeholder 9">
            <a:extLst>
              <a:ext uri="{FF2B5EF4-FFF2-40B4-BE49-F238E27FC236}">
                <a16:creationId xmlns:a16="http://schemas.microsoft.com/office/drawing/2014/main" id="{A65A361A-90D1-AB49-978E-6A1B4FEB0D6F}"/>
              </a:ext>
            </a:extLst>
          </p:cNvPr>
          <p:cNvSpPr>
            <a:spLocks noGrp="1"/>
          </p:cNvSpPr>
          <p:nvPr>
            <p:ph type="body" sz="quarter" idx="12"/>
          </p:nvPr>
        </p:nvSpPr>
        <p:spPr/>
        <p:txBody>
          <a:bodyPr/>
          <a:lstStyle/>
          <a:p>
            <a:r>
              <a:rPr lang="en-US" dirty="0"/>
              <a:t>WS2 implementation will be funded through general operating funds.</a:t>
            </a:r>
          </a:p>
        </p:txBody>
      </p:sp>
    </p:spTree>
    <p:extLst>
      <p:ext uri="{BB962C8B-B14F-4D97-AF65-F5344CB8AC3E}">
        <p14:creationId xmlns:p14="http://schemas.microsoft.com/office/powerpoint/2010/main" val="31925577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80517" y="46179"/>
            <a:ext cx="7907338" cy="1038818"/>
          </a:xfrm>
        </p:spPr>
        <p:txBody>
          <a:bodyPr/>
          <a:lstStyle/>
          <a:p>
            <a:r>
              <a:rPr lang="en-CA" b="1" dirty="0"/>
              <a:t> 5. Questions?</a:t>
            </a:r>
            <a:br>
              <a:rPr lang="en-CA" b="1" dirty="0"/>
            </a:br>
            <a:endParaRPr lang="en-US" dirty="0"/>
          </a:p>
        </p:txBody>
      </p:sp>
      <p:sp>
        <p:nvSpPr>
          <p:cNvPr id="3" name="Content Placeholder 2"/>
          <p:cNvSpPr>
            <a:spLocks noGrp="1"/>
          </p:cNvSpPr>
          <p:nvPr>
            <p:ph sz="quarter" idx="10"/>
          </p:nvPr>
        </p:nvSpPr>
        <p:spPr>
          <a:xfrm>
            <a:off x="609600" y="1470212"/>
            <a:ext cx="7907338" cy="5053418"/>
          </a:xfrm>
        </p:spPr>
        <p:txBody>
          <a:bodyPr/>
          <a:lstStyle/>
          <a:p>
            <a:pPr lvl="1"/>
            <a:r>
              <a:rPr lang="en-US" sz="2400" dirty="0"/>
              <a:t>All CCWG-Accountability-WS2 material can be found on its wiki at </a:t>
            </a:r>
            <a:r>
              <a:rPr lang="en-US" sz="2400" dirty="0">
                <a:hlinkClick r:id="rId2"/>
              </a:rPr>
              <a:t>https://community.icann.org/display/WEIA/WS2+-+Enhancing+ICANN+Accountability+Home</a:t>
            </a:r>
            <a:r>
              <a:rPr lang="en-US" sz="2400" dirty="0"/>
              <a:t> </a:t>
            </a:r>
          </a:p>
          <a:p>
            <a:endParaRPr lang="en-US" dirty="0"/>
          </a:p>
        </p:txBody>
      </p:sp>
    </p:spTree>
    <p:extLst>
      <p:ext uri="{BB962C8B-B14F-4D97-AF65-F5344CB8AC3E}">
        <p14:creationId xmlns:p14="http://schemas.microsoft.com/office/powerpoint/2010/main" val="38350336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80517" y="46179"/>
            <a:ext cx="7907338" cy="1038818"/>
          </a:xfrm>
        </p:spPr>
        <p:txBody>
          <a:bodyPr/>
          <a:lstStyle/>
          <a:p>
            <a:r>
              <a:rPr lang="en-CA" b="1" dirty="0"/>
              <a:t>  6. End of Presentation </a:t>
            </a:r>
            <a:br>
              <a:rPr lang="en-CA" b="1" dirty="0"/>
            </a:br>
            <a:endParaRPr lang="en-US" dirty="0"/>
          </a:p>
        </p:txBody>
      </p:sp>
      <p:sp>
        <p:nvSpPr>
          <p:cNvPr id="3" name="Content Placeholder 2"/>
          <p:cNvSpPr>
            <a:spLocks noGrp="1"/>
          </p:cNvSpPr>
          <p:nvPr>
            <p:ph sz="quarter" idx="10"/>
          </p:nvPr>
        </p:nvSpPr>
        <p:spPr>
          <a:xfrm>
            <a:off x="609600" y="1470212"/>
            <a:ext cx="7907338" cy="5053418"/>
          </a:xfrm>
        </p:spPr>
        <p:txBody>
          <a:bodyPr/>
          <a:lstStyle/>
          <a:p>
            <a:pPr lvl="1"/>
            <a:endParaRPr lang="en-US" sz="2400" dirty="0"/>
          </a:p>
          <a:p>
            <a:pPr lvl="1"/>
            <a:r>
              <a:rPr lang="en-US" sz="2400" dirty="0"/>
              <a:t>Thank You</a:t>
            </a:r>
          </a:p>
          <a:p>
            <a:pPr lvl="1"/>
            <a:endParaRPr lang="en-US" sz="2400" dirty="0"/>
          </a:p>
          <a:p>
            <a:pPr lvl="1"/>
            <a:r>
              <a:rPr lang="en-US" sz="2400" dirty="0"/>
              <a:t>Any questions on WS2 can be sent to WS2 to </a:t>
            </a:r>
            <a:r>
              <a:rPr lang="en-US" sz="2400" dirty="0">
                <a:hlinkClick r:id="rId2"/>
              </a:rPr>
              <a:t>acct-staff@icann.org</a:t>
            </a:r>
            <a:r>
              <a:rPr lang="en-US" sz="2400" dirty="0"/>
              <a:t> who will respond or dispatch to the person responsible.  </a:t>
            </a:r>
          </a:p>
          <a:p>
            <a:endParaRPr lang="en-US" dirty="0"/>
          </a:p>
        </p:txBody>
      </p:sp>
    </p:spTree>
    <p:extLst>
      <p:ext uri="{BB962C8B-B14F-4D97-AF65-F5344CB8AC3E}">
        <p14:creationId xmlns:p14="http://schemas.microsoft.com/office/powerpoint/2010/main" val="41715213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80517" y="46179"/>
            <a:ext cx="7907338" cy="847749"/>
          </a:xfrm>
        </p:spPr>
        <p:txBody>
          <a:bodyPr/>
          <a:lstStyle/>
          <a:p>
            <a:r>
              <a:rPr lang="en-CA" b="1" dirty="0"/>
              <a:t> 1. Current Status</a:t>
            </a:r>
            <a:endParaRPr lang="en-US" dirty="0"/>
          </a:p>
        </p:txBody>
      </p:sp>
      <p:sp>
        <p:nvSpPr>
          <p:cNvPr id="3" name="Content Placeholder 2"/>
          <p:cNvSpPr>
            <a:spLocks noGrp="1"/>
          </p:cNvSpPr>
          <p:nvPr>
            <p:ph sz="quarter" idx="10"/>
          </p:nvPr>
        </p:nvSpPr>
        <p:spPr>
          <a:xfrm>
            <a:off x="609600" y="1470212"/>
            <a:ext cx="7907338" cy="5041424"/>
          </a:xfrm>
        </p:spPr>
        <p:txBody>
          <a:bodyPr/>
          <a:lstStyle/>
          <a:p>
            <a:r>
              <a:rPr lang="en-CA" sz="2400" dirty="0"/>
              <a:t>The CCWG-Accountability WS2 concluded its work at its Face to Face meeting at ICANN 62 on Sunday 24 June. The WS2 Final Report and Implementation Guidance will now be transmitted to the CCWG-Accountability Chartering Organisations for approval. Once approved by the Chartering Organizations the CCWG-Accountability will forward this material to the ICANN Board for approval.</a:t>
            </a:r>
          </a:p>
          <a:p>
            <a:r>
              <a:rPr lang="en-CA" sz="2400" dirty="0"/>
              <a:t>The WS2 Final Report has not changed since its publication for a public consultation in March 2018.</a:t>
            </a:r>
            <a:endParaRPr lang="en-US" sz="2400" dirty="0"/>
          </a:p>
          <a:p>
            <a:pPr marL="0" indent="0">
              <a:buNone/>
            </a:pPr>
            <a:endParaRPr lang="en-CA" sz="2400" dirty="0"/>
          </a:p>
        </p:txBody>
      </p:sp>
    </p:spTree>
    <p:extLst>
      <p:ext uri="{BB962C8B-B14F-4D97-AF65-F5344CB8AC3E}">
        <p14:creationId xmlns:p14="http://schemas.microsoft.com/office/powerpoint/2010/main" val="39804940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80517" y="46179"/>
            <a:ext cx="7907338" cy="847749"/>
          </a:xfrm>
        </p:spPr>
        <p:txBody>
          <a:bodyPr/>
          <a:lstStyle/>
          <a:p>
            <a:r>
              <a:rPr lang="en-CA" b="1" dirty="0"/>
              <a:t> 1. Current Status</a:t>
            </a:r>
            <a:endParaRPr lang="en-US" dirty="0"/>
          </a:p>
        </p:txBody>
      </p:sp>
      <p:sp>
        <p:nvSpPr>
          <p:cNvPr id="3" name="Content Placeholder 2"/>
          <p:cNvSpPr>
            <a:spLocks noGrp="1"/>
          </p:cNvSpPr>
          <p:nvPr>
            <p:ph sz="quarter" idx="10"/>
          </p:nvPr>
        </p:nvSpPr>
        <p:spPr>
          <a:xfrm>
            <a:off x="609600" y="1470212"/>
            <a:ext cx="7907338" cy="5041424"/>
          </a:xfrm>
        </p:spPr>
        <p:txBody>
          <a:bodyPr/>
          <a:lstStyle/>
          <a:p>
            <a:pPr marL="457200" lvl="1" indent="0">
              <a:buNone/>
            </a:pPr>
            <a:r>
              <a:rPr lang="en-CA" sz="2400" dirty="0"/>
              <a:t>The Implementation Guidance provides further clarification on the recommendations that were noted as problematic by the ICANN Board in its letter to the CCWG-Accountability on 14 May 2018. The recommendations which were noted are :</a:t>
            </a:r>
          </a:p>
          <a:p>
            <a:pPr lvl="1">
              <a:buFont typeface="Wingdings" panose="05000000000000000000" pitchFamily="2" charset="2"/>
              <a:buChar char="v"/>
            </a:pPr>
            <a:r>
              <a:rPr lang="en-CA" sz="2400" dirty="0"/>
              <a:t>The </a:t>
            </a:r>
            <a:r>
              <a:rPr lang="en-CA" sz="2400" dirty="0" err="1"/>
              <a:t>Ombuds</a:t>
            </a:r>
            <a:r>
              <a:rPr lang="en-CA" sz="2400" dirty="0"/>
              <a:t> </a:t>
            </a:r>
            <a:r>
              <a:rPr lang="en-CA" sz="2400" dirty="0" err="1"/>
              <a:t>Avisory</a:t>
            </a:r>
            <a:r>
              <a:rPr lang="en-CA" sz="2400" dirty="0"/>
              <a:t> Panel - </a:t>
            </a:r>
          </a:p>
          <a:p>
            <a:pPr lvl="1">
              <a:buFont typeface="Wingdings" panose="05000000000000000000" pitchFamily="2" charset="2"/>
              <a:buChar char="v"/>
            </a:pPr>
            <a:r>
              <a:rPr lang="en-CA" sz="2400" dirty="0"/>
              <a:t>Transparency of Board Deliberations - </a:t>
            </a:r>
          </a:p>
          <a:p>
            <a:pPr lvl="1">
              <a:buFont typeface="Wingdings" panose="05000000000000000000" pitchFamily="2" charset="2"/>
              <a:buChar char="v"/>
            </a:pPr>
            <a:r>
              <a:rPr lang="en-CA" sz="2400" dirty="0"/>
              <a:t>Transparency of Governmental Engagement - </a:t>
            </a:r>
          </a:p>
          <a:p>
            <a:pPr lvl="1">
              <a:buFont typeface="Wingdings" panose="05000000000000000000" pitchFamily="2" charset="2"/>
              <a:buChar char="v"/>
            </a:pPr>
            <a:r>
              <a:rPr lang="en-CA" sz="2400" dirty="0"/>
              <a:t>Transparency of Open Contracting - </a:t>
            </a:r>
          </a:p>
          <a:p>
            <a:pPr marL="0" indent="0">
              <a:buNone/>
            </a:pPr>
            <a:endParaRPr lang="en-CA" sz="2400" dirty="0"/>
          </a:p>
        </p:txBody>
      </p:sp>
      <p:pic>
        <p:nvPicPr>
          <p:cNvPr id="4" name="Picture 3">
            <a:extLst>
              <a:ext uri="{FF2B5EF4-FFF2-40B4-BE49-F238E27FC236}">
                <a16:creationId xmlns:a16="http://schemas.microsoft.com/office/drawing/2014/main" id="{9E960807-6741-4777-9798-4C7D7766222F}"/>
              </a:ext>
            </a:extLst>
          </p:cNvPr>
          <p:cNvPicPr/>
          <p:nvPr/>
        </p:nvPicPr>
        <p:blipFill>
          <a:blip r:embed="rId2"/>
          <a:stretch>
            <a:fillRect/>
          </a:stretch>
        </p:blipFill>
        <p:spPr>
          <a:xfrm>
            <a:off x="4975225" y="2881454"/>
            <a:ext cx="692150" cy="677721"/>
          </a:xfrm>
          <a:prstGeom prst="rect">
            <a:avLst/>
          </a:prstGeom>
        </p:spPr>
      </p:pic>
      <p:pic>
        <p:nvPicPr>
          <p:cNvPr id="5" name="Picture 4">
            <a:extLst>
              <a:ext uri="{FF2B5EF4-FFF2-40B4-BE49-F238E27FC236}">
                <a16:creationId xmlns:a16="http://schemas.microsoft.com/office/drawing/2014/main" id="{55D00CE9-49E5-4905-BE5C-BF01626B1CB3}"/>
              </a:ext>
            </a:extLst>
          </p:cNvPr>
          <p:cNvPicPr/>
          <p:nvPr/>
        </p:nvPicPr>
        <p:blipFill>
          <a:blip r:embed="rId3"/>
          <a:stretch>
            <a:fillRect/>
          </a:stretch>
        </p:blipFill>
        <p:spPr>
          <a:xfrm>
            <a:off x="6153149" y="3300554"/>
            <a:ext cx="667245" cy="649146"/>
          </a:xfrm>
          <a:prstGeom prst="rect">
            <a:avLst/>
          </a:prstGeom>
        </p:spPr>
      </p:pic>
      <p:pic>
        <p:nvPicPr>
          <p:cNvPr id="7" name="Picture 6">
            <a:extLst>
              <a:ext uri="{FF2B5EF4-FFF2-40B4-BE49-F238E27FC236}">
                <a16:creationId xmlns:a16="http://schemas.microsoft.com/office/drawing/2014/main" id="{0FFCE8BA-DFA0-45CB-B59E-E2A69283C1D5}"/>
              </a:ext>
            </a:extLst>
          </p:cNvPr>
          <p:cNvPicPr/>
          <p:nvPr/>
        </p:nvPicPr>
        <p:blipFill>
          <a:blip r:embed="rId3"/>
          <a:stretch>
            <a:fillRect/>
          </a:stretch>
        </p:blipFill>
        <p:spPr>
          <a:xfrm>
            <a:off x="6972545" y="3726004"/>
            <a:ext cx="667245" cy="649146"/>
          </a:xfrm>
          <a:prstGeom prst="rect">
            <a:avLst/>
          </a:prstGeom>
        </p:spPr>
      </p:pic>
      <p:pic>
        <p:nvPicPr>
          <p:cNvPr id="8" name="Picture 7">
            <a:extLst>
              <a:ext uri="{FF2B5EF4-FFF2-40B4-BE49-F238E27FC236}">
                <a16:creationId xmlns:a16="http://schemas.microsoft.com/office/drawing/2014/main" id="{EA617A07-606C-4500-B3B8-09B6F931C152}"/>
              </a:ext>
            </a:extLst>
          </p:cNvPr>
          <p:cNvPicPr/>
          <p:nvPr/>
        </p:nvPicPr>
        <p:blipFill>
          <a:blip r:embed="rId3"/>
          <a:stretch>
            <a:fillRect/>
          </a:stretch>
        </p:blipFill>
        <p:spPr>
          <a:xfrm>
            <a:off x="5855969" y="4173679"/>
            <a:ext cx="667245" cy="649146"/>
          </a:xfrm>
          <a:prstGeom prst="rect">
            <a:avLst/>
          </a:prstGeom>
        </p:spPr>
      </p:pic>
    </p:spTree>
    <p:extLst>
      <p:ext uri="{BB962C8B-B14F-4D97-AF65-F5344CB8AC3E}">
        <p14:creationId xmlns:p14="http://schemas.microsoft.com/office/powerpoint/2010/main" val="7302941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80517" y="46179"/>
            <a:ext cx="7907338" cy="847749"/>
          </a:xfrm>
        </p:spPr>
        <p:txBody>
          <a:bodyPr/>
          <a:lstStyle/>
          <a:p>
            <a:r>
              <a:rPr lang="en-CA" b="1" dirty="0"/>
              <a:t> 1. Current Status</a:t>
            </a:r>
            <a:endParaRPr lang="en-US" dirty="0"/>
          </a:p>
        </p:txBody>
      </p:sp>
      <p:sp>
        <p:nvSpPr>
          <p:cNvPr id="3" name="Content Placeholder 2"/>
          <p:cNvSpPr>
            <a:spLocks noGrp="1"/>
          </p:cNvSpPr>
          <p:nvPr>
            <p:ph sz="quarter" idx="10"/>
          </p:nvPr>
        </p:nvSpPr>
        <p:spPr>
          <a:xfrm>
            <a:off x="618331" y="893929"/>
            <a:ext cx="7907338" cy="5601082"/>
          </a:xfrm>
        </p:spPr>
        <p:txBody>
          <a:bodyPr/>
          <a:lstStyle/>
          <a:p>
            <a:pPr marL="457200" lvl="1" indent="0">
              <a:buNone/>
            </a:pPr>
            <a:r>
              <a:rPr lang="en-US" sz="2400" b="1" dirty="0"/>
              <a:t>Statistics for completing WS2</a:t>
            </a:r>
          </a:p>
          <a:p>
            <a:pPr marL="457200" lvl="1" indent="0">
              <a:buNone/>
            </a:pPr>
            <a:endParaRPr lang="en-US" sz="2400" b="1" dirty="0"/>
          </a:p>
          <a:p>
            <a:pPr lvl="1"/>
            <a:r>
              <a:rPr lang="en-CA" sz="2400" dirty="0"/>
              <a:t># of Members: 26</a:t>
            </a:r>
          </a:p>
          <a:p>
            <a:pPr lvl="1"/>
            <a:r>
              <a:rPr lang="en-CA" sz="2400" dirty="0"/>
              <a:t># of Active Participants: 254</a:t>
            </a:r>
          </a:p>
          <a:p>
            <a:pPr lvl="1"/>
            <a:r>
              <a:rPr lang="en-CA" sz="2400" dirty="0"/>
              <a:t># of Observers: 205</a:t>
            </a:r>
          </a:p>
          <a:p>
            <a:pPr lvl="1"/>
            <a:endParaRPr lang="en-CA" sz="2400" dirty="0"/>
          </a:p>
          <a:p>
            <a:pPr lvl="1"/>
            <a:r>
              <a:rPr lang="en-CA" sz="2400" dirty="0"/>
              <a:t>Total number of meetings: 278</a:t>
            </a:r>
          </a:p>
          <a:p>
            <a:pPr lvl="1"/>
            <a:r>
              <a:rPr lang="en-CA" sz="2400" dirty="0"/>
              <a:t>Collective hours on calls and meetings: 10870 hours</a:t>
            </a:r>
          </a:p>
          <a:p>
            <a:pPr lvl="1"/>
            <a:r>
              <a:rPr lang="en-CA" sz="2400" dirty="0"/>
              <a:t>Total number of emails: 5926</a:t>
            </a:r>
            <a:endParaRPr lang="en-US" sz="2400" dirty="0"/>
          </a:p>
          <a:p>
            <a:r>
              <a:rPr lang="en-CA" sz="2400" dirty="0"/>
              <a:t>The WS2 Implementation Oversight Team composed of the Co-Chairs and rapporteurs will continue to be available to provide assistance as needed during the approval and implementation processes.</a:t>
            </a:r>
            <a:endParaRPr lang="en-US" sz="2400" dirty="0"/>
          </a:p>
          <a:p>
            <a:endParaRPr lang="en-US" sz="2400" dirty="0"/>
          </a:p>
        </p:txBody>
      </p:sp>
    </p:spTree>
    <p:extLst>
      <p:ext uri="{BB962C8B-B14F-4D97-AF65-F5344CB8AC3E}">
        <p14:creationId xmlns:p14="http://schemas.microsoft.com/office/powerpoint/2010/main" val="13109488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80517" y="46179"/>
            <a:ext cx="7907338" cy="847749"/>
          </a:xfrm>
        </p:spPr>
        <p:txBody>
          <a:bodyPr/>
          <a:lstStyle/>
          <a:p>
            <a:r>
              <a:rPr lang="en-CA" b="1" dirty="0"/>
              <a:t>    2.1 Recommendations - Diversity</a:t>
            </a:r>
            <a:br>
              <a:rPr lang="en-CA" b="1" dirty="0"/>
            </a:br>
            <a:endParaRPr lang="en-US" dirty="0"/>
          </a:p>
        </p:txBody>
      </p:sp>
      <p:sp>
        <p:nvSpPr>
          <p:cNvPr id="3" name="Content Placeholder 2"/>
          <p:cNvSpPr>
            <a:spLocks noGrp="1"/>
          </p:cNvSpPr>
          <p:nvPr>
            <p:ph sz="quarter" idx="10"/>
          </p:nvPr>
        </p:nvSpPr>
        <p:spPr/>
        <p:txBody>
          <a:bodyPr/>
          <a:lstStyle/>
          <a:p>
            <a:pPr marL="457200" lvl="1" indent="0">
              <a:buNone/>
            </a:pPr>
            <a:r>
              <a:rPr lang="en-CA" sz="2400" dirty="0"/>
              <a:t>8 recommendations ICANN and all SO/AC s </a:t>
            </a:r>
            <a:r>
              <a:rPr lang="en-CA" sz="2400" b="1" u="sng" dirty="0"/>
              <a:t>should</a:t>
            </a:r>
            <a:r>
              <a:rPr lang="en-CA" sz="2400" dirty="0"/>
              <a:t> implement. These are broken down into 3 main themes:</a:t>
            </a:r>
          </a:p>
          <a:p>
            <a:pPr lvl="1"/>
            <a:endParaRPr lang="en-CA" sz="2400" dirty="0"/>
          </a:p>
          <a:p>
            <a:pPr marL="800100" lvl="1" indent="-342900">
              <a:buFont typeface="Arial" panose="020B0604020202020204" pitchFamily="34" charset="0"/>
              <a:buChar char="•"/>
            </a:pPr>
            <a:r>
              <a:rPr lang="en-CA" sz="2400" dirty="0"/>
              <a:t>Defining Diversity – 2 recommendations</a:t>
            </a:r>
          </a:p>
          <a:p>
            <a:pPr marL="800100" lvl="1" indent="-342900">
              <a:buFont typeface="Arial" panose="020B0604020202020204" pitchFamily="34" charset="0"/>
              <a:buChar char="•"/>
            </a:pPr>
            <a:r>
              <a:rPr lang="en-CA" sz="2400" dirty="0"/>
              <a:t>Measuring and Promoting Diversity – 3 recommendations</a:t>
            </a:r>
          </a:p>
          <a:p>
            <a:pPr marL="800100" lvl="1" indent="-342900">
              <a:buFont typeface="Arial" panose="020B0604020202020204" pitchFamily="34" charset="0"/>
              <a:buChar char="•"/>
            </a:pPr>
            <a:r>
              <a:rPr lang="en-CA" sz="2400" dirty="0"/>
              <a:t>Supporting Diversity – 3 recommendations</a:t>
            </a:r>
          </a:p>
          <a:p>
            <a:pPr lvl="1"/>
            <a:endParaRPr lang="en-CA" sz="2400" dirty="0"/>
          </a:p>
          <a:p>
            <a:pPr marL="457200" lvl="1" indent="0">
              <a:buNone/>
            </a:pPr>
            <a:r>
              <a:rPr lang="en-CA" sz="2400" dirty="0"/>
              <a:t>Recommendations are structured to allow SO/AC s to adjust the diversity requirements  and conduct regular assessments to their needs.</a:t>
            </a:r>
          </a:p>
          <a:p>
            <a:endParaRPr lang="en-US" dirty="0"/>
          </a:p>
        </p:txBody>
      </p:sp>
      <p:pic>
        <p:nvPicPr>
          <p:cNvPr id="14" name="Picture 1">
            <a:extLst>
              <a:ext uri="{FF2B5EF4-FFF2-40B4-BE49-F238E27FC236}">
                <a16:creationId xmlns:a16="http://schemas.microsoft.com/office/drawing/2014/main" id="{4E399DED-A723-40DA-B9C7-C15BEB375F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6111" y="82703"/>
            <a:ext cx="914400" cy="850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19289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80517" y="46179"/>
            <a:ext cx="7907338" cy="1366364"/>
          </a:xfrm>
        </p:spPr>
        <p:txBody>
          <a:bodyPr/>
          <a:lstStyle/>
          <a:p>
            <a:r>
              <a:rPr lang="en-CA" b="1" dirty="0"/>
              <a:t>   2.2 Recommendations– Guidelines for good faith </a:t>
            </a:r>
            <a:br>
              <a:rPr lang="en-CA" b="1" dirty="0"/>
            </a:br>
            <a:endParaRPr lang="en-US" dirty="0"/>
          </a:p>
        </p:txBody>
      </p:sp>
      <p:sp>
        <p:nvSpPr>
          <p:cNvPr id="3" name="Content Placeholder 2"/>
          <p:cNvSpPr>
            <a:spLocks noGrp="1"/>
          </p:cNvSpPr>
          <p:nvPr>
            <p:ph sz="quarter" idx="10"/>
          </p:nvPr>
        </p:nvSpPr>
        <p:spPr/>
        <p:txBody>
          <a:bodyPr/>
          <a:lstStyle/>
          <a:p>
            <a:pPr lvl="1"/>
            <a:r>
              <a:rPr lang="en-CA" sz="2400" dirty="0"/>
              <a:t>Complete name is - Guidelines for standards of conduct presumed to be in good faith associated with exercising removal of individual ICANN Board Directors</a:t>
            </a:r>
          </a:p>
          <a:p>
            <a:pPr lvl="1"/>
            <a:endParaRPr lang="en-CA" sz="2400" dirty="0"/>
          </a:p>
          <a:p>
            <a:pPr lvl="1"/>
            <a:r>
              <a:rPr lang="en-CA" sz="2400" dirty="0"/>
              <a:t>Simply a few optional recommendations to ensure that a representative from an SO/AC using the new accountability  procedures to remove an ICANN Board Director (and following these good faith recommendations) will be indemnified if they are sued by the Director they are seeking to remove.</a:t>
            </a:r>
          </a:p>
          <a:p>
            <a:endParaRPr lang="en-US" dirty="0"/>
          </a:p>
        </p:txBody>
      </p:sp>
      <p:pic>
        <p:nvPicPr>
          <p:cNvPr id="4" name="Picture 3">
            <a:extLst>
              <a:ext uri="{FF2B5EF4-FFF2-40B4-BE49-F238E27FC236}">
                <a16:creationId xmlns:a16="http://schemas.microsoft.com/office/drawing/2014/main" id="{2A5B3631-A472-4402-B833-E34A0AA1BE41}"/>
              </a:ext>
            </a:extLst>
          </p:cNvPr>
          <p:cNvPicPr/>
          <p:nvPr/>
        </p:nvPicPr>
        <p:blipFill>
          <a:blip r:embed="rId2"/>
          <a:stretch>
            <a:fillRect/>
          </a:stretch>
        </p:blipFill>
        <p:spPr>
          <a:xfrm>
            <a:off x="756145" y="80686"/>
            <a:ext cx="914400" cy="850900"/>
          </a:xfrm>
          <a:prstGeom prst="rect">
            <a:avLst/>
          </a:prstGeom>
        </p:spPr>
      </p:pic>
    </p:spTree>
    <p:extLst>
      <p:ext uri="{BB962C8B-B14F-4D97-AF65-F5344CB8AC3E}">
        <p14:creationId xmlns:p14="http://schemas.microsoft.com/office/powerpoint/2010/main" val="23574307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80517" y="46179"/>
            <a:ext cx="7907338" cy="1366364"/>
          </a:xfrm>
        </p:spPr>
        <p:txBody>
          <a:bodyPr/>
          <a:lstStyle/>
          <a:p>
            <a:r>
              <a:rPr lang="en-CA" b="1" dirty="0"/>
              <a:t>      2.3 Recommendations – Human Rights FOI </a:t>
            </a:r>
            <a:br>
              <a:rPr lang="en-CA" b="1" dirty="0"/>
            </a:br>
            <a:endParaRPr lang="en-US" dirty="0"/>
          </a:p>
        </p:txBody>
      </p:sp>
      <p:sp>
        <p:nvSpPr>
          <p:cNvPr id="3" name="Content Placeholder 2"/>
          <p:cNvSpPr>
            <a:spLocks noGrp="1"/>
          </p:cNvSpPr>
          <p:nvPr>
            <p:ph sz="quarter" idx="10"/>
          </p:nvPr>
        </p:nvSpPr>
        <p:spPr/>
        <p:txBody>
          <a:bodyPr/>
          <a:lstStyle/>
          <a:p>
            <a:pPr lvl="1"/>
            <a:r>
              <a:rPr lang="en-CA" sz="2400" dirty="0"/>
              <a:t>CCWG-Accountability-WS1 recommendations on Human Rights required a Framework of Interpretation (FOI) be accepted by ICANN prior to those recommendations coming into force. This FOI was developed in WS2.</a:t>
            </a:r>
          </a:p>
          <a:p>
            <a:pPr lvl="1"/>
            <a:endParaRPr lang="en-CA" sz="2400" dirty="0"/>
          </a:p>
          <a:p>
            <a:pPr lvl="1"/>
            <a:r>
              <a:rPr lang="en-US" sz="2400" dirty="0"/>
              <a:t>The FOI is a high level framework to help ICANN and SO/ACs to consider the implications of the Human Rights requirements in their work.</a:t>
            </a:r>
          </a:p>
          <a:p>
            <a:endParaRPr lang="en-US" dirty="0"/>
          </a:p>
        </p:txBody>
      </p:sp>
      <p:pic>
        <p:nvPicPr>
          <p:cNvPr id="4" name="Picture 3">
            <a:extLst>
              <a:ext uri="{FF2B5EF4-FFF2-40B4-BE49-F238E27FC236}">
                <a16:creationId xmlns:a16="http://schemas.microsoft.com/office/drawing/2014/main" id="{23377F73-5518-448C-A6D0-9A4C503886E7}"/>
              </a:ext>
            </a:extLst>
          </p:cNvPr>
          <p:cNvPicPr/>
          <p:nvPr/>
        </p:nvPicPr>
        <p:blipFill>
          <a:blip r:embed="rId2"/>
          <a:stretch>
            <a:fillRect/>
          </a:stretch>
        </p:blipFill>
        <p:spPr>
          <a:xfrm>
            <a:off x="756145" y="117475"/>
            <a:ext cx="914400" cy="850900"/>
          </a:xfrm>
          <a:prstGeom prst="rect">
            <a:avLst/>
          </a:prstGeom>
        </p:spPr>
      </p:pic>
    </p:spTree>
    <p:extLst>
      <p:ext uri="{BB962C8B-B14F-4D97-AF65-F5344CB8AC3E}">
        <p14:creationId xmlns:p14="http://schemas.microsoft.com/office/powerpoint/2010/main" val="106057508"/>
      </p:ext>
    </p:extLst>
  </p:cSld>
  <p:clrMapOvr>
    <a:masterClrMapping/>
  </p:clrMapOvr>
</p:sld>
</file>

<file path=ppt/theme/theme1.xml><?xml version="1.0" encoding="utf-8"?>
<a:theme xmlns:a="http://schemas.openxmlformats.org/drawingml/2006/main" name="Office Theme">
  <a:themeElements>
    <a:clrScheme name="ICANN Template">
      <a:dk1>
        <a:srgbClr val="0A1F24"/>
      </a:dk1>
      <a:lt1>
        <a:sysClr val="window" lastClr="FFFFFF"/>
      </a:lt1>
      <a:dk2>
        <a:srgbClr val="1A87C9"/>
      </a:dk2>
      <a:lt2>
        <a:srgbClr val="EEECE1"/>
      </a:lt2>
      <a:accent1>
        <a:srgbClr val="1A87C9"/>
      </a:accent1>
      <a:accent2>
        <a:srgbClr val="0D436C"/>
      </a:accent2>
      <a:accent3>
        <a:srgbClr val="1B6F74"/>
      </a:accent3>
      <a:accent4>
        <a:srgbClr val="EA903A"/>
      </a:accent4>
      <a:accent5>
        <a:srgbClr val="DB6033"/>
      </a:accent5>
      <a:accent6>
        <a:srgbClr val="1768B1"/>
      </a:accent6>
      <a:hlink>
        <a:srgbClr val="1D98D3"/>
      </a:hlink>
      <a:folHlink>
        <a:srgbClr val="427BB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dirty="0" smtClean="0">
            <a:latin typeface="Source Sans Pro"/>
            <a:cs typeface="Source Sans Pro"/>
          </a:defRPr>
        </a:defPPr>
      </a:lstStyle>
    </a:txDef>
  </a:objectDefaults>
  <a:extraClrSchemeLst/>
</a:theme>
</file>

<file path=ppt/theme/theme2.xml><?xml version="1.0" encoding="utf-8"?>
<a:theme xmlns:a="http://schemas.openxmlformats.org/drawingml/2006/main" name="SSR2 Draft">
  <a:themeElements>
    <a:clrScheme name="ICANN Template">
      <a:dk1>
        <a:srgbClr val="0A1F24"/>
      </a:dk1>
      <a:lt1>
        <a:sysClr val="window" lastClr="FFFFFF"/>
      </a:lt1>
      <a:dk2>
        <a:srgbClr val="1A87C9"/>
      </a:dk2>
      <a:lt2>
        <a:srgbClr val="EEECE1"/>
      </a:lt2>
      <a:accent1>
        <a:srgbClr val="1A87C9"/>
      </a:accent1>
      <a:accent2>
        <a:srgbClr val="0D436C"/>
      </a:accent2>
      <a:accent3>
        <a:srgbClr val="1B6F74"/>
      </a:accent3>
      <a:accent4>
        <a:srgbClr val="EA903A"/>
      </a:accent4>
      <a:accent5>
        <a:srgbClr val="DB6033"/>
      </a:accent5>
      <a:accent6>
        <a:srgbClr val="1768B1"/>
      </a:accent6>
      <a:hlink>
        <a:srgbClr val="1D98D3"/>
      </a:hlink>
      <a:folHlink>
        <a:srgbClr val="427BB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dirty="0" smtClean="0">
            <a:latin typeface="Source Sans Pro"/>
            <a:cs typeface="Source Sans Pro"/>
          </a:defRPr>
        </a:defPPr>
      </a:lstStyle>
    </a:txDef>
  </a:objectDefaults>
  <a:extraClrSchemeLst/>
</a:theme>
</file>

<file path=ppt/theme/theme3.xml><?xml version="1.0" encoding="utf-8"?>
<a:theme xmlns:a="http://schemas.openxmlformats.org/drawingml/2006/main" name="2_SSR2 Draft">
  <a:themeElements>
    <a:clrScheme name="ICANN Template">
      <a:dk1>
        <a:srgbClr val="0A1F24"/>
      </a:dk1>
      <a:lt1>
        <a:sysClr val="window" lastClr="FFFFFF"/>
      </a:lt1>
      <a:dk2>
        <a:srgbClr val="1A87C9"/>
      </a:dk2>
      <a:lt2>
        <a:srgbClr val="EEECE1"/>
      </a:lt2>
      <a:accent1>
        <a:srgbClr val="1A87C9"/>
      </a:accent1>
      <a:accent2>
        <a:srgbClr val="0D436C"/>
      </a:accent2>
      <a:accent3>
        <a:srgbClr val="1B6F74"/>
      </a:accent3>
      <a:accent4>
        <a:srgbClr val="EA903A"/>
      </a:accent4>
      <a:accent5>
        <a:srgbClr val="DB6033"/>
      </a:accent5>
      <a:accent6>
        <a:srgbClr val="1768B1"/>
      </a:accent6>
      <a:hlink>
        <a:srgbClr val="1D98D3"/>
      </a:hlink>
      <a:folHlink>
        <a:srgbClr val="427BB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dirty="0" smtClean="0">
            <a:latin typeface="Source Sans Pro"/>
            <a:cs typeface="Source Sans Pro"/>
          </a:defRPr>
        </a:defPPr>
      </a:lstStyle>
    </a:tx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162</TotalTime>
  <Words>3326</Words>
  <Application>Microsoft Office PowerPoint</Application>
  <PresentationFormat>On-screen Show (4:3)</PresentationFormat>
  <Paragraphs>205</Paragraphs>
  <Slides>34</Slides>
  <Notes>1</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34</vt:i4>
      </vt:variant>
    </vt:vector>
  </HeadingPairs>
  <TitlesOfParts>
    <vt:vector size="44" baseType="lpstr">
      <vt:lpstr>Arial</vt:lpstr>
      <vt:lpstr>Calibri</vt:lpstr>
      <vt:lpstr>Source Sans Pro</vt:lpstr>
      <vt:lpstr>Source Sans Pro Light</vt:lpstr>
      <vt:lpstr>Tahoma</vt:lpstr>
      <vt:lpstr>Times New Roman</vt:lpstr>
      <vt:lpstr>Wingdings</vt:lpstr>
      <vt:lpstr>Office Theme</vt:lpstr>
      <vt:lpstr>SSR2 Draft</vt:lpstr>
      <vt:lpstr>2_SSR2 Draft</vt:lpstr>
      <vt:lpstr>PowerPoint Presentation</vt:lpstr>
      <vt:lpstr>CCWG-Accountability WS2  Presentation of the WS2 Final Report and Implementation Advice</vt:lpstr>
      <vt:lpstr>Agenda</vt:lpstr>
      <vt:lpstr> 1. Current Status</vt:lpstr>
      <vt:lpstr> 1. Current Status</vt:lpstr>
      <vt:lpstr> 1. Current Status</vt:lpstr>
      <vt:lpstr>    2.1 Recommendations - Diversity </vt:lpstr>
      <vt:lpstr>   2.2 Recommendations– Guidelines for good faith  </vt:lpstr>
      <vt:lpstr>      2.3 Recommendations – Human Rights FOI  </vt:lpstr>
      <vt:lpstr>    2.4 Recommendations – Jurisdiction </vt:lpstr>
      <vt:lpstr>    2.5 Recommendations – Ombudsman  </vt:lpstr>
      <vt:lpstr>    2.6 Recommendations – SO/AC Accountability  </vt:lpstr>
      <vt:lpstr>    2.7 Recommendations – Staff Accountability  </vt:lpstr>
      <vt:lpstr>    2.8 Recommendations – Transparency  </vt:lpstr>
      <vt:lpstr> 3. Review of Board Concerns and Implementation Guidance</vt:lpstr>
      <vt:lpstr>    3.1 The Ombuds Avisory Panel</vt:lpstr>
      <vt:lpstr>     3.1 The Ombuds Avisory Panel</vt:lpstr>
      <vt:lpstr>     3.1 The Ombuds Avisory Panel</vt:lpstr>
      <vt:lpstr>     3.1 The Ombuds Avisory Panel</vt:lpstr>
      <vt:lpstr>     3.1 The Ombuds Avisory Panel</vt:lpstr>
      <vt:lpstr>    3.2 Transparency of Board Deliberations </vt:lpstr>
      <vt:lpstr>    3.2 Transparency of Board Deliberations </vt:lpstr>
      <vt:lpstr>    3.2 Transparency of Board Deliberations </vt:lpstr>
      <vt:lpstr>    3.3 Government Engagement  </vt:lpstr>
      <vt:lpstr>    3.3 Government Engagement  </vt:lpstr>
      <vt:lpstr>    3.3 Government Engagement  </vt:lpstr>
      <vt:lpstr>    3.3 Government Engagement  </vt:lpstr>
      <vt:lpstr>    3.3 Government Engagement  </vt:lpstr>
      <vt:lpstr>    3.4 Open Contracting  </vt:lpstr>
      <vt:lpstr>    3.4 Open Contracting  </vt:lpstr>
      <vt:lpstr>4. Process Going Forward</vt:lpstr>
      <vt:lpstr>4. Process Going Forward - Setting Expectations on Implementation and Funding</vt:lpstr>
      <vt:lpstr> 5. Questions? </vt:lpstr>
      <vt:lpstr>  6. End of Presentation  </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knm</dc:creator>
  <cp:keywords/>
  <dc:description/>
  <cp:lastModifiedBy>Bernard Turcotte</cp:lastModifiedBy>
  <cp:revision>567</cp:revision>
  <cp:lastPrinted>2016-10-24T03:12:28Z</cp:lastPrinted>
  <dcterms:created xsi:type="dcterms:W3CDTF">2015-01-07T16:11:05Z</dcterms:created>
  <dcterms:modified xsi:type="dcterms:W3CDTF">2018-06-26T18:53:35Z</dcterms:modified>
  <cp:category/>
</cp:coreProperties>
</file>