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40" r:id="rId2"/>
    <p:sldId id="381" r:id="rId3"/>
    <p:sldId id="380" r:id="rId4"/>
    <p:sldId id="398" r:id="rId5"/>
    <p:sldId id="575" r:id="rId6"/>
    <p:sldId id="57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Kurt Pritz" initials="KP" lastIdx="1" clrIdx="1">
    <p:extLst/>
  </p:cmAuthor>
  <p:cmAuthor id="3" name="Kurt Pritz" initials="KP [2]" lastIdx="1" clrIdx="2">
    <p:extLst/>
  </p:cmAuthor>
  <p:cmAuthor id="4" name="Kurt Pritz" initials="KP [3]" lastIdx="1" clrIdx="3">
    <p:extLst/>
  </p:cmAuthor>
  <p:cmAuthor id="5" name="Kurt Pritz" initials="KP [4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146" autoAdjust="0"/>
  </p:normalViewPr>
  <p:slideViewPr>
    <p:cSldViewPr snapToGrid="0" snapToObjects="1">
      <p:cViewPr varScale="1">
        <p:scale>
          <a:sx n="49" d="100"/>
          <a:sy n="49" d="100"/>
        </p:scale>
        <p:origin x="1234" y="43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2-28T11:44:35.993" idx="1">
    <p:pos x="4374" y="54"/>
    <p:text>I think this slide should be amended with the headlines that: (1) there should be a presumption that we will not get into re-doing the Charter in order to retain team momentum and (2) we want to leave the team with discretion for how to do the work ----------- this is tricky to do, I haven't thought it out yet but will try to make some edits if you agree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for different ways to display your data or text by using alternatives to simple bullets.  </a:t>
            </a:r>
          </a:p>
          <a:p>
            <a:endParaRPr lang="en-US" baseline="0" dirty="0"/>
          </a:p>
          <a:p>
            <a:r>
              <a:rPr lang="en-US" baseline="0" dirty="0"/>
              <a:t>To adjust the number in the arrow to text or another number, click on the text box around the number, revise.</a:t>
            </a:r>
          </a:p>
          <a:p>
            <a:endParaRPr lang="en-US" baseline="0" dirty="0"/>
          </a:p>
          <a:p>
            <a:r>
              <a:rPr lang="en-US" baseline="0" dirty="0"/>
              <a:t>To add an arrow, click on the arrow, ensure the arrow is highlighted, COPY and PASTE and move to the desired placement, or DELETE if there are too many arrows.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EPDP Team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GNSO Council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4 March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Phase 2 Planning Discussion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7710" y="1031801"/>
            <a:ext cx="7907338" cy="4571813"/>
          </a:xfrm>
        </p:spPr>
        <p:txBody>
          <a:bodyPr/>
          <a:lstStyle/>
          <a:p>
            <a:r>
              <a:rPr lang="en-US" dirty="0"/>
              <a:t>Items identified in EPDP Team Charter:</a:t>
            </a:r>
          </a:p>
          <a:p>
            <a:pPr lvl="1"/>
            <a:r>
              <a:rPr lang="en-US" dirty="0"/>
              <a:t>System for Standardized Access to Non-Public Registration Data</a:t>
            </a:r>
          </a:p>
          <a:p>
            <a:pPr lvl="1"/>
            <a:r>
              <a:rPr lang="en-US" dirty="0"/>
              <a:t>Annex to the Temporary Specification (Important Issues for Further Community Action)</a:t>
            </a:r>
          </a:p>
          <a:p>
            <a:pPr lvl="1"/>
            <a:endParaRPr lang="en-US" dirty="0"/>
          </a:p>
          <a:p>
            <a:r>
              <a:rPr lang="en-US" dirty="0"/>
              <a:t>Items deferred from EPDP Team phase 1, either requiring further consideration or dependent on input from others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Mind map on next slide reflects charter topics / questions (white) and phase 1 items (yellow) [include link to downloadable version]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6CC20-6BD6-FF47-9BBB-FE052496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for GNSO Council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7695" y="768754"/>
            <a:ext cx="8453243" cy="5879011"/>
          </a:xfrm>
        </p:spPr>
        <p:txBody>
          <a:bodyPr/>
          <a:lstStyle/>
          <a:p>
            <a:r>
              <a:rPr lang="en-US" sz="1600" dirty="0"/>
              <a:t>Starting point </a:t>
            </a:r>
            <a:r>
              <a:rPr lang="mr-IN" sz="1600" dirty="0"/>
              <a:t>–</a:t>
            </a:r>
            <a:r>
              <a:rPr lang="en-US" sz="1600" dirty="0"/>
              <a:t> a presumption that the Council will retain (i.e., not reconsider and amend) the current Charter: </a:t>
            </a:r>
          </a:p>
          <a:p>
            <a:pPr lvl="1"/>
            <a:r>
              <a:rPr lang="en-US" sz="1600" dirty="0"/>
              <a:t>To maintain the momentum and current membership of the team</a:t>
            </a:r>
          </a:p>
          <a:p>
            <a:pPr lvl="1"/>
            <a:r>
              <a:rPr lang="en-US" sz="1600" dirty="0"/>
              <a:t>Given the relatively clear scope described in the accompanying chart</a:t>
            </a:r>
          </a:p>
          <a:p>
            <a:pPr lvl="1"/>
            <a:r>
              <a:rPr lang="en-US" sz="1600" dirty="0"/>
              <a:t>To not delay work</a:t>
            </a:r>
          </a:p>
          <a:p>
            <a:pPr lvl="1"/>
            <a:r>
              <a:rPr lang="en-US" sz="1600" dirty="0"/>
              <a:t>That the Council and EPDP Team can interact through the process to make adjustments as required</a:t>
            </a:r>
          </a:p>
          <a:p>
            <a:r>
              <a:rPr lang="en-US" sz="1600" dirty="0"/>
              <a:t>Timing: the Council might consider a deadline for completing the work, given the apparent beneficial effect of a timeline in Phase 1</a:t>
            </a:r>
          </a:p>
          <a:p>
            <a:pPr lvl="1"/>
            <a:r>
              <a:rPr lang="en-US" sz="1600" dirty="0"/>
              <a:t>A deadline should be considered after the Team creates a comprehensive work plan and schedule</a:t>
            </a:r>
          </a:p>
          <a:p>
            <a:pPr lvl="1"/>
            <a:r>
              <a:rPr lang="en-US" sz="1600" dirty="0"/>
              <a:t>Time be provided for EDPB review as well as public comment</a:t>
            </a:r>
          </a:p>
          <a:p>
            <a:r>
              <a:rPr lang="en-US" sz="1600" dirty="0"/>
              <a:t>Consider items for EPDP Team input to the Council, e.g.</a:t>
            </a:r>
          </a:p>
          <a:p>
            <a:pPr lvl="1"/>
            <a:r>
              <a:rPr lang="en-US" sz="1600" dirty="0"/>
              <a:t>Aspects of the charter that might limit the EPDP Team’s ability to carry out its objectives?</a:t>
            </a:r>
          </a:p>
          <a:p>
            <a:pPr lvl="1"/>
            <a:r>
              <a:rPr lang="en-US" sz="1600" dirty="0"/>
              <a:t>Schedule, pace of work, working methods</a:t>
            </a:r>
          </a:p>
          <a:p>
            <a:pPr lvl="1"/>
            <a:r>
              <a:rPr lang="en-US" sz="1600" dirty="0"/>
              <a:t>Resources, beyond the standard support, that might be required</a:t>
            </a:r>
          </a:p>
          <a:p>
            <a:pPr marL="457200" lvl="1" indent="0">
              <a:buNone/>
            </a:pPr>
            <a:endParaRPr lang="en-US" sz="1800" dirty="0"/>
          </a:p>
          <a:p>
            <a:pPr marL="1587" indent="0">
              <a:spcBef>
                <a:spcPts val="0"/>
              </a:spcBef>
              <a:buNone/>
            </a:pPr>
            <a:r>
              <a:rPr lang="en-US" sz="1800" dirty="0"/>
              <a:t>➤</a:t>
            </a:r>
          </a:p>
        </p:txBody>
      </p:sp>
    </p:spTree>
    <p:extLst>
      <p:ext uri="{BB962C8B-B14F-4D97-AF65-F5344CB8AC3E}">
        <p14:creationId xmlns:p14="http://schemas.microsoft.com/office/powerpoint/2010/main" val="389726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038C-C02D-5345-9572-0FE308D3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of Interest for EPDP Team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5EC2-8CBC-3A47-B6C1-BDA767904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904" y="981697"/>
            <a:ext cx="7907338" cy="4571813"/>
          </a:xfrm>
        </p:spPr>
        <p:txBody>
          <a:bodyPr/>
          <a:lstStyle/>
          <a:p>
            <a:r>
              <a:rPr lang="en-US" dirty="0"/>
              <a:t>EOI, based on charter requirements circulated last week</a:t>
            </a:r>
          </a:p>
          <a:p>
            <a:r>
              <a:rPr lang="en-US" dirty="0"/>
              <a:t>Deadline for responses: [include date]</a:t>
            </a:r>
          </a:p>
          <a:p>
            <a:r>
              <a:rPr lang="en-US" dirty="0"/>
              <a:t>Council leadership with assistance of SSC leadership to review applications and recommend chair to GNSO Council for consideration</a:t>
            </a:r>
          </a:p>
          <a:p>
            <a:r>
              <a:rPr lang="en-US" dirty="0"/>
              <a:t>In the interim, outgoing chair has confirmed willingness to continue until such time new chair has been appointed. In addition, Council liaison / vice-chair has also indicated willingness to step in as needed. </a:t>
            </a:r>
          </a:p>
          <a:p>
            <a:r>
              <a:rPr lang="en-US" dirty="0"/>
              <a:t>Objective is to confirm new Chair at the latest by 18 April Council meeting. </a:t>
            </a:r>
          </a:p>
        </p:txBody>
      </p:sp>
    </p:spTree>
    <p:extLst>
      <p:ext uri="{BB962C8B-B14F-4D97-AF65-F5344CB8AC3E}">
        <p14:creationId xmlns:p14="http://schemas.microsoft.com/office/powerpoint/2010/main" val="14124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EPDP Discussions in Kobe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6700" y="1027864"/>
            <a:ext cx="4268802" cy="1926458"/>
            <a:chOff x="366700" y="1027864"/>
            <a:chExt cx="4268802" cy="1926458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1" y="1027864"/>
              <a:ext cx="2862961" cy="1926458"/>
              <a:chOff x="3238330" y="1063717"/>
              <a:chExt cx="3261647" cy="192645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0" y="1063717"/>
                <a:ext cx="2697370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rgbClr val="1A87C9"/>
                    </a:solidFill>
                    <a:ea typeface="Segoe UI" panose="020B0502040204020203" pitchFamily="34" charset="0"/>
                    <a:cs typeface="Arial"/>
                  </a:rPr>
                  <a:t>Saturday – 11.00 – 18.30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44681" y="1282015"/>
                <a:ext cx="3255296" cy="170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Recap of status, Council discussions</a:t>
                </a:r>
              </a:p>
              <a:p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Brainstorming session to phase 2 approach, work plan, working methods, identification of possible resources needed, schedule going.</a:t>
                </a:r>
              </a:p>
              <a:p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Phase 1 Implementation Planning Update (GDD)  			</a:t>
                </a:r>
                <a:r>
                  <a:rPr lang="en-US" sz="1400" dirty="0">
                    <a:solidFill>
                      <a:srgbClr val="FFFFFF"/>
                    </a:solidFill>
                    <a:latin typeface="Arial"/>
                    <a:cs typeface="Arial"/>
                  </a:rPr>
                  <a:t>forward</a:t>
                </a: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 eaLnBrk="1" fontAlgn="auto" hangingPunct="1">
                <a:lnSpc>
                  <a:spcPts val="2380"/>
                </a:lnSpc>
                <a:spcBef>
                  <a:spcPts val="0"/>
                </a:spcBef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EPDP Team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416" y="2904714"/>
            <a:ext cx="4308084" cy="795045"/>
            <a:chOff x="200416" y="2750184"/>
            <a:chExt cx="4308084" cy="795045"/>
          </a:xfrm>
        </p:grpSpPr>
        <p:sp>
          <p:nvSpPr>
            <p:cNvPr id="51" name="Chevron 50"/>
            <p:cNvSpPr/>
            <p:nvPr/>
          </p:nvSpPr>
          <p:spPr>
            <a:xfrm>
              <a:off x="200416" y="2883730"/>
              <a:ext cx="1432482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dirty="0">
                  <a:solidFill>
                    <a:prstClr val="white"/>
                  </a:solidFill>
                  <a:cs typeface="Arial"/>
                </a:rPr>
                <a:t>Council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2" y="2750184"/>
              <a:ext cx="2735958" cy="750435"/>
              <a:chOff x="3238331" y="1183459"/>
              <a:chExt cx="3116958" cy="75043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31" y="1183459"/>
                <a:ext cx="2697369" cy="300082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Sunday – 11.45 – 12.15 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Council continued discussions on phase 2 planning</a:t>
                </a:r>
                <a:endParaRPr lang="id-ID" sz="13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64730" y="4327572"/>
            <a:ext cx="4143770" cy="787090"/>
            <a:chOff x="364730" y="4327572"/>
            <a:chExt cx="4143770" cy="787090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>
                  <a:solidFill>
                    <a:prstClr val="white"/>
                  </a:solidFill>
                  <a:cs typeface="Arial"/>
                </a:rPr>
                <a:t>Impl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41" y="4327572"/>
              <a:ext cx="2735959" cy="550380"/>
              <a:chOff x="3238330" y="1183459"/>
              <a:chExt cx="3116959" cy="5503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30" y="1183459"/>
                <a:ext cx="2697370" cy="300082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4"/>
                    </a:solidFill>
                    <a:ea typeface="Segoe UI" panose="020B0502040204020203" pitchFamily="34" charset="0"/>
                    <a:cs typeface="Arial"/>
                  </a:rPr>
                  <a:t>Sunday – 17.00 – 18.30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Phase 1 Implementation Discussion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92318" y="1134906"/>
            <a:ext cx="4246882" cy="1766097"/>
            <a:chOff x="4592318" y="1134906"/>
            <a:chExt cx="4246882" cy="1766097"/>
          </a:xfrm>
        </p:grpSpPr>
        <p:sp>
          <p:nvSpPr>
            <p:cNvPr id="53" name="Chevron 52"/>
            <p:cNvSpPr/>
            <p:nvPr/>
          </p:nvSpPr>
          <p:spPr>
            <a:xfrm>
              <a:off x="4592318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EPDP Team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006479" y="1134906"/>
              <a:ext cx="2832721" cy="1766097"/>
              <a:chOff x="3238330" y="1183459"/>
              <a:chExt cx="2832721" cy="176609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238330" y="1183459"/>
                <a:ext cx="2548798" cy="300082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sp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5"/>
                    </a:solidFill>
                    <a:ea typeface="Segoe UI" panose="020B0502040204020203" pitchFamily="34" charset="0"/>
                    <a:cs typeface="Arial"/>
                  </a:rPr>
                  <a:t>Wednesday – 10.30 – 12.00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2826370" cy="150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Engagement session with Technical Study Group.</a:t>
                </a:r>
                <a:endParaRPr lang="id-ID" sz="13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  <a:p>
                <a:pPr eaLnBrk="1" hangingPunct="1"/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Opportunity to learn more about the scope, status and next steps of the TSG and how it intersects with the EPDP Team’s phase 2 deliberations </a:t>
                </a:r>
                <a:endParaRPr lang="id-ID" sz="13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  <a:p>
                <a:pPr eaLnBrk="1" hangingPunct="1"/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396636" y="2820035"/>
            <a:ext cx="4442564" cy="972694"/>
            <a:chOff x="4396636" y="2820035"/>
            <a:chExt cx="4442564" cy="972694"/>
          </a:xfrm>
        </p:grpSpPr>
        <p:sp>
          <p:nvSpPr>
            <p:cNvPr id="20" name="Chevron 19"/>
            <p:cNvSpPr/>
            <p:nvPr/>
          </p:nvSpPr>
          <p:spPr>
            <a:xfrm>
              <a:off x="4396636" y="2883730"/>
              <a:ext cx="1463850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Council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6479" y="2820035"/>
              <a:ext cx="2548797" cy="300082"/>
            </a:xfrm>
            <a:prstGeom prst="rect">
              <a:avLst/>
            </a:prstGeom>
            <a:noFill/>
          </p:spPr>
          <p:txBody>
            <a:bodyPr wrap="square" lIns="27000" rIns="27000" anchor="ctr">
              <a:spAutoFit/>
            </a:bodyPr>
            <a:lstStyle/>
            <a:p>
              <a:pPr defTabSz="457082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1500" b="1" dirty="0">
                  <a:solidFill>
                    <a:srgbClr val="0D436C"/>
                  </a:solidFill>
                  <a:ea typeface="Segoe UI" panose="020B0502040204020203" pitchFamily="34" charset="0"/>
                  <a:cs typeface="Arial"/>
                </a:rPr>
                <a:t>Wednesday – 13.00 – 15.00 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009327" y="3100232"/>
              <a:ext cx="282987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Council meeting – opportunity for further phase 2 planning and/or review feedback from EPDP Team?</a:t>
              </a:r>
              <a:endParaRPr lang="id-ID" sz="13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2318" y="4327572"/>
            <a:ext cx="4246882" cy="1550654"/>
            <a:chOff x="4592318" y="4327572"/>
            <a:chExt cx="4246882" cy="1550654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dirty="0">
                  <a:solidFill>
                    <a:prstClr val="white"/>
                  </a:solidFill>
                  <a:cs typeface="Arial"/>
                </a:rPr>
                <a:t>EPDP Team</a:t>
              </a:r>
              <a:endParaRPr lang="en-US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6479" y="4327572"/>
              <a:ext cx="2381375" cy="300082"/>
            </a:xfrm>
            <a:prstGeom prst="rect">
              <a:avLst/>
            </a:prstGeom>
            <a:noFill/>
          </p:spPr>
          <p:txBody>
            <a:bodyPr wrap="square" lIns="27000" rIns="27000" anchor="ctr">
              <a:spAutoFit/>
            </a:bodyPr>
            <a:lstStyle/>
            <a:p>
              <a:pPr defTabSz="457082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1500" b="1" dirty="0">
                  <a:solidFill>
                    <a:schemeClr val="accent6"/>
                  </a:solidFill>
                  <a:ea typeface="Segoe UI" panose="020B0502040204020203" pitchFamily="34" charset="0"/>
                  <a:cs typeface="Arial"/>
                </a:rPr>
                <a:t>Thursday – 8.30 – 10.15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09327" y="4585564"/>
              <a:ext cx="2829873" cy="12926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27000" rIns="27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Review of draft work plan and approach coming out of Saturday’s session plus further input that may have been gathered throughout the week, including Council input from weekend sessions </a:t>
              </a:r>
              <a:endParaRPr lang="id-ID" sz="13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86385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8690</TotalTime>
  <Words>601</Words>
  <Application>Microsoft Office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Mangal</vt:lpstr>
      <vt:lpstr>Segoe UI</vt:lpstr>
      <vt:lpstr>Wingdings</vt:lpstr>
      <vt:lpstr>ICANNPPT_Arial_4x3_June 2017_potx</vt:lpstr>
      <vt:lpstr>EPDP Team</vt:lpstr>
      <vt:lpstr>Phase 2 Scope</vt:lpstr>
      <vt:lpstr>PowerPoint Presentation</vt:lpstr>
      <vt:lpstr>Items for GNSO Council consideration</vt:lpstr>
      <vt:lpstr>Expression of Interest for EPDP Team Chair</vt:lpstr>
      <vt:lpstr>Proposed EPDP Discussions in Kobe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Marika Konings</dc:creator>
  <cp:lastModifiedBy>Drazek, Keith</cp:lastModifiedBy>
  <cp:revision>16</cp:revision>
  <cp:lastPrinted>2019-03-04T19:03:43Z</cp:lastPrinted>
  <dcterms:created xsi:type="dcterms:W3CDTF">2017-06-15T19:24:39Z</dcterms:created>
  <dcterms:modified xsi:type="dcterms:W3CDTF">2019-03-04T20:22:08Z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-380227508</vt:i4>
  </property>
  <property fmtid="{D5CDD505-2E9C-101B-9397-08002B2CF9AE}" pid="3" name="_NewReviewCycle">
    <vt:lpwstr/>
  </property>
  <property fmtid="{D5CDD505-2E9C-101B-9397-08002B2CF9AE}" pid="4" name="_EmailSubject">
    <vt:lpwstr>EPDP Phase Two -- Next Steps</vt:lpwstr>
  </property>
  <property fmtid="{D5CDD505-2E9C-101B-9397-08002B2CF9AE}" pid="5" name="_AuthorEmail">
    <vt:lpwstr>kdrazek@verisign.com</vt:lpwstr>
  </property>
  <property fmtid="{D5CDD505-2E9C-101B-9397-08002B2CF9AE}" pid="6" name="_AuthorEmailDisplayName">
    <vt:lpwstr>Drazek, Keith</vt:lpwstr>
  </property>
</Properties>
</file>