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2" r:id="rId2"/>
    <p:sldMasterId id="2147483719" r:id="rId3"/>
    <p:sldMasterId id="2147483706" r:id="rId4"/>
  </p:sldMasterIdLst>
  <p:notesMasterIdLst>
    <p:notesMasterId r:id="rId12"/>
  </p:notesMasterIdLst>
  <p:handoutMasterIdLst>
    <p:handoutMasterId r:id="rId13"/>
  </p:handoutMasterIdLst>
  <p:sldIdLst>
    <p:sldId id="371" r:id="rId5"/>
    <p:sldId id="376" r:id="rId6"/>
    <p:sldId id="377" r:id="rId7"/>
    <p:sldId id="378" r:id="rId8"/>
    <p:sldId id="379" r:id="rId9"/>
    <p:sldId id="380" r:id="rId10"/>
    <p:sldId id="381" r:id="rId11"/>
  </p:sldIdLst>
  <p:sldSz cx="18288000" cy="10287000"/>
  <p:notesSz cx="6645275" cy="9775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Tammegger" initials="TT" lastIdx="17" clrIdx="0">
    <p:extLst>
      <p:ext uri="{19B8F6BF-5375-455C-9EA6-DF929625EA0E}">
        <p15:presenceInfo xmlns:p15="http://schemas.microsoft.com/office/powerpoint/2012/main" userId="S-1-5-21-1208965233-1260463263-1803342887-1214" providerId="AD"/>
      </p:ext>
    </p:extLst>
  </p:cmAuthor>
  <p:cmAuthor id="2" name="Asta Mineikyte" initials="AM" lastIdx="4" clrIdx="1">
    <p:extLst>
      <p:ext uri="{19B8F6BF-5375-455C-9EA6-DF929625EA0E}">
        <p15:presenceInfo xmlns:p15="http://schemas.microsoft.com/office/powerpoint/2012/main" userId="Asta Mineikyte" providerId="None"/>
      </p:ext>
    </p:extLst>
  </p:cmAuthor>
  <p:cmAuthor id="3" name="Katrina Sataki" initials="KS" lastIdx="3" clrIdx="2">
    <p:extLst>
      <p:ext uri="{19B8F6BF-5375-455C-9EA6-DF929625EA0E}">
        <p15:presenceInfo xmlns:p15="http://schemas.microsoft.com/office/powerpoint/2012/main" userId="S-1-5-21-2132214097-74534589-188441444-10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 autoAdjust="0"/>
    <p:restoredTop sz="89107" autoAdjust="0"/>
  </p:normalViewPr>
  <p:slideViewPr>
    <p:cSldViewPr snapToGrid="0">
      <p:cViewPr varScale="1">
        <p:scale>
          <a:sx n="51" d="100"/>
          <a:sy n="51" d="100"/>
        </p:scale>
        <p:origin x="77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3140-6D64-4419-B167-43DEDA2B175A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BCD60-8C34-488E-B6AC-16312ED1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94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9C08D-F82B-4C61-A6FE-F6270781ECC9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6BCB8-6729-4F16-AE8D-934F18FBF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95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6BCB8-6729-4F16-AE8D-934F18FBFF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1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- Light Blue/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288000" cy="1028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8988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403057"/>
            <a:ext cx="13716000" cy="6167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2">
                    <a:lumMod val="95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8902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1" y="4211240"/>
            <a:ext cx="10426700" cy="5865019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66568" y="2692400"/>
            <a:ext cx="15364132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 Slide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1" y="4211240"/>
            <a:ext cx="10426700" cy="58650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66568" y="2682479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2"/>
          </p:nvPr>
        </p:nvSpPr>
        <p:spPr>
          <a:xfrm>
            <a:off x="9474200" y="2692400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98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8055" y="685800"/>
            <a:ext cx="5898356" cy="2400300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509330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8055" y="3102386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1" y="4211240"/>
            <a:ext cx="10426700" cy="586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48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668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8889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salutation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2405857"/>
            <a:ext cx="13716000" cy="6167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2">
                    <a:lumMod val="95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Insert name &amp;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446612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8889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salutation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2405857"/>
            <a:ext cx="13716000" cy="6167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Insert name &amp; email address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21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- EURid Blue/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288000" cy="1028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8988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403057"/>
            <a:ext cx="13716000" cy="6167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2">
                    <a:lumMod val="95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64465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- EURid Blue/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288000" cy="1028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8988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403057"/>
            <a:ext cx="13716000" cy="6167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2">
                    <a:lumMod val="95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55530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- Grey/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8988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403057"/>
            <a:ext cx="13716000" cy="6167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2">
                    <a:lumMod val="95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48674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- Grey/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8988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403057"/>
            <a:ext cx="13716000" cy="6167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2">
                    <a:lumMod val="95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3192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- Light Blue/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288000" cy="1028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8988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403057"/>
            <a:ext cx="13716000" cy="6167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2">
                    <a:lumMod val="95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9385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3" y="4211240"/>
            <a:ext cx="10426701" cy="5865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66568" y="2692400"/>
            <a:ext cx="15364132" cy="67056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31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3" y="4211240"/>
            <a:ext cx="10426701" cy="586502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66568" y="2692400"/>
            <a:ext cx="15364132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99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 Slid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3" y="4211240"/>
            <a:ext cx="10426701" cy="5865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66568" y="2682479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2"/>
          </p:nvPr>
        </p:nvSpPr>
        <p:spPr>
          <a:xfrm>
            <a:off x="9474200" y="2692400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94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8055" y="685800"/>
            <a:ext cx="5898356" cy="2400300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509330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8055" y="3102386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3" y="4211240"/>
            <a:ext cx="10426701" cy="58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08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173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8889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Insert salutation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2405857"/>
            <a:ext cx="13716000" cy="6167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accent3">
                    <a:lumMod val="50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Insert name &amp; email address</a:t>
            </a:r>
          </a:p>
        </p:txBody>
      </p:sp>
    </p:spTree>
    <p:extLst>
      <p:ext uri="{BB962C8B-B14F-4D97-AF65-F5344CB8AC3E}">
        <p14:creationId xmlns:p14="http://schemas.microsoft.com/office/powerpoint/2010/main" val="1852793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Log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3" y="4211240"/>
            <a:ext cx="10426701" cy="58650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666568" y="547688"/>
            <a:ext cx="15364132" cy="198834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66568" y="2692400"/>
            <a:ext cx="15364132" cy="670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128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Log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3" y="4211240"/>
            <a:ext cx="10426701" cy="58650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666568" y="547688"/>
            <a:ext cx="15364132" cy="198834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66568" y="2692400"/>
            <a:ext cx="15364132" cy="670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39590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 Slide with Log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3" y="4211240"/>
            <a:ext cx="10426701" cy="5865020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666568" y="547688"/>
            <a:ext cx="15364132" cy="19883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1666568" y="2682479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9474200" y="2692400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0848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with Log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3" y="4211240"/>
            <a:ext cx="10426701" cy="5865020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68055" y="685800"/>
            <a:ext cx="5898356" cy="2400300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509330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8055" y="3102386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16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2" y="4211240"/>
            <a:ext cx="10426701" cy="5865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66568" y="2692400"/>
            <a:ext cx="15364132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838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Logo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2" y="4211240"/>
            <a:ext cx="10426701" cy="58650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666568" y="547688"/>
            <a:ext cx="15364132" cy="198834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66568" y="2692400"/>
            <a:ext cx="15364132" cy="670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7110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Logo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2" y="4211240"/>
            <a:ext cx="10426701" cy="586502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666568" y="547688"/>
            <a:ext cx="15364132" cy="198834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66568" y="2692400"/>
            <a:ext cx="15364132" cy="670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74128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 Slide with Logo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2" y="4211240"/>
            <a:ext cx="10426701" cy="58650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666568" y="547688"/>
            <a:ext cx="15364132" cy="19883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1666568" y="2682479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9474200" y="2692400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263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with Logo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2" y="4211240"/>
            <a:ext cx="10426701" cy="58650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568055" y="685800"/>
            <a:ext cx="5898356" cy="2400300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509330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8055" y="3102386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16350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Logo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1" y="4211240"/>
            <a:ext cx="10426700" cy="58650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666568" y="547688"/>
            <a:ext cx="15364132" cy="198834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66568" y="2692400"/>
            <a:ext cx="15364132" cy="670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39220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Logo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1" y="4211240"/>
            <a:ext cx="10426700" cy="586501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666568" y="547688"/>
            <a:ext cx="15364132" cy="198834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66568" y="2692400"/>
            <a:ext cx="15364132" cy="670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3817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 Slide with Logo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1" y="4211240"/>
            <a:ext cx="10426700" cy="586501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666568" y="547688"/>
            <a:ext cx="15364132" cy="19883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1666568" y="2682479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/>
          </p:nvPr>
        </p:nvSpPr>
        <p:spPr>
          <a:xfrm>
            <a:off x="9474200" y="2692400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4143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with Logo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1" y="4211240"/>
            <a:ext cx="10426700" cy="586501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68055" y="685800"/>
            <a:ext cx="5898356" cy="2400300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509330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8055" y="3102386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358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66568" y="2692400"/>
            <a:ext cx="15364132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2" y="4211240"/>
            <a:ext cx="10426701" cy="5865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3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 Slide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2" y="4211240"/>
            <a:ext cx="10426701" cy="5865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666568" y="2682479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2"/>
          </p:nvPr>
        </p:nvSpPr>
        <p:spPr>
          <a:xfrm>
            <a:off x="9474200" y="2692400"/>
            <a:ext cx="7556500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7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8055" y="685800"/>
            <a:ext cx="5898356" cy="2400300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509330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8055" y="3102386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2" y="4211240"/>
            <a:ext cx="10426701" cy="58650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0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- Navy Blue/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288000" cy="1028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8988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403057"/>
            <a:ext cx="13716000" cy="6167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2">
                    <a:lumMod val="95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0753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- Navy Blue/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288000" cy="1028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898899"/>
            <a:ext cx="13716000" cy="1366045"/>
          </a:xfrm>
        </p:spPr>
        <p:txBody>
          <a:bodyPr anchor="b">
            <a:normAutofit/>
          </a:bodyPr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403057"/>
            <a:ext cx="13716000" cy="616743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2">
                    <a:lumMod val="95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0652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280841" y="4211240"/>
            <a:ext cx="10426700" cy="58650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66568" y="2692400"/>
            <a:ext cx="15364132" cy="6705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9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5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10" Type="http://schemas.openxmlformats.org/officeDocument/2006/relationships/image" Target="../media/image16.png"/><Relationship Id="rId4" Type="http://schemas.openxmlformats.org/officeDocument/2006/relationships/slideLayout" Target="../slideLayouts/slideLayout33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66568" y="547688"/>
            <a:ext cx="15364132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6568" y="2738438"/>
            <a:ext cx="15364132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6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8" r:id="rId2"/>
    <p:sldLayoutId id="2147483689" r:id="rId3"/>
    <p:sldLayoutId id="2147483693" r:id="rId4"/>
    <p:sldLayoutId id="2147483692" r:id="rId5"/>
    <p:sldLayoutId id="2147483702" r:id="rId6"/>
    <p:sldLayoutId id="2147483696" r:id="rId7"/>
    <p:sldLayoutId id="2147483699" r:id="rId8"/>
    <p:sldLayoutId id="2147483687" r:id="rId9"/>
    <p:sldLayoutId id="2147483694" r:id="rId10"/>
    <p:sldLayoutId id="2147483691" r:id="rId11"/>
    <p:sldLayoutId id="2147483740" r:id="rId12"/>
    <p:sldLayoutId id="2147483666" r:id="rId13"/>
    <p:sldLayoutId id="2147483705" r:id="rId14"/>
    <p:sldLayoutId id="2147483704" r:id="rId15"/>
  </p:sldLayoutIdLst>
  <p:hf sldNum="0" hdr="0" dt="0"/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66568" y="547688"/>
            <a:ext cx="15364132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6568" y="2738438"/>
            <a:ext cx="15364132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Date: 12/02/2019, Distribution: External, Status: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0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0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03" r:id="rId10"/>
  </p:sldLayoutIdLst>
  <p:hf sldNum="0" hdr="0" dt="0"/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6099" y="8997776"/>
            <a:ext cx="1943793" cy="1078528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666568" y="547688"/>
            <a:ext cx="15364132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1666568" y="2738438"/>
            <a:ext cx="15364132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065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</p:sldLayoutIdLst>
  <p:hf sldNum="0" hdr="0" dt="0"/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Date: 12/02/2019, Distribution: External, Status: Public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400" y="8986978"/>
            <a:ext cx="1956493" cy="109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2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5" r:id="rId5"/>
    <p:sldLayoutId id="2147483716" r:id="rId6"/>
    <p:sldLayoutId id="2147483717" r:id="rId7"/>
    <p:sldLayoutId id="2147483718" r:id="rId8"/>
  </p:sldLayoutIdLst>
  <p:hf sldNum="0" hdr="0" dt="0"/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3898899"/>
            <a:ext cx="13716000" cy="2059449"/>
          </a:xfrm>
        </p:spPr>
        <p:txBody>
          <a:bodyPr>
            <a:normAutofit fontScale="90000"/>
          </a:bodyPr>
          <a:lstStyle/>
          <a:p>
            <a:r>
              <a:rPr lang="en-GB" sz="6600" dirty="0"/>
              <a:t>IDN </a:t>
            </a:r>
            <a:r>
              <a:rPr lang="en-GB" sz="6600" dirty="0" err="1"/>
              <a:t>ccTLD</a:t>
            </a:r>
            <a:r>
              <a:rPr lang="en-GB" sz="6600" dirty="0"/>
              <a:t> Fast Track </a:t>
            </a:r>
            <a:br>
              <a:rPr lang="en-GB" sz="6600" dirty="0"/>
            </a:br>
            <a:r>
              <a:rPr lang="en-GB" sz="6600" dirty="0"/>
              <a:t>Evaluation of confusing similarity</a:t>
            </a:r>
            <a:br>
              <a:rPr lang="en-GB" sz="6600" dirty="0"/>
            </a:br>
            <a:r>
              <a:rPr lang="en-GB" sz="3200" i="1" dirty="0"/>
              <a:t>ICANN64, Kobe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69160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IDN </a:t>
            </a:r>
            <a:r>
              <a:rPr lang="en-US" dirty="0" err="1"/>
              <a:t>ccTLD</a:t>
            </a:r>
            <a:r>
              <a:rPr lang="en-US" dirty="0"/>
              <a:t> Fast Track - evaluation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4400" dirty="0"/>
              <a:t>Applied-for IDN </a:t>
            </a:r>
            <a:r>
              <a:rPr lang="en-GB" sz="4400" dirty="0" err="1"/>
              <a:t>ccTLD</a:t>
            </a:r>
            <a:r>
              <a:rPr lang="en-GB" sz="4400" dirty="0"/>
              <a:t> strings evaluated against:</a:t>
            </a:r>
          </a:p>
          <a:p>
            <a:pPr lvl="1"/>
            <a:r>
              <a:rPr lang="en-GB" sz="4400" dirty="0"/>
              <a:t>Any combination of two ISO 646 Basic Version (ISO 646-BV) characters (letter [a-z] codes) or </a:t>
            </a:r>
          </a:p>
          <a:p>
            <a:pPr lvl="1"/>
            <a:r>
              <a:rPr lang="en-GB" sz="4400" dirty="0"/>
              <a:t>Other existing TLDs or </a:t>
            </a:r>
          </a:p>
          <a:p>
            <a:pPr lvl="1"/>
            <a:r>
              <a:rPr lang="en-GB" sz="4400" dirty="0"/>
              <a:t>Applied for TLDs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GB" sz="44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4400" dirty="0"/>
              <a:t>Conservative approach</a:t>
            </a:r>
            <a:endParaRPr lang="en-US" sz="4400" dirty="0"/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1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IDN </a:t>
            </a:r>
            <a:r>
              <a:rPr lang="en-US" dirty="0" err="1"/>
              <a:t>ccTLD</a:t>
            </a:r>
            <a:r>
              <a:rPr lang="en-US" dirty="0"/>
              <a:t> Fast Track  </a:t>
            </a:r>
            <a:br>
              <a:rPr lang="en-US" dirty="0"/>
            </a:br>
            <a:r>
              <a:rPr lang="en-US" dirty="0"/>
              <a:t>evaluation bodies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4000" dirty="0"/>
              <a:t>DNS Stability </a:t>
            </a:r>
            <a:r>
              <a:rPr lang="en-GB" sz="4000" dirty="0" smtClean="0"/>
              <a:t>Panel</a:t>
            </a:r>
            <a:endParaRPr lang="en-GB" sz="4000" i="1" dirty="0"/>
          </a:p>
          <a:p>
            <a:pPr marL="685800" lvl="1" indent="0">
              <a:buNone/>
            </a:pPr>
            <a:endParaRPr lang="en-GB" sz="4000" dirty="0"/>
          </a:p>
          <a:p>
            <a:r>
              <a:rPr lang="en-GB" sz="4000" dirty="0" smtClean="0"/>
              <a:t>(</a:t>
            </a:r>
            <a:r>
              <a:rPr lang="en-GB" sz="4000" i="1" dirty="0"/>
              <a:t>If a string is found to be confusingly similar</a:t>
            </a:r>
            <a:r>
              <a:rPr lang="en-GB" sz="4000" dirty="0" smtClean="0"/>
              <a:t>) An </a:t>
            </a:r>
            <a:r>
              <a:rPr lang="en-GB" sz="4000" dirty="0"/>
              <a:t>external and independent “Extended Process Similarity Review Panel” (EPSRP) conducts a review of the requested IDN </a:t>
            </a:r>
            <a:r>
              <a:rPr lang="en-GB" sz="4000" dirty="0" err="1"/>
              <a:t>ccTLD</a:t>
            </a:r>
            <a:r>
              <a:rPr lang="en-GB" sz="4000" dirty="0"/>
              <a:t> string if requested by the requester.</a:t>
            </a:r>
          </a:p>
          <a:p>
            <a:endParaRPr lang="en-GB" sz="9600" dirty="0"/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7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IDN </a:t>
            </a:r>
            <a:r>
              <a:rPr lang="en-US" dirty="0" err="1"/>
              <a:t>ccTLD</a:t>
            </a:r>
            <a:r>
              <a:rPr lang="en-US" dirty="0"/>
              <a:t> Fast Track  </a:t>
            </a:r>
            <a:br>
              <a:rPr lang="en-US" dirty="0"/>
            </a:br>
            <a:r>
              <a:rPr lang="en-US" dirty="0"/>
              <a:t>Experience to 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4000" dirty="0"/>
              <a:t>EPSRP introduced in the process to: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GB" sz="3400" dirty="0"/>
              <a:t>Enable the strings deemed </a:t>
            </a:r>
            <a:r>
              <a:rPr lang="en-GB" sz="3400" dirty="0" smtClean="0"/>
              <a:t>confusingly </a:t>
            </a:r>
            <a:r>
              <a:rPr lang="en-GB" sz="3400" dirty="0"/>
              <a:t>similar to the DNS Panel to appeal and be reviewed;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GB" sz="3400" dirty="0"/>
              <a:t>Ensure a more scientific approach to the confusing similarity matter considering various studies about character perception and neuroscience that were brought to the attention of ICANN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4000" dirty="0"/>
              <a:t>2 initially rejected strings were approved following the EPSRP assessment.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4000" dirty="0"/>
              <a:t>1 string ended having mixed evaluation (confusingly similar with two strings – one non-assigned and one assigned but not cc – in their upper case version, not the lower case).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4000" dirty="0"/>
              <a:t>Mitigation measures as possible way forward.</a:t>
            </a:r>
          </a:p>
          <a:p>
            <a:endParaRPr lang="en-GB" sz="9600" dirty="0"/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3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2F248-9761-784E-9112-D933FA51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'String similarity’ in the new gTLD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26D9D-8EE9-A94F-9AA1-2AD40B586C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Applied-for gTLD strings evaluated against:</a:t>
            </a:r>
          </a:p>
          <a:p>
            <a:pPr lvl="1"/>
            <a:r>
              <a:rPr lang="en-GB" dirty="0"/>
              <a:t>Existing TLDs and reserved names; </a:t>
            </a:r>
          </a:p>
          <a:p>
            <a:pPr lvl="1"/>
            <a:r>
              <a:rPr lang="en-GB" dirty="0"/>
              <a:t>Other applied-for gTLD strings; </a:t>
            </a:r>
          </a:p>
          <a:p>
            <a:pPr lvl="1"/>
            <a:r>
              <a:rPr lang="en-GB" dirty="0"/>
              <a:t>Strings requested as IDN ccTLDs; and </a:t>
            </a:r>
          </a:p>
          <a:p>
            <a:pPr lvl="1"/>
            <a:r>
              <a:rPr lang="en-GB" dirty="0"/>
              <a:t>Additional tests for 2-character IDN gTLD strings </a:t>
            </a:r>
          </a:p>
          <a:p>
            <a:r>
              <a:rPr lang="en-GB" dirty="0"/>
              <a:t>The test: </a:t>
            </a:r>
          </a:p>
          <a:p>
            <a:pPr lvl="1"/>
            <a:r>
              <a:rPr lang="en-GB" dirty="0"/>
              <a:t>Algorithmic scoring system (‘Sword’) gave a non-binding similarity score</a:t>
            </a:r>
          </a:p>
          <a:p>
            <a:pPr lvl="1"/>
            <a:r>
              <a:rPr lang="en-GB" dirty="0"/>
              <a:t>Visual similarity only (does not consider sound, meaning, context)</a:t>
            </a:r>
          </a:p>
          <a:p>
            <a:pPr lvl="1"/>
            <a:r>
              <a:rPr lang="en-GB" dirty="0"/>
              <a:t>High bar: String </a:t>
            </a:r>
            <a:r>
              <a:rPr lang="en-GB" b="1" i="1" dirty="0"/>
              <a:t>so nearly resembles another</a:t>
            </a:r>
            <a:r>
              <a:rPr lang="en-GB" i="1" dirty="0"/>
              <a:t>…. Confusion must be </a:t>
            </a:r>
            <a:r>
              <a:rPr lang="en-GB" b="1" i="1" dirty="0"/>
              <a:t>probable, not merely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1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9611D-50D9-BF40-9D22-BA9AFFE6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gTLD program – the outcome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9B593-1E67-F14F-9519-7DE777C203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1,930 applications</a:t>
            </a:r>
          </a:p>
          <a:p>
            <a:r>
              <a:rPr lang="en-GB" dirty="0"/>
              <a:t>All applications for identical strings (</a:t>
            </a:r>
            <a:r>
              <a:rPr lang="en-GB" dirty="0" err="1"/>
              <a:t>eg</a:t>
            </a:r>
            <a:r>
              <a:rPr lang="en-GB" dirty="0"/>
              <a:t> .app) placed in contention sets</a:t>
            </a:r>
          </a:p>
          <a:p>
            <a:r>
              <a:rPr lang="en-GB" dirty="0"/>
              <a:t>Only </a:t>
            </a:r>
            <a:r>
              <a:rPr lang="en-GB" b="1" dirty="0"/>
              <a:t>two other </a:t>
            </a:r>
            <a:r>
              <a:rPr lang="en-GB" dirty="0"/>
              <a:t>‘contention sets’ for confusing similarity: ‘hotels’ and ‘</a:t>
            </a:r>
            <a:r>
              <a:rPr lang="en-GB" dirty="0" err="1"/>
              <a:t>hoteis</a:t>
            </a:r>
            <a:r>
              <a:rPr lang="en-GB" dirty="0"/>
              <a:t>’; and ‘</a:t>
            </a:r>
            <a:r>
              <a:rPr lang="en-GB" dirty="0" err="1"/>
              <a:t>unicom</a:t>
            </a:r>
            <a:r>
              <a:rPr lang="en-GB" dirty="0"/>
              <a:t>’ and ‘unicorn’.</a:t>
            </a:r>
          </a:p>
          <a:p>
            <a:r>
              <a:rPr lang="en-GB" dirty="0"/>
              <a:t>Strings </a:t>
            </a:r>
            <a:r>
              <a:rPr lang="en-GB" b="1" dirty="0"/>
              <a:t>not</a:t>
            </a:r>
            <a:r>
              <a:rPr lang="en-GB" dirty="0"/>
              <a:t> held to be confusingly similar:</a:t>
            </a:r>
          </a:p>
          <a:p>
            <a:pPr lvl="1"/>
            <a:r>
              <a:rPr lang="en-GB" dirty="0"/>
              <a:t>pet / pets; </a:t>
            </a:r>
          </a:p>
          <a:p>
            <a:pPr lvl="1"/>
            <a:r>
              <a:rPr lang="en-GB" dirty="0"/>
              <a:t>accountant / accountants;</a:t>
            </a:r>
          </a:p>
          <a:p>
            <a:pPr lvl="1"/>
            <a:r>
              <a:rPr lang="en-GB" dirty="0" err="1"/>
              <a:t>allfinanzberater</a:t>
            </a:r>
            <a:r>
              <a:rPr lang="en-GB" dirty="0"/>
              <a:t> / </a:t>
            </a:r>
            <a:r>
              <a:rPr lang="en-GB" dirty="0" err="1"/>
              <a:t>allfinanzberatung</a:t>
            </a:r>
            <a:endParaRPr lang="en-GB" dirty="0"/>
          </a:p>
          <a:p>
            <a:pPr lvl="1"/>
            <a:r>
              <a:rPr lang="en-GB" dirty="0"/>
              <a:t>auto / autos</a:t>
            </a:r>
          </a:p>
          <a:p>
            <a:pPr lvl="1"/>
            <a:r>
              <a:rPr lang="en-GB" dirty="0"/>
              <a:t>career / careers </a:t>
            </a:r>
          </a:p>
          <a:p>
            <a:pPr lvl="1"/>
            <a:r>
              <a:rPr lang="en-GB" dirty="0"/>
              <a:t>casa / case</a:t>
            </a:r>
          </a:p>
          <a:p>
            <a:pPr lvl="1"/>
            <a:r>
              <a:rPr lang="en-GB" dirty="0" err="1"/>
              <a:t>cbn</a:t>
            </a:r>
            <a:r>
              <a:rPr lang="en-GB" dirty="0"/>
              <a:t> / </a:t>
            </a:r>
            <a:r>
              <a:rPr lang="en-GB" dirty="0" err="1"/>
              <a:t>cbs</a:t>
            </a:r>
            <a:r>
              <a:rPr lang="en-GB" dirty="0"/>
              <a:t> / </a:t>
            </a:r>
            <a:r>
              <a:rPr lang="en-GB" dirty="0" err="1"/>
              <a:t>cba</a:t>
            </a:r>
            <a:endParaRPr lang="en-GB" dirty="0"/>
          </a:p>
          <a:p>
            <a:pPr lvl="1"/>
            <a:r>
              <a:rPr lang="en-GB" dirty="0"/>
              <a:t>… and many, many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9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way </a:t>
            </a:r>
            <a:r>
              <a:rPr lang="en-US" dirty="0" smtClean="0"/>
              <a:t>forward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4000" dirty="0" smtClean="0"/>
              <a:t>Have a cross-community working group tasked to develop a common approach about confusing similarity in the TLD environment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GB" sz="4000" dirty="0" smtClean="0"/>
              <a:t>Objectives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GB" sz="4000" i="1" dirty="0" smtClean="0"/>
              <a:t>Ensure consistency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GB" sz="4000" i="1" dirty="0" smtClean="0"/>
              <a:t>Use a scientifically sound methodology whenever there is an assessment of confusing similarity</a:t>
            </a:r>
            <a:endParaRPr lang="en-GB" sz="4000" i="1" dirty="0"/>
          </a:p>
          <a:p>
            <a:pPr marL="685800" lvl="1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9600" dirty="0"/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09363"/>
      </p:ext>
    </p:extLst>
  </p:cSld>
  <p:clrMapOvr>
    <a:masterClrMapping/>
  </p:clrMapOvr>
</p:sld>
</file>

<file path=ppt/theme/theme1.xml><?xml version="1.0" encoding="utf-8"?>
<a:theme xmlns:a="http://schemas.openxmlformats.org/drawingml/2006/main" name="EURid Blue/Grey Theme: Title Slides &amp; Content Slides without .eu Logo">
  <a:themeElements>
    <a:clrScheme name="EURid Palette">
      <a:dk1>
        <a:srgbClr val="002060"/>
      </a:dk1>
      <a:lt1>
        <a:sysClr val="window" lastClr="FFFFFF"/>
      </a:lt1>
      <a:dk2>
        <a:srgbClr val="2683C6"/>
      </a:dk2>
      <a:lt2>
        <a:srgbClr val="FFFFFF"/>
      </a:lt2>
      <a:accent1>
        <a:srgbClr val="1CADE4"/>
      </a:accent1>
      <a:accent2>
        <a:srgbClr val="2683C6"/>
      </a:accent2>
      <a:accent3>
        <a:srgbClr val="124163"/>
      </a:accent3>
      <a:accent4>
        <a:srgbClr val="7EC492"/>
      </a:accent4>
      <a:accent5>
        <a:srgbClr val="42BA97"/>
      </a:accent5>
      <a:accent6>
        <a:srgbClr val="B2E3D5"/>
      </a:accent6>
      <a:hlink>
        <a:srgbClr val="1CADE4"/>
      </a:hlink>
      <a:folHlink>
        <a:srgbClr val="2683C6"/>
      </a:folHlink>
    </a:clrScheme>
    <a:fontScheme name="EURid Style">
      <a:majorFont>
        <a:latin typeface="Pragmatica Light"/>
        <a:ea typeface=""/>
        <a:cs typeface=""/>
      </a:majorFont>
      <a:minorFont>
        <a:latin typeface="Pragmatica Extra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_NewCSG_witheulogo.pptx" id="{ECD61B3F-759B-4560-BAFD-53856BE7E3E5}" vid="{EFB2B583-1B87-450C-B5A0-0AEC9CAD3918}"/>
    </a:ext>
  </a:extLst>
</a:theme>
</file>

<file path=ppt/theme/theme2.xml><?xml version="1.0" encoding="utf-8"?>
<a:theme xmlns:a="http://schemas.openxmlformats.org/drawingml/2006/main" name="EURid Black Theme: Title Slides &amp; Content Slides without .eu Logo">
  <a:themeElements>
    <a:clrScheme name="EURid Palette">
      <a:dk1>
        <a:srgbClr val="002060"/>
      </a:dk1>
      <a:lt1>
        <a:sysClr val="window" lastClr="FFFFFF"/>
      </a:lt1>
      <a:dk2>
        <a:srgbClr val="2683C6"/>
      </a:dk2>
      <a:lt2>
        <a:srgbClr val="FFFFFF"/>
      </a:lt2>
      <a:accent1>
        <a:srgbClr val="1CADE4"/>
      </a:accent1>
      <a:accent2>
        <a:srgbClr val="2683C6"/>
      </a:accent2>
      <a:accent3>
        <a:srgbClr val="124163"/>
      </a:accent3>
      <a:accent4>
        <a:srgbClr val="7EC492"/>
      </a:accent4>
      <a:accent5>
        <a:srgbClr val="42BA97"/>
      </a:accent5>
      <a:accent6>
        <a:srgbClr val="B2E3D5"/>
      </a:accent6>
      <a:hlink>
        <a:srgbClr val="1CADE4"/>
      </a:hlink>
      <a:folHlink>
        <a:srgbClr val="2683C6"/>
      </a:folHlink>
    </a:clrScheme>
    <a:fontScheme name="EURid Style">
      <a:majorFont>
        <a:latin typeface="Pragmatica Light"/>
        <a:ea typeface=""/>
        <a:cs typeface=""/>
      </a:majorFont>
      <a:minorFont>
        <a:latin typeface="Pragmatica Extra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_NewCSG_witheulogo.pptx" id="{ECD61B3F-759B-4560-BAFD-53856BE7E3E5}" vid="{BF6DBB91-4826-40A8-9AF7-C554AEDD503E}"/>
    </a:ext>
  </a:extLst>
</a:theme>
</file>

<file path=ppt/theme/theme3.xml><?xml version="1.0" encoding="utf-8"?>
<a:theme xmlns:a="http://schemas.openxmlformats.org/drawingml/2006/main" name="EURid Black Theme: Content Slides with .eu Logo">
  <a:themeElements>
    <a:clrScheme name="EURid Palette">
      <a:dk1>
        <a:srgbClr val="002060"/>
      </a:dk1>
      <a:lt1>
        <a:sysClr val="window" lastClr="FFFFFF"/>
      </a:lt1>
      <a:dk2>
        <a:srgbClr val="2683C6"/>
      </a:dk2>
      <a:lt2>
        <a:srgbClr val="FFFFFF"/>
      </a:lt2>
      <a:accent1>
        <a:srgbClr val="1CADE4"/>
      </a:accent1>
      <a:accent2>
        <a:srgbClr val="2683C6"/>
      </a:accent2>
      <a:accent3>
        <a:srgbClr val="124163"/>
      </a:accent3>
      <a:accent4>
        <a:srgbClr val="7EC492"/>
      </a:accent4>
      <a:accent5>
        <a:srgbClr val="42BA97"/>
      </a:accent5>
      <a:accent6>
        <a:srgbClr val="B2E3D5"/>
      </a:accent6>
      <a:hlink>
        <a:srgbClr val="1CADE4"/>
      </a:hlink>
      <a:folHlink>
        <a:srgbClr val="2683C6"/>
      </a:folHlink>
    </a:clrScheme>
    <a:fontScheme name="EURid Style">
      <a:majorFont>
        <a:latin typeface="Pragmatica Light"/>
        <a:ea typeface=""/>
        <a:cs typeface=""/>
      </a:majorFont>
      <a:minorFont>
        <a:latin typeface="Pragmatica Extra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_NewCSG_witheulogo.pptx" id="{ECD61B3F-759B-4560-BAFD-53856BE7E3E5}" vid="{761EE6C8-4E64-4432-B9B8-58DC3927EE29}"/>
    </a:ext>
  </a:extLst>
</a:theme>
</file>

<file path=ppt/theme/theme4.xml><?xml version="1.0" encoding="utf-8"?>
<a:theme xmlns:a="http://schemas.openxmlformats.org/drawingml/2006/main" name="EURid Blue/Grey Theme: Content Slides with .eu Logo">
  <a:themeElements>
    <a:clrScheme name="EURid Palette">
      <a:dk1>
        <a:srgbClr val="002060"/>
      </a:dk1>
      <a:lt1>
        <a:sysClr val="window" lastClr="FFFFFF"/>
      </a:lt1>
      <a:dk2>
        <a:srgbClr val="2683C6"/>
      </a:dk2>
      <a:lt2>
        <a:srgbClr val="FFFFFF"/>
      </a:lt2>
      <a:accent1>
        <a:srgbClr val="1CADE4"/>
      </a:accent1>
      <a:accent2>
        <a:srgbClr val="2683C6"/>
      </a:accent2>
      <a:accent3>
        <a:srgbClr val="124163"/>
      </a:accent3>
      <a:accent4>
        <a:srgbClr val="7EC492"/>
      </a:accent4>
      <a:accent5>
        <a:srgbClr val="42BA97"/>
      </a:accent5>
      <a:accent6>
        <a:srgbClr val="B2E3D5"/>
      </a:accent6>
      <a:hlink>
        <a:srgbClr val="1CADE4"/>
      </a:hlink>
      <a:folHlink>
        <a:srgbClr val="2683C6"/>
      </a:folHlink>
    </a:clrScheme>
    <a:fontScheme name="EURid Style">
      <a:majorFont>
        <a:latin typeface="Pragmatica Light"/>
        <a:ea typeface=""/>
        <a:cs typeface=""/>
      </a:majorFont>
      <a:minorFont>
        <a:latin typeface="Pragmatica Extra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_NewCSG_witheulogo.pptx" id="{ECD61B3F-759B-4560-BAFD-53856BE7E3E5}" vid="{CEE6B108-E1C1-49BD-9FD8-C28E65B22BE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Template_NewCSG_witheulogo</Template>
  <TotalTime>17828</TotalTime>
  <Words>406</Words>
  <Application>Microsoft Office PowerPoint</Application>
  <PresentationFormat>Custom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Pragmatica Extra Light</vt:lpstr>
      <vt:lpstr>EURid Blue/Grey Theme: Title Slides &amp; Content Slides without .eu Logo</vt:lpstr>
      <vt:lpstr>EURid Black Theme: Title Slides &amp; Content Slides without .eu Logo</vt:lpstr>
      <vt:lpstr>EURid Black Theme: Content Slides with .eu Logo</vt:lpstr>
      <vt:lpstr>EURid Blue/Grey Theme: Content Slides with .eu Logo</vt:lpstr>
      <vt:lpstr>IDN ccTLD Fast Track  Evaluation of confusing similarity ICANN64, Kobe</vt:lpstr>
      <vt:lpstr>IDN ccTLD Fast Track - evaluation</vt:lpstr>
      <vt:lpstr>IDN ccTLD Fast Track   evaluation bodies</vt:lpstr>
      <vt:lpstr>IDN ccTLD Fast Track   Experience to date</vt:lpstr>
      <vt:lpstr>'String similarity’ in the new gTLD environment</vt:lpstr>
      <vt:lpstr>New gTLD program – the outcome</vt:lpstr>
      <vt:lpstr>Possible way forward</vt:lpstr>
    </vt:vector>
  </TitlesOfParts>
  <Company>EURid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Giovanni.Seppia@eurid.eu</dc:creator>
  <cp:lastModifiedBy>Giovanni Seppia</cp:lastModifiedBy>
  <cp:revision>176</cp:revision>
  <cp:lastPrinted>2019-02-06T18:19:39Z</cp:lastPrinted>
  <dcterms:created xsi:type="dcterms:W3CDTF">2018-10-23T07:27:24Z</dcterms:created>
  <dcterms:modified xsi:type="dcterms:W3CDTF">2019-02-27T16:21:22Z</dcterms:modified>
</cp:coreProperties>
</file>