
<file path=[Content_Types].xml><?xml version="1.0" encoding="utf-8"?>
<Types xmlns="http://schemas.openxmlformats.org/package/2006/content-types">
  <Default Extension="xml" ContentType="application/xml"/>
  <Default Extension="doc" ContentType="application/msword"/>
  <Default Extension="jpeg" ContentType="image/jpeg"/>
  <Default Extension="rels" ContentType="application/vnd.openxmlformats-package.relationships+xml"/>
  <Default Extension="emf" ContentType="image/x-emf"/>
  <Default Extension="vml" ContentType="application/vnd.openxmlformats-officedocument.vmlDrawing"/>
  <Default Extension="gif" ContentType="image/gif"/>
  <Default Extension="bin" ContentType="application/vnd.openxmlformats-officedocument.presentationml.printerSettings"/>
  <Default Extension="png" ContentType="image/p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Masters/slideMaster5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theme/theme2.xml" ContentType="application/vnd.openxmlformats-officedocument.theme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theme/theme3.xml" ContentType="application/vnd.openxmlformats-officedocument.theme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slideLayouts/slideLayout49.xml" ContentType="application/vnd.openxmlformats-officedocument.presentationml.slideLayout+xml"/>
  <Override PartName="/ppt/slideLayouts/slideLayout50.xml" ContentType="application/vnd.openxmlformats-officedocument.presentationml.slideLayout+xml"/>
  <Override PartName="/ppt/slideLayouts/slideLayout51.xml" ContentType="application/vnd.openxmlformats-officedocument.presentationml.slideLayout+xml"/>
  <Override PartName="/ppt/theme/theme4.xml" ContentType="application/vnd.openxmlformats-officedocument.theme+xml"/>
  <Override PartName="/ppt/slideLayouts/slideLayout52.xml" ContentType="application/vnd.openxmlformats-officedocument.presentationml.slideLayout+xml"/>
  <Override PartName="/ppt/slideLayouts/slideLayout53.xml" ContentType="application/vnd.openxmlformats-officedocument.presentationml.slideLayout+xml"/>
  <Override PartName="/ppt/slideLayouts/slideLayout54.xml" ContentType="application/vnd.openxmlformats-officedocument.presentationml.slideLayout+xml"/>
  <Override PartName="/ppt/slideLayouts/slideLayout55.xml" ContentType="application/vnd.openxmlformats-officedocument.presentationml.slideLayout+xml"/>
  <Override PartName="/ppt/slideLayouts/slideLayout56.xml" ContentType="application/vnd.openxmlformats-officedocument.presentationml.slideLayout+xml"/>
  <Override PartName="/ppt/slideLayouts/slideLayout57.xml" ContentType="application/vnd.openxmlformats-officedocument.presentationml.slideLayout+xml"/>
  <Override PartName="/ppt/slideLayouts/slideLayout58.xml" ContentType="application/vnd.openxmlformats-officedocument.presentationml.slideLayout+xml"/>
  <Override PartName="/ppt/slideLayouts/slideLayout59.xml" ContentType="application/vnd.openxmlformats-officedocument.presentationml.slideLayout+xml"/>
  <Override PartName="/ppt/slideLayouts/slideLayout60.xml" ContentType="application/vnd.openxmlformats-officedocument.presentationml.slideLayout+xml"/>
  <Override PartName="/ppt/slideLayouts/slideLayout61.xml" ContentType="application/vnd.openxmlformats-officedocument.presentationml.slideLayout+xml"/>
  <Override PartName="/ppt/slideLayouts/slideLayout62.xml" ContentType="application/vnd.openxmlformats-officedocument.presentationml.slideLayout+xml"/>
  <Override PartName="/ppt/slideLayouts/slideLayout63.xml" ContentType="application/vnd.openxmlformats-officedocument.presentationml.slideLayout+xml"/>
  <Override PartName="/ppt/slideLayouts/slideLayout64.xml" ContentType="application/vnd.openxmlformats-officedocument.presentationml.slideLayout+xml"/>
  <Override PartName="/ppt/slideLayouts/slideLayout65.xml" ContentType="application/vnd.openxmlformats-officedocument.presentationml.slideLayout+xml"/>
  <Override PartName="/ppt/theme/theme5.xml" ContentType="application/vnd.openxmlformats-officedocument.theme+xml"/>
  <Override PartName="/ppt/theme/theme6.xml" ContentType="application/vnd.openxmlformats-officedocument.theme+xml"/>
  <Override PartName="/ppt/theme/theme7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emovePersonalInfoOnSave="1" saveSubsetFonts="1">
  <p:sldMasterIdLst>
    <p:sldMasterId id="2147483660" r:id="rId1"/>
    <p:sldMasterId id="2147483674" r:id="rId2"/>
    <p:sldMasterId id="2147483687" r:id="rId3"/>
    <p:sldMasterId id="2147483702" r:id="rId4"/>
    <p:sldMasterId id="2147483715" r:id="rId5"/>
  </p:sldMasterIdLst>
  <p:notesMasterIdLst>
    <p:notesMasterId r:id="rId14"/>
  </p:notesMasterIdLst>
  <p:handoutMasterIdLst>
    <p:handoutMasterId r:id="rId15"/>
  </p:handoutMasterIdLst>
  <p:sldIdLst>
    <p:sldId id="257" r:id="rId6"/>
    <p:sldId id="258" r:id="rId7"/>
    <p:sldId id="299" r:id="rId8"/>
    <p:sldId id="289" r:id="rId9"/>
    <p:sldId id="298" r:id="rId10"/>
    <p:sldId id="291" r:id="rId11"/>
    <p:sldId id="293" r:id="rId12"/>
    <p:sldId id="295" r:id="rId13"/>
  </p:sldIdLst>
  <p:sldSz cx="9144000" cy="6858000" type="screen4x3"/>
  <p:notesSz cx="6858000" cy="9144000"/>
  <p:custDataLst>
    <p:tags r:id="rId17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vertBarState="minimized" horzBarState="maximized">
    <p:restoredLeft sz="8679" autoAdjust="0"/>
    <p:restoredTop sz="93416" autoAdjust="0"/>
  </p:normalViewPr>
  <p:slideViewPr>
    <p:cSldViewPr>
      <p:cViewPr varScale="1">
        <p:scale>
          <a:sx n="111" d="100"/>
          <a:sy n="111" d="100"/>
        </p:scale>
        <p:origin x="-456" y="3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85" d="100"/>
        <a:sy n="85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4.xml"/><Relationship Id="rId20" Type="http://schemas.openxmlformats.org/officeDocument/2006/relationships/theme" Target="theme/theme1.xml"/><Relationship Id="rId21" Type="http://schemas.openxmlformats.org/officeDocument/2006/relationships/tableStyles" Target="tableStyles.xml"/><Relationship Id="rId10" Type="http://schemas.openxmlformats.org/officeDocument/2006/relationships/slide" Target="slides/slide5.xml"/><Relationship Id="rId11" Type="http://schemas.openxmlformats.org/officeDocument/2006/relationships/slide" Target="slides/slide6.xml"/><Relationship Id="rId12" Type="http://schemas.openxmlformats.org/officeDocument/2006/relationships/slide" Target="slides/slide7.xml"/><Relationship Id="rId13" Type="http://schemas.openxmlformats.org/officeDocument/2006/relationships/slide" Target="slides/slide8.xml"/><Relationship Id="rId14" Type="http://schemas.openxmlformats.org/officeDocument/2006/relationships/notesMaster" Target="notesMasters/notesMaster1.xml"/><Relationship Id="rId15" Type="http://schemas.openxmlformats.org/officeDocument/2006/relationships/handoutMaster" Target="handoutMasters/handoutMaster1.xml"/><Relationship Id="rId16" Type="http://schemas.openxmlformats.org/officeDocument/2006/relationships/printerSettings" Target="printerSettings/printerSettings1.bin"/><Relationship Id="rId17" Type="http://schemas.openxmlformats.org/officeDocument/2006/relationships/tags" Target="tags/tag1.xml"/><Relationship Id="rId18" Type="http://schemas.openxmlformats.org/officeDocument/2006/relationships/presProps" Target="presProps.xml"/><Relationship Id="rId1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2" Type="http://schemas.openxmlformats.org/officeDocument/2006/relationships/slideMaster" Target="slideMasters/slideMaster2.xml"/><Relationship Id="rId3" Type="http://schemas.openxmlformats.org/officeDocument/2006/relationships/slideMaster" Target="slideMasters/slideMaster3.xml"/><Relationship Id="rId4" Type="http://schemas.openxmlformats.org/officeDocument/2006/relationships/slideMaster" Target="slideMasters/slideMaster4.xml"/><Relationship Id="rId5" Type="http://schemas.openxmlformats.org/officeDocument/2006/relationships/slideMaster" Target="slideMasters/slideMaster5.xml"/><Relationship Id="rId6" Type="http://schemas.openxmlformats.org/officeDocument/2006/relationships/slide" Target="slides/slide1.xml"/><Relationship Id="rId7" Type="http://schemas.openxmlformats.org/officeDocument/2006/relationships/slide" Target="slides/slide2.xml"/><Relationship Id="rId8" Type="http://schemas.openxmlformats.org/officeDocument/2006/relationships/slide" Target="slides/slide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3.e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3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drawings/_rels/vmlDrawing4.vml.rels><?xml version="1.0" encoding="UTF-8" standalone="yes"?>
<Relationships xmlns="http://schemas.openxmlformats.org/package/2006/relationships"><Relationship Id="rId1" Type="http://schemas.openxmlformats.org/officeDocument/2006/relationships/image" Target="../media/image5.emf"/></Relationships>
</file>

<file path=ppt/drawings/_rels/vmlDrawing5.vml.rels><?xml version="1.0" encoding="UTF-8" standalone="yes"?>
<Relationships xmlns="http://schemas.openxmlformats.org/package/2006/relationships"><Relationship Id="rId1" Type="http://schemas.openxmlformats.org/officeDocument/2006/relationships/image" Target="../media/image6.emf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7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06D9FBF2-51F3-45D6-8526-61BACA8913A9}" type="datetimeFigureOut">
              <a:rPr lang="en-US" smtClean="0"/>
              <a:pPr/>
              <a:t>3/27/15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4603CC5-6A14-4B43-866A-569450E5397B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12286991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6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B5C5955-8CCB-4A17-AF38-594A338B5467}" type="datetimeFigureOut">
              <a:rPr lang="en-US" smtClean="0"/>
              <a:pPr/>
              <a:t>3/27/15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A47109D-4297-4EDA-89DD-73E12FD5C720}" type="slidenum">
              <a:rPr lang="en-US" smtClean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83688005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1.xml"/></Relationships>
</file>

<file path=ppt/notesSlides/_rels/notesSlide2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2.xml"/></Relationships>
</file>

<file path=ppt/notesSlides/_rels/notesSlide3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3.xml"/></Relationships>
</file>

<file path=ppt/notesSlides/_rels/notesSlide4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4.xml"/></Relationships>
</file>

<file path=ppt/notesSlides/_rels/notesSlide5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5.xml"/></Relationships>
</file>

<file path=ppt/notesSlides/_rels/notesSlide6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6.xml"/></Relationships>
</file>

<file path=ppt/notesSlides/_rels/notesSlide7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7.xml"/></Relationships>
</file>

<file path=ppt/notesSlides/_rels/notesSlide8.xml.rels><?xml version="1.0" encoding="UTF-8" standalone="yes"?>
<Relationships xmlns="http://schemas.openxmlformats.org/package/2006/relationships"><Relationship Id="rId1" Type="http://schemas.openxmlformats.org/officeDocument/2006/relationships/notesMaster" Target="../notesMasters/notesMaster1.xml"/><Relationship Id="rId2" Type="http://schemas.openxmlformats.org/officeDocument/2006/relationships/slide" Target="../slides/slide8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1</a:t>
            </a:fld>
            <a:endParaRPr lang="en-US" dirty="0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2</a:t>
            </a:fld>
            <a:endParaRPr lang="en-US" dirty="0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3</a:t>
            </a:fld>
            <a:endParaRPr lang="en-US" dirty="0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4</a:t>
            </a:fld>
            <a:endParaRPr lang="en-US" dirty="0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5</a:t>
            </a:fld>
            <a:endParaRPr lang="en-US" dirty="0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6</a:t>
            </a:fld>
            <a:endParaRPr lang="en-US" dirty="0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7</a:t>
            </a:fld>
            <a:endParaRPr lang="en-US" dirty="0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>
          <a:xfrm>
            <a:off x="1143000" y="685800"/>
            <a:ext cx="4572000" cy="3429000"/>
          </a:xfrm>
        </p:spPr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A47109D-4297-4EDA-89DD-73E12FD5C720}" type="slidenum">
              <a:rPr lang="en-US" smtClean="0"/>
              <a:pPr/>
              <a:t>8</a:t>
            </a:fld>
            <a:endParaRPr lang="en-US" dirty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Relationship Id="rId2" Type="http://schemas.openxmlformats.org/officeDocument/2006/relationships/image" Target="../media/image2.jpeg"/><Relationship Id="rId3" Type="http://schemas.openxmlformats.org/officeDocument/2006/relationships/image" Target="../media/image1.gif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1.doc"/><Relationship Id="rId4" Type="http://schemas.openxmlformats.org/officeDocument/2006/relationships/image" Target="../media/image3.emf"/><Relationship Id="rId1" Type="http://schemas.openxmlformats.org/officeDocument/2006/relationships/vmlDrawing" Target="../drawings/vmlDrawing1.vml"/><Relationship Id="rId2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Relationship Id="rId2" Type="http://schemas.openxmlformats.org/officeDocument/2006/relationships/image" Target="../media/image2.jpeg"/><Relationship Id="rId3" Type="http://schemas.openxmlformats.org/officeDocument/2006/relationships/image" Target="../media/image4.gif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2.doc"/><Relationship Id="rId4" Type="http://schemas.openxmlformats.org/officeDocument/2006/relationships/image" Target="../media/image5.emf"/><Relationship Id="rId1" Type="http://schemas.openxmlformats.org/officeDocument/2006/relationships/vmlDrawing" Target="../drawings/vmlDrawing2.vml"/><Relationship Id="rId2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Relationship Id="rId2" Type="http://schemas.openxmlformats.org/officeDocument/2006/relationships/image" Target="../media/image2.jpeg"/><Relationship Id="rId3" Type="http://schemas.openxmlformats.org/officeDocument/2006/relationships/image" Target="../media/image1.gif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9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3.doc"/><Relationship Id="rId4" Type="http://schemas.openxmlformats.org/officeDocument/2006/relationships/image" Target="../media/image6.emf"/><Relationship Id="rId1" Type="http://schemas.openxmlformats.org/officeDocument/2006/relationships/vmlDrawing" Target="../drawings/vmlDrawing3.vml"/><Relationship Id="rId2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Relationship Id="rId2" Type="http://schemas.openxmlformats.org/officeDocument/2006/relationships/image" Target="../media/image2.jpeg"/><Relationship Id="rId3" Type="http://schemas.openxmlformats.org/officeDocument/2006/relationships/image" Target="../media/image4.gif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1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4.doc"/><Relationship Id="rId4" Type="http://schemas.openxmlformats.org/officeDocument/2006/relationships/image" Target="../media/image5.emf"/><Relationship Id="rId1" Type="http://schemas.openxmlformats.org/officeDocument/2006/relationships/vmlDrawing" Target="../drawings/vmlDrawing4.vml"/><Relationship Id="rId2" Type="http://schemas.openxmlformats.org/officeDocument/2006/relationships/slideMaster" Target="../slideMasters/slideMaster4.xml"/></Relationships>
</file>

<file path=ppt/slideLayouts/_rels/slideLayout5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Relationship Id="rId2" Type="http://schemas.openxmlformats.org/officeDocument/2006/relationships/image" Target="../media/image2.jpeg"/><Relationship Id="rId3" Type="http://schemas.openxmlformats.org/officeDocument/2006/relationships/image" Target="../media/image1.gif"/></Relationships>
</file>

<file path=ppt/slideLayouts/_rels/slideLayout5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5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5.xml"/></Relationships>
</file>

<file path=ppt/slideLayouts/_rels/slideLayout65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Microsoft_Word_97_-_2004_Document5.doc"/><Relationship Id="rId4" Type="http://schemas.openxmlformats.org/officeDocument/2006/relationships/image" Target="../media/image6.emf"/><Relationship Id="rId1" Type="http://schemas.openxmlformats.org/officeDocument/2006/relationships/vmlDrawing" Target="../drawings/vmlDrawing5.vml"/><Relationship Id="rId2" Type="http://schemas.openxmlformats.org/officeDocument/2006/relationships/slideMaster" Target="../slideMasters/slideMaster5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SA_LINE-PMS293.gif"/>
          <p:cNvPicPr>
            <a:picLocks noChangeAspect="1"/>
          </p:cNvPicPr>
          <p:nvPr/>
        </p:nvPicPr>
        <p:blipFill>
          <a:blip r:embed="rId3" cstate="print"/>
          <a:srcRect/>
          <a:stretch>
            <a:fillRect/>
          </a:stretch>
        </p:blipFill>
        <p:spPr>
          <a:xfrm>
            <a:off x="4645154" y="749808"/>
            <a:ext cx="3899253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52400"/>
            <a:ext cx="2044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52400"/>
            <a:ext cx="59848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1"/>
          <p:cNvSpPr>
            <a:spLocks noChangeArrowheads="1"/>
          </p:cNvSpPr>
          <p:nvPr/>
        </p:nvSpPr>
        <p:spPr>
          <a:xfrm>
            <a:off x="3200400" y="411164"/>
            <a:ext cx="2689558" cy="5847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hlink"/>
                </a:solidFill>
                <a:latin typeface="Book Antiqua" pitchFamily="18" charset="0"/>
              </a:rPr>
              <a:t>World Offices</a:t>
            </a:r>
          </a:p>
        </p:txBody>
      </p:sp>
      <p:graphicFrame>
        <p:nvGraphicFramePr>
          <p:cNvPr id="95237" name="Object 5"/>
          <p:cNvGraphicFramePr>
            <a:graphicFrameLocks noChangeAspect="1"/>
          </p:cNvGraphicFramePr>
          <p:nvPr/>
        </p:nvGraphicFramePr>
        <p:xfrm>
          <a:off x="685800" y="12763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85" name="Document" r:id="rId3" imgW="8616545" imgH="5971016" progId="Word.Document.8">
                  <p:embed/>
                </p:oleObj>
              </mc:Choice>
              <mc:Fallback>
                <p:oleObj name="Document" r:id="rId3" imgW="8616545" imgH="5971016" progId="Word.Document.8">
                  <p:embed/>
                  <p:pic>
                    <p:nvPicPr>
                      <p:cNvPr id="0" name="Picture 14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2763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rgbClr val="003366"/>
            </a:gs>
            <a:gs pos="50000">
              <a:srgbClr val="0000CC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 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NOLLP_WHITE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4645152" y="749808"/>
            <a:ext cx="3899258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25AA7E-07EA-4583-AD27-FCAE5590DD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AFC30-39B6-4C10-AB16-87FB23AD1B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85DF7-52B6-4363-8C01-D4DCECD80A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F5C60-5E6E-484A-9161-148B2330AA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F9A75-3C8D-427C-910C-829858C4D6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ARKETING POLY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8229600" cy="1162051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4740-178E-40FF-8493-12D9837F30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4F0F9-7988-4ED1-9F18-87EDB2ADC6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BB767-CB69-4A6A-A3A7-8F76D1EB8A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52400"/>
            <a:ext cx="2044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52400"/>
            <a:ext cx="59848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9355B-5B54-433E-A555-FBF4920B5D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1"/>
          <p:cNvSpPr>
            <a:spLocks noChangeArrowheads="1"/>
          </p:cNvSpPr>
          <p:nvPr userDrawn="1"/>
        </p:nvSpPr>
        <p:spPr>
          <a:xfrm>
            <a:off x="3200400" y="411164"/>
            <a:ext cx="2689558" cy="5847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hlink"/>
                </a:solidFill>
                <a:latin typeface="Book Antiqua" pitchFamily="18" charset="0"/>
              </a:rPr>
              <a:t>World Offices</a:t>
            </a:r>
          </a:p>
        </p:txBody>
      </p:sp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685800" y="13525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5408" name="Document" r:id="rId3" imgW="8616545" imgH="5968140" progId="Word.Document.8">
                  <p:embed/>
                </p:oleObj>
              </mc:Choice>
              <mc:Fallback>
                <p:oleObj name="Document" r:id="rId3" imgW="8616545" imgH="5968140" progId="Word.Document.8">
                  <p:embed/>
                  <p:pic>
                    <p:nvPicPr>
                      <p:cNvPr id="0" name="Picture 1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525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>
                <a:solidFill>
                  <a:srgbClr val="0079BC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SA_LINE-PMS293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4645154" y="749808"/>
            <a:ext cx="3899253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ARKETING POLY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>
                <a:solidFill>
                  <a:srgbClr val="0079BC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25AA7E-07EA-4583-AD27-FCAE5590DD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AFC30-39B6-4C10-AB16-87FB23AD1B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B98B2E8-6F2E-432B-AB20-A9FE652106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85DF7-52B6-4363-8C01-D4DCECD80A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F5C60-5E6E-484A-9161-148B2330AA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F9A75-3C8D-427C-910C-829858C4D6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 userDrawn="1"/>
        </p:nvSpPr>
        <p:spPr>
          <a:xfrm flipV="1">
            <a:off x="457200" y="1295400"/>
            <a:ext cx="822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62051"/>
          </a:xfrm>
        </p:spPr>
        <p:txBody>
          <a:bodyPr anchor="ctr" anchorCtr="0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4740-178E-40FF-8493-12D9837F30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95261"/>
            <a:ext cx="5486400" cy="11001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4F0F9-7988-4ED1-9F18-87EDB2ADC6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BB767-CB69-4A6A-A3A7-8F76D1EB8A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295400"/>
            <a:ext cx="20447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295400"/>
            <a:ext cx="5984875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9355B-5B54-433E-A555-FBF4920B5D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609600" y="15049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8720" name="Document" r:id="rId3" imgW="8616545" imgH="5969578" progId="Word.Document.8">
                  <p:embed/>
                </p:oleObj>
              </mc:Choice>
              <mc:Fallback>
                <p:oleObj name="Document" r:id="rId3" imgW="8616545" imgH="5969578" progId="Word.Document.8">
                  <p:embed/>
                  <p:pic>
                    <p:nvPicPr>
                      <p:cNvPr id="0" name="Picture 1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049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5"/>
          <p:cNvSpPr>
            <a:spLocks noChangeArrowheads="1"/>
          </p:cNvSpPr>
          <p:nvPr userDrawn="1"/>
        </p:nvSpPr>
        <p:spPr>
          <a:xfrm>
            <a:off x="512765" y="152400"/>
            <a:ext cx="2852737" cy="11509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Arial" pitchFamily="34" charset="0"/>
                <a:ea typeface="宋体" charset="-122"/>
                <a:cs typeface="Arial" pitchFamily="34" charset="0"/>
              </a:rPr>
              <a:t>World Offices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8200" y="6400800"/>
            <a:ext cx="63246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gradFill>
          <a:gsLst>
            <a:gs pos="0">
              <a:srgbClr val="003366"/>
            </a:gs>
            <a:gs pos="50000">
              <a:srgbClr val="0000CC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/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 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NOLLP_WHITE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4645152" y="749808"/>
            <a:ext cx="3899258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25AA7E-07EA-4583-AD27-FCAE5590DD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AFC30-39B6-4C10-AB16-87FB23AD1B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85DF7-52B6-4363-8C01-D4DCECD80A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F5C60-5E6E-484A-9161-148B2330AA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F9A75-3C8D-427C-910C-829858C4D6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8229600" cy="1162051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4740-178E-40FF-8493-12D9837F30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4F0F9-7988-4ED1-9F18-87EDB2ADC6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49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BB767-CB69-4A6A-A3A7-8F76D1EB8A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52400"/>
            <a:ext cx="2044700" cy="5867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52400"/>
            <a:ext cx="5984875" cy="5867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9355B-5B54-433E-A555-FBF4920B5D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81"/>
          <p:cNvSpPr>
            <a:spLocks noChangeArrowheads="1"/>
          </p:cNvSpPr>
          <p:nvPr userDrawn="1"/>
        </p:nvSpPr>
        <p:spPr>
          <a:xfrm>
            <a:off x="3200400" y="411164"/>
            <a:ext cx="2689558" cy="584776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wrap="none">
            <a:spAutoFit/>
          </a:bodyPr>
          <a:lstStyle/>
          <a:p>
            <a:r>
              <a:rPr lang="en-US" sz="3200" dirty="0">
                <a:solidFill>
                  <a:schemeClr val="hlink"/>
                </a:solidFill>
                <a:latin typeface="Book Antiqua" pitchFamily="18" charset="0"/>
              </a:rPr>
              <a:t>World Offices</a:t>
            </a:r>
          </a:p>
        </p:txBody>
      </p:sp>
      <p:graphicFrame>
        <p:nvGraphicFramePr>
          <p:cNvPr id="121861" name="Object 5"/>
          <p:cNvGraphicFramePr>
            <a:graphicFrameLocks noChangeAspect="1"/>
          </p:cNvGraphicFramePr>
          <p:nvPr/>
        </p:nvGraphicFramePr>
        <p:xfrm>
          <a:off x="685800" y="13525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44080" name="Document" r:id="rId3" imgW="8616545" imgH="5968140" progId="Word.Document.8">
                  <p:embed/>
                </p:oleObj>
              </mc:Choice>
              <mc:Fallback>
                <p:oleObj name="Document" r:id="rId3" imgW="8616545" imgH="5968140" progId="Word.Document.8">
                  <p:embed/>
                  <p:pic>
                    <p:nvPicPr>
                      <p:cNvPr id="0" name="Picture 1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85800" y="13525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>
                <a:solidFill>
                  <a:srgbClr val="0079BC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  <p:pic>
        <p:nvPicPr>
          <p:cNvPr id="7" name="Picture 6" descr="Land-A4-HK.jpg"/>
          <p:cNvPicPr>
            <a:picLocks noChangeAspect="1"/>
          </p:cNvPicPr>
          <p:nvPr userDrawn="1"/>
        </p:nvPicPr>
        <p:blipFill>
          <a:blip r:embed="rId2" cstate="print"/>
          <a:srcRect/>
          <a:stretch>
            <a:fillRect/>
          </a:stretch>
        </p:blipFill>
        <p:spPr>
          <a:xfrm>
            <a:off x="0" y="2746594"/>
            <a:ext cx="9144000" cy="1364815"/>
          </a:xfrm>
          <a:prstGeom prst="rect">
            <a:avLst/>
          </a:prstGeom>
        </p:spPr>
      </p:pic>
      <p:pic>
        <p:nvPicPr>
          <p:cNvPr id="8" name="Picture 7" descr="SA_LINE-PMS293.gif"/>
          <p:cNvPicPr>
            <a:picLocks noChangeAspect="1"/>
          </p:cNvPicPr>
          <p:nvPr userDrawn="1"/>
        </p:nvPicPr>
        <p:blipFill>
          <a:blip r:embed="rId3" cstate="print"/>
          <a:srcRect/>
          <a:stretch>
            <a:fillRect/>
          </a:stretch>
        </p:blipFill>
        <p:spPr>
          <a:xfrm>
            <a:off x="4645154" y="749808"/>
            <a:ext cx="3899253" cy="1033272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 - MARKETING POLY COVER"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ctrTitle" sz="quarter"/>
          </p:nvPr>
        </p:nvSpPr>
        <p:spPr>
          <a:xfrm>
            <a:off x="527050" y="4419600"/>
            <a:ext cx="8089900" cy="1066800"/>
          </a:xfrm>
        </p:spPr>
        <p:txBody>
          <a:bodyPr/>
          <a:lstStyle>
            <a:lvl1pPr algn="l">
              <a:defRPr>
                <a:solidFill>
                  <a:srgbClr val="0079BC"/>
                </a:solidFill>
              </a:defRPr>
            </a:lvl1pPr>
          </a:lstStyle>
          <a:p>
            <a:r>
              <a:rPr lang="en-US" altLang="zh-CN" smtClean="0"/>
              <a:t>Click to edit Master title style</a:t>
            </a:r>
            <a:endParaRPr lang="en-US" altLang="zh-CN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527050" y="5715000"/>
            <a:ext cx="8089900" cy="990600"/>
          </a:xfrm>
        </p:spPr>
        <p:txBody>
          <a:bodyPr/>
          <a:lstStyle>
            <a:lvl1pPr marL="0" indent="0">
              <a:buFontTx/>
              <a:buNone/>
              <a:defRPr sz="2000"/>
            </a:lvl1pPr>
          </a:lstStyle>
          <a:p>
            <a:r>
              <a:rPr lang="en-US" altLang="zh-CN" smtClean="0"/>
              <a:t>Click to edit Master subtitle style</a:t>
            </a:r>
            <a:endParaRPr lang="en-US" altLang="zh-CN"/>
          </a:p>
        </p:txBody>
      </p:sp>
      <p:sp>
        <p:nvSpPr>
          <p:cNvPr id="5124" name="Text Box 4"/>
          <p:cNvSpPr txBox="1">
            <a:spLocks noChangeArrowheads="1"/>
          </p:cNvSpPr>
          <p:nvPr/>
        </p:nvSpPr>
        <p:spPr>
          <a:xfrm>
            <a:off x="0" y="2514601"/>
            <a:ext cx="9144000" cy="3508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/>
          <a:lstStyle/>
          <a:p>
            <a:pPr algn="l">
              <a:spcBef>
                <a:spcPct val="150000"/>
              </a:spcBef>
            </a:pP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BEIJING  BOSTON  BRUSSELS  CHICAGO  DALLAS </a:t>
            </a:r>
            <a:r>
              <a:rPr lang="en-GB" altLang="en-GB" sz="600" baseline="0" dirty="0" smtClean="0">
                <a:solidFill>
                  <a:schemeClr val="tx2"/>
                </a:solidFill>
                <a:latin typeface="Arial" charset="0"/>
              </a:rPr>
              <a:t> </a:t>
            </a:r>
            <a:r>
              <a:rPr lang="en-GB" altLang="en-GB" sz="600" dirty="0" smtClean="0">
                <a:solidFill>
                  <a:schemeClr val="tx2"/>
                </a:solidFill>
                <a:latin typeface="Arial" charset="0"/>
              </a:rPr>
              <a:t>GENEVA  HONG KONG  HOUSTON  LONDON  LOS ANGELES  NEW YORK  PALO ALTO  SAN FRANCISCO  SHANGHAI  SINGAPORE  SYDNEY  TOKYO  WASHINGTON, D.C.</a:t>
            </a:r>
            <a:endParaRPr lang="en-GB" altLang="en-GB" sz="600" dirty="0">
              <a:solidFill>
                <a:schemeClr val="tx2"/>
              </a:solidFill>
              <a:latin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E25AA7E-07EA-4583-AD27-FCAE5590DDD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1"/>
            <a:ext cx="7772400" cy="1362075"/>
          </a:xfrm>
        </p:spPr>
        <p:txBody>
          <a:bodyPr anchor="t"/>
          <a:lstStyle>
            <a:lvl1pPr algn="l">
              <a:defRPr sz="3200" b="0" cap="none" baseline="0">
                <a:latin typeface="+mj-lt"/>
              </a:defRPr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0CFAFC30-39B6-4C10-AB16-87FB23AD1BFE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04825" y="1447800"/>
            <a:ext cx="4014788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72015" y="1447800"/>
            <a:ext cx="4014787" cy="45720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B5585DF7-52B6-4363-8C01-D4DCECD80A6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0EF5C60-5E6E-484A-9161-148B2330AA7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E13F9A75-3C8D-427C-910C-829858C4D677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5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9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7" y="1535113"/>
            <a:ext cx="4041775" cy="639763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7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1_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12D3C6FF-E95B-4589-AF19-1802E4C468FF}" type="slidenum">
              <a:rPr lang="en-US"/>
              <a:pPr/>
              <a:t>‹#›</a:t>
            </a:fld>
            <a:endParaRPr lang="en-US" dirty="0"/>
          </a:p>
        </p:txBody>
      </p:sp>
      <p:sp>
        <p:nvSpPr>
          <p:cNvPr id="3" name="Line 5"/>
          <p:cNvSpPr>
            <a:spLocks noChangeShapeType="1"/>
          </p:cNvSpPr>
          <p:nvPr userDrawn="1"/>
        </p:nvSpPr>
        <p:spPr>
          <a:xfrm flipV="1">
            <a:off x="457200" y="1295400"/>
            <a:ext cx="8229600" cy="0"/>
          </a:xfrm>
          <a:prstGeom prst="line">
            <a:avLst/>
          </a:prstGeom>
          <a:noFill/>
          <a:ln w="38100">
            <a:solidFill>
              <a:schemeClr val="bg1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162051"/>
          </a:xfrm>
        </p:spPr>
        <p:txBody>
          <a:bodyPr anchor="ctr" anchorCtr="0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21284740-178E-40FF-8493-12D9837F300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52600" y="195261"/>
            <a:ext cx="5486400" cy="1100139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1828800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dirty="0" smtClean="0"/>
              <a:t>Click icon to add picture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A1C4F0F9-7988-4ED1-9F18-87EDB2ADC6F6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D78BB767-CB69-4A6A-A3A7-8F76D1EB8A23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42100" y="1295400"/>
            <a:ext cx="2044700" cy="47244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04827" y="1295400"/>
            <a:ext cx="5984875" cy="47244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3C29355B-5B54-433E-A555-FBF4920B5DCA}" type="slidenum">
              <a:rPr lang="en-US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6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World Offices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08552" name="Object 8"/>
          <p:cNvGraphicFramePr>
            <a:graphicFrameLocks noChangeAspect="1"/>
          </p:cNvGraphicFramePr>
          <p:nvPr/>
        </p:nvGraphicFramePr>
        <p:xfrm>
          <a:off x="609600" y="1504951"/>
          <a:ext cx="8020050" cy="55626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57392" name="Document" r:id="rId3" imgW="8616545" imgH="5969578" progId="Word.Document.8">
                  <p:embed/>
                </p:oleObj>
              </mc:Choice>
              <mc:Fallback>
                <p:oleObj name="Document" r:id="rId3" imgW="8616545" imgH="5969578" progId="Word.Document.8">
                  <p:embed/>
                  <p:pic>
                    <p:nvPicPr>
                      <p:cNvPr id="0" name="Picture 1" descr="rId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9600" y="1504951"/>
                        <a:ext cx="8020050" cy="55626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7" name="Rectangle 15"/>
          <p:cNvSpPr>
            <a:spLocks noChangeArrowheads="1"/>
          </p:cNvSpPr>
          <p:nvPr userDrawn="1"/>
        </p:nvSpPr>
        <p:spPr>
          <a:xfrm>
            <a:off x="512765" y="152400"/>
            <a:ext cx="2852737" cy="1150939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anchor="ctr"/>
          <a:lstStyle/>
          <a:p>
            <a:pPr algn="l"/>
            <a:r>
              <a:rPr lang="en-US" altLang="zh-CN" sz="2800" dirty="0">
                <a:solidFill>
                  <a:schemeClr val="tx2"/>
                </a:solidFill>
                <a:latin typeface="Arial" pitchFamily="34" charset="0"/>
                <a:ea typeface="宋体" charset="-122"/>
                <a:cs typeface="Arial" pitchFamily="34" charset="0"/>
              </a:rPr>
              <a:t>World Offices</a:t>
            </a:r>
          </a:p>
        </p:txBody>
      </p:sp>
      <p:sp>
        <p:nvSpPr>
          <p:cNvPr id="5" name="Rectangle 4"/>
          <p:cNvSpPr/>
          <p:nvPr userDrawn="1"/>
        </p:nvSpPr>
        <p:spPr>
          <a:xfrm>
            <a:off x="838200" y="6400800"/>
            <a:ext cx="6324600" cy="2286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</a:pPr>
            <a:endParaRPr kumimoji="0" lang="en-US" sz="28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lide Number Placeholder 2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Number Placeholder 1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49"/>
            <a:ext cx="8229600" cy="1162051"/>
          </a:xfrm>
        </p:spPr>
        <p:txBody>
          <a:bodyPr anchor="b"/>
          <a:lstStyle>
            <a:lvl1pPr algn="l">
              <a:defRPr sz="3200" b="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1447800"/>
            <a:ext cx="5111750" cy="467836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2" y="1435102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0"/>
          </p:nvPr>
        </p:nvSpPr>
        <p:spPr/>
        <p:txBody>
          <a:bodyPr/>
          <a:lstStyle>
            <a:lvl1pPr>
              <a:defRPr/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theme" Target="../theme/theme1.xml"/><Relationship Id="rId15" Type="http://schemas.openxmlformats.org/officeDocument/2006/relationships/image" Target="../media/image1.gif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_rels/slideMaster2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24.xml"/><Relationship Id="rId12" Type="http://schemas.openxmlformats.org/officeDocument/2006/relationships/slideLayout" Target="../slideLayouts/slideLayout25.xml"/><Relationship Id="rId13" Type="http://schemas.openxmlformats.org/officeDocument/2006/relationships/theme" Target="../theme/theme2.xml"/><Relationship Id="rId14" Type="http://schemas.openxmlformats.org/officeDocument/2006/relationships/image" Target="../media/image4.gif"/><Relationship Id="rId1" Type="http://schemas.openxmlformats.org/officeDocument/2006/relationships/slideLayout" Target="../slideLayouts/slideLayout14.xml"/><Relationship Id="rId2" Type="http://schemas.openxmlformats.org/officeDocument/2006/relationships/slideLayout" Target="../slideLayouts/slideLayout15.xml"/><Relationship Id="rId3" Type="http://schemas.openxmlformats.org/officeDocument/2006/relationships/slideLayout" Target="../slideLayouts/slideLayout16.xml"/><Relationship Id="rId4" Type="http://schemas.openxmlformats.org/officeDocument/2006/relationships/slideLayout" Target="../slideLayouts/slideLayout17.xml"/><Relationship Id="rId5" Type="http://schemas.openxmlformats.org/officeDocument/2006/relationships/slideLayout" Target="../slideLayouts/slideLayout18.xml"/><Relationship Id="rId6" Type="http://schemas.openxmlformats.org/officeDocument/2006/relationships/slideLayout" Target="../slideLayouts/slideLayout19.xml"/><Relationship Id="rId7" Type="http://schemas.openxmlformats.org/officeDocument/2006/relationships/slideLayout" Target="../slideLayouts/slideLayout20.xml"/><Relationship Id="rId8" Type="http://schemas.openxmlformats.org/officeDocument/2006/relationships/slideLayout" Target="../slideLayouts/slideLayout21.xml"/><Relationship Id="rId9" Type="http://schemas.openxmlformats.org/officeDocument/2006/relationships/slideLayout" Target="../slideLayouts/slideLayout22.xml"/><Relationship Id="rId10" Type="http://schemas.openxmlformats.org/officeDocument/2006/relationships/slideLayout" Target="../slideLayouts/slideLayout23.xml"/></Relationships>
</file>

<file path=ppt/slideMasters/_rels/slideMaster3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36.xml"/><Relationship Id="rId12" Type="http://schemas.openxmlformats.org/officeDocument/2006/relationships/slideLayout" Target="../slideLayouts/slideLayout37.xml"/><Relationship Id="rId13" Type="http://schemas.openxmlformats.org/officeDocument/2006/relationships/slideLayout" Target="../slideLayouts/slideLayout38.xml"/><Relationship Id="rId14" Type="http://schemas.openxmlformats.org/officeDocument/2006/relationships/slideLayout" Target="../slideLayouts/slideLayout39.xml"/><Relationship Id="rId15" Type="http://schemas.openxmlformats.org/officeDocument/2006/relationships/theme" Target="../theme/theme3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26.xml"/><Relationship Id="rId2" Type="http://schemas.openxmlformats.org/officeDocument/2006/relationships/slideLayout" Target="../slideLayouts/slideLayout27.xml"/><Relationship Id="rId3" Type="http://schemas.openxmlformats.org/officeDocument/2006/relationships/slideLayout" Target="../slideLayouts/slideLayout28.xml"/><Relationship Id="rId4" Type="http://schemas.openxmlformats.org/officeDocument/2006/relationships/slideLayout" Target="../slideLayouts/slideLayout29.xml"/><Relationship Id="rId5" Type="http://schemas.openxmlformats.org/officeDocument/2006/relationships/slideLayout" Target="../slideLayouts/slideLayout30.xml"/><Relationship Id="rId6" Type="http://schemas.openxmlformats.org/officeDocument/2006/relationships/slideLayout" Target="../slideLayouts/slideLayout31.xml"/><Relationship Id="rId7" Type="http://schemas.openxmlformats.org/officeDocument/2006/relationships/slideLayout" Target="../slideLayouts/slideLayout32.xml"/><Relationship Id="rId8" Type="http://schemas.openxmlformats.org/officeDocument/2006/relationships/slideLayout" Target="../slideLayouts/slideLayout33.xml"/><Relationship Id="rId9" Type="http://schemas.openxmlformats.org/officeDocument/2006/relationships/slideLayout" Target="../slideLayouts/slideLayout34.xml"/><Relationship Id="rId10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50.xml"/><Relationship Id="rId12" Type="http://schemas.openxmlformats.org/officeDocument/2006/relationships/slideLayout" Target="../slideLayouts/slideLayout51.xml"/><Relationship Id="rId13" Type="http://schemas.openxmlformats.org/officeDocument/2006/relationships/theme" Target="../theme/theme4.xml"/><Relationship Id="rId14" Type="http://schemas.openxmlformats.org/officeDocument/2006/relationships/image" Target="../media/image4.gif"/><Relationship Id="rId1" Type="http://schemas.openxmlformats.org/officeDocument/2006/relationships/slideLayout" Target="../slideLayouts/slideLayout40.xml"/><Relationship Id="rId2" Type="http://schemas.openxmlformats.org/officeDocument/2006/relationships/slideLayout" Target="../slideLayouts/slideLayout41.xml"/><Relationship Id="rId3" Type="http://schemas.openxmlformats.org/officeDocument/2006/relationships/slideLayout" Target="../slideLayouts/slideLayout42.xml"/><Relationship Id="rId4" Type="http://schemas.openxmlformats.org/officeDocument/2006/relationships/slideLayout" Target="../slideLayouts/slideLayout43.xml"/><Relationship Id="rId5" Type="http://schemas.openxmlformats.org/officeDocument/2006/relationships/slideLayout" Target="../slideLayouts/slideLayout44.xml"/><Relationship Id="rId6" Type="http://schemas.openxmlformats.org/officeDocument/2006/relationships/slideLayout" Target="../slideLayouts/slideLayout45.xml"/><Relationship Id="rId7" Type="http://schemas.openxmlformats.org/officeDocument/2006/relationships/slideLayout" Target="../slideLayouts/slideLayout46.xml"/><Relationship Id="rId8" Type="http://schemas.openxmlformats.org/officeDocument/2006/relationships/slideLayout" Target="../slideLayouts/slideLayout47.xml"/><Relationship Id="rId9" Type="http://schemas.openxmlformats.org/officeDocument/2006/relationships/slideLayout" Target="../slideLayouts/slideLayout48.xml"/><Relationship Id="rId10" Type="http://schemas.openxmlformats.org/officeDocument/2006/relationships/slideLayout" Target="../slideLayouts/slideLayout49.xml"/></Relationships>
</file>

<file path=ppt/slideMasters/_rels/slideMaster5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62.xml"/><Relationship Id="rId12" Type="http://schemas.openxmlformats.org/officeDocument/2006/relationships/slideLayout" Target="../slideLayouts/slideLayout63.xml"/><Relationship Id="rId13" Type="http://schemas.openxmlformats.org/officeDocument/2006/relationships/slideLayout" Target="../slideLayouts/slideLayout64.xml"/><Relationship Id="rId14" Type="http://schemas.openxmlformats.org/officeDocument/2006/relationships/slideLayout" Target="../slideLayouts/slideLayout65.xml"/><Relationship Id="rId15" Type="http://schemas.openxmlformats.org/officeDocument/2006/relationships/theme" Target="../theme/theme5.xml"/><Relationship Id="rId16" Type="http://schemas.openxmlformats.org/officeDocument/2006/relationships/image" Target="../media/image1.gif"/><Relationship Id="rId1" Type="http://schemas.openxmlformats.org/officeDocument/2006/relationships/slideLayout" Target="../slideLayouts/slideLayout52.xml"/><Relationship Id="rId2" Type="http://schemas.openxmlformats.org/officeDocument/2006/relationships/slideLayout" Target="../slideLayouts/slideLayout53.xml"/><Relationship Id="rId3" Type="http://schemas.openxmlformats.org/officeDocument/2006/relationships/slideLayout" Target="../slideLayouts/slideLayout54.xml"/><Relationship Id="rId4" Type="http://schemas.openxmlformats.org/officeDocument/2006/relationships/slideLayout" Target="../slideLayouts/slideLayout55.xml"/><Relationship Id="rId5" Type="http://schemas.openxmlformats.org/officeDocument/2006/relationships/slideLayout" Target="../slideLayouts/slideLayout56.xml"/><Relationship Id="rId6" Type="http://schemas.openxmlformats.org/officeDocument/2006/relationships/slideLayout" Target="../slideLayouts/slideLayout57.xml"/><Relationship Id="rId7" Type="http://schemas.openxmlformats.org/officeDocument/2006/relationships/slideLayout" Target="../slideLayouts/slideLayout58.xml"/><Relationship Id="rId8" Type="http://schemas.openxmlformats.org/officeDocument/2006/relationships/slideLayout" Target="../slideLayouts/slideLayout59.xml"/><Relationship Id="rId9" Type="http://schemas.openxmlformats.org/officeDocument/2006/relationships/slideLayout" Target="../slideLayouts/slideLayout60.xml"/><Relationship Id="rId10" Type="http://schemas.openxmlformats.org/officeDocument/2006/relationships/slideLayout" Target="../slideLayouts/slideLayout6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827" y="1447800"/>
            <a:ext cx="8181975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152400"/>
            <a:ext cx="8135938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4A6CCF6B-5AC3-4B91-A3E9-DAE58C20317E}" type="slidenum">
              <a:rPr lang="en-US" smtClean="0"/>
              <a:pPr/>
              <a:t>‹#›</a:t>
            </a:fld>
            <a:endParaRPr lang="en-US" dirty="0"/>
          </a:p>
        </p:txBody>
      </p:sp>
      <p:pic>
        <p:nvPicPr>
          <p:cNvPr id="6" name="Picture 5" descr="SA_LINE-PMS293.gif"/>
          <p:cNvPicPr>
            <a:picLocks noChangeAspect="1"/>
          </p:cNvPicPr>
          <p:nvPr/>
        </p:nvPicPr>
        <p:blipFill>
          <a:blip r:embed="rId15" cstate="print"/>
          <a:srcRect/>
          <a:stretch>
            <a:fillRect/>
          </a:stretch>
        </p:blipFill>
        <p:spPr>
          <a:xfrm>
            <a:off x="6934199" y="6254496"/>
            <a:ext cx="1759840" cy="466344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003366"/>
            </a:gs>
            <a:gs pos="50000">
              <a:srgbClr val="0000CC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827" y="1447800"/>
            <a:ext cx="8181975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152400"/>
            <a:ext cx="8135938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A99571F-DD76-4DF1-9FDB-ABC57FB69C40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6" name="Picture 5" descr="NOLLP_WHITE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6940296" y="6254496"/>
            <a:ext cx="1759842" cy="466344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675" r:id="rId1"/>
    <p:sldLayoutId id="2147483676" r:id="rId2"/>
    <p:sldLayoutId id="2147483677" r:id="rId3"/>
    <p:sldLayoutId id="2147483678" r:id="rId4"/>
    <p:sldLayoutId id="2147483679" r:id="rId5"/>
    <p:sldLayoutId id="2147483680" r:id="rId6"/>
    <p:sldLayoutId id="2147483681" r:id="rId7"/>
    <p:sldLayoutId id="2147483682" r:id="rId8"/>
    <p:sldLayoutId id="2147483683" r:id="rId9"/>
    <p:sldLayoutId id="2147483684" r:id="rId10"/>
    <p:sldLayoutId id="2147483685" r:id="rId11"/>
    <p:sldLayoutId id="2147483686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1" y="1447800"/>
            <a:ext cx="8229600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72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rgbClr val="0079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A99571F-DD76-4DF1-9FDB-ABC57FB69C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>
          <a:xfrm flipV="1">
            <a:off x="950915" y="6477000"/>
            <a:ext cx="6135687" cy="23813"/>
          </a:xfrm>
          <a:prstGeom prst="line">
            <a:avLst/>
          </a:prstGeom>
          <a:noFill/>
          <a:ln w="254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>
          <a:xfrm flipV="1">
            <a:off x="457200" y="1295400"/>
            <a:ext cx="8229600" cy="0"/>
          </a:xfrm>
          <a:prstGeom prst="line">
            <a:avLst/>
          </a:prstGeom>
          <a:noFill/>
          <a:ln w="381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>
          <a:xfrm>
            <a:off x="457200" y="152400"/>
            <a:ext cx="8229600" cy="0"/>
          </a:xfrm>
          <a:prstGeom prst="line">
            <a:avLst/>
          </a:prstGeom>
          <a:noFill/>
          <a:ln w="762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 descr="SA_LINE-PMS293.gi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>
          <a:xfrm>
            <a:off x="7260336" y="6291072"/>
            <a:ext cx="1449280" cy="384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88" r:id="rId1"/>
    <p:sldLayoutId id="2147483689" r:id="rId2"/>
    <p:sldLayoutId id="2147483690" r:id="rId3"/>
    <p:sldLayoutId id="2147483691" r:id="rId4"/>
    <p:sldLayoutId id="2147483692" r:id="rId5"/>
    <p:sldLayoutId id="2147483693" r:id="rId6"/>
    <p:sldLayoutId id="2147483694" r:id="rId7"/>
    <p:sldLayoutId id="2147483695" r:id="rId8"/>
    <p:sldLayoutId id="2147483696" r:id="rId9"/>
    <p:sldLayoutId id="2147483697" r:id="rId10"/>
    <p:sldLayoutId id="2147483698" r:id="rId11"/>
    <p:sldLayoutId id="2147483699" r:id="rId12"/>
    <p:sldLayoutId id="2147483700" r:id="rId13"/>
    <p:sldLayoutId id="2147483701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Font typeface="Arial" pitchFamily="34" charset="0"/>
        <a:buChar char="»"/>
        <a:defRPr sz="16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gradFill>
          <a:gsLst>
            <a:gs pos="0">
              <a:srgbClr val="003366"/>
            </a:gs>
            <a:gs pos="50000">
              <a:srgbClr val="0000CC"/>
            </a:gs>
            <a:gs pos="100000">
              <a:srgbClr val="000000"/>
            </a:gs>
          </a:gsLst>
          <a:lin ang="5400000" scaled="0"/>
          <a:tileRect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504827" y="1447800"/>
            <a:ext cx="8181975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504825" y="152400"/>
            <a:ext cx="8135938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5334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>
                <a:solidFill>
                  <a:schemeClr val="tx2"/>
                </a:solidFill>
                <a:latin typeface="+mn-lt"/>
              </a:defRPr>
            </a:lvl1pPr>
          </a:lstStyle>
          <a:p>
            <a:fld id="{6A99571F-DD76-4DF1-9FDB-ABC57FB69C40}" type="slidenum">
              <a:rPr lang="en-US"/>
              <a:pPr/>
              <a:t>‹#›</a:t>
            </a:fld>
            <a:endParaRPr lang="en-US" dirty="0"/>
          </a:p>
        </p:txBody>
      </p:sp>
      <p:pic>
        <p:nvPicPr>
          <p:cNvPr id="6" name="Picture 5" descr="NOLLP_WHITE.gif"/>
          <p:cNvPicPr>
            <a:picLocks noChangeAspect="1"/>
          </p:cNvPicPr>
          <p:nvPr/>
        </p:nvPicPr>
        <p:blipFill>
          <a:blip r:embed="rId14" cstate="print"/>
          <a:srcRect/>
          <a:stretch>
            <a:fillRect/>
          </a:stretch>
        </p:blipFill>
        <p:spPr>
          <a:xfrm>
            <a:off x="6940296" y="6254496"/>
            <a:ext cx="1759842" cy="466344"/>
          </a:xfrm>
          <a:prstGeom prst="rect">
            <a:avLst/>
          </a:prstGeom>
        </p:spPr>
      </p:pic>
    </p:spTree>
  </p:cSld>
  <p:clrMap bg1="dk2" tx1="lt1" bg2="dk1" tx2="lt2" accent1="accent1" accent2="accent2" accent3="accent3" accent4="accent4" accent5="accent5" accent6="accent6" hlink="hlink" folHlink="folHlink"/>
  <p:sldLayoutIdLst>
    <p:sldLayoutId id="2147483703" r:id="rId1"/>
    <p:sldLayoutId id="2147483704" r:id="rId2"/>
    <p:sldLayoutId id="2147483705" r:id="rId3"/>
    <p:sldLayoutId id="2147483706" r:id="rId4"/>
    <p:sldLayoutId id="2147483707" r:id="rId5"/>
    <p:sldLayoutId id="2147483708" r:id="rId6"/>
    <p:sldLayoutId id="2147483709" r:id="rId7"/>
    <p:sldLayoutId id="2147483710" r:id="rId8"/>
    <p:sldLayoutId id="2147483711" r:id="rId9"/>
    <p:sldLayoutId id="2147483712" r:id="rId10"/>
    <p:sldLayoutId id="2147483713" r:id="rId11"/>
    <p:sldLayoutId id="2147483714" r:id="rId12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Char char="•"/>
        <a:defRPr sz="2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1"/>
          </a:solidFill>
          <a:latin typeface="+mn-lt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1"/>
          </a:solidFill>
          <a:latin typeface="+mn-lt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5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Rectangle 2"/>
          <p:cNvSpPr>
            <a:spLocks noGrp="1" noChangeArrowheads="1"/>
          </p:cNvSpPr>
          <p:nvPr>
            <p:ph type="body" idx="1"/>
          </p:nvPr>
        </p:nvSpPr>
        <p:spPr>
          <a:xfrm>
            <a:off x="457201" y="1447800"/>
            <a:ext cx="8229600" cy="4572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GB" smtClean="0"/>
              <a:t>Click to edit Master text styles</a:t>
            </a:r>
          </a:p>
          <a:p>
            <a:pPr lvl="1"/>
            <a:r>
              <a:rPr lang="en-US" altLang="en-GB" smtClean="0"/>
              <a:t>Second level</a:t>
            </a:r>
          </a:p>
          <a:p>
            <a:pPr lvl="2"/>
            <a:r>
              <a:rPr lang="en-US" altLang="en-GB" smtClean="0"/>
              <a:t>Third level</a:t>
            </a:r>
          </a:p>
          <a:p>
            <a:pPr lvl="3"/>
            <a:r>
              <a:rPr lang="en-US" altLang="en-GB" smtClean="0"/>
              <a:t>Fourth level</a:t>
            </a:r>
          </a:p>
          <a:p>
            <a:pPr lvl="4"/>
            <a:r>
              <a:rPr lang="en-US" altLang="en-GB" smtClean="0"/>
              <a:t>Fifth level</a:t>
            </a:r>
            <a:endParaRPr lang="en-GB" altLang="en-GB" smtClean="0"/>
          </a:p>
        </p:txBody>
      </p:sp>
      <p:sp>
        <p:nvSpPr>
          <p:cNvPr id="4099" name="Rectangle 3"/>
          <p:cNvSpPr>
            <a:spLocks noGrp="1" noChangeArrowheads="1"/>
          </p:cNvSpPr>
          <p:nvPr>
            <p:ph type="title"/>
          </p:nvPr>
        </p:nvSpPr>
        <p:spPr>
          <a:xfrm>
            <a:off x="457200" y="152400"/>
            <a:ext cx="8229600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zh-CN" smtClean="0"/>
              <a:t>Click to edit Master title style</a:t>
            </a:r>
            <a:endParaRPr lang="en-US" smtClean="0"/>
          </a:p>
        </p:txBody>
      </p:sp>
      <p:sp>
        <p:nvSpPr>
          <p:cNvPr id="4100" name="Rectangle 4"/>
          <p:cNvSpPr>
            <a:spLocks noGrp="1" noChangeArrowheads="1"/>
          </p:cNvSpPr>
          <p:nvPr>
            <p:ph type="sldNum" sz="quarter" idx="4"/>
          </p:nvPr>
        </p:nvSpPr>
        <p:spPr>
          <a:xfrm>
            <a:off x="457200" y="6324600"/>
            <a:ext cx="1905000" cy="365125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b="1">
                <a:solidFill>
                  <a:srgbClr val="0079BC"/>
                </a:solidFill>
                <a:latin typeface="Arial" pitchFamily="34" charset="0"/>
                <a:cs typeface="Arial" pitchFamily="34" charset="0"/>
              </a:defRPr>
            </a:lvl1pPr>
          </a:lstStyle>
          <a:p>
            <a:fld id="{6A99571F-DD76-4DF1-9FDB-ABC57FB69C40}" type="slidenum">
              <a:rPr lang="en-US" smtClean="0"/>
              <a:pPr/>
              <a:t>‹#›</a:t>
            </a:fld>
            <a:endParaRPr lang="en-US" dirty="0"/>
          </a:p>
        </p:txBody>
      </p:sp>
      <p:sp>
        <p:nvSpPr>
          <p:cNvPr id="6" name="Line 4"/>
          <p:cNvSpPr>
            <a:spLocks noChangeShapeType="1"/>
          </p:cNvSpPr>
          <p:nvPr/>
        </p:nvSpPr>
        <p:spPr>
          <a:xfrm flipV="1">
            <a:off x="950915" y="6477000"/>
            <a:ext cx="6135687" cy="23813"/>
          </a:xfrm>
          <a:prstGeom prst="line">
            <a:avLst/>
          </a:prstGeom>
          <a:noFill/>
          <a:ln w="254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7" name="Line 5"/>
          <p:cNvSpPr>
            <a:spLocks noChangeShapeType="1"/>
          </p:cNvSpPr>
          <p:nvPr/>
        </p:nvSpPr>
        <p:spPr>
          <a:xfrm flipV="1">
            <a:off x="457200" y="1295400"/>
            <a:ext cx="8229600" cy="0"/>
          </a:xfrm>
          <a:prstGeom prst="line">
            <a:avLst/>
          </a:prstGeom>
          <a:noFill/>
          <a:ln w="381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sp>
        <p:nvSpPr>
          <p:cNvPr id="9" name="Line 7"/>
          <p:cNvSpPr>
            <a:spLocks noChangeShapeType="1"/>
          </p:cNvSpPr>
          <p:nvPr/>
        </p:nvSpPr>
        <p:spPr>
          <a:xfrm>
            <a:off x="457200" y="152400"/>
            <a:ext cx="8229600" cy="0"/>
          </a:xfrm>
          <a:prstGeom prst="line">
            <a:avLst/>
          </a:prstGeom>
          <a:noFill/>
          <a:ln w="76200">
            <a:solidFill>
              <a:srgbClr val="0079BC"/>
            </a:solidFill>
            <a:round/>
          </a:ln>
          <a:effectLst/>
        </p:spPr>
        <p:txBody>
          <a:bodyPr/>
          <a:lstStyle/>
          <a:p>
            <a:endParaRPr lang="en-US" dirty="0"/>
          </a:p>
        </p:txBody>
      </p:sp>
      <p:pic>
        <p:nvPicPr>
          <p:cNvPr id="10" name="Picture 9" descr="SA_LINE-PMS293.gif"/>
          <p:cNvPicPr>
            <a:picLocks noChangeAspect="1"/>
          </p:cNvPicPr>
          <p:nvPr/>
        </p:nvPicPr>
        <p:blipFill>
          <a:blip r:embed="rId16" cstate="print"/>
          <a:srcRect/>
          <a:stretch>
            <a:fillRect/>
          </a:stretch>
        </p:blipFill>
        <p:spPr>
          <a:xfrm>
            <a:off x="7260336" y="6291072"/>
            <a:ext cx="1449280" cy="384048"/>
          </a:xfrm>
          <a:prstGeom prst="rect">
            <a:avLst/>
          </a:prstGeom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716" r:id="rId1"/>
    <p:sldLayoutId id="2147483717" r:id="rId2"/>
    <p:sldLayoutId id="2147483718" r:id="rId3"/>
    <p:sldLayoutId id="2147483719" r:id="rId4"/>
    <p:sldLayoutId id="2147483720" r:id="rId5"/>
    <p:sldLayoutId id="2147483721" r:id="rId6"/>
    <p:sldLayoutId id="2147483722" r:id="rId7"/>
    <p:sldLayoutId id="2147483723" r:id="rId8"/>
    <p:sldLayoutId id="2147483724" r:id="rId9"/>
    <p:sldLayoutId id="2147483725" r:id="rId10"/>
    <p:sldLayoutId id="2147483726" r:id="rId11"/>
    <p:sldLayoutId id="2147483727" r:id="rId12"/>
    <p:sldLayoutId id="2147483728" r:id="rId13"/>
    <p:sldLayoutId id="2147483729" r:id="rId14"/>
  </p:sldLayoutIdLst>
  <p:timing>
    <p:tnLst>
      <p:par>
        <p:cTn xmlns:p14="http://schemas.microsoft.com/office/powerpoint/2010/main" id="1" dur="indefinite" restart="never" nodeType="tmRoot"/>
      </p:par>
    </p:tnLst>
  </p:timing>
  <p:hf hdr="0" ftr="0" dt="0"/>
  <p:txStyles>
    <p:titleStyle>
      <a:lvl1pPr algn="l" rtl="0" eaLnBrk="1" fontAlgn="base" hangingPunct="1">
        <a:spcBef>
          <a:spcPct val="0"/>
        </a:spcBef>
        <a:spcAft>
          <a:spcPct val="0"/>
        </a:spcAft>
        <a:defRPr sz="2800">
          <a:solidFill>
            <a:schemeClr val="tx2"/>
          </a:solidFill>
          <a:latin typeface="Arial" pitchFamily="34" charset="0"/>
          <a:ea typeface="+mj-ea"/>
          <a:cs typeface="Arial" pitchFamily="34" charset="0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3200">
          <a:solidFill>
            <a:schemeClr val="hlink"/>
          </a:solidFill>
          <a:latin typeface="Book Antiqua" pitchFamily="18" charset="0"/>
        </a:defRPr>
      </a:lvl9pPr>
    </p:titleStyle>
    <p:bodyStyle>
      <a:lvl1pPr marL="342900" indent="-342900" algn="l" rtl="0" eaLnBrk="1" fontAlgn="base" hangingPunct="1">
        <a:spcBef>
          <a:spcPct val="40000"/>
        </a:spcBef>
        <a:spcAft>
          <a:spcPct val="0"/>
        </a:spcAft>
        <a:buFont typeface="Wingdings" pitchFamily="2" charset="2"/>
        <a:buChar char="§"/>
        <a:defRPr sz="2200">
          <a:solidFill>
            <a:schemeClr val="tx2"/>
          </a:solidFill>
          <a:latin typeface="Arial" pitchFamily="34" charset="0"/>
          <a:ea typeface="+mn-ea"/>
          <a:cs typeface="Arial" pitchFamily="34" charset="0"/>
        </a:defRPr>
      </a:lvl1pPr>
      <a:lvl2pPr marL="742950" indent="-285750" algn="l" rtl="0" eaLnBrk="1" fontAlgn="base" hangingPunct="1">
        <a:spcBef>
          <a:spcPct val="40000"/>
        </a:spcBef>
        <a:spcAft>
          <a:spcPct val="0"/>
        </a:spcAft>
        <a:buChar char="–"/>
        <a:defRPr sz="2000">
          <a:solidFill>
            <a:schemeClr val="tx2"/>
          </a:solidFill>
          <a:latin typeface="Arial" pitchFamily="34" charset="0"/>
          <a:cs typeface="Arial" pitchFamily="34" charset="0"/>
        </a:defRPr>
      </a:lvl2pPr>
      <a:lvl3pPr marL="1085850" indent="-228600" algn="l" rtl="0" eaLnBrk="1" fontAlgn="base" hangingPunct="1">
        <a:spcBef>
          <a:spcPct val="40000"/>
        </a:spcBef>
        <a:spcAft>
          <a:spcPct val="0"/>
        </a:spcAft>
        <a:buChar char="•"/>
        <a:defRPr>
          <a:solidFill>
            <a:schemeClr val="tx2"/>
          </a:solidFill>
          <a:latin typeface="Arial" pitchFamily="34" charset="0"/>
          <a:cs typeface="Arial" pitchFamily="34" charset="0"/>
        </a:defRPr>
      </a:lvl3pPr>
      <a:lvl4pPr marL="1428750" indent="-228600" algn="l" rtl="0" eaLnBrk="1" fontAlgn="base" hangingPunct="1">
        <a:spcBef>
          <a:spcPct val="40000"/>
        </a:spcBef>
        <a:spcAft>
          <a:spcPct val="0"/>
        </a:spcAft>
        <a:buChar char="–"/>
        <a:defRPr sz="1600">
          <a:solidFill>
            <a:schemeClr val="tx2"/>
          </a:solidFill>
          <a:latin typeface="Arial" pitchFamily="34" charset="0"/>
          <a:cs typeface="Arial" pitchFamily="34" charset="0"/>
        </a:defRPr>
      </a:lvl4pPr>
      <a:lvl5pPr marL="1771650" indent="-228600" algn="l" rtl="0" eaLnBrk="1" fontAlgn="base" hangingPunct="1">
        <a:spcBef>
          <a:spcPct val="40000"/>
        </a:spcBef>
        <a:spcAft>
          <a:spcPct val="0"/>
        </a:spcAft>
        <a:buFont typeface="Arial" pitchFamily="34" charset="0"/>
        <a:buChar char="»"/>
        <a:defRPr sz="1600">
          <a:solidFill>
            <a:schemeClr val="tx2"/>
          </a:solidFill>
          <a:latin typeface="Arial" pitchFamily="34" charset="0"/>
          <a:cs typeface="Arial" pitchFamily="34" charset="0"/>
        </a:defRPr>
      </a:lvl5pPr>
      <a:lvl6pPr marL="22288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6pPr>
      <a:lvl7pPr marL="26860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7pPr>
      <a:lvl8pPr marL="31432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8pPr>
      <a:lvl9pPr marL="3600450" indent="-228600" algn="l" rtl="0" eaLnBrk="1" fontAlgn="base" hangingPunct="1">
        <a:spcBef>
          <a:spcPct val="40000"/>
        </a:spcBef>
        <a:spcAft>
          <a:spcPct val="0"/>
        </a:spcAft>
        <a:buChar char="•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2.xml"/><Relationship Id="rId3" Type="http://schemas.openxmlformats.org/officeDocument/2006/relationships/image" Target="../media/image7.pn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6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Relationship Id="rId2" Type="http://schemas.openxmlformats.org/officeDocument/2006/relationships/notesSlide" Target="../notesSlides/notesSlide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>
                <a:solidFill>
                  <a:schemeClr val="tx2"/>
                </a:solidFill>
                <a:latin typeface="Arial"/>
                <a:cs typeface="Arial"/>
              </a:rPr>
              <a:t>Agenda</a:t>
            </a:r>
            <a:endParaRPr lang="en-US" dirty="0">
              <a:solidFill>
                <a:schemeClr val="tx2"/>
              </a:solidFill>
              <a:latin typeface="Arial"/>
              <a:cs typeface="Arial"/>
            </a:endParaRPr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4827" y="1219200"/>
            <a:ext cx="8181975" cy="48768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CWG-Stewardship Meeting </a:t>
            </a:r>
            <a:r>
              <a:rPr lang="en-US" sz="1800" dirty="0" smtClean="0"/>
              <a:t>- 27 March, 2015 in Istanbul</a:t>
            </a:r>
          </a:p>
          <a:p>
            <a:r>
              <a:rPr lang="en-US" sz="2000" dirty="0" smtClean="0"/>
              <a:t>09</a:t>
            </a:r>
            <a:r>
              <a:rPr lang="en-US" sz="2000" dirty="0"/>
              <a:t>:00 – </a:t>
            </a:r>
            <a:r>
              <a:rPr lang="en-US" sz="2000" u="sng" dirty="0"/>
              <a:t>09:15</a:t>
            </a:r>
            <a:r>
              <a:rPr lang="en-US" sz="2000" dirty="0"/>
              <a:t>     Introduction / overview of agenda</a:t>
            </a:r>
          </a:p>
          <a:p>
            <a:r>
              <a:rPr lang="en-US" sz="2000" dirty="0"/>
              <a:t>09:15 – </a:t>
            </a:r>
            <a:r>
              <a:rPr lang="en-US" sz="2000" u="sng" dirty="0"/>
              <a:t>09:45</a:t>
            </a:r>
            <a:r>
              <a:rPr lang="en-US" sz="2000" dirty="0"/>
              <a:t>     Further questions on legal</a:t>
            </a:r>
          </a:p>
          <a:p>
            <a:r>
              <a:rPr lang="en-US" sz="2000" dirty="0"/>
              <a:t>09:45 – </a:t>
            </a:r>
            <a:r>
              <a:rPr lang="en-US" sz="2000" u="sng" dirty="0"/>
              <a:t>13:00</a:t>
            </a:r>
            <a:r>
              <a:rPr lang="en-US" sz="2000" dirty="0"/>
              <a:t>     Review &amp; test models</a:t>
            </a:r>
          </a:p>
          <a:p>
            <a:r>
              <a:rPr lang="en-US" sz="2000" dirty="0"/>
              <a:t>13:00 – 14:00     Lunch break</a:t>
            </a:r>
          </a:p>
          <a:p>
            <a:r>
              <a:rPr lang="en-US" sz="2000" dirty="0"/>
              <a:t>14:00 – 16:15     </a:t>
            </a:r>
            <a:r>
              <a:rPr lang="en-US" sz="2000" dirty="0" smtClean="0"/>
              <a:t>DTs </a:t>
            </a:r>
            <a:r>
              <a:rPr lang="en-US" sz="2000" dirty="0"/>
              <a:t>- status &amp; </a:t>
            </a:r>
            <a:r>
              <a:rPr lang="en-US" sz="2000" dirty="0" smtClean="0"/>
              <a:t>development</a:t>
            </a:r>
            <a:endParaRPr lang="en-US" sz="2000" dirty="0"/>
          </a:p>
          <a:p>
            <a:r>
              <a:rPr lang="en-US" sz="2000" dirty="0"/>
              <a:t>16:15 – 16:30     Coffee break</a:t>
            </a:r>
          </a:p>
          <a:p>
            <a:r>
              <a:rPr lang="en-US" sz="2000" dirty="0"/>
              <a:t>16:30 – 17:00     Timeline</a:t>
            </a:r>
          </a:p>
          <a:p>
            <a:r>
              <a:rPr lang="en-US" sz="2000" dirty="0"/>
              <a:t>17:00 – 17:30     Wrap </a:t>
            </a:r>
            <a:r>
              <a:rPr lang="en-US" sz="2000" dirty="0" smtClean="0"/>
              <a:t>up</a:t>
            </a:r>
          </a:p>
          <a:p>
            <a:pPr marL="0" indent="0">
              <a:buNone/>
            </a:pPr>
            <a:endParaRPr lang="en-US" sz="2000" dirty="0" smtClean="0"/>
          </a:p>
          <a:p>
            <a:pPr marL="0" indent="0">
              <a:buNone/>
            </a:pPr>
            <a:r>
              <a:rPr lang="en-US" sz="1400" dirty="0" smtClean="0"/>
              <a:t>All </a:t>
            </a:r>
            <a:r>
              <a:rPr lang="en-US" sz="1400" dirty="0"/>
              <a:t>times in local time (UTC+2)</a:t>
            </a:r>
          </a:p>
          <a:p>
            <a:pPr marL="0" indent="0">
              <a:buNone/>
            </a:pPr>
            <a:endParaRPr lang="en-US" sz="2000" dirty="0"/>
          </a:p>
          <a:p>
            <a:pPr marL="457200" lvl="1" indent="0">
              <a:buNone/>
            </a:pPr>
            <a:endParaRPr lang="en-US" sz="1050" i="1" dirty="0" smtClean="0"/>
          </a:p>
          <a:p>
            <a:pPr lvl="1">
              <a:buFont typeface="+mj-lt"/>
              <a:buAutoNum type="romanUcPeriod"/>
            </a:pPr>
            <a:endParaRPr lang="en-US" sz="1050" i="1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1</a:t>
            </a:fld>
            <a:endParaRPr lang="en-US" dirty="0"/>
          </a:p>
        </p:txBody>
      </p:sp>
      <p:sp>
        <p:nvSpPr>
          <p:cNvPr id="2" name="Rectangle 1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2</a:t>
            </a:fld>
            <a:endParaRPr lang="en-US" dirty="0"/>
          </a:p>
        </p:txBody>
      </p:sp>
      <p:sp>
        <p:nvSpPr>
          <p:cNvPr id="8" name="Rectangle 7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9" name="Title 5"/>
          <p:cNvSpPr txBox="1">
            <a:spLocks/>
          </p:cNvSpPr>
          <p:nvPr/>
        </p:nvSpPr>
        <p:spPr>
          <a:xfrm>
            <a:off x="504825" y="152400"/>
            <a:ext cx="8135938" cy="1143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+mj-lt"/>
                <a:ea typeface="+mj-ea"/>
                <a:cs typeface="+mj-cs"/>
              </a:defRPr>
            </a:lvl1pPr>
            <a:lvl2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2pPr>
            <a:lvl3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3pPr>
            <a:lvl4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4pPr>
            <a:lvl5pPr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5pPr>
            <a:lvl6pPr marL="4572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6pPr>
            <a:lvl7pPr marL="9144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7pPr>
            <a:lvl8pPr marL="13716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8pPr>
            <a:lvl9pPr marL="1828800" algn="ctr" rtl="0" eaLnBrk="1" fontAlgn="base" hangingPunct="1">
              <a:spcBef>
                <a:spcPct val="0"/>
              </a:spcBef>
              <a:spcAft>
                <a:spcPct val="0"/>
              </a:spcAft>
              <a:defRPr sz="3200">
                <a:solidFill>
                  <a:schemeClr val="hlink"/>
                </a:solidFill>
                <a:latin typeface="Book Antiqua" pitchFamily="18" charset="0"/>
              </a:defRPr>
            </a:lvl9pPr>
          </a:lstStyle>
          <a:p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Further Questions on Legal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pic>
        <p:nvPicPr>
          <p:cNvPr id="3" name="Picture 2" descr="Questions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28800"/>
            <a:ext cx="4876800" cy="4000500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4825" y="152400"/>
            <a:ext cx="8135938" cy="762000"/>
          </a:xfrm>
        </p:spPr>
        <p:txBody>
          <a:bodyPr/>
          <a:lstStyle/>
          <a:p>
            <a:pPr lvl="0"/>
            <a:r>
              <a:rPr lang="en-US" dirty="0" smtClean="0"/>
              <a:t>CWG Proposed Structures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504827" y="1143000"/>
            <a:ext cx="8181975" cy="4876800"/>
          </a:xfrm>
        </p:spPr>
        <p:txBody>
          <a:bodyPr/>
          <a:lstStyle/>
          <a:p>
            <a:r>
              <a:rPr lang="en-US" dirty="0" smtClean="0"/>
              <a:t>External Solutions</a:t>
            </a:r>
          </a:p>
          <a:p>
            <a:pPr lvl="1"/>
            <a:r>
              <a:rPr lang="en-US" dirty="0" smtClean="0"/>
              <a:t>Contract Co.</a:t>
            </a:r>
          </a:p>
          <a:p>
            <a:pPr lvl="1"/>
            <a:r>
              <a:rPr lang="en-US" strike="sngStrike" dirty="0" smtClean="0"/>
              <a:t>Trust</a:t>
            </a:r>
          </a:p>
          <a:p>
            <a:r>
              <a:rPr lang="en-US" dirty="0" smtClean="0"/>
              <a:t>Internal Solutions</a:t>
            </a:r>
          </a:p>
          <a:p>
            <a:pPr lvl="1"/>
            <a:r>
              <a:rPr lang="en-US" dirty="0" smtClean="0"/>
              <a:t>Accountability </a:t>
            </a:r>
            <a:r>
              <a:rPr lang="en-US" dirty="0" smtClean="0"/>
              <a:t>mechanisms with functional separation </a:t>
            </a:r>
          </a:p>
          <a:p>
            <a:pPr lvl="1"/>
            <a:r>
              <a:rPr lang="en-US" strike="sngStrike" dirty="0" smtClean="0"/>
              <a:t>Trust</a:t>
            </a:r>
            <a:endParaRPr lang="en-US" strike="sngStrike" dirty="0" smtClean="0"/>
          </a:p>
          <a:p>
            <a:r>
              <a:rPr lang="en-US" dirty="0" smtClean="0"/>
              <a:t>Hybrid/Integrated Model</a:t>
            </a:r>
          </a:p>
          <a:p>
            <a:pPr lvl="1"/>
            <a:r>
              <a:rPr lang="en-US" dirty="0" smtClean="0"/>
              <a:t>IANA </a:t>
            </a:r>
            <a:r>
              <a:rPr lang="en-US" dirty="0" smtClean="0"/>
              <a:t>subsidiary (“affiliate”) of </a:t>
            </a:r>
            <a:r>
              <a:rPr lang="en-US" dirty="0"/>
              <a:t>ICANN </a:t>
            </a:r>
            <a:endParaRPr lang="en-US" dirty="0" smtClean="0"/>
          </a:p>
          <a:p>
            <a:pPr marL="457200" lvl="1" indent="0">
              <a:buNone/>
            </a:pPr>
            <a:r>
              <a:rPr lang="en-US" dirty="0" smtClean="0"/>
              <a:t>with possible future services agreements </a:t>
            </a:r>
          </a:p>
          <a:p>
            <a:pPr marL="457200" lvl="1" indent="0">
              <a:buNone/>
            </a:pPr>
            <a:r>
              <a:rPr lang="en-US" dirty="0" smtClean="0"/>
              <a:t>(</a:t>
            </a:r>
            <a:r>
              <a:rPr lang="en-US" dirty="0" err="1" smtClean="0"/>
              <a:t>a.k.a</a:t>
            </a:r>
            <a:r>
              <a:rPr lang="en-US" dirty="0" smtClean="0"/>
              <a:t> Accountability </a:t>
            </a:r>
            <a:r>
              <a:rPr lang="en-US" dirty="0"/>
              <a:t>mechanisms with legal </a:t>
            </a:r>
            <a:r>
              <a:rPr lang="en-US" dirty="0" smtClean="0"/>
              <a:t>separation)</a:t>
            </a:r>
            <a:endParaRPr lang="en-US" dirty="0" smtClean="0"/>
          </a:p>
          <a:p>
            <a:pPr lvl="1"/>
            <a:r>
              <a:rPr lang="en-US" strike="sngStrike" dirty="0" smtClean="0"/>
              <a:t>Standalone </a:t>
            </a:r>
            <a:r>
              <a:rPr lang="en-US" strike="sngStrike" dirty="0" smtClean="0"/>
              <a:t>IANA entity</a:t>
            </a:r>
          </a:p>
          <a:p>
            <a:pPr>
              <a:buNone/>
            </a:pPr>
            <a:endParaRPr lang="en-US" sz="14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64702333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504825" y="152400"/>
            <a:ext cx="8135938" cy="685800"/>
          </a:xfrm>
        </p:spPr>
        <p:txBody>
          <a:bodyPr/>
          <a:lstStyle/>
          <a:p>
            <a:pPr lvl="0"/>
            <a:r>
              <a:rPr lang="en-US" dirty="0" smtClean="0"/>
              <a:t>Our Principles</a:t>
            </a:r>
            <a:endParaRPr lang="en-US" dirty="0"/>
          </a:p>
        </p:txBody>
      </p:sp>
      <p:sp>
        <p:nvSpPr>
          <p:cNvPr id="7" name="Content Placeholder 6"/>
          <p:cNvSpPr>
            <a:spLocks noGrp="1"/>
          </p:cNvSpPr>
          <p:nvPr>
            <p:ph idx="1"/>
          </p:nvPr>
        </p:nvSpPr>
        <p:spPr>
          <a:xfrm>
            <a:off x="228600" y="990600"/>
            <a:ext cx="4648200" cy="5715000"/>
          </a:xfrm>
        </p:spPr>
        <p:txBody>
          <a:bodyPr/>
          <a:lstStyle/>
          <a:p>
            <a:pPr marL="0" indent="0">
              <a:buNone/>
            </a:pPr>
            <a:r>
              <a:rPr lang="en-US" sz="1800" b="1" dirty="0" smtClean="0"/>
              <a:t>CWG </a:t>
            </a:r>
            <a:r>
              <a:rPr lang="en-US" sz="1800" b="1" dirty="0" smtClean="0"/>
              <a:t>‘key elements’ from legal scoping document</a:t>
            </a:r>
            <a:endParaRPr lang="en-US" sz="1800" b="1" dirty="0" smtClean="0"/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Maintaining </a:t>
            </a:r>
            <a:r>
              <a:rPr lang="en-US" sz="1300" dirty="0"/>
              <a:t>“</a:t>
            </a:r>
            <a:r>
              <a:rPr lang="en-US" sz="1300" dirty="0" err="1"/>
              <a:t>separability</a:t>
            </a:r>
            <a:r>
              <a:rPr lang="en-US" sz="1300" dirty="0"/>
              <a:t>” (i.e., the ability to replace ICANN as the IANA Functions Operator in the event of significant performance failures, and through the potential of RFPs at the end of a contract term (or a similar fixed term of years)).</a:t>
            </a:r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Continuing </a:t>
            </a:r>
            <a:r>
              <a:rPr lang="en-US" sz="1300" dirty="0"/>
              <a:t>to have binding documentation of ICANN’s duties and obligations as the IANA Functions Operator and the rights and obligations of the NTIA’s successor (currently set forth in the IANA Functions Contract).</a:t>
            </a:r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Maintaining </a:t>
            </a:r>
            <a:r>
              <a:rPr lang="en-US" sz="1300" dirty="0"/>
              <a:t>separation between ICANN’s performance of the IANA functions and ICANN’s policy coordination and implementation role.</a:t>
            </a:r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Creating </a:t>
            </a:r>
            <a:r>
              <a:rPr lang="en-US" sz="1300" dirty="0"/>
              <a:t>effective independent review and redress mechanisms for instances where ICANN’s performance of the IANA functions fails to adhere to documented policies and/or applicable rules.</a:t>
            </a:r>
          </a:p>
          <a:p>
            <a:pPr marL="338138" lvl="0" indent="-338138">
              <a:buFont typeface="+mj-lt"/>
              <a:buAutoNum type="arabicPeriod"/>
            </a:pPr>
            <a:r>
              <a:rPr lang="en-US" sz="1300" dirty="0" smtClean="0"/>
              <a:t>In </a:t>
            </a:r>
            <a:r>
              <a:rPr lang="en-US" sz="1300" dirty="0"/>
              <a:t>the event of a change of IANA Functions Operator, ensuring that interactions between ICANN (as the policy source for gTLDs) and the new Operator maintain the stability and continuity of the IANA Functions.</a:t>
            </a:r>
          </a:p>
          <a:p>
            <a:pPr marL="0" indent="0">
              <a:buNone/>
            </a:pPr>
            <a:endParaRPr lang="en-US" sz="1200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4</a:t>
            </a:fld>
            <a:endParaRPr lang="en-US" dirty="0"/>
          </a:p>
        </p:txBody>
      </p:sp>
      <p:sp>
        <p:nvSpPr>
          <p:cNvPr id="8" name="Content Placeholder 6"/>
          <p:cNvSpPr txBox="1">
            <a:spLocks/>
          </p:cNvSpPr>
          <p:nvPr/>
        </p:nvSpPr>
        <p:spPr>
          <a:xfrm>
            <a:off x="5334000" y="990600"/>
            <a:ext cx="3657600" cy="57150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2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eaLnBrk="1" fontAlgn="base" hangingPunct="1">
              <a:spcBef>
                <a:spcPct val="40000"/>
              </a:spcBef>
              <a:spcAft>
                <a:spcPct val="0"/>
              </a:spcAft>
              <a:buChar char="–"/>
              <a:defRPr sz="2000">
                <a:solidFill>
                  <a:schemeClr val="tx1"/>
                </a:solidFill>
                <a:latin typeface="+mn-lt"/>
              </a:defRPr>
            </a:lvl2pPr>
            <a:lvl3pPr marL="10858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>
                <a:solidFill>
                  <a:schemeClr val="tx1"/>
                </a:solidFill>
                <a:latin typeface="+mn-lt"/>
              </a:defRPr>
            </a:lvl3pPr>
            <a:lvl4pPr marL="14287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–"/>
              <a:defRPr sz="1600">
                <a:solidFill>
                  <a:schemeClr val="tx1"/>
                </a:solidFill>
                <a:latin typeface="+mn-lt"/>
              </a:defRPr>
            </a:lvl4pPr>
            <a:lvl5pPr marL="17716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5pPr>
            <a:lvl6pPr marL="22288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6pPr>
            <a:lvl7pPr marL="26860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7pPr>
            <a:lvl8pPr marL="31432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8pPr>
            <a:lvl9pPr marL="3600450" indent="-228600" algn="l" rtl="0" eaLnBrk="1" fontAlgn="base" hangingPunct="1">
              <a:spcBef>
                <a:spcPct val="40000"/>
              </a:spcBef>
              <a:spcAft>
                <a:spcPct val="0"/>
              </a:spcAft>
              <a:buChar char="•"/>
              <a:defRPr sz="16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r>
              <a:rPr lang="en-US" sz="1800" b="1" dirty="0" smtClean="0"/>
              <a:t>NTIA Requirements</a:t>
            </a:r>
            <a:endParaRPr lang="en-US" sz="1800" b="1" dirty="0" smtClean="0"/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Support and enhance the multistakeholder model;</a:t>
            </a:r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Maintain the security, stability, and resiliency of the Internet DNS;</a:t>
            </a:r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Meet the needs and expectation of the global customers and partners of the IANA services; and,</a:t>
            </a:r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Maintain the openness of the Internet</a:t>
            </a:r>
            <a:r>
              <a:rPr lang="en-US" sz="1200" dirty="0" smtClean="0"/>
              <a:t>.</a:t>
            </a:r>
          </a:p>
          <a:p>
            <a:pPr marL="338138" indent="-338138">
              <a:buFont typeface="+mj-lt"/>
              <a:buAutoNum type="alphaUcPeriod"/>
            </a:pPr>
            <a:r>
              <a:rPr lang="en-US" sz="1200" dirty="0"/>
              <a:t>…NTIA will not accept a proposal that replaces the NTIA role with a government-led or an inter-governmental organization solution.</a:t>
            </a:r>
          </a:p>
          <a:p>
            <a:pPr marL="0" indent="0">
              <a:buFontTx/>
              <a:buNone/>
            </a:pPr>
            <a:endParaRPr lang="en-US" sz="1100" dirty="0" smtClean="0"/>
          </a:p>
          <a:p>
            <a:pPr marL="0" indent="0">
              <a:buNone/>
            </a:pPr>
            <a:r>
              <a:rPr lang="en-US" sz="1800" b="1" dirty="0" smtClean="0"/>
              <a:t>Other </a:t>
            </a:r>
            <a:r>
              <a:rPr lang="en-US" sz="1800" b="1" dirty="0" smtClean="0"/>
              <a:t>Issues?</a:t>
            </a:r>
            <a:endParaRPr lang="en-US" sz="1800" b="1" dirty="0" smtClean="0"/>
          </a:p>
          <a:p>
            <a:pPr marL="400050" indent="-400050">
              <a:buFont typeface="+mj-lt"/>
              <a:buAutoNum type="romanUcPeriod"/>
            </a:pPr>
            <a:r>
              <a:rPr lang="en-US" sz="1400" dirty="0" smtClean="0"/>
              <a:t>Capture</a:t>
            </a:r>
          </a:p>
          <a:p>
            <a:pPr marL="400050" indent="-400050">
              <a:buFont typeface="+mj-lt"/>
              <a:buAutoNum type="romanUcPeriod"/>
            </a:pPr>
            <a:r>
              <a:rPr lang="en-US" sz="1400" dirty="0" smtClean="0"/>
              <a:t>Diversity of community (</a:t>
            </a:r>
            <a:r>
              <a:rPr lang="en-US" sz="1400" dirty="0" err="1" smtClean="0"/>
              <a:t>gTLDs</a:t>
            </a:r>
            <a:r>
              <a:rPr lang="en-US" sz="1400" dirty="0" smtClean="0"/>
              <a:t> and</a:t>
            </a:r>
            <a:r>
              <a:rPr lang="en-US" sz="1400" dirty="0" smtClean="0"/>
              <a:t> </a:t>
            </a:r>
            <a:r>
              <a:rPr lang="en-US" sz="1400" dirty="0" err="1" smtClean="0"/>
              <a:t>ccTLDs</a:t>
            </a:r>
            <a:r>
              <a:rPr lang="en-US" sz="1400" dirty="0" smtClean="0"/>
              <a:t>)</a:t>
            </a:r>
            <a:endParaRPr lang="en-US" sz="1400" dirty="0"/>
          </a:p>
          <a:p>
            <a:pPr marL="0" indent="0">
              <a:buFontTx/>
              <a:buNone/>
            </a:pPr>
            <a:endParaRPr lang="en-US" sz="1100" dirty="0" smtClean="0"/>
          </a:p>
        </p:txBody>
      </p:sp>
    </p:spTree>
    <p:extLst>
      <p:ext uri="{BB962C8B-B14F-4D97-AF65-F5344CB8AC3E}">
        <p14:creationId xmlns:p14="http://schemas.microsoft.com/office/powerpoint/2010/main" val="24009683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Rectangle 5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5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69941857"/>
              </p:ext>
            </p:extLst>
          </p:nvPr>
        </p:nvGraphicFramePr>
        <p:xfrm>
          <a:off x="269844" y="304800"/>
          <a:ext cx="8610600" cy="5834113"/>
        </p:xfrm>
        <a:graphic>
          <a:graphicData uri="http://schemas.openxmlformats.org/drawingml/2006/table">
            <a:tbl>
              <a:tblPr/>
              <a:tblGrid>
                <a:gridCol w="2782237"/>
                <a:gridCol w="805965"/>
                <a:gridCol w="761802"/>
                <a:gridCol w="861169"/>
                <a:gridCol w="805965"/>
                <a:gridCol w="960534"/>
                <a:gridCol w="783884"/>
                <a:gridCol w="849044"/>
              </a:tblGrid>
              <a:tr h="287217">
                <a:tc rowSpan="2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79646"/>
                    </a:solidFill>
                  </a:tcPr>
                </a:tc>
                <a:tc gridSpan="2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INTERNAL</a:t>
                      </a:r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4BACC6"/>
                    </a:solidFill>
                  </a:tcPr>
                </a:tc>
                <a:tc gridSpan="3">
                  <a:txBody>
                    <a:bodyPr/>
                    <a:lstStyle/>
                    <a:p>
                      <a:pPr algn="l" fontAlgn="b"/>
                      <a:r>
                        <a:rPr lang="en-US" sz="12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HYBRID</a:t>
                      </a:r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  <a:tc h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9BBB59"/>
                    </a:solidFill>
                  </a:tcPr>
                </a:tc>
              </a:tr>
              <a:tr h="241995">
                <a:tc vMerge="1"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Contract </a:t>
                      </a:r>
                      <a:r>
                        <a:rPr lang="en-US" sz="1000" b="1" i="0" u="none" strike="noStrike" dirty="0" smtClean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</a:t>
                      </a:r>
                      <a:endParaRPr lang="en-US" sz="10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Ext. Trust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FCD5B4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Acc. Mech.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Int. Trust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B7DEE8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IANA Subsidiary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IANA Shared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Standalone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D8E4BC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 dirty="0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CWG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Maintaining “separability”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Continuing binding documentation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Maintaining separation IANA funct/ICANN policy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Effective </a:t>
                      </a:r>
                      <a:r>
                        <a:rPr lang="en-US" sz="1000" b="0" i="0" u="none" strike="noStrike" dirty="0" err="1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ind.</a:t>
                      </a:r>
                      <a:r>
                        <a:rPr lang="en-US" sz="1000" b="0" i="0" u="none" strike="noStrike" dirty="0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 review and redress mechanisms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Ensuring interactions ICANN and new Operator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NTIA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Support and enhance MSM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 security/stability/resiliency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Meet needs and expectation customers of IANA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Maintain openness of the Internet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Non-gov-led or inter-gov org solution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87217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1" i="0" u="none" strike="noStrike">
                          <a:solidFill>
                            <a:srgbClr val="FFFFFF"/>
                          </a:solidFill>
                          <a:effectLst/>
                          <a:latin typeface="Calibri"/>
                        </a:rPr>
                        <a:t>OTHERS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0000FF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ctr" fontAlgn="b"/>
                      <a:endParaRPr lang="en-US" sz="1200" b="1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bg2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  <a:tr h="241995">
                <a:tc>
                  <a:txBody>
                    <a:bodyPr/>
                    <a:lstStyle/>
                    <a:p>
                      <a:pPr algn="l" fontAlgn="b"/>
                      <a:r>
                        <a:rPr lang="en-US" sz="1000" b="0" i="0" u="none" strike="noStrike">
                          <a:solidFill>
                            <a:srgbClr val="000000"/>
                          </a:solidFill>
                          <a:effectLst/>
                          <a:latin typeface="Calibri"/>
                        </a:rPr>
                        <a:t>_</a:t>
                      </a: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algn="l" fontAlgn="b"/>
                      <a:endParaRPr lang="en-US" sz="1000" b="0" i="0" u="none" strike="noStrike" dirty="0">
                        <a:solidFill>
                          <a:srgbClr val="000000"/>
                        </a:solidFill>
                        <a:effectLst/>
                        <a:latin typeface="Calibri"/>
                      </a:endParaRPr>
                    </a:p>
                  </a:txBody>
                  <a:tcPr marT="10585" anchor="b">
                    <a:lnL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9525" cap="flat" cmpd="sng" algn="ctr">
                      <a:solidFill>
                        <a:srgbClr val="808080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rgbClr val="808080"/>
                    </a:solidFill>
                  </a:tcPr>
                </a:tc>
              </a:tr>
            </a:tbl>
          </a:graphicData>
        </a:graphic>
      </p:graphicFrame>
      <p:sp>
        <p:nvSpPr>
          <p:cNvPr id="2" name="TextBox 1"/>
          <p:cNvSpPr txBox="1"/>
          <p:nvPr/>
        </p:nvSpPr>
        <p:spPr>
          <a:xfrm>
            <a:off x="304800" y="360402"/>
            <a:ext cx="2743200" cy="5539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500" b="1" dirty="0" smtClean="0">
                <a:solidFill>
                  <a:schemeClr val="accent2"/>
                </a:solidFill>
              </a:rPr>
              <a:t>Can the model support the principle?</a:t>
            </a:r>
            <a:endParaRPr lang="en-US" sz="1500" b="1" dirty="0">
              <a:solidFill>
                <a:schemeClr val="accent2"/>
              </a:solidFill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175119" y="6324600"/>
            <a:ext cx="4997081" cy="30777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400" b="1" dirty="0" smtClean="0">
                <a:solidFill>
                  <a:srgbClr val="CC6600"/>
                </a:solidFill>
              </a:rPr>
              <a:t>Possible Answers</a:t>
            </a:r>
            <a:r>
              <a:rPr lang="en-US" sz="1400" dirty="0" smtClean="0">
                <a:solidFill>
                  <a:srgbClr val="CC6600"/>
                </a:solidFill>
              </a:rPr>
              <a:t>: Yes, No, No Impact, Don’t Know</a:t>
            </a:r>
            <a:endParaRPr lang="en-US" sz="1400" dirty="0">
              <a:solidFill>
                <a:srgbClr val="CC66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1852510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External &gt; Contract Co.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6</a:t>
            </a:fld>
            <a:endParaRPr lang="en-US" dirty="0"/>
          </a:p>
        </p:txBody>
      </p:sp>
      <p:graphicFrame>
        <p:nvGraphicFramePr>
          <p:cNvPr id="3" name="Table 2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885042655"/>
              </p:ext>
            </p:extLst>
          </p:nvPr>
        </p:nvGraphicFramePr>
        <p:xfrm>
          <a:off x="457200" y="990600"/>
          <a:ext cx="8382000" cy="678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328160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Clear</a:t>
                      </a:r>
                      <a:r>
                        <a:rPr lang="en-US" sz="1400" baseline="0" dirty="0" smtClean="0"/>
                        <a:t> </a:t>
                      </a:r>
                      <a:r>
                        <a:rPr lang="en-US" sz="1400" baseline="0" dirty="0" err="1" smtClean="0"/>
                        <a:t>separability</a:t>
                      </a:r>
                      <a:endParaRPr lang="en-US" sz="1400" baseline="0" dirty="0" smtClean="0"/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This model moves stewardship in advance of moving the function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Contract</a:t>
                      </a:r>
                      <a:r>
                        <a:rPr lang="en-US" sz="1400" baseline="0" dirty="0" smtClean="0"/>
                        <a:t> is status quo 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Clearly implementable (we know that a contract can be signed with ICANN)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Avoids creating a single point of failure (distributed among orgs)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Contract Co was intended to be a conduit, not the oversight itself (MRT was oversight) 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Long chain of decision-making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Accountability</a:t>
                      </a:r>
                      <a:r>
                        <a:rPr lang="en-US" sz="1400" baseline="0" dirty="0" smtClean="0"/>
                        <a:t> of Contract Co. 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Creates new entity (ref. NTIA)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It is confusing to have an external entity decide on a contract ‘between ICANN and ICANN’ (in current structure with ICANN as IANA Functions Operator)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Implementation and Accountability issues should the IANA function be moved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This model moves stewardship in advance of moving the function 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Untested steward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Response to the Public Comment 1 (December 2014)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Financial weight of the Contract Co. 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Contract Co was intended to be a conduit, not the oversight itself (MRT was oversight)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Long chain of decision-making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This model as stated does not provide the benefits of any functional or structural separation 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chemeClr val="tx2"/>
                          </a:solidFill>
                        </a:rPr>
                        <a:t>Complex 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>
                          <a:solidFill>
                            <a:srgbClr val="008000"/>
                          </a:solidFill>
                        </a:rPr>
                        <a:t>Contract Co was intended to be a conduit, not the oversight itself (MRT was oversight) 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4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400" baseline="0" dirty="0" smtClean="0">
                        <a:solidFill>
                          <a:schemeClr val="tx2"/>
                        </a:solidFill>
                      </a:endParaRP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endParaRPr lang="en-US" sz="1400" baseline="0" dirty="0" smtClean="0"/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1807353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198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0"/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Internal &gt; Accountability </a:t>
            </a:r>
            <a:r>
              <a:rPr lang="en-US" dirty="0" smtClean="0">
                <a:solidFill>
                  <a:srgbClr val="000000"/>
                </a:solidFill>
                <a:latin typeface="Arial"/>
                <a:cs typeface="Arial"/>
              </a:rPr>
              <a:t>Mechanisms with functional separation </a:t>
            </a:r>
            <a:endParaRPr lang="en-US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7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1524396415"/>
              </p:ext>
            </p:extLst>
          </p:nvPr>
        </p:nvGraphicFramePr>
        <p:xfrm>
          <a:off x="457200" y="457200"/>
          <a:ext cx="8382000" cy="6781798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70840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328160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It i</a:t>
                      </a:r>
                      <a:r>
                        <a:rPr lang="en-US" sz="1400" baseline="0" dirty="0" smtClean="0"/>
                        <a:t>s status quo in the sense that ICANN as the IANA Functions Operator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Golden Disaster Recovery Plan (GDRP)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Accountability mechanisms can be put in place at ICANN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CCWG-Acct mechanisms can create the accountability necessary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Ensures the stability of the IANA Functions Op for those who need it most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It would guarantee that ICANN’s accountability would improve (and have spillover effect on policy and whole system)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By not having the “spin-off” you are more likely to fix the problem with a RFP. 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NTIA perceived </a:t>
                      </a:r>
                      <a:r>
                        <a:rPr lang="en-US" sz="1400" baseline="0" smtClean="0"/>
                        <a:t>to favor </a:t>
                      </a:r>
                      <a:r>
                        <a:rPr lang="en-US" sz="1400" baseline="0" dirty="0" smtClean="0"/>
                        <a:t>an internal model 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If you decide to fully separate (as</a:t>
                      </a:r>
                      <a:r>
                        <a:rPr lang="en-US" sz="1400" baseline="0" dirty="0" smtClean="0"/>
                        <a:t> opposed to outsource) </a:t>
                      </a:r>
                      <a:r>
                        <a:rPr lang="en-US" sz="1400" dirty="0" smtClean="0"/>
                        <a:t>the IANA Function at some future point,</a:t>
                      </a:r>
                      <a:r>
                        <a:rPr lang="en-US" sz="1400" baseline="0" dirty="0" smtClean="0"/>
                        <a:t> additional corporate restructuring would be required (and such work is likely to be at a time of difficulty/stress)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Need to nail down the mechanisms that gives effect to the “teeth” in this model (while there is a notion that there is a mechanism for </a:t>
                      </a:r>
                      <a:r>
                        <a:rPr lang="en-US" sz="1400" baseline="0" dirty="0" err="1" smtClean="0"/>
                        <a:t>separability</a:t>
                      </a:r>
                      <a:r>
                        <a:rPr lang="en-US" sz="1400" baseline="0" dirty="0" smtClean="0"/>
                        <a:t>, it’s not clear today)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Dependent on ICANN accountability enhancements 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Accountability mechanisms are unclear and undefined</a:t>
                      </a:r>
                    </a:p>
                    <a:p>
                      <a:pPr marL="169863" marR="0" indent="-169863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 typeface="Arial"/>
                        <a:buChar char="•"/>
                        <a:tabLst/>
                        <a:defRPr/>
                      </a:pPr>
                      <a:r>
                        <a:rPr lang="en-US" sz="1400" baseline="0" dirty="0" smtClean="0"/>
                        <a:t>No place for documentation of operational requirements, oversight or separation (both other models have place for a contract) </a:t>
                      </a:r>
                      <a:r>
                        <a:rPr lang="en-US" sz="1400" baseline="0" dirty="0" smtClean="0">
                          <a:sym typeface="Wingdings"/>
                        </a:rPr>
                        <a:t> </a:t>
                      </a:r>
                      <a:r>
                        <a:rPr lang="en-US" sz="1400" baseline="0" dirty="0" smtClean="0"/>
                        <a:t>Reduces the transparency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Who can decide to separate? SO/ACs are not incorporated (see CCWG-Acct’s work on ‘empowered community’)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Significant change to the status quo in the sense that we abolish the need for a contract </a:t>
                      </a:r>
                    </a:p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baseline="0" dirty="0" smtClean="0"/>
                        <a:t>Increases the CWG’s dependence on CCWG-Acct (might slow those projects down)</a:t>
                      </a:r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926323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Rectangle 4"/>
          <p:cNvSpPr/>
          <p:nvPr/>
        </p:nvSpPr>
        <p:spPr bwMode="auto">
          <a:xfrm>
            <a:off x="6858000" y="6096000"/>
            <a:ext cx="2286000" cy="762000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numCol="1" rtlCol="0" anchor="t" anchorCtr="0" compatLnSpc="1">
            <a:prstTxWarp prst="textNoShape">
              <a:avLst/>
            </a:prstTxWarp>
          </a:bodyPr>
          <a:lstStyle/>
          <a:p>
            <a:pPr marL="0" marR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n-US" sz="2800" b="0" i="0" u="none" strike="noStrike" cap="none" normalizeH="0" baseline="0" smtClean="0">
              <a:ln>
                <a:noFill/>
              </a:ln>
              <a:solidFill>
                <a:schemeClr val="tx1"/>
              </a:solidFill>
              <a:effectLst/>
              <a:latin typeface="AGaramond" pitchFamily="18" charset="0"/>
              <a:cs typeface="Arial" charset="0"/>
            </a:endParaRPr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lvl="1"/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Hybrid/Integrated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&gt;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IANA </a:t>
            </a:r>
            <a:r>
              <a:rPr lang="en-US" sz="1800" b="1" dirty="0">
                <a:solidFill>
                  <a:srgbClr val="000000"/>
                </a:solidFill>
                <a:latin typeface="Arial"/>
                <a:cs typeface="Arial"/>
              </a:rPr>
              <a:t>subsidiary (“affiliate”) of </a:t>
            </a:r>
            <a:r>
              <a:rPr lang="en-US" sz="1800" b="1" dirty="0" smtClean="0">
                <a:solidFill>
                  <a:srgbClr val="000000"/>
                </a:solidFill>
                <a:latin typeface="Arial"/>
                <a:cs typeface="Arial"/>
              </a:rPr>
              <a:t>ICANN 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/>
            </a:r>
            <a:b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with possible future services agreements </a:t>
            </a:r>
            <a:b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</a:b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(</a:t>
            </a:r>
            <a:r>
              <a:rPr lang="en-US" sz="1800" dirty="0" err="1">
                <a:solidFill>
                  <a:srgbClr val="000000"/>
                </a:solidFill>
                <a:latin typeface="Arial"/>
                <a:cs typeface="Arial"/>
              </a:rPr>
              <a:t>a.k.a</a:t>
            </a:r>
            <a: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  <a:t> Accountability mechanisms with legal separation)</a:t>
            </a:r>
            <a:br>
              <a:rPr lang="en-US" sz="1800" dirty="0">
                <a:solidFill>
                  <a:srgbClr val="000000"/>
                </a:solidFill>
                <a:latin typeface="Arial"/>
                <a:cs typeface="Arial"/>
              </a:rPr>
            </a:br>
            <a:endParaRPr lang="en-US" sz="1800" dirty="0">
              <a:solidFill>
                <a:srgbClr val="000000"/>
              </a:solidFill>
              <a:latin typeface="Arial"/>
              <a:cs typeface="Arial"/>
            </a:endParaRP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3B98B2E8-6F2E-432B-AB20-A9FE6521067E}" type="slidenum">
              <a:rPr lang="en-US" smtClean="0"/>
              <a:pPr/>
              <a:t>8</a:t>
            </a:fld>
            <a:endParaRPr lang="en-US" dirty="0"/>
          </a:p>
        </p:txBody>
      </p:sp>
      <p:graphicFrame>
        <p:nvGraphicFramePr>
          <p:cNvPr id="8" name="Table 7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002428841"/>
              </p:ext>
            </p:extLst>
          </p:nvPr>
        </p:nvGraphicFramePr>
        <p:xfrm>
          <a:off x="457200" y="1447800"/>
          <a:ext cx="8382000" cy="4503052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4191000"/>
                <a:gridCol w="4191000"/>
              </a:tblGrid>
              <a:tr h="388988">
                <a:tc>
                  <a:txBody>
                    <a:bodyPr/>
                    <a:lstStyle/>
                    <a:p>
                      <a:r>
                        <a:rPr lang="en-US" dirty="0" smtClean="0"/>
                        <a:t>Pros</a:t>
                      </a:r>
                      <a:endParaRPr lang="en-US" dirty="0"/>
                    </a:p>
                  </a:txBody>
                  <a:tcPr marL="182880" marR="182880" marB="91440" anchor="ctr"/>
                </a:tc>
                <a:tc>
                  <a:txBody>
                    <a:bodyPr/>
                    <a:lstStyle/>
                    <a:p>
                      <a:r>
                        <a:rPr lang="en-US" dirty="0" smtClean="0"/>
                        <a:t>Cons</a:t>
                      </a:r>
                      <a:endParaRPr lang="en-US" dirty="0"/>
                    </a:p>
                  </a:txBody>
                  <a:tcPr marL="182880" marR="182880" marB="91440" anchor="ctr"/>
                </a:tc>
              </a:tr>
              <a:tr h="4091572"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  <a:tc>
                  <a:txBody>
                    <a:bodyPr/>
                    <a:lstStyle/>
                    <a:p>
                      <a:pPr marL="169863" indent="-169863">
                        <a:buFont typeface="Arial"/>
                        <a:buChar char="•"/>
                      </a:pPr>
                      <a:r>
                        <a:rPr lang="en-US" sz="1400" dirty="0" smtClean="0"/>
                        <a:t>Text</a:t>
                      </a:r>
                      <a:endParaRPr lang="en-US" sz="1400" dirty="0"/>
                    </a:p>
                  </a:txBody>
                  <a:tcPr marL="182880" marR="182880" marT="91440" marB="91440"/>
                </a:tc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283541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AS_NET" val="4.0.30319.34209"/>
  <p:tag name="AS_OS" val="Microsoft Windows NT 6.1.7601 Service Pack 1"/>
  <p:tag name="AS_RELEASE_DATE" val="2014.01.28"/>
  <p:tag name="AS_TITLE" val="Aspose.Slides for .NET 4.0"/>
  <p:tag name="AS_VERSION" val="8.3.0.0"/>
</p:tagLst>
</file>

<file path=ppt/theme/theme1.xml><?xml version="1.0" encoding="utf-8"?>
<a:theme xmlns:a="http://schemas.openxmlformats.org/drawingml/2006/main" name="HK &amp; Sydney - 2014 - July">
  <a:themeElements>
    <a:clrScheme name="">
      <a:dk1>
        <a:srgbClr val="003958"/>
      </a:dk1>
      <a:lt1>
        <a:srgbClr val="FFFFFF"/>
      </a:lt1>
      <a:dk2>
        <a:srgbClr val="000000"/>
      </a:dk2>
      <a:lt2>
        <a:srgbClr val="808080"/>
      </a:lt2>
      <a:accent1>
        <a:srgbClr val="CEA700"/>
      </a:accent1>
      <a:accent2>
        <a:srgbClr val="CC6600"/>
      </a:accent2>
      <a:accent3>
        <a:srgbClr val="FFFFFF"/>
      </a:accent3>
      <a:accent4>
        <a:srgbClr val="002F4A"/>
      </a:accent4>
      <a:accent5>
        <a:srgbClr val="E3D0AA"/>
      </a:accent5>
      <a:accent6>
        <a:srgbClr val="B95C00"/>
      </a:accent6>
      <a:hlink>
        <a:srgbClr val="990033"/>
      </a:hlink>
      <a:folHlink>
        <a:srgbClr val="A7C3CD"/>
      </a:folHlink>
    </a:clrScheme>
    <a:fontScheme name="Sidley 1">
      <a:majorFont>
        <a:latin typeface="Book Antiqu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HK &amp; Sydney - DarkBlue - 2014 - Jul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idley 1">
      <a:majorFont>
        <a:latin typeface="Book Antiqu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3.xml><?xml version="1.0" encoding="utf-8"?>
<a:theme xmlns:a="http://schemas.openxmlformats.org/drawingml/2006/main" name="HK &amp; Sydney - BlueLines - 2014 - July">
  <a:themeElements>
    <a:clrScheme name="">
      <a:dk1>
        <a:srgbClr val="003958"/>
      </a:dk1>
      <a:lt1>
        <a:srgbClr val="FFFFFF"/>
      </a:lt1>
      <a:dk2>
        <a:srgbClr val="000000"/>
      </a:dk2>
      <a:lt2>
        <a:srgbClr val="808080"/>
      </a:lt2>
      <a:accent1>
        <a:srgbClr val="CEA700"/>
      </a:accent1>
      <a:accent2>
        <a:srgbClr val="CC6600"/>
      </a:accent2>
      <a:accent3>
        <a:srgbClr val="FFFFFF"/>
      </a:accent3>
      <a:accent4>
        <a:srgbClr val="002F4A"/>
      </a:accent4>
      <a:accent5>
        <a:srgbClr val="E3D0AA"/>
      </a:accent5>
      <a:accent6>
        <a:srgbClr val="B95C00"/>
      </a:accent6>
      <a:hlink>
        <a:srgbClr val="990033"/>
      </a:hlink>
      <a:folHlink>
        <a:srgbClr val="A7C3CD"/>
      </a:folHlink>
    </a:clrScheme>
    <a:fontScheme name="Office Classic 2">
      <a:maj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ajorFont>
      <a:min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4.xml><?xml version="1.0" encoding="utf-8"?>
<a:theme xmlns:a="http://schemas.openxmlformats.org/drawingml/2006/main" name="1_HK &amp; Sydney - DarkBlue - 2014 - July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Sidley 1">
      <a:majorFont>
        <a:latin typeface="Book Antiqua"/>
        <a:ea typeface=""/>
        <a:cs typeface=""/>
      </a:majorFont>
      <a:minorFont>
        <a:latin typeface="Verdana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5.xml><?xml version="1.0" encoding="utf-8"?>
<a:theme xmlns:a="http://schemas.openxmlformats.org/drawingml/2006/main" name="1_HK &amp; Sydney - BlueLines - 2014 - July">
  <a:themeElements>
    <a:clrScheme name="">
      <a:dk1>
        <a:srgbClr val="003958"/>
      </a:dk1>
      <a:lt1>
        <a:srgbClr val="FFFFFF"/>
      </a:lt1>
      <a:dk2>
        <a:srgbClr val="000000"/>
      </a:dk2>
      <a:lt2>
        <a:srgbClr val="808080"/>
      </a:lt2>
      <a:accent1>
        <a:srgbClr val="CEA700"/>
      </a:accent1>
      <a:accent2>
        <a:srgbClr val="CC6600"/>
      </a:accent2>
      <a:accent3>
        <a:srgbClr val="FFFFFF"/>
      </a:accent3>
      <a:accent4>
        <a:srgbClr val="002F4A"/>
      </a:accent4>
      <a:accent5>
        <a:srgbClr val="E3D0AA"/>
      </a:accent5>
      <a:accent6>
        <a:srgbClr val="B95C00"/>
      </a:accent6>
      <a:hlink>
        <a:srgbClr val="990033"/>
      </a:hlink>
      <a:folHlink>
        <a:srgbClr val="A7C3CD"/>
      </a:folHlink>
    </a:clrScheme>
    <a:fontScheme name="Office Classic 2">
      <a:maj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ajorFont>
      <a:minorFont>
        <a:latin typeface="Arial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微軟正黑體"/>
        <a:font script="Laoo" typeface="DokChampa"/>
        <a:font script="Mong" typeface="Mongolian Baiti"/>
        <a:font script="Hans" typeface="黑体"/>
        <a:font script="Guru" typeface="Raavi"/>
        <a:font script="Thaa" typeface="MV Boli"/>
        <a:font script="Cans" typeface="Euphemia"/>
        <a:font script="Hang" typeface="굴림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r" defTabSz="914400" rtl="0" eaLnBrk="1" fontAlgn="base" latinLnBrk="0" hangingPunct="1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2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Garamond" pitchFamily="18" charset="0"/>
            <a:cs typeface="Arial" charset="0"/>
          </a:defRPr>
        </a:defPPr>
      </a:lstStyle>
    </a:lnDef>
  </a:objectDefaults>
  <a:extraClrSchemeLst>
    <a:extraClrScheme>
      <a:clrScheme name="US - Sidley ONSCREE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US - Sidley ONSCREE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US - Sidley ONSCREE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6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ppt/theme/theme7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Uigh" typeface="Microsoft Uighur"/>
        <a:font script="Beng" typeface="Vrinda"/>
        <a:font script="Thai" typeface="Angsan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Times New Roman"/>
        <a:font script="Arab" typeface="Times New Roman"/>
        <a:font script="Hebr" typeface="Times New Roman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MoolBoran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ajorFont>
      <a:minorFont>
        <a:latin typeface="Calibri"/>
        <a:ea typeface=""/>
        <a:cs typeface=""/>
        <a:font script="Uigh" typeface="Microsoft Uighur"/>
        <a:font script="Beng" typeface="Vrinda"/>
        <a:font script="Thai" typeface="Cordia New"/>
        <a:font script="Mlym" typeface="Kartika"/>
        <a:font script="Yiii" typeface="Microsoft Yi Baiti"/>
        <a:font script="Cher" typeface="Plantagenet Cherokee"/>
        <a:font script="Orya" typeface="Kalinga"/>
        <a:font script="Gujr" typeface="Shruti"/>
        <a:font script="Viet" typeface="Arial"/>
        <a:font script="Arab" typeface="Arial"/>
        <a:font script="Hebr" typeface="Arial"/>
        <a:font script="Telu" typeface="Gautami"/>
        <a:font script="Ethi" typeface="Nyala"/>
        <a:font script="Jpan" typeface="ＭＳ Ｐゴシック"/>
        <a:font script="Sinh" typeface="Iskoola Pota"/>
        <a:font script="Taml" typeface="Latha"/>
        <a:font script="Deva" typeface="Mangal"/>
        <a:font script="Knda" typeface="Tunga"/>
        <a:font script="Tibt" typeface="Microsoft Himalaya"/>
        <a:font script="Khmr" typeface="DaunPenh"/>
        <a:font script="Hant" typeface="新細明體"/>
        <a:font script="Laoo" typeface="DokChampa"/>
        <a:font script="Mong" typeface="Mongolian Baiti"/>
        <a:font script="Hans" typeface="宋体"/>
        <a:font script="Guru" typeface="Raavi"/>
        <a:font script="Thaa" typeface="MV Boli"/>
        <a:font script="Cans" typeface="Euphemia"/>
        <a:font script="Hang" typeface="맑은 고딕"/>
        <a:font script="Syrc" typeface="Estrangelo Edess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  <a:tileRect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  <a:tileRect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/>
          <a:tileRect/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  <a:tileRect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AsiaPacific-NOLLP</Template>
  <TotalTime>0</TotalTime>
  <Words>960</Words>
  <Application>Microsoft Macintosh PowerPoint</Application>
  <PresentationFormat>On-screen Show (4:3)</PresentationFormat>
  <Paragraphs>138</Paragraphs>
  <Slides>8</Slides>
  <Notes>8</Notes>
  <HiddenSlides>0</HiddenSlides>
  <MMClips>0</MMClips>
  <ScaleCrop>false</ScaleCrop>
  <HeadingPairs>
    <vt:vector size="6" baseType="variant">
      <vt:variant>
        <vt:lpstr>Theme</vt:lpstr>
      </vt:variant>
      <vt:variant>
        <vt:i4>5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HK &amp; Sydney - 2014 - July</vt:lpstr>
      <vt:lpstr>HK &amp; Sydney - DarkBlue - 2014 - July</vt:lpstr>
      <vt:lpstr>HK &amp; Sydney - BlueLines - 2014 - July</vt:lpstr>
      <vt:lpstr>1_HK &amp; Sydney - DarkBlue - 2014 - July</vt:lpstr>
      <vt:lpstr>1_HK &amp; Sydney - BlueLines - 2014 - July</vt:lpstr>
      <vt:lpstr>Document</vt:lpstr>
      <vt:lpstr>Agenda</vt:lpstr>
      <vt:lpstr>PowerPoint Presentation</vt:lpstr>
      <vt:lpstr>CWG Proposed Structures</vt:lpstr>
      <vt:lpstr>Our Principles</vt:lpstr>
      <vt:lpstr>PowerPoint Presentation</vt:lpstr>
      <vt:lpstr>External &gt; Contract Co.</vt:lpstr>
      <vt:lpstr>Internal &gt; Accountability Mechanisms with functional separation </vt:lpstr>
      <vt:lpstr>Hybrid/Integrated &gt;  IANA subsidiary (“affiliate”) of ICANN  with possible future services agreements  (a.k.a Accountability mechanisms with legal separation) </vt:lpstr>
    </vt:vector>
  </TitlesOfParts>
  <Manager/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/>
  <cp:lastModifiedBy/>
  <cp:revision>1</cp:revision>
  <dcterms:created xsi:type="dcterms:W3CDTF">1601-01-01T00:00:00Z</dcterms:created>
  <dcterms:modified xsi:type="dcterms:W3CDTF">2015-03-27T11:30:40Z</dcterms:modified>
</cp:coreProperties>
</file>