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71" r:id="rId6"/>
    <p:sldId id="269" r:id="rId7"/>
    <p:sldId id="260" r:id="rId8"/>
    <p:sldId id="266" r:id="rId9"/>
    <p:sldId id="267" r:id="rId10"/>
    <p:sldId id="259" r:id="rId11"/>
    <p:sldId id="270" r:id="rId12"/>
    <p:sldId id="261" r:id="rId13"/>
    <p:sldId id="265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ar-E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 algn="r"/>
            <a:fld id="{F8729FCC-D302-463A-BEB1-A9588BF4849E}" type="datetimeFigureOut">
              <a:rPr lang="ar-EG" smtClean="0"/>
              <a:pPr algn="r"/>
              <a:t>09/08/1435</a:t>
            </a:fld>
            <a:endParaRPr lang="ar-E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ar-E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rtl="0">
              <a:defRPr/>
            </a:lvl1pPr>
          </a:lstStyle>
          <a:p>
            <a:pPr algn="l"/>
            <a:fld id="{10A922BD-9312-4D2A-970B-DABAE9880567}" type="slidenum">
              <a:rPr lang="ar-EG" smtClean="0"/>
              <a:pPr algn="l"/>
              <a:t>‹#›</a:t>
            </a:fld>
            <a:endParaRPr lang="ar-E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E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 algn="r"/>
            <a:fld id="{F8729FCC-D302-463A-BEB1-A9588BF4849E}" type="datetimeFigureOut">
              <a:rPr lang="ar-EG" smtClean="0"/>
              <a:pPr algn="r"/>
              <a:t>09/08/1435</a:t>
            </a:fld>
            <a:endParaRPr lang="ar-E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ar-E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rtl="0">
              <a:defRPr/>
            </a:lvl1pPr>
          </a:lstStyle>
          <a:p>
            <a:pPr algn="l"/>
            <a:fld id="{10A922BD-9312-4D2A-970B-DABAE9880567}" type="slidenum">
              <a:rPr lang="ar-EG" smtClean="0"/>
              <a:pPr algn="l"/>
              <a:t>‹#›</a:t>
            </a:fld>
            <a:endParaRPr lang="ar-E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E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EG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 algn="r"/>
            <a:fld id="{F8729FCC-D302-463A-BEB1-A9588BF4849E}" type="datetimeFigureOut">
              <a:rPr lang="ar-EG" smtClean="0"/>
              <a:pPr algn="r"/>
              <a:t>09/08/1435</a:t>
            </a:fld>
            <a:endParaRPr lang="ar-E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ar-E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rtl="0">
              <a:defRPr/>
            </a:lvl1pPr>
          </a:lstStyle>
          <a:p>
            <a:pPr algn="l"/>
            <a:fld id="{10A922BD-9312-4D2A-970B-DABAE9880567}" type="slidenum">
              <a:rPr lang="ar-EG" smtClean="0"/>
              <a:pPr algn="l"/>
              <a:t>‹#›</a:t>
            </a:fld>
            <a:endParaRPr lang="ar-E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E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l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E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l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EG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 algn="r"/>
            <a:fld id="{F8729FCC-D302-463A-BEB1-A9588BF4849E}" type="datetimeFigureOut">
              <a:rPr lang="ar-EG" smtClean="0"/>
              <a:pPr algn="r"/>
              <a:t>09/08/1435</a:t>
            </a:fld>
            <a:endParaRPr lang="ar-E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ar-E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rtl="0">
              <a:defRPr/>
            </a:lvl1pPr>
          </a:lstStyle>
          <a:p>
            <a:pPr algn="l"/>
            <a:fld id="{10A922BD-9312-4D2A-970B-DABAE9880567}" type="slidenum">
              <a:rPr lang="ar-EG" smtClean="0"/>
              <a:pPr algn="l"/>
              <a:t>‹#›</a:t>
            </a:fld>
            <a:endParaRPr lang="ar-E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E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0">
              <a:defRPr/>
            </a:lvl1pPr>
          </a:lstStyle>
          <a:p>
            <a:pPr algn="r"/>
            <a:fld id="{F8729FCC-D302-463A-BEB1-A9588BF4849E}" type="datetimeFigureOut">
              <a:rPr lang="ar-EG" smtClean="0"/>
              <a:pPr algn="r"/>
              <a:t>09/08/1435</a:t>
            </a:fld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ar-E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rtl="0">
              <a:defRPr/>
            </a:lvl1pPr>
          </a:lstStyle>
          <a:p>
            <a:pPr algn="l"/>
            <a:fld id="{10A922BD-9312-4D2A-970B-DABAE9880567}" type="slidenum">
              <a:rPr lang="ar-EG" smtClean="0"/>
              <a:pPr algn="l"/>
              <a:t>‹#›</a:t>
            </a:fld>
            <a:endParaRPr lang="ar-E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29FCC-D302-463A-BEB1-A9588BF4849E}" type="datetimeFigureOut">
              <a:rPr lang="ar-EG" smtClean="0"/>
              <a:t>09/08/1435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922BD-9312-4D2A-970B-DABAE9880567}" type="slidenum">
              <a:rPr lang="ar-EG" smtClean="0"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eymonkey.com/s/8ZLLYF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cqfhA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gnsogcgogeeipdp/3.+Charter" TargetMode="External"/><Relationship Id="rId7" Type="http://schemas.openxmlformats.org/officeDocument/2006/relationships/hyperlink" Target="https://www.surveymonkey.com/s/8ZLLYF5" TargetMode="External"/><Relationship Id="rId2" Type="http://schemas.openxmlformats.org/officeDocument/2006/relationships/hyperlink" Target="https://community.icann.org/display/gnsogcgogeeipdp/GAC-GNSO+Consultation+Group+on+GAC+Early+Engagement+in+Policy+Development+Processes+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unity.icann.org/x/cqfhAg" TargetMode="External"/><Relationship Id="rId5" Type="http://schemas.openxmlformats.org/officeDocument/2006/relationships/hyperlink" Target="https://community.icann.org/x/b6fhAg" TargetMode="External"/><Relationship Id="rId4" Type="http://schemas.openxmlformats.org/officeDocument/2006/relationships/hyperlink" Target="https://community.icann.org/display/gnsogcgogeeipdp/Work+Pla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b6fhA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b6fhA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GAC-GNSO Consultation Group</a:t>
            </a:r>
            <a:br>
              <a:rPr lang="en-US" dirty="0" smtClean="0"/>
            </a:br>
            <a:r>
              <a:rPr lang="en-US" sz="2700" dirty="0" smtClean="0"/>
              <a:t>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GAC Early Engagement in GNSO PDP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London Progress Report</a:t>
            </a:r>
          </a:p>
          <a:p>
            <a:r>
              <a:rPr lang="en-US" sz="2400" dirty="0" smtClean="0"/>
              <a:t>22/06/2014</a:t>
            </a:r>
            <a:endParaRPr lang="ar-EG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71550" lvl="1" indent="-514350" algn="ctr" rtl="0">
              <a:spcBef>
                <a:spcPct val="0"/>
              </a:spcBef>
            </a:pPr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E. Early Awareness/Notifications</a:t>
            </a:r>
            <a:endParaRPr lang="ar-EG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</a:t>
            </a:r>
            <a:r>
              <a:rPr lang="en-US" dirty="0">
                <a:hlinkClick r:id="rId2"/>
              </a:rPr>
              <a:t>on-line survey </a:t>
            </a:r>
            <a:r>
              <a:rPr lang="en-US" dirty="0" smtClean="0"/>
              <a:t>for </a:t>
            </a:r>
            <a:r>
              <a:rPr lang="en-US" dirty="0"/>
              <a:t>GAC </a:t>
            </a:r>
            <a:r>
              <a:rPr lang="en-US" dirty="0" smtClean="0"/>
              <a:t>members</a:t>
            </a:r>
            <a:endParaRPr lang="en-US" dirty="0" smtClean="0"/>
          </a:p>
          <a:p>
            <a:r>
              <a:rPr lang="en-US" dirty="0" smtClean="0"/>
              <a:t>Objectives </a:t>
            </a:r>
            <a:r>
              <a:rPr lang="en-US" dirty="0"/>
              <a:t>of the survey </a:t>
            </a:r>
            <a:r>
              <a:rPr lang="en-US" dirty="0" smtClean="0"/>
              <a:t>are:</a:t>
            </a:r>
            <a:endParaRPr lang="en-US" dirty="0"/>
          </a:p>
          <a:p>
            <a:pPr lvl="1"/>
            <a:r>
              <a:rPr lang="en-US" dirty="0"/>
              <a:t>To inform GAC members of existing opportunities to </a:t>
            </a:r>
            <a:r>
              <a:rPr lang="en-US" dirty="0" smtClean="0"/>
              <a:t>engage in GNSO PDP</a:t>
            </a:r>
          </a:p>
          <a:p>
            <a:pPr lvl="1"/>
            <a:r>
              <a:rPr lang="en-US" dirty="0" smtClean="0"/>
              <a:t>To understand </a:t>
            </a:r>
            <a:r>
              <a:rPr lang="en-US" dirty="0" smtClean="0"/>
              <a:t>GAC views regarding </a:t>
            </a:r>
            <a:r>
              <a:rPr lang="en-US" dirty="0" smtClean="0"/>
              <a:t>the </a:t>
            </a:r>
            <a:r>
              <a:rPr lang="en-US" dirty="0"/>
              <a:t>timeliness and overall utility of </a:t>
            </a:r>
            <a:r>
              <a:rPr lang="en-US" dirty="0" smtClean="0"/>
              <a:t>existing </a:t>
            </a:r>
            <a:r>
              <a:rPr lang="en-US" dirty="0"/>
              <a:t>mechanisms </a:t>
            </a:r>
            <a:r>
              <a:rPr lang="en-US" dirty="0" smtClean="0"/>
              <a:t>whilst </a:t>
            </a:r>
            <a:r>
              <a:rPr lang="en-US" dirty="0"/>
              <a:t>aiming to develop </a:t>
            </a:r>
            <a:r>
              <a:rPr lang="en-US" dirty="0" smtClean="0"/>
              <a:t>improvements</a:t>
            </a:r>
          </a:p>
          <a:p>
            <a:r>
              <a:rPr lang="en-US" dirty="0" smtClean="0"/>
              <a:t>This option will be further reviewed following the results of the survey</a:t>
            </a:r>
            <a:endParaRPr lang="ar-E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Early Awareness/Notifications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/>
              <a:buChar char="Þ"/>
            </a:pPr>
            <a:r>
              <a:rPr lang="en-US" dirty="0" smtClean="0"/>
              <a:t> Seek participation </a:t>
            </a:r>
            <a:r>
              <a:rPr lang="en-US" dirty="0"/>
              <a:t>in the survey from GAC members in order to best inform the work of the </a:t>
            </a:r>
            <a:r>
              <a:rPr lang="en-US" dirty="0" smtClean="0"/>
              <a:t>Consultation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93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hlinkClick r:id="rId2"/>
              </a:rPr>
              <a:t>Work Track II (Team 2)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Mechanism for GAC early engagement in GNSO </a:t>
            </a:r>
            <a:r>
              <a:rPr lang="en-US" dirty="0" smtClean="0"/>
              <a:t>PDP</a:t>
            </a:r>
          </a:p>
          <a:p>
            <a:r>
              <a:rPr lang="en-US" dirty="0" smtClean="0"/>
              <a:t>Studying the 6 </a:t>
            </a:r>
            <a:r>
              <a:rPr lang="en-US" dirty="0"/>
              <a:t>phases of the current GNSO </a:t>
            </a:r>
            <a:r>
              <a:rPr lang="en-US" dirty="0" smtClean="0"/>
              <a:t>PDP: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Issue Scoping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Issue Report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Working Group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Council Deliberations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Board </a:t>
            </a:r>
            <a:r>
              <a:rPr lang="en-US" dirty="0" smtClean="0"/>
              <a:t>Vote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Implementation</a:t>
            </a:r>
            <a:endParaRPr lang="en-US" dirty="0"/>
          </a:p>
          <a:p>
            <a:r>
              <a:rPr lang="en-US" dirty="0" smtClean="0"/>
              <a:t>Initial proposal focuses on early phases 1 &amp; 2 </a:t>
            </a:r>
            <a:endParaRPr lang="ar-EG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PDP Phases Diagram </a:t>
            </a:r>
            <a:endParaRPr lang="ar-EG" dirty="0"/>
          </a:p>
        </p:txBody>
      </p:sp>
      <p:pic>
        <p:nvPicPr>
          <p:cNvPr id="4" name="Picture 3" descr="1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1086"/>
            <a:ext cx="9144000" cy="555171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1: Issue Scoping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GNSO PDP – Issue Scoping – Existing Engagement </a:t>
            </a:r>
            <a:r>
              <a:rPr lang="en-US" dirty="0" smtClean="0"/>
              <a:t>Opportunities</a:t>
            </a:r>
            <a:endParaRPr lang="ar-E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Issue Report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EG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/ Resources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</a:t>
            </a:r>
            <a:r>
              <a:rPr lang="en-US" dirty="0"/>
              <a:t>active </a:t>
            </a:r>
            <a:r>
              <a:rPr lang="en-US" dirty="0">
                <a:hlinkClick r:id="rId2"/>
              </a:rPr>
              <a:t>Wiki</a:t>
            </a:r>
            <a:r>
              <a:rPr lang="en-US" dirty="0"/>
              <a:t> </a:t>
            </a:r>
            <a:r>
              <a:rPr lang="en-US" dirty="0" smtClean="0"/>
              <a:t>providing full </a:t>
            </a:r>
            <a:r>
              <a:rPr lang="en-US" dirty="0"/>
              <a:t>record of all </a:t>
            </a:r>
            <a:r>
              <a:rPr lang="en-US" dirty="0" smtClean="0"/>
              <a:t>the </a:t>
            </a:r>
            <a:r>
              <a:rPr lang="en-US" dirty="0"/>
              <a:t>work of the Consultation </a:t>
            </a:r>
            <a:r>
              <a:rPr lang="en-US" dirty="0" smtClean="0"/>
              <a:t>Group, including:</a:t>
            </a:r>
            <a:endParaRPr lang="en-US" dirty="0"/>
          </a:p>
          <a:p>
            <a:pPr lvl="1"/>
            <a:r>
              <a:rPr lang="en-US" dirty="0"/>
              <a:t>GAC GNSO Consultation Group </a:t>
            </a:r>
            <a:r>
              <a:rPr lang="en-US" dirty="0" smtClean="0">
                <a:hlinkClick r:id="rId3"/>
              </a:rPr>
              <a:t>Charter</a:t>
            </a:r>
            <a:endParaRPr lang="en-US" dirty="0"/>
          </a:p>
          <a:p>
            <a:pPr lvl="1"/>
            <a:r>
              <a:rPr lang="en-US" dirty="0"/>
              <a:t>An overall </a:t>
            </a:r>
            <a:r>
              <a:rPr lang="en-US" dirty="0" smtClean="0">
                <a:hlinkClick r:id="rId4"/>
              </a:rPr>
              <a:t>Work Plan</a:t>
            </a:r>
            <a:endParaRPr lang="en-US" dirty="0"/>
          </a:p>
          <a:p>
            <a:pPr lvl="1"/>
            <a:r>
              <a:rPr lang="en-US" dirty="0"/>
              <a:t>Briefing note for London </a:t>
            </a:r>
          </a:p>
          <a:p>
            <a:pPr lvl="1"/>
            <a:r>
              <a:rPr lang="en-US" dirty="0">
                <a:hlinkClick r:id="rId5"/>
              </a:rPr>
              <a:t>Work </a:t>
            </a:r>
            <a:r>
              <a:rPr lang="en-US" dirty="0" smtClean="0">
                <a:hlinkClick r:id="rId5"/>
              </a:rPr>
              <a:t>Track I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Work </a:t>
            </a:r>
            <a:r>
              <a:rPr lang="en-US" dirty="0" smtClean="0">
                <a:hlinkClick r:id="rId6"/>
              </a:rPr>
              <a:t>Track II</a:t>
            </a:r>
            <a:endParaRPr lang="en-US" dirty="0"/>
          </a:p>
          <a:p>
            <a:pPr lvl="1"/>
            <a:r>
              <a:rPr lang="en-US" dirty="0" smtClean="0">
                <a:hlinkClick r:id="rId7"/>
              </a:rPr>
              <a:t>Survey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GNSO Liaison to the </a:t>
            </a:r>
            <a:r>
              <a:rPr lang="en-US" dirty="0">
                <a:hlinkClick r:id="rId5"/>
              </a:rPr>
              <a:t>GAC</a:t>
            </a:r>
            <a:r>
              <a:rPr lang="en-US" dirty="0">
                <a:hlinkClick r:id="rId5"/>
              </a:rPr>
              <a:t> </a:t>
            </a:r>
            <a:r>
              <a:rPr lang="en-US" dirty="0">
                <a:hlinkClick r:id="rId5"/>
              </a:rPr>
              <a:t>- Draft </a:t>
            </a:r>
            <a:r>
              <a:rPr lang="en-US" dirty="0">
                <a:hlinkClick r:id="rId5"/>
              </a:rPr>
              <a:t>Requirements &amp; Proposed Selection Process</a:t>
            </a:r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Work Track I (Team 1)</a:t>
            </a:r>
            <a:endParaRPr lang="ar-EG" sz="4400" b="1" u="sng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Mechanism for day-to-day ongoing cooperation </a:t>
            </a:r>
            <a:endParaRPr lang="en-US" dirty="0" smtClean="0"/>
          </a:p>
          <a:p>
            <a:r>
              <a:rPr lang="en-US" dirty="0" smtClean="0"/>
              <a:t>Identified </a:t>
            </a:r>
            <a:r>
              <a:rPr lang="en-US" dirty="0"/>
              <a:t>6 potential </a:t>
            </a:r>
            <a:r>
              <a:rPr lang="en-US" dirty="0" smtClean="0"/>
              <a:t>opportunities: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GNSO Liaison(s) to the GAC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GAC Chairs / GNSO Chairs regular interaction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Topic Leads / Buddy System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Rethinking recurring joint meetings / conference calls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Further develop / expand early awareness &amp; notification notices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/>
              <a:t>Group of existing GNSO Council PDP liaisons interacting with the GAC</a:t>
            </a:r>
          </a:p>
          <a:p>
            <a:r>
              <a:rPr lang="en-US" dirty="0" smtClean="0"/>
              <a:t>Initial proposal focuses on options A, F &amp; E  </a:t>
            </a:r>
            <a:endParaRPr lang="ar-E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A. GNSO Liaison 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 the GAC</a:t>
            </a:r>
            <a:endParaRPr lang="ar-EG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Description:</a:t>
            </a:r>
          </a:p>
          <a:p>
            <a:r>
              <a:rPr lang="en-US" dirty="0" smtClean="0"/>
              <a:t>GNSO Liaison to the GAC</a:t>
            </a:r>
          </a:p>
          <a:p>
            <a:r>
              <a:rPr lang="en-US" dirty="0" smtClean="0"/>
              <a:t>Appointed by the GNSO </a:t>
            </a:r>
            <a:r>
              <a:rPr lang="en-US" dirty="0" smtClean="0"/>
              <a:t>Council</a:t>
            </a:r>
          </a:p>
          <a:p>
            <a:r>
              <a:rPr lang="en-US" dirty="0" smtClean="0"/>
              <a:t>Most likely, an </a:t>
            </a:r>
            <a:r>
              <a:rPr lang="en-US" dirty="0"/>
              <a:t>outgoing or recently departed GNSO </a:t>
            </a:r>
            <a:r>
              <a:rPr lang="en-US" dirty="0" smtClean="0"/>
              <a:t>Councilor</a:t>
            </a:r>
            <a:endParaRPr lang="en-US" dirty="0"/>
          </a:p>
          <a:p>
            <a:r>
              <a:rPr lang="en-US" dirty="0" smtClean="0"/>
              <a:t>Implemented as a pilot </a:t>
            </a:r>
          </a:p>
          <a:p>
            <a:r>
              <a:rPr lang="en-US" dirty="0" smtClean="0"/>
              <a:t>Evaluated after one year</a:t>
            </a:r>
          </a:p>
          <a:p>
            <a:r>
              <a:rPr lang="en-US" dirty="0" smtClean="0"/>
              <a:t>Secured funding for FY15 (i.e. starting LA)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GNSO Liaison to the GAC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Responsibilities:</a:t>
            </a:r>
            <a:endParaRPr lang="en-US" dirty="0" smtClean="0"/>
          </a:p>
          <a:p>
            <a:pPr lvl="0"/>
            <a:r>
              <a:rPr lang="en-US" dirty="0"/>
              <a:t>Attend and participate </a:t>
            </a:r>
            <a:r>
              <a:rPr lang="en-US" dirty="0" smtClean="0"/>
              <a:t>in </a:t>
            </a:r>
            <a:r>
              <a:rPr lang="en-US" dirty="0"/>
              <a:t>GAC </a:t>
            </a:r>
            <a:r>
              <a:rPr lang="en-US" dirty="0" smtClean="0"/>
              <a:t>meetings</a:t>
            </a:r>
          </a:p>
          <a:p>
            <a:pPr lvl="0"/>
            <a:r>
              <a:rPr lang="en-US" dirty="0" smtClean="0"/>
              <a:t>Represent </a:t>
            </a:r>
            <a:r>
              <a:rPr lang="en-US" dirty="0"/>
              <a:t>and communicate </a:t>
            </a:r>
            <a:r>
              <a:rPr lang="en-US" dirty="0" smtClean="0"/>
              <a:t>GNSO policy </a:t>
            </a:r>
            <a:r>
              <a:rPr lang="en-US" dirty="0"/>
              <a:t>work </a:t>
            </a:r>
            <a:endParaRPr lang="en-US" dirty="0" smtClean="0"/>
          </a:p>
          <a:p>
            <a:pPr lvl="0"/>
            <a:r>
              <a:rPr lang="en-US" dirty="0" smtClean="0"/>
              <a:t>Liaise </a:t>
            </a:r>
            <a:r>
              <a:rPr lang="en-US" dirty="0"/>
              <a:t>with ICANN policy staff </a:t>
            </a:r>
            <a:r>
              <a:rPr lang="en-US" dirty="0" smtClean="0"/>
              <a:t>in </a:t>
            </a:r>
            <a:r>
              <a:rPr lang="en-US" dirty="0"/>
              <a:t>the preparation of briefing materials and/or responses to questions</a:t>
            </a:r>
            <a:endParaRPr lang="en-US" dirty="0"/>
          </a:p>
          <a:p>
            <a:pPr lvl="0"/>
            <a:r>
              <a:rPr lang="en-US" dirty="0"/>
              <a:t>Liaise with relevant working groups, utilizing GNSO Council liaisons where </a:t>
            </a:r>
            <a:r>
              <a:rPr lang="en-US" dirty="0" smtClean="0"/>
              <a:t>required</a:t>
            </a:r>
            <a:endParaRPr lang="en-US" dirty="0"/>
          </a:p>
          <a:p>
            <a:pPr lvl="0"/>
            <a:r>
              <a:rPr lang="en-US" dirty="0"/>
              <a:t>Provide regular updates to the GNSO Council</a:t>
            </a:r>
            <a:endParaRPr lang="en-US" dirty="0"/>
          </a:p>
          <a:p>
            <a:pPr lvl="0"/>
            <a:r>
              <a:rPr lang="en-US" dirty="0"/>
              <a:t>Guide the GAC in opportunities for early engagement </a:t>
            </a:r>
            <a:endParaRPr lang="en-US" dirty="0"/>
          </a:p>
          <a:p>
            <a:pPr lvl="0"/>
            <a:r>
              <a:rPr lang="en-US" dirty="0"/>
              <a:t>Keep the GAC updated on how its early input was considered by the GNSO</a:t>
            </a:r>
            <a:endParaRPr lang="en-US" dirty="0"/>
          </a:p>
          <a:p>
            <a:pPr lvl="0"/>
            <a:r>
              <a:rPr lang="en-US" dirty="0"/>
              <a:t>Assist in </a:t>
            </a:r>
            <a:r>
              <a:rPr lang="en-US" dirty="0" smtClean="0"/>
              <a:t>facilitating GAC-GNSO </a:t>
            </a:r>
            <a:r>
              <a:rPr lang="en-US" dirty="0"/>
              <a:t>discussions in cases where GAC early input is in conflict with GNSO </a:t>
            </a:r>
            <a:r>
              <a:rPr lang="en-US" dirty="0" smtClean="0"/>
              <a:t>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64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GNSO Liaison to the GAC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Practical Working:</a:t>
            </a:r>
          </a:p>
          <a:p>
            <a:pPr lvl="0"/>
            <a:r>
              <a:rPr lang="en-US" dirty="0" smtClean="0"/>
              <a:t>Attend </a:t>
            </a:r>
            <a:r>
              <a:rPr lang="en-US" dirty="0"/>
              <a:t>all GAC open meetings and be allowed to request the floor</a:t>
            </a:r>
            <a:endParaRPr lang="en-US" dirty="0"/>
          </a:p>
          <a:p>
            <a:pPr lvl="0"/>
            <a:r>
              <a:rPr lang="en-US" dirty="0"/>
              <a:t>Attend GAC closed meetings discussing GNSO related topics and be allowed to request the floor</a:t>
            </a:r>
            <a:endParaRPr lang="en-US" dirty="0"/>
          </a:p>
          <a:p>
            <a:pPr lvl="0"/>
            <a:r>
              <a:rPr lang="en-US" dirty="0"/>
              <a:t>Attend GAC conference calls by invitation and accordingly be allowed to request the floor</a:t>
            </a:r>
            <a:endParaRPr lang="en-US" dirty="0"/>
          </a:p>
          <a:p>
            <a:pPr lvl="0"/>
            <a:r>
              <a:rPr lang="en-US" dirty="0"/>
              <a:t>Join GAC </a:t>
            </a:r>
            <a:r>
              <a:rPr lang="en-US" dirty="0" smtClean="0"/>
              <a:t>WGs by </a:t>
            </a:r>
            <a:r>
              <a:rPr lang="en-US" dirty="0"/>
              <a:t>invitation and accordingly be allowed to request the floor</a:t>
            </a:r>
            <a:endParaRPr lang="en-US" dirty="0"/>
          </a:p>
          <a:p>
            <a:pPr lvl="0"/>
            <a:r>
              <a:rPr lang="en-US" dirty="0"/>
              <a:t>Will not be on the GAC mailing list but may send to it </a:t>
            </a:r>
            <a:r>
              <a:rPr lang="en-US" dirty="0" smtClean="0"/>
              <a:t>through </a:t>
            </a:r>
            <a:r>
              <a:rPr lang="en-US" dirty="0"/>
              <a:t>the mailing list admin and receives replies by being </a:t>
            </a:r>
            <a:r>
              <a:rPr lang="en-US" dirty="0" smtClean="0"/>
              <a:t>cc’d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05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GNSO Liaison to the GAC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/>
              <a:buChar char="Þ"/>
            </a:pPr>
            <a:r>
              <a:rPr lang="en-US" dirty="0" smtClean="0"/>
              <a:t> Seek to </a:t>
            </a:r>
            <a:r>
              <a:rPr lang="en-US" dirty="0" smtClean="0"/>
              <a:t>obtain </a:t>
            </a:r>
            <a:r>
              <a:rPr lang="en-US" dirty="0"/>
              <a:t>GAC and </a:t>
            </a:r>
            <a:r>
              <a:rPr lang="en-US" dirty="0" smtClean="0"/>
              <a:t>GNSO</a:t>
            </a:r>
            <a:endParaRPr lang="en-US" dirty="0"/>
          </a:p>
          <a:p>
            <a:pPr lvl="1"/>
            <a:r>
              <a:rPr lang="en-US" dirty="0" smtClean="0"/>
              <a:t>Approval to </a:t>
            </a:r>
            <a:r>
              <a:rPr lang="en-US" dirty="0"/>
              <a:t>proceed with this </a:t>
            </a:r>
            <a:r>
              <a:rPr lang="en-US" dirty="0" smtClean="0"/>
              <a:t>option starting LA meeting</a:t>
            </a:r>
            <a:endParaRPr lang="en-US" dirty="0"/>
          </a:p>
          <a:p>
            <a:pPr lvl="1"/>
            <a:r>
              <a:rPr lang="en-US" dirty="0" smtClean="0"/>
              <a:t>Approval of </a:t>
            </a:r>
            <a:r>
              <a:rPr lang="en-US" dirty="0">
                <a:hlinkClick r:id="rId2"/>
              </a:rPr>
              <a:t>detailed </a:t>
            </a:r>
            <a:r>
              <a:rPr lang="en-US" dirty="0" smtClean="0">
                <a:hlinkClick r:id="rId2"/>
              </a:rPr>
              <a:t>specification</a:t>
            </a:r>
            <a:endParaRPr lang="ar-E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7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71550" lvl="1" indent="-514350" algn="ctr" rtl="0">
              <a:spcBef>
                <a:spcPct val="0"/>
              </a:spcBef>
            </a:pPr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F. GNSO 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Council PDP </a:t>
            </a:r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Liaisons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Description:</a:t>
            </a:r>
          </a:p>
          <a:p>
            <a:r>
              <a:rPr lang="en-US" dirty="0" smtClean="0"/>
              <a:t>Group </a:t>
            </a:r>
            <a:r>
              <a:rPr lang="en-US" dirty="0"/>
              <a:t>of Existing GNSO PDP </a:t>
            </a:r>
            <a:r>
              <a:rPr lang="en-US" dirty="0" smtClean="0"/>
              <a:t>Liaisons</a:t>
            </a:r>
          </a:p>
          <a:p>
            <a:r>
              <a:rPr lang="en-US" dirty="0" smtClean="0"/>
              <a:t>Typically </a:t>
            </a:r>
            <a:r>
              <a:rPr lang="en-US" dirty="0"/>
              <a:t>participate </a:t>
            </a:r>
            <a:r>
              <a:rPr lang="en-US" dirty="0" smtClean="0"/>
              <a:t>in GNSO WG deliberations</a:t>
            </a:r>
          </a:p>
          <a:p>
            <a:r>
              <a:rPr lang="en-US" dirty="0" smtClean="0"/>
              <a:t>Experts </a:t>
            </a:r>
            <a:r>
              <a:rPr lang="en-US" dirty="0"/>
              <a:t>in the different GNSO ongoing policy activities</a:t>
            </a:r>
            <a:endParaRPr lang="en-US" dirty="0" smtClean="0"/>
          </a:p>
          <a:p>
            <a:r>
              <a:rPr lang="en-US" dirty="0" smtClean="0"/>
              <a:t>Have </a:t>
            </a:r>
            <a:r>
              <a:rPr lang="en-US" dirty="0"/>
              <a:t>a seat on the GNSO Council</a:t>
            </a:r>
            <a:endParaRPr lang="en-US" dirty="0" smtClean="0"/>
          </a:p>
          <a:p>
            <a:r>
              <a:rPr lang="en-US" dirty="0" smtClean="0"/>
              <a:t>Will Primarily support the GNSO </a:t>
            </a:r>
            <a:r>
              <a:rPr lang="en-US" dirty="0"/>
              <a:t>Liaison to the </a:t>
            </a:r>
            <a:r>
              <a:rPr lang="en-US" dirty="0" smtClean="0"/>
              <a:t>GAC</a:t>
            </a:r>
          </a:p>
          <a:p>
            <a:r>
              <a:rPr lang="en-US" dirty="0" smtClean="0"/>
              <a:t>May interact directly with </a:t>
            </a:r>
            <a:r>
              <a:rPr lang="en-US" dirty="0"/>
              <a:t>the GAC if necessary / desirable 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F. GNSO Council PDP Liaisons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How this works in practice:</a:t>
            </a:r>
          </a:p>
          <a:p>
            <a:r>
              <a:rPr lang="en-US" dirty="0" smtClean="0"/>
              <a:t>A </a:t>
            </a:r>
            <a:r>
              <a:rPr lang="en-US" dirty="0"/>
              <a:t>mailing list of GNSO Council PDP WG liaisons could be created </a:t>
            </a:r>
            <a:r>
              <a:rPr lang="en-US" dirty="0" smtClean="0"/>
              <a:t>to </a:t>
            </a:r>
            <a:r>
              <a:rPr lang="en-US" dirty="0"/>
              <a:t>flag certain items that should be brought to the attention of the </a:t>
            </a:r>
            <a:r>
              <a:rPr lang="en-US" dirty="0" smtClean="0"/>
              <a:t>GAC</a:t>
            </a:r>
          </a:p>
          <a:p>
            <a:r>
              <a:rPr lang="en-US" dirty="0" smtClean="0"/>
              <a:t>Regular </a:t>
            </a:r>
            <a:r>
              <a:rPr lang="en-US" dirty="0"/>
              <a:t>calls could be scheduled between the GNSO Council PDP WG liaisons and the GNSO liaison to the </a:t>
            </a:r>
            <a:r>
              <a:rPr lang="en-US" dirty="0" smtClean="0"/>
              <a:t>GAC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811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F. GNSO Council PDP Liaisons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Symbol"/>
              <a:buChar char="Þ"/>
            </a:pPr>
            <a:r>
              <a:rPr lang="en-US" dirty="0" smtClean="0"/>
              <a:t> Seek to obtain </a:t>
            </a:r>
            <a:r>
              <a:rPr lang="en-US" dirty="0"/>
              <a:t>GAC and </a:t>
            </a:r>
            <a:r>
              <a:rPr lang="en-US" dirty="0" smtClean="0"/>
              <a:t>GNSO support </a:t>
            </a:r>
            <a:r>
              <a:rPr lang="en-US" dirty="0"/>
              <a:t>to move ahead with this option as it provides support for </a:t>
            </a:r>
            <a:r>
              <a:rPr lang="en-US" dirty="0" smtClean="0"/>
              <a:t>the GNSO Liaison to the GAC</a:t>
            </a:r>
            <a:endParaRPr lang="ar-E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570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678</Words>
  <Application>Microsoft Office PowerPoint</Application>
  <PresentationFormat>On-screen Show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GAC-GNSO Consultation Group On  GAC Early Engagement in GNSO PDP</vt:lpstr>
      <vt:lpstr>Work Track I (Team 1)</vt:lpstr>
      <vt:lpstr>A. GNSO Liaison to the GAC</vt:lpstr>
      <vt:lpstr>A. GNSO Liaison to the GAC</vt:lpstr>
      <vt:lpstr>A. GNSO Liaison to the GAC</vt:lpstr>
      <vt:lpstr>A. GNSO Liaison to the GAC</vt:lpstr>
      <vt:lpstr>F. GNSO Council PDP Liaisons</vt:lpstr>
      <vt:lpstr>F. GNSO Council PDP Liaisons</vt:lpstr>
      <vt:lpstr>F. GNSO Council PDP Liaisons</vt:lpstr>
      <vt:lpstr>E. Early Awareness/Notifications</vt:lpstr>
      <vt:lpstr>E. Early Awareness/Notifications</vt:lpstr>
      <vt:lpstr>Work Track II (Team 2)</vt:lpstr>
      <vt:lpstr>PDP Phases Diagram </vt:lpstr>
      <vt:lpstr>Phase 1: Issue Scoping</vt:lpstr>
      <vt:lpstr>Phase 2: Issue Report</vt:lpstr>
      <vt:lpstr>Material / Resources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GAC-GNSO Consultation Group On  GAC Early Engagement in GNSO PDP</dc:title>
  <dc:creator>Manal Ismail</dc:creator>
  <cp:lastModifiedBy>Manal Ismail</cp:lastModifiedBy>
  <cp:revision>20</cp:revision>
  <dcterms:created xsi:type="dcterms:W3CDTF">2014-05-28T10:04:44Z</dcterms:created>
  <dcterms:modified xsi:type="dcterms:W3CDTF">2014-06-07T20:55:00Z</dcterms:modified>
</cp:coreProperties>
</file>