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10" r:id="rId3"/>
    <p:sldId id="621" r:id="rId4"/>
    <p:sldId id="620" r:id="rId5"/>
    <p:sldId id="612" r:id="rId6"/>
    <p:sldId id="613" r:id="rId7"/>
    <p:sldId id="622" r:id="rId8"/>
    <p:sldId id="623" r:id="rId9"/>
    <p:sldId id="614" r:id="rId10"/>
    <p:sldId id="615" r:id="rId11"/>
    <p:sldId id="616" r:id="rId12"/>
    <p:sldId id="624" r:id="rId13"/>
    <p:sldId id="6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Steve Chan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1096" y="176"/>
      </p:cViewPr>
      <p:guideLst>
        <p:guide orient="horz" pos="14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3311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1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32468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60" r:id="rId50"/>
    <p:sldLayoutId id="2147483761" r:id="rId51"/>
    <p:sldLayoutId id="2147483762" r:id="rId52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remove-soac-directors-procedure-flowchart-16oct17-en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recall-board-procedure-flowchart-16oct17-en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irp-procedure-flowchart-16oct17-en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BYc2B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approval-actions-procedure-flowchart-16oct17-en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rejection-actions-procedure-flowchart-16oct17-en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ec-remove-nomcom-directors-procedure-flowchart-16oct17-en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city landscape&#10;&#10;Description automatically generated">
            <a:extLst>
              <a:ext uri="{FF2B5EF4-FFF2-40B4-BE49-F238E27FC236}">
                <a16:creationId xmlns:a16="http://schemas.microsoft.com/office/drawing/2014/main" id="{2FB46953-B907-5A4E-8FF8-D6777283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988" y="152871"/>
            <a:ext cx="4592512" cy="27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Board Director Removal (GNSO Appointed)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3" y="773903"/>
            <a:ext cx="8445711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Removal of a Board Director appointed by the GNSO (seat 13 or seat 14):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an individual submits a SO/AC Director Removal Petition to the GNSO Council;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affected Director, the petitioner, the Board Chair/Vice Chair, and the GNSO Representative on the ECA conduct a dialogue;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community provides feedback on a Petition;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Council decides whether to accept or reject a Petition;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community provides feedback before and after a Community Forum on the SO/AC Director Removal; and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Council decides the level of support to remove the GNSO appointed Board Director.</a:t>
            </a:r>
            <a:endParaRPr lang="en-US" sz="1600" dirty="0">
              <a:cs typeface="Source Sans Pro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885CDC-BDCB-CA45-A736-47936DAE5C70}"/>
              </a:ext>
            </a:extLst>
          </p:cNvPr>
          <p:cNvSpPr/>
          <p:nvPr/>
        </p:nvSpPr>
        <p:spPr>
          <a:xfrm>
            <a:off x="374904" y="4251570"/>
            <a:ext cx="8445711" cy="19249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cs typeface="Source Sans Pro"/>
              </a:rPr>
              <a:t>Note: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The GNSO does </a:t>
            </a:r>
            <a:r>
              <a:rPr lang="en-US" sz="1400" u="sng" dirty="0">
                <a:cs typeface="Source Sans Pro"/>
              </a:rPr>
              <a:t>NOT</a:t>
            </a:r>
            <a:r>
              <a:rPr lang="en-US" sz="1400" dirty="0">
                <a:cs typeface="Source Sans Pro"/>
              </a:rPr>
              <a:t> need support from other Decisional Participants to escalate the Petition to Community Forum;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There is an additional 7-day comment period following the Community Forum;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GNSO Council voting thresholds for step 4 and step 6 are different;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See the </a:t>
            </a:r>
            <a:r>
              <a:rPr lang="en-US" sz="1400" dirty="0">
                <a:cs typeface="Source Sans Pro"/>
                <a:hlinkClick r:id="rId2"/>
              </a:rPr>
              <a:t>flowchart</a:t>
            </a:r>
            <a:r>
              <a:rPr lang="en-US" sz="1400" dirty="0">
                <a:cs typeface="Source Sans Pro"/>
              </a:rPr>
              <a:t>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195165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Board Recall (Entire ICANN Board)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900099"/>
            <a:ext cx="8275917" cy="298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Recall of the entire ICANN Board of Directors: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an individual submits a Board Recall Petition to the GNSO Council;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GNSO community provides feedback on a Petition;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GNSO Council decides whether to accept or reject a Petition;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GNSO community provide feedback before and after a Community Forum on the Board Recall; and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the GNSO Council decides to support, object, or abstain from a Board Recall. </a:t>
            </a:r>
            <a:endParaRPr lang="en-US" dirty="0">
              <a:cs typeface="Source Sans Pro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0628CD-0C27-824B-9F19-6B07138FC9AE}"/>
              </a:ext>
            </a:extLst>
          </p:cNvPr>
          <p:cNvSpPr/>
          <p:nvPr/>
        </p:nvSpPr>
        <p:spPr>
          <a:xfrm>
            <a:off x="374903" y="4037744"/>
            <a:ext cx="8275917" cy="19576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cs typeface="Source Sans Pro"/>
              </a:rPr>
              <a:t>Note: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cs typeface="Source Sans Pro"/>
              </a:rPr>
              <a:t>The GNSO needs support from at least two other Decisional Participants to escalate the Petition to Community Forum;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>
                <a:cs typeface="Source Sans Pro"/>
              </a:rPr>
              <a:t>The GNSO has the opportunity to decide whether to support a Petition from another Decisional Participant;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600" dirty="0">
                <a:cs typeface="Source Sans Pro"/>
              </a:rPr>
              <a:t>See the </a:t>
            </a:r>
            <a:r>
              <a:rPr lang="en-US" sz="1600" dirty="0">
                <a:cs typeface="Source Sans Pro"/>
                <a:hlinkClick r:id="rId2"/>
              </a:rPr>
              <a:t>flowchart</a:t>
            </a:r>
            <a:r>
              <a:rPr lang="en-US" sz="1600" dirty="0">
                <a:cs typeface="Source Sans Pro"/>
              </a:rPr>
              <a:t> for additional details. </a:t>
            </a:r>
          </a:p>
        </p:txBody>
      </p:sp>
    </p:spTree>
    <p:extLst>
      <p:ext uri="{BB962C8B-B14F-4D97-AF65-F5344CB8AC3E}">
        <p14:creationId xmlns:p14="http://schemas.microsoft.com/office/powerpoint/2010/main" val="394378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Community Independent Review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793224"/>
            <a:ext cx="8275917" cy="489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The Community Independent Review Process (IRP) is an accountability mechanism provided by the </a:t>
            </a:r>
            <a:r>
              <a:rPr lang="en-US" sz="2000" u="sng" dirty="0"/>
              <a:t>Article 4, Section 4.3 &amp; Annex D, Section 4.2 of the ICANN Bylaws</a:t>
            </a:r>
            <a:r>
              <a:rPr lang="en-US" sz="2000" dirty="0"/>
              <a:t>;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The IRP allows for third-party review of actions (or inactions) by the ICANN Board or staff that are allegedly in violation of the Bylaws or Articles of Incorporation;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Guidance is provided to the GNSO Council concerning whether and how it: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should decide to approve a petition to initiate a Community IRP;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support a Community (IRP);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become a Reconsideration Request requestor;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file an IRP Claim as a Claimant. 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See the </a:t>
            </a:r>
            <a:r>
              <a:rPr lang="en-US" sz="2000" u="sng" dirty="0">
                <a:hlinkClick r:id="rId2"/>
              </a:rPr>
              <a:t>flowchart</a:t>
            </a:r>
            <a:r>
              <a:rPr lang="en-US" sz="2000" dirty="0"/>
              <a:t>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324566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IANA Function Reviews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793224"/>
            <a:ext cx="8275917" cy="5329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dirty="0"/>
              <a:t>Joint Consultation Guidelines are developed for the </a:t>
            </a:r>
            <a:r>
              <a:rPr lang="en-US" dirty="0" err="1"/>
              <a:t>ccNSO</a:t>
            </a:r>
            <a:r>
              <a:rPr lang="en-US" dirty="0"/>
              <a:t> and GNSO in their consideration, under </a:t>
            </a:r>
            <a:r>
              <a:rPr lang="en-US" u="sng" dirty="0"/>
              <a:t>ICANN Bylaws Section 18.12(a)</a:t>
            </a:r>
            <a:r>
              <a:rPr lang="en-US" dirty="0"/>
              <a:t>, of whether their Councils should approve the initiation by the ICANN Board of a Special IANA Function Review (Special IFR);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dirty="0"/>
              <a:t>The process for considering and initiating a Special IFR formally starts when the Customer Standing Committee (CSC) notifies the </a:t>
            </a:r>
            <a:r>
              <a:rPr lang="en-US" dirty="0" err="1"/>
              <a:t>ccNSO</a:t>
            </a:r>
            <a:r>
              <a:rPr lang="en-US" dirty="0"/>
              <a:t> and GNSO Councils that a performance issue remains unresolved following escalation to the ICANN Board;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dirty="0"/>
              <a:t>Guidance is provided concerning: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the establishment of a Special IFR Coordination Team (SICT);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internal review process to consider the outcome of Remedial Action Procedure and IANA Problem Resolution Process (see the associated “Guideline for GNSO Internal Review Process”);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consultation with other Supporting Organizations &amp; Advisory Committees;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a public comment period of the draft SICT recommendation;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 err="1"/>
              <a:t>ccNSO</a:t>
            </a:r>
            <a:r>
              <a:rPr lang="en-US" dirty="0"/>
              <a:t> &amp; GNSO Council votes on the SICT final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38730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769C-3893-0949-80DB-44633630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GNSO Bylaws Drafting Team Update at ICANN66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108A8-3573-5642-A332-593EBAC7BA7E}"/>
              </a:ext>
            </a:extLst>
          </p:cNvPr>
          <p:cNvSpPr txBox="1"/>
          <p:nvPr/>
        </p:nvSpPr>
        <p:spPr>
          <a:xfrm>
            <a:off x="748146" y="3396349"/>
            <a:ext cx="77687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Source Sans Pro"/>
              </a:rPr>
              <a:t>Guidelines &amp; Motion Templates: </a:t>
            </a:r>
          </a:p>
          <a:p>
            <a:r>
              <a:rPr lang="en-US" sz="2400" dirty="0">
                <a:solidFill>
                  <a:schemeClr val="bg1"/>
                </a:solidFill>
                <a:cs typeface="Source Sans Pro"/>
              </a:rPr>
              <a:t>GNSO’s Responsibilities as an Empowered </a:t>
            </a:r>
          </a:p>
          <a:p>
            <a:r>
              <a:rPr lang="en-US" sz="2400" dirty="0">
                <a:solidFill>
                  <a:schemeClr val="bg1"/>
                </a:solidFill>
                <a:cs typeface="Source Sans Pro"/>
              </a:rPr>
              <a:t>Community member</a:t>
            </a:r>
          </a:p>
          <a:p>
            <a:endParaRPr lang="en-US" sz="2400" dirty="0">
              <a:solidFill>
                <a:schemeClr val="bg1"/>
              </a:solidFill>
              <a:cs typeface="Source Sans Pro"/>
            </a:endParaRPr>
          </a:p>
          <a:p>
            <a:r>
              <a:rPr lang="en-US" sz="2400" dirty="0">
                <a:solidFill>
                  <a:schemeClr val="bg1"/>
                </a:solidFill>
                <a:cs typeface="Source Sans Pro"/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1498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xsx18b14D6pw0x-CTYCUzTu7uBRbnm-ijDoo3Xqf1Q6uOe-d-fBuetK-s51MABeil3F7raHgToZNuYDsLQdJzO1GeeyXh7uq7SC-eyxnIhAOXhUKbN44ZN0576E9fFZ6aSVDYNJ0">
            <a:extLst>
              <a:ext uri="{FF2B5EF4-FFF2-40B4-BE49-F238E27FC236}">
                <a16:creationId xmlns:a16="http://schemas.microsoft.com/office/drawing/2014/main" id="{0F1CF351-C2C9-475E-A288-870B0A86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5" y="790735"/>
            <a:ext cx="8678709" cy="52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F1AF44-A074-404C-8D98-74A5540F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AU" dirty="0"/>
              <a:t>Empowered Community Overview</a:t>
            </a:r>
          </a:p>
        </p:txBody>
      </p:sp>
    </p:spTree>
    <p:extLst>
      <p:ext uri="{BB962C8B-B14F-4D97-AF65-F5344CB8AC3E}">
        <p14:creationId xmlns:p14="http://schemas.microsoft.com/office/powerpoint/2010/main" val="261022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8Ba7dDsywjP3AFZhrciK0DTUHnqjLf34fxGlXuET-vRXwiBBI1KH7pa-zmrmhB8aZQ_FBknCK32lOjXcrWwRE6tHLZh-T5MpLCcafxt0nUU3o2B4aFkJUnUJ5vYmLz_sDeW5kJpi">
            <a:extLst>
              <a:ext uri="{FF2B5EF4-FFF2-40B4-BE49-F238E27FC236}">
                <a16:creationId xmlns:a16="http://schemas.microsoft.com/office/drawing/2014/main" id="{A4CC0C36-4CF6-47AF-B931-65FF36CC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4" y="790786"/>
            <a:ext cx="8598810" cy="5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5D1FBB-6F8E-2B4A-B0BB-697DBB1E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AU" dirty="0"/>
              <a:t>Empowered Community Overview (Cont.)</a:t>
            </a:r>
          </a:p>
        </p:txBody>
      </p:sp>
    </p:spTree>
    <p:extLst>
      <p:ext uri="{BB962C8B-B14F-4D97-AF65-F5344CB8AC3E}">
        <p14:creationId xmlns:p14="http://schemas.microsoft.com/office/powerpoint/2010/main" val="228690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46179"/>
            <a:ext cx="8434805" cy="450663"/>
          </a:xfrm>
        </p:spPr>
        <p:txBody>
          <a:bodyPr/>
          <a:lstStyle/>
          <a:p>
            <a:r>
              <a:rPr lang="en-US" dirty="0"/>
              <a:t>Empowered Community Guidelines &amp; Templates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072" y="768884"/>
            <a:ext cx="8275917" cy="5488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Source Sans Pro"/>
              </a:rPr>
              <a:t>DT developed guidelines and draft Council motion templates for carrying out the GNSO's responsibilities as a Decisional Participant in the Empowered Community: </a:t>
            </a:r>
            <a:r>
              <a:rPr lang="en-US" sz="2000" dirty="0">
                <a:cs typeface="Source Sans Pro"/>
                <a:hlinkClick r:id="rId2"/>
              </a:rPr>
              <a:t>https://community.icann.org/x/BYc2Bg</a:t>
            </a:r>
            <a:r>
              <a:rPr lang="en-US" sz="2000" dirty="0">
                <a:cs typeface="Source Sans Pro"/>
              </a:rPr>
              <a:t> 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Approval Action Community Forum &amp; Decision Whether to Approve an Approval Action [Annex D, Art 1, Sections 1.3 and 1.4]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Petition Process for Specific Actions &amp; Rejection Action Community Forum [Annex D, Art 2, Sections 2.2 and 2.3]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Nominating Committee Director Removal Process [Annex D, Art 3, Section 3.1]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SO/AC Director Removal Process [Annex D, Art 3, Section 3.2]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Board Recall Process [Annex D, Art 3, Section 3.3]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Independent Review Process (IRP) for Covered ICANN Actions &amp; Community IRP [Art 4, Sections 4.2 and 4.3]</a:t>
            </a:r>
          </a:p>
        </p:txBody>
      </p:sp>
    </p:spTree>
    <p:extLst>
      <p:ext uri="{BB962C8B-B14F-4D97-AF65-F5344CB8AC3E}">
        <p14:creationId xmlns:p14="http://schemas.microsoft.com/office/powerpoint/2010/main" val="334874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GNSO Council Agenda in ICANN66 Montreal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947335"/>
            <a:ext cx="8275917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Source Sans Pro"/>
              </a:rPr>
              <a:t>GNSO Council to review (and vote, if ready) on full set of Guidelines and Templates developed by the DT, which comprises: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Guidelines and Templates on the previous slide, plus</a:t>
            </a:r>
          </a:p>
          <a:p>
            <a:pPr marL="284163" indent="-285750">
              <a:spcBef>
                <a:spcPts val="1000"/>
              </a:spcBef>
              <a:spcAft>
                <a:spcPts val="1000"/>
              </a:spcAft>
              <a:buFont typeface="Wingdings" charset="2"/>
              <a:buChar char=""/>
            </a:pPr>
            <a:r>
              <a:rPr lang="en-US" sz="2000" dirty="0">
                <a:cs typeface="Source Sans Pro"/>
              </a:rPr>
              <a:t>GNSO-</a:t>
            </a:r>
            <a:r>
              <a:rPr lang="en-US" sz="2000" dirty="0" err="1">
                <a:cs typeface="Source Sans Pro"/>
              </a:rPr>
              <a:t>ccNSO</a:t>
            </a:r>
            <a:r>
              <a:rPr lang="en-US" sz="2000" dirty="0">
                <a:cs typeface="Source Sans Pro"/>
              </a:rPr>
              <a:t> Joint Consultation Guidelines on the Initiation of a Special IANA Function Review [Art 18, Section 18.12]</a:t>
            </a:r>
          </a:p>
          <a:p>
            <a:pPr marL="798513" lvl="1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cs typeface="Source Sans Pro"/>
              </a:rPr>
              <a:t>Associated Guideline for GNSO Internal Review Process to satisfy Art 18, Section 18.12(a)(</a:t>
            </a:r>
            <a:r>
              <a:rPr lang="en-US" sz="2000" dirty="0" err="1">
                <a:cs typeface="Source Sans Pro"/>
              </a:rPr>
              <a:t>i</a:t>
            </a:r>
            <a:r>
              <a:rPr lang="en-US" sz="2000" dirty="0">
                <a:cs typeface="Source Sans Pro"/>
              </a:rPr>
              <a:t>)-(ii) of the ICANN Bylaws</a:t>
            </a:r>
          </a:p>
        </p:txBody>
      </p:sp>
    </p:spTree>
    <p:extLst>
      <p:ext uri="{BB962C8B-B14F-4D97-AF65-F5344CB8AC3E}">
        <p14:creationId xmlns:p14="http://schemas.microsoft.com/office/powerpoint/2010/main" val="112478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Approval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793224"/>
            <a:ext cx="8275917" cy="5514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An “Approval Action” is comprised of the process set forth in </a:t>
            </a:r>
            <a:r>
              <a:rPr lang="en-US" sz="2000" u="sng" dirty="0"/>
              <a:t>Annex D, Article 1 of the ICANN Bylaws</a:t>
            </a:r>
            <a:r>
              <a:rPr lang="en-US" sz="2000" dirty="0"/>
              <a:t> that governs the escalation procedures for the Empowered Community to approve the following under the Bylaws: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Fundamental Bylaw Amendments, as contemplated by </a:t>
            </a:r>
            <a:r>
              <a:rPr lang="en-US" sz="2000" u="sng" dirty="0"/>
              <a:t>Section 25.2</a:t>
            </a:r>
            <a:r>
              <a:rPr lang="en-US" sz="2000" dirty="0"/>
              <a:t> of the Bylaws;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Articles Amendments, as contemplated by </a:t>
            </a:r>
            <a:r>
              <a:rPr lang="en-US" sz="2000" u="sng" dirty="0"/>
              <a:t>Section 25.2</a:t>
            </a:r>
            <a:r>
              <a:rPr lang="en-US" sz="2000" dirty="0"/>
              <a:t> of the Bylaws; and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Asset Sales, as contemplated by </a:t>
            </a:r>
            <a:r>
              <a:rPr lang="en-US" sz="2000" u="sng" dirty="0"/>
              <a:t>Article 26</a:t>
            </a:r>
            <a:r>
              <a:rPr lang="en-US" sz="2000" dirty="0"/>
              <a:t> of the Bylaws.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Guidance is provided to the GNSO concerning how: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community provides feedback to the Community Forum for an Approval Action; and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Council decides to support, object, or abstain from an Approval Action. 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See the </a:t>
            </a:r>
            <a:r>
              <a:rPr lang="en-US" sz="2000" u="sng" dirty="0">
                <a:hlinkClick r:id="rId2"/>
              </a:rPr>
              <a:t>flowchart</a:t>
            </a:r>
            <a:r>
              <a:rPr lang="en-US" sz="2000" dirty="0"/>
              <a:t>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81669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Rejection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947335"/>
            <a:ext cx="8275917" cy="5642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A Rejection Action is comprised of the process set forth in </a:t>
            </a:r>
            <a:r>
              <a:rPr lang="en-US" sz="2000" u="sng" dirty="0"/>
              <a:t>Annex D, Article 2 of the ICANN Bylaws</a:t>
            </a:r>
            <a:r>
              <a:rPr lang="en-US" sz="2000" dirty="0"/>
              <a:t>, which shall govern the escalation procedures for the Empowered Community to reject an action.</a:t>
            </a: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Guidance is provided to the GNSO concerning how: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an individual submits a Rejection Action Petition to the GNSO Council;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community provides feedback on the Petition;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Council decides to accept or reject a Petition, or support a Petition from another Decisional Participant;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community provides feedback before and after a Community Forum for a Rejection Action; and </a:t>
            </a:r>
          </a:p>
          <a:p>
            <a:pPr marL="741363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GNSO Council decides to accept, reject, or abstain from a Rejection Action.</a:t>
            </a:r>
            <a:endParaRPr lang="en-US" sz="2000" dirty="0">
              <a:cs typeface="Source Sans Pro"/>
            </a:endParaRPr>
          </a:p>
          <a:p>
            <a:pPr marL="284163" indent="-285750">
              <a:spcBef>
                <a:spcPts val="1000"/>
              </a:spcBef>
              <a:buFont typeface="Wingdings" charset="2"/>
              <a:buChar char=""/>
            </a:pPr>
            <a:r>
              <a:rPr lang="en-US" sz="2000" dirty="0"/>
              <a:t>See the </a:t>
            </a:r>
            <a:r>
              <a:rPr lang="en-US" sz="2000" dirty="0">
                <a:hlinkClick r:id="rId2"/>
              </a:rPr>
              <a:t>flowchart</a:t>
            </a:r>
            <a:r>
              <a:rPr lang="en-US" sz="2000" dirty="0"/>
              <a:t> for additional details.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000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9312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D64-B8DA-4FAD-A48B-66E4A7E8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Board Director Removal (</a:t>
            </a:r>
            <a:r>
              <a:rPr lang="en-AU" dirty="0" err="1"/>
              <a:t>NomCom</a:t>
            </a:r>
            <a:r>
              <a:rPr lang="en-AU" dirty="0"/>
              <a:t> Selected)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6634-7DAA-4C5F-BA00-B9C23EF845CD}"/>
              </a:ext>
            </a:extLst>
          </p:cNvPr>
          <p:cNvSpPr txBox="1"/>
          <p:nvPr/>
        </p:nvSpPr>
        <p:spPr>
          <a:xfrm>
            <a:off x="374904" y="717796"/>
            <a:ext cx="8394193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Removal of a Board Director selected by the Nominating Committee (seat 1 through seat 8):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an individual submits a Nominating Committee Director Removal Petition to the GNSO Council;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affected Director, the petitioner, the Board Chair/Vice Chair, and the GNSO Representative on the ECA conduct a dialogue;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community provides feedback on a Petition;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Council decides whether to accept or reject a Petition;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community provides feedback before and after a Community Forum on the Nominating Committee Director Removal; and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GNSO Council decides to support, object, or abstain from a Nominating Committee Director Removal.</a:t>
            </a:r>
            <a:endParaRPr lang="en-US" sz="1600" dirty="0">
              <a:cs typeface="Source Sans Pro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7E42BA-10DD-2E4E-9ED2-B3054BAC91C3}"/>
              </a:ext>
            </a:extLst>
          </p:cNvPr>
          <p:cNvSpPr/>
          <p:nvPr/>
        </p:nvSpPr>
        <p:spPr>
          <a:xfrm>
            <a:off x="374903" y="4426958"/>
            <a:ext cx="8394193" cy="1711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cs typeface="Source Sans Pro"/>
              </a:rPr>
              <a:t>Note: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The GNSO needs support from at least one other Decisional Participant to escalate the Petition to Community Forum;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The GNSO has the opportunity to decide whether to support a Petition from another Decisional Participant;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400" dirty="0">
                <a:cs typeface="Source Sans Pro"/>
              </a:rPr>
              <a:t>See the </a:t>
            </a:r>
            <a:r>
              <a:rPr lang="en-US" sz="1400" dirty="0">
                <a:cs typeface="Source Sans Pro"/>
                <a:hlinkClick r:id="rId2"/>
              </a:rPr>
              <a:t>flowchart</a:t>
            </a:r>
            <a:r>
              <a:rPr lang="en-US" sz="1400" dirty="0">
                <a:cs typeface="Source Sans Pro"/>
              </a:rPr>
              <a:t>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390370865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1264</Words>
  <Application>Microsoft Macintosh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Source Sans Pro</vt:lpstr>
      <vt:lpstr>Source Sans Pro Light</vt:lpstr>
      <vt:lpstr>Wingdings</vt:lpstr>
      <vt:lpstr>ICANNPPT_Arial_4x3_June 2017_potx</vt:lpstr>
      <vt:lpstr>PowerPoint Presentation</vt:lpstr>
      <vt:lpstr>GNSO Bylaws Drafting Team Update at ICANN66</vt:lpstr>
      <vt:lpstr>Empowered Community Overview</vt:lpstr>
      <vt:lpstr>Empowered Community Overview (Cont.)</vt:lpstr>
      <vt:lpstr>Empowered Community Guidelines &amp; Templates</vt:lpstr>
      <vt:lpstr>GNSO Council Agenda in ICANN66 Montreal</vt:lpstr>
      <vt:lpstr>Approval Action</vt:lpstr>
      <vt:lpstr>Rejection Action</vt:lpstr>
      <vt:lpstr>Board Director Removal (NomCom Selected)</vt:lpstr>
      <vt:lpstr>Board Director Removal (GNSO Appointed)</vt:lpstr>
      <vt:lpstr>Board Recall (Entire ICANN Board)</vt:lpstr>
      <vt:lpstr>Community Independent Review Process</vt:lpstr>
      <vt:lpstr>Special IANA Function Reviews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Pre-ICANN62 GNSO Policy Webinar</dc:title>
  <dc:creator>Heather Forrest</dc:creator>
  <cp:lastModifiedBy>Ariel Liang</cp:lastModifiedBy>
  <cp:revision>69</cp:revision>
  <dcterms:modified xsi:type="dcterms:W3CDTF">2019-11-01T21:32:48Z</dcterms:modified>
</cp:coreProperties>
</file>