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2" r:id="rId2"/>
    <p:sldId id="340" r:id="rId3"/>
    <p:sldId id="343" r:id="rId4"/>
    <p:sldId id="344" r:id="rId5"/>
    <p:sldId id="341" r:id="rId6"/>
    <p:sldId id="338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B91"/>
    <a:srgbClr val="18548A"/>
    <a:srgbClr val="15538C"/>
    <a:srgbClr val="0B2F49"/>
    <a:srgbClr val="092F4B"/>
    <a:srgbClr val="A1472D"/>
    <a:srgbClr val="A34729"/>
    <a:srgbClr val="B87137"/>
    <a:srgbClr val="BA7132"/>
    <a:srgbClr val="17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2" autoAdjust="0"/>
    <p:restoredTop sz="99820" autoAdjust="0"/>
  </p:normalViewPr>
  <p:slideViewPr>
    <p:cSldViewPr snapToGrid="0" snapToObjects="1">
      <p:cViewPr>
        <p:scale>
          <a:sx n="120" d="100"/>
          <a:sy n="120" d="100"/>
        </p:scale>
        <p:origin x="-720" y="-294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44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DG deliverables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Issues</a:t>
            </a:r>
            <a:r>
              <a:rPr lang="en-US" baseline="0" dirty="0" smtClean="0"/>
              <a:t> matrix, which compared issues identified by DG members against the principles, recommendations, </a:t>
            </a:r>
            <a:r>
              <a:rPr lang="en-US" baseline="0" dirty="0" err="1" smtClean="0"/>
              <a:t>impl</a:t>
            </a:r>
            <a:r>
              <a:rPr lang="en-US" baseline="0" dirty="0" smtClean="0"/>
              <a:t>. Guidelines from original GNSO Final Report from 2007. Helps to determine where policy adjustments, new policy needed.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Preliminary</a:t>
            </a:r>
            <a:r>
              <a:rPr lang="en-US" baseline="0" dirty="0" smtClean="0"/>
              <a:t> Issue Report (June 2015)</a:t>
            </a:r>
            <a:endParaRPr lang="en-US" baseline="0" dirty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What is it for?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Sets the stage, or sets the preliminary scope for a possible PDP</a:t>
            </a:r>
          </a:p>
          <a:p>
            <a:pPr marL="1543050" lvl="3" indent="-171450">
              <a:buFont typeface="Arial"/>
              <a:buChar char="•"/>
            </a:pPr>
            <a:r>
              <a:rPr lang="en-US" baseline="0" dirty="0" smtClean="0"/>
              <a:t>NOT about solutions at this stage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Not fast process for PDP, other efforts in the community, so the report acknowledges that the scope could be expanded</a:t>
            </a:r>
          </a:p>
          <a:p>
            <a:pPr marL="1085850" lvl="2" indent="-171450">
              <a:buFont typeface="Arial"/>
              <a:buChar char="•"/>
            </a:pPr>
            <a:endParaRPr lang="en-US" baseline="0" dirty="0" smtClean="0"/>
          </a:p>
          <a:p>
            <a:r>
              <a:rPr lang="en-US" dirty="0" smtClean="0"/>
              <a:t>An important principles is: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original policy recommendations as adopted by the GNSO Council and ICANN Board have “been designed to produce a systemized and ongoing mechanisms for applicants to propose new top-level domains,” those policy recommendations remain in place for subsequent rounds of the New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gTLD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 unless the GNSO Council would decide to modify those policy recommendations via a Policy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process. </a:t>
            </a:r>
          </a:p>
          <a:p>
            <a:pPr marL="171450" lvl="0" indent="-171450">
              <a:buFont typeface="Arial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2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9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9" r="19889"/>
          <a:stretch/>
        </p:blipFill>
        <p:spPr>
          <a:xfrm>
            <a:off x="0" y="-2541"/>
            <a:ext cx="9144000" cy="6869049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genda3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6" r="19518"/>
          <a:stretch/>
        </p:blipFill>
        <p:spPr>
          <a:xfrm>
            <a:off x="0" y="0"/>
            <a:ext cx="9155981" cy="6876852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589855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ICANN_Logo_W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923" y="6019800"/>
            <a:ext cx="832477" cy="64541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9891" y="2591384"/>
            <a:ext cx="9133129" cy="1675234"/>
          </a:xfrm>
          <a:prstGeom prst="rect">
            <a:avLst/>
          </a:prstGeom>
          <a:solidFill>
            <a:schemeClr val="tx1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405" tIns="19202" rIns="38405" bIns="19202" rtlCol="0" anchor="ctr"/>
          <a:lstStyle/>
          <a:p>
            <a:pPr algn="ctr"/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2628900"/>
            <a:ext cx="9144000" cy="1638300"/>
          </a:xfrm>
          <a:prstGeom prst="rect">
            <a:avLst/>
          </a:prstGeom>
        </p:spPr>
        <p:txBody>
          <a:bodyPr vert="horz" lIns="38405" tIns="19202" rIns="38405" bIns="19202" anchor="ctr"/>
          <a:lstStyle>
            <a:lvl1pPr marL="133350" indent="0" algn="ctr">
              <a:buNone/>
              <a:defRPr sz="3700" b="1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564458" y="6324600"/>
            <a:ext cx="1303482" cy="346556"/>
          </a:xfrm>
          <a:prstGeom prst="rect">
            <a:avLst/>
          </a:prstGeom>
          <a:noFill/>
        </p:spPr>
        <p:txBody>
          <a:bodyPr wrap="none" lIns="38405" tIns="19202" rIns="38405" bIns="19202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#ICANN50</a:t>
            </a:r>
          </a:p>
        </p:txBody>
      </p:sp>
    </p:spTree>
    <p:extLst>
      <p:ext uri="{BB962C8B-B14F-4D97-AF65-F5344CB8AC3E}">
        <p14:creationId xmlns:p14="http://schemas.microsoft.com/office/powerpoint/2010/main" val="22623915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65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public-comments/data-metrics-policy-making-2015-07-29-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x/myt-A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icann.org/public-comments/data-metrics-policy-making-2015-07-29-en" TargetMode="External"/><Relationship Id="rId4" Type="http://schemas.openxmlformats.org/officeDocument/2006/relationships/hyperlink" Target="http://gnso.icann.org/en/group-activities/active/dmp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1790" y="4471954"/>
            <a:ext cx="7598555" cy="6950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>
                <a:solidFill>
                  <a:srgbClr val="FFFFFF"/>
                </a:solidFill>
                <a:latin typeface="Source Sans Pro"/>
                <a:cs typeface="Source Sans Pro"/>
              </a:rPr>
              <a:t>Data &amp; Metrics for Policy Making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5715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Jonathan </a:t>
            </a:r>
            <a:r>
              <a:rPr lang="en-US" sz="2000" dirty="0" err="1" smtClean="0">
                <a:solidFill>
                  <a:srgbClr val="FFFFFF"/>
                </a:solidFill>
                <a:latin typeface="Source Sans Pro"/>
                <a:cs typeface="Source Sans Pro"/>
              </a:rPr>
              <a:t>Zuck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|  Council Update 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10 Oct </a:t>
            </a:r>
            <a:r>
              <a:rPr lang="en-US" sz="2000" dirty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2015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566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Why is it Important?</a:t>
            </a:r>
            <a:endParaRPr lang="en-US" sz="2800" dirty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80592" y="1321493"/>
            <a:ext cx="53213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>
                <a:cs typeface="Georgia" charset="0"/>
                <a:sym typeface="DINOT-Light" charset="0"/>
              </a:rPr>
              <a:t>The Data &amp; Metrics for Policy Making Working Group </a:t>
            </a:r>
            <a:r>
              <a:rPr lang="en-US" sz="1400" dirty="0" smtClean="0">
                <a:cs typeface="Georgia" charset="0"/>
                <a:sym typeface="DINOT-Light" charset="0"/>
              </a:rPr>
              <a:t>(DMPM) explored </a:t>
            </a:r>
            <a:r>
              <a:rPr lang="en-US" sz="1400" dirty="0">
                <a:cs typeface="Georgia" charset="0"/>
                <a:sym typeface="DINOT-Light" charset="0"/>
              </a:rPr>
              <a:t>opportunities to review standard methodologies of reporting and metrics that could better inform fact-based policy development and decision making; including how the community can collaborate with Contracted Parties and other service providers in the sharing of metrics and data.</a:t>
            </a:r>
            <a:endParaRPr lang="en-US" sz="1400" dirty="0"/>
          </a:p>
        </p:txBody>
      </p:sp>
      <p:sp>
        <p:nvSpPr>
          <p:cNvPr id="50" name="Chevron 49"/>
          <p:cNvSpPr/>
          <p:nvPr/>
        </p:nvSpPr>
        <p:spPr>
          <a:xfrm>
            <a:off x="1143000" y="1143000"/>
            <a:ext cx="1268168" cy="661499"/>
          </a:xfrm>
          <a:prstGeom prst="chevron">
            <a:avLst>
              <a:gd name="adj" fmla="val 27026"/>
            </a:avLst>
          </a:prstGeom>
          <a:solidFill>
            <a:srgbClr val="1A8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1143000" y="3045026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143000" y="4872452"/>
            <a:ext cx="1268168" cy="661499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677811" y="3236428"/>
            <a:ext cx="53213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cs typeface="Georgia" charset="0"/>
                <a:sym typeface="DINOT-Light" charset="0"/>
              </a:rPr>
              <a:t>In connection to the group’s charter questions, the DMPM has deliberated on the </a:t>
            </a:r>
            <a:r>
              <a:rPr lang="en-US" sz="1400" dirty="0">
                <a:cs typeface="Georgia" charset="0"/>
                <a:sym typeface="DINOT-Light" charset="0"/>
              </a:rPr>
              <a:t>improved use of data in: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cs typeface="Georgia" charset="0"/>
                <a:sym typeface="DINOT-Light" charset="0"/>
              </a:rPr>
              <a:t>Issue identification, scoping and prioritization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cs typeface="Georgia" charset="0"/>
                <a:sym typeface="DINOT-Light" charset="0"/>
              </a:rPr>
              <a:t>Key performance metrics for recommended policy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cs typeface="Georgia" charset="0"/>
                <a:sym typeface="DINOT-Light" charset="0"/>
              </a:rPr>
              <a:t>Fact based assessment of policy outcomes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680592" y="5017801"/>
            <a:ext cx="53213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400" dirty="0" smtClean="0">
                <a:solidFill>
                  <a:srgbClr val="0A304B"/>
                </a:solidFill>
                <a:latin typeface="Source Sans Pro"/>
                <a:cs typeface="Source Sans Pro"/>
              </a:rPr>
              <a:t>The WG launched a public comment forum based on its Initial Report and draft recommendations and has since reviewed those comments to prepare its Final Report</a:t>
            </a:r>
            <a:r>
              <a:rPr lang="en-US" sz="1400" dirty="0">
                <a:cs typeface="Georgia" charset="0"/>
                <a:sym typeface="DINOT-Light" charset="0"/>
              </a:rPr>
              <a:t>: </a:t>
            </a:r>
            <a:r>
              <a:rPr lang="en-US" sz="1400" dirty="0">
                <a:cs typeface="Georgia" charset="0"/>
                <a:sym typeface="DINOT-Light" charset="0"/>
                <a:hlinkClick r:id="rId3"/>
              </a:rPr>
              <a:t>https://</a:t>
            </a:r>
            <a:r>
              <a:rPr lang="en-US" sz="1400" dirty="0" smtClean="0">
                <a:cs typeface="Georgia" charset="0"/>
                <a:sym typeface="DINOT-Light" charset="0"/>
                <a:hlinkClick r:id="rId3"/>
              </a:rPr>
              <a:t>www.icann.org/public-comments/data-metrics-policy-making-2015-07-29-en</a:t>
            </a:r>
            <a:r>
              <a:rPr lang="en-US" sz="1400" dirty="0" smtClean="0">
                <a:cs typeface="Georgia" charset="0"/>
                <a:sym typeface="DINOT-Light" charset="0"/>
              </a:rPr>
              <a:t>.   Nine comments were received.</a:t>
            </a:r>
            <a:endParaRPr lang="id-ID" sz="1400" dirty="0">
              <a:solidFill>
                <a:srgbClr val="0A304B"/>
              </a:solidFill>
              <a:latin typeface="Source Sans Pro"/>
              <a:cs typeface="Source Sans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77812" y="995591"/>
            <a:ext cx="1764732" cy="318036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1600" b="1" dirty="0" smtClean="0">
                <a:solidFill>
                  <a:srgbClr val="1A87C9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Background</a:t>
            </a:r>
            <a:endParaRPr lang="en-AU" sz="1600" b="1" dirty="0">
              <a:solidFill>
                <a:srgbClr val="1A87C9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0592" y="2886008"/>
            <a:ext cx="4674825" cy="318036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1600" b="1" dirty="0" smtClean="0">
                <a:solidFill>
                  <a:schemeClr val="accent3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Tasks of the DMPM</a:t>
            </a:r>
            <a:endParaRPr lang="en-AU" sz="1600" b="1" dirty="0">
              <a:solidFill>
                <a:schemeClr val="accent3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80592" y="4699765"/>
            <a:ext cx="2405759" cy="318036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AU" sz="1600" b="1" dirty="0" smtClean="0">
                <a:solidFill>
                  <a:schemeClr val="accent4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Public Comment</a:t>
            </a:r>
            <a:endParaRPr lang="en-AU" sz="1600" b="1" dirty="0">
              <a:solidFill>
                <a:schemeClr val="accent4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1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Data in Policy Development</a:t>
            </a:r>
            <a:endParaRPr lang="en-US" dirty="0"/>
          </a:p>
        </p:txBody>
      </p:sp>
      <p:pic>
        <p:nvPicPr>
          <p:cNvPr id="4" name="Picture 3" descr="0156-stats-dots.eps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4240" y="899314"/>
            <a:ext cx="660400" cy="673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4601" y="1070199"/>
            <a:ext cx="8103072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Evolve 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ICANN culture 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to better informed, fact-based policy development </a:t>
            </a:r>
            <a:endParaRPr lang="en-US" sz="24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>
              <a:buSzPct val="75000"/>
            </a:pPr>
            <a:endParaRPr lang="en-US" sz="24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H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elp 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ensure that the most critical registrant, registry, and registrar issues are 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addressed</a:t>
            </a: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Facilitate 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deliberations and decisions 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based on 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tangible evidence as opposed to “gut feeling” or anecdotal 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evidence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P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romote continuous 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improvement to the policy 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based on measured outcomes</a:t>
            </a: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6945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endParaRPr lang="en-US" sz="24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Data</a:t>
            </a: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: Individual facts, a set of values, statistics, or items of information </a:t>
            </a:r>
            <a:endParaRPr lang="en-US" sz="24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400" dirty="0">
                <a:solidFill>
                  <a:srgbClr val="0C1F24"/>
                </a:solidFill>
                <a:latin typeface="Source Sans Pro Light"/>
                <a:cs typeface="Source Sans Pro Light"/>
              </a:rPr>
              <a:t>Metrics: A set of measurements that help quantify results, which allows for better determination of the level of success against a set of </a:t>
            </a:r>
            <a:r>
              <a:rPr lang="en-US" sz="24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goals</a:t>
            </a:r>
            <a:endParaRPr lang="en-US" sz="2400" dirty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6" name="Picture 5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465" y="830824"/>
            <a:ext cx="5715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Proposed Recommendations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66700" y="1138630"/>
            <a:ext cx="4141800" cy="1436519"/>
            <a:chOff x="366700" y="1138630"/>
            <a:chExt cx="4141800" cy="1436519"/>
          </a:xfrm>
        </p:grpSpPr>
        <p:grpSp>
          <p:nvGrpSpPr>
            <p:cNvPr id="5" name="Group 4"/>
            <p:cNvGrpSpPr/>
            <p:nvPr/>
          </p:nvGrpSpPr>
          <p:grpSpPr>
            <a:xfrm>
              <a:off x="1772542" y="1138630"/>
              <a:ext cx="2735958" cy="1436519"/>
              <a:chOff x="3238331" y="1174483"/>
              <a:chExt cx="3116958" cy="1436519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3238331" y="1174483"/>
                <a:ext cx="2697370" cy="318036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600" b="1" dirty="0" smtClean="0">
                    <a:solidFill>
                      <a:srgbClr val="1A87C9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Recommendation 1</a:t>
                </a:r>
                <a:endParaRPr lang="en-AU" sz="1600" b="1" dirty="0">
                  <a:solidFill>
                    <a:srgbClr val="1A87C9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3110608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Initiate pilot effort for SGs/Cs to make tactical based data &amp; metric requests within the GNSO to enhance issue development of policy issues.</a:t>
                </a:r>
                <a:endParaRPr lang="id-ID" sz="1400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  <p:sp>
          <p:nvSpPr>
            <p:cNvPr id="50" name="Chevron 49"/>
            <p:cNvSpPr/>
            <p:nvPr/>
          </p:nvSpPr>
          <p:spPr>
            <a:xfrm>
              <a:off x="366700" y="1267488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rgbClr val="1A87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 eaLnBrk="1" fontAlgn="auto" hangingPunct="1">
                <a:lnSpc>
                  <a:spcPts val="2380"/>
                </a:lnSpc>
                <a:spcBef>
                  <a:spcPts val="0"/>
                </a:spcBef>
                <a:defRPr/>
              </a:pPr>
              <a:r>
                <a:rPr lang="en-AU" sz="24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1</a:t>
              </a:r>
              <a:endParaRPr lang="en-US" sz="24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4730" y="2743260"/>
            <a:ext cx="4143770" cy="1649911"/>
            <a:chOff x="364730" y="2743260"/>
            <a:chExt cx="4143770" cy="1649911"/>
          </a:xfrm>
        </p:grpSpPr>
        <p:sp>
          <p:nvSpPr>
            <p:cNvPr id="51" name="Chevron 50"/>
            <p:cNvSpPr/>
            <p:nvPr/>
          </p:nvSpPr>
          <p:spPr>
            <a:xfrm>
              <a:off x="364730" y="2883730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US" sz="24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2</a:t>
              </a:r>
              <a:endParaRPr lang="en-US" sz="24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772542" y="2743260"/>
              <a:ext cx="2735958" cy="1649911"/>
              <a:chOff x="3238331" y="1176535"/>
              <a:chExt cx="3116958" cy="1649911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238331" y="1176535"/>
                <a:ext cx="2972836" cy="313932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600" b="1" dirty="0" smtClean="0">
                    <a:solidFill>
                      <a:schemeClr val="accent3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Recommendation 2</a:t>
                </a:r>
                <a:endParaRPr lang="en-AU" sz="1600" b="1" dirty="0">
                  <a:solidFill>
                    <a:schemeClr val="accent3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3110608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Update Working Group Guidelines within GNSO OP Procedures regarding early outreach to include quantitative measures and expand audience beyond ICANN.</a:t>
                </a:r>
                <a:endParaRPr lang="id-ID" sz="1400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64730" y="4318596"/>
            <a:ext cx="4143770" cy="1436519"/>
            <a:chOff x="364730" y="4318596"/>
            <a:chExt cx="4143770" cy="1436519"/>
          </a:xfrm>
        </p:grpSpPr>
        <p:sp>
          <p:nvSpPr>
            <p:cNvPr id="52" name="Chevron 51"/>
            <p:cNvSpPr/>
            <p:nvPr/>
          </p:nvSpPr>
          <p:spPr>
            <a:xfrm>
              <a:off x="364730" y="4453163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4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3</a:t>
              </a:r>
              <a:endParaRPr lang="en-US" sz="24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772541" y="4318596"/>
              <a:ext cx="2735959" cy="1436519"/>
              <a:chOff x="3238330" y="1174483"/>
              <a:chExt cx="3116959" cy="1436519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238330" y="1174483"/>
                <a:ext cx="2405759" cy="318036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600" b="1" dirty="0" smtClean="0">
                    <a:solidFill>
                      <a:schemeClr val="accent4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Recommendation 3</a:t>
                </a:r>
                <a:endParaRPr lang="en-AU" sz="1600" b="1" dirty="0">
                  <a:solidFill>
                    <a:schemeClr val="accent4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59" name="TextBox 58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3110608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400" dirty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Staff to create formal templates of Issue Report, Charter, and Final Reports and document accordingly in Working Group Guidelines.</a:t>
                </a:r>
                <a:endParaRPr lang="id-ID" sz="1400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592318" y="1127982"/>
            <a:ext cx="4246882" cy="1434467"/>
            <a:chOff x="4592318" y="1127982"/>
            <a:chExt cx="4246882" cy="1434467"/>
          </a:xfrm>
        </p:grpSpPr>
        <p:sp>
          <p:nvSpPr>
            <p:cNvPr id="53" name="Chevron 52"/>
            <p:cNvSpPr/>
            <p:nvPr/>
          </p:nvSpPr>
          <p:spPr>
            <a:xfrm>
              <a:off x="4592318" y="1267488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400" dirty="0" smtClean="0">
                  <a:solidFill>
                    <a:prstClr val="white"/>
                  </a:solidFill>
                  <a:latin typeface="Source Sans Pro"/>
                  <a:cs typeface="Source Sans Pro"/>
                </a:rPr>
                <a:t>4&amp;5</a:t>
              </a:r>
              <a:endParaRPr lang="en-US" sz="24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006480" y="1127982"/>
              <a:ext cx="2832720" cy="1434467"/>
              <a:chOff x="3238331" y="1176535"/>
              <a:chExt cx="2832720" cy="1434467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238331" y="1176535"/>
                <a:ext cx="2650632" cy="313932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600" b="1" dirty="0" smtClean="0">
                    <a:solidFill>
                      <a:schemeClr val="accent5"/>
                    </a:solidFill>
                    <a:latin typeface="Source Sans Pro" panose="020B0503030403020204" pitchFamily="34" charset="0"/>
                    <a:ea typeface="Segoe UI" panose="020B0502040204020203" pitchFamily="34" charset="0"/>
                    <a:cs typeface="Segoe UI Semilight" panose="020B0402040204020203" pitchFamily="34" charset="0"/>
                  </a:rPr>
                  <a:t>Recommendations 4&amp;5</a:t>
                </a:r>
                <a:endParaRPr lang="en-AU" sz="1600" b="1" dirty="0">
                  <a:solidFill>
                    <a:schemeClr val="accent5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62" name="TextBox 61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2826370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400" dirty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Update Charter and Final Report templates with standard recommendation to measure effectiveness of future consensus policies post </a:t>
                </a:r>
                <a:r>
                  <a:rPr lang="en-US" sz="1400" dirty="0" smtClean="0">
                    <a:solidFill>
                      <a:srgbClr val="0A304B"/>
                    </a:solidFill>
                    <a:latin typeface="Source Sans Pro"/>
                    <a:cs typeface="Source Sans Pro"/>
                  </a:rPr>
                  <a:t>implementation.</a:t>
                </a:r>
                <a:endParaRPr lang="id-ID" sz="1400" dirty="0">
                  <a:solidFill>
                    <a:srgbClr val="0A304B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592318" y="2705160"/>
            <a:ext cx="4246882" cy="1003580"/>
            <a:chOff x="4592318" y="2705160"/>
            <a:chExt cx="4246882" cy="1003580"/>
          </a:xfrm>
        </p:grpSpPr>
        <p:sp>
          <p:nvSpPr>
            <p:cNvPr id="20" name="Chevron 19"/>
            <p:cNvSpPr/>
            <p:nvPr/>
          </p:nvSpPr>
          <p:spPr>
            <a:xfrm>
              <a:off x="4592318" y="2883730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rgbClr val="0D43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400" dirty="0">
                  <a:solidFill>
                    <a:prstClr val="white"/>
                  </a:solidFill>
                  <a:latin typeface="Source Sans Pro"/>
                  <a:cs typeface="Source Sans Pro"/>
                </a:rPr>
                <a:t>6</a:t>
              </a:r>
              <a:endParaRPr lang="en-US" sz="24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06479" y="2705160"/>
              <a:ext cx="2175619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rgbClr val="0D436C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Recommendation 6</a:t>
              </a:r>
              <a:endParaRPr lang="en-AU" sz="1600" b="1" dirty="0">
                <a:solidFill>
                  <a:srgbClr val="0D436C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6009327" y="2970076"/>
              <a:ext cx="28298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Create Metrics Request introduction into Working Group Guidelines.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92318" y="4320648"/>
            <a:ext cx="4246882" cy="1003580"/>
            <a:chOff x="4592318" y="4320648"/>
            <a:chExt cx="4246882" cy="1003580"/>
          </a:xfrm>
        </p:grpSpPr>
        <p:sp>
          <p:nvSpPr>
            <p:cNvPr id="30" name="Chevron 29"/>
            <p:cNvSpPr/>
            <p:nvPr/>
          </p:nvSpPr>
          <p:spPr>
            <a:xfrm>
              <a:off x="4592318" y="4453163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400" dirty="0">
                  <a:solidFill>
                    <a:prstClr val="white"/>
                  </a:solidFill>
                  <a:latin typeface="Source Sans Pro"/>
                  <a:cs typeface="Source Sans Pro"/>
                </a:rPr>
                <a:t>7</a:t>
              </a:r>
              <a:endParaRPr lang="en-US" sz="2400" dirty="0">
                <a:solidFill>
                  <a:prstClr val="white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06479" y="4320648"/>
              <a:ext cx="2068741" cy="313932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600" b="1" dirty="0" smtClean="0">
                  <a:solidFill>
                    <a:schemeClr val="accent6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Recommendation 7</a:t>
              </a:r>
              <a:endParaRPr lang="en-AU" sz="1600" b="1" dirty="0">
                <a:solidFill>
                  <a:schemeClr val="accent6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6009327" y="4585564"/>
              <a:ext cx="2829873" cy="7386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 smtClean="0">
                  <a:solidFill>
                    <a:srgbClr val="0A304B"/>
                  </a:solidFill>
                  <a:latin typeface="Source Sans Pro"/>
                  <a:cs typeface="Source Sans Pro"/>
                </a:rPr>
                <a:t>Import metrics request decision tree and form into Working Group Guidelines.</a:t>
              </a:r>
              <a:endParaRPr lang="id-ID" sz="1400" dirty="0">
                <a:solidFill>
                  <a:srgbClr val="0A304B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4929" y="5899868"/>
            <a:ext cx="8595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Source Sans Pro"/>
                <a:cs typeface="Source Sans Pro"/>
              </a:rPr>
              <a:t>**Final </a:t>
            </a:r>
            <a:r>
              <a:rPr lang="en-US" sz="1200" dirty="0" smtClean="0">
                <a:latin typeface="Source Sans Pro"/>
                <a:cs typeface="Source Sans Pro"/>
              </a:rPr>
              <a:t>Report </a:t>
            </a:r>
            <a:r>
              <a:rPr lang="en-US" sz="1200" dirty="0" smtClean="0">
                <a:latin typeface="Source Sans Pro"/>
                <a:cs typeface="Source Sans Pro"/>
              </a:rPr>
              <a:t>was sent to GNSO Council list on 9 Oct 2015.</a:t>
            </a:r>
            <a:endParaRPr lang="en-US" sz="12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5710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787196"/>
            <a:ext cx="4445000" cy="2926092"/>
          </a:xfrm>
          <a:prstGeom prst="rect">
            <a:avLst/>
          </a:prstGeom>
          <a:solidFill>
            <a:srgbClr val="ED9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32113" y="2654280"/>
            <a:ext cx="479776" cy="479774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ED9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4"/>
              </a:solidFill>
              <a:latin typeface="Source Sans Pro"/>
              <a:cs typeface="Source Sans Pro"/>
            </a:endParaRPr>
          </a:p>
        </p:txBody>
      </p:sp>
      <p:sp>
        <p:nvSpPr>
          <p:cNvPr id="8" name="Text Placeholder 32"/>
          <p:cNvSpPr txBox="1">
            <a:spLocks/>
          </p:cNvSpPr>
          <p:nvPr/>
        </p:nvSpPr>
        <p:spPr bwMode="auto">
          <a:xfrm>
            <a:off x="451556" y="1550873"/>
            <a:ext cx="3654778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A304B"/>
                </a:solidFill>
                <a:latin typeface="Source Sans Pro"/>
                <a:cs typeface="Source Sans Pro"/>
              </a:rPr>
              <a:t>Updated GNSO Council of preliminary recommendations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endParaRPr lang="en-US" sz="1600" dirty="0" smtClean="0">
              <a:solidFill>
                <a:srgbClr val="0A304B"/>
              </a:solidFill>
              <a:latin typeface="Source Sans Pro"/>
              <a:cs typeface="Source Sans Pro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A304B"/>
                </a:solidFill>
                <a:latin typeface="Source Sans Pro"/>
                <a:cs typeface="Source Sans Pro"/>
              </a:rPr>
              <a:t>Completed review of public comments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endParaRPr lang="en-US" sz="1600" dirty="0" smtClean="0">
              <a:solidFill>
                <a:srgbClr val="0A304B"/>
              </a:solidFill>
              <a:latin typeface="Source Sans Pro"/>
              <a:cs typeface="Source Sans Pro"/>
            </a:endParaRPr>
          </a:p>
          <a:p>
            <a:pPr marL="285750" indent="-285750">
              <a:spcAft>
                <a:spcPts val="600"/>
              </a:spcAft>
              <a:buFont typeface="Arial"/>
              <a:buChar char="•"/>
              <a:defRPr/>
            </a:pPr>
            <a:r>
              <a:rPr lang="en-US" sz="1600" dirty="0" smtClean="0">
                <a:solidFill>
                  <a:srgbClr val="0A304B"/>
                </a:solidFill>
                <a:latin typeface="Source Sans Pro"/>
                <a:cs typeface="Source Sans Pro"/>
              </a:rPr>
              <a:t>Updating its Final Report</a:t>
            </a:r>
          </a:p>
        </p:txBody>
      </p:sp>
      <p:sp>
        <p:nvSpPr>
          <p:cNvPr id="9" name="Text Placeholder 33"/>
          <p:cNvSpPr txBox="1">
            <a:spLocks/>
          </p:cNvSpPr>
          <p:nvPr/>
        </p:nvSpPr>
        <p:spPr>
          <a:xfrm>
            <a:off x="874888" y="900974"/>
            <a:ext cx="2751667" cy="88900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082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200" dirty="0" smtClean="0">
                <a:solidFill>
                  <a:srgbClr val="0A344E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Current status</a:t>
            </a:r>
            <a:endParaRPr lang="en-AU" sz="2200" dirty="0">
              <a:solidFill>
                <a:srgbClr val="0A344E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Text Placeholder 33"/>
          <p:cNvSpPr txBox="1">
            <a:spLocks/>
          </p:cNvSpPr>
          <p:nvPr/>
        </p:nvSpPr>
        <p:spPr>
          <a:xfrm>
            <a:off x="5499726" y="900974"/>
            <a:ext cx="2751667" cy="104775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082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AU" sz="2200" dirty="0" smtClean="0">
                <a:solidFill>
                  <a:schemeClr val="bg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Next Steps</a:t>
            </a:r>
            <a:endParaRPr lang="en-AU" sz="2200" dirty="0">
              <a:solidFill>
                <a:schemeClr val="bg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1" name="Text Placeholder 32"/>
          <p:cNvSpPr txBox="1">
            <a:spLocks/>
          </p:cNvSpPr>
          <p:nvPr/>
        </p:nvSpPr>
        <p:spPr bwMode="auto">
          <a:xfrm>
            <a:off x="5009445" y="1561367"/>
            <a:ext cx="3654778" cy="16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 eaLnBrk="1" hangingPunct="1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Source Sans Pro"/>
                <a:cs typeface="Source Sans Pro"/>
              </a:rPr>
              <a:t>Submit Final Report to GNSO Council for its review in Dublin</a:t>
            </a:r>
          </a:p>
          <a:p>
            <a:pPr marL="285750" indent="-285750" eaLnBrk="1" hangingPunct="1">
              <a:buFont typeface="Arial"/>
              <a:buChar char="•"/>
            </a:pPr>
            <a:endParaRPr lang="en-US" sz="16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Source Sans Pro"/>
                <a:cs typeface="Source Sans Pro"/>
              </a:rPr>
              <a:t>Should WG recommendations be adopted, Policy staff will begin implementation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Current Status &amp; Next Steps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158" y="3832912"/>
            <a:ext cx="6136874" cy="247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9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918" y="1339081"/>
            <a:ext cx="807508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WG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Workspace -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  <a:hlinkClick r:id="rId3"/>
              </a:rPr>
              <a:t>https://community.icann.org/x/myt-Ag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b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</a:b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Project info -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  <a:hlinkClick r:id="rId4"/>
              </a:rPr>
              <a:t>http://gnso.icann.org/en/group-activities/active/dmpm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Public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Comment Forum -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  <a:hlinkClick r:id="rId5"/>
              </a:rPr>
              <a:t>https://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  <a:hlinkClick r:id="rId5"/>
              </a:rPr>
              <a:t>www.icann.org/public-comments/data-metrics-policy-making-2015-07-29-en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/>
            </a:r>
            <a:b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</a:b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>
              <a:buSzPct val="75000"/>
            </a:pPr>
            <a:endParaRPr lang="en-US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More Information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7645</TotalTime>
  <Words>631</Words>
  <Application>Microsoft Office PowerPoint</Application>
  <PresentationFormat>On-screen Show (4:3)</PresentationFormat>
  <Paragraphs>77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Why is it Important?</vt:lpstr>
      <vt:lpstr>Opportunities for Data in Policy Development</vt:lpstr>
      <vt:lpstr>Definitions</vt:lpstr>
      <vt:lpstr>Proposed Recommendations</vt:lpstr>
      <vt:lpstr>Current Status &amp; Next Steps</vt:lpstr>
      <vt:lpstr>More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Berry Cobb</cp:lastModifiedBy>
  <cp:revision>235</cp:revision>
  <cp:lastPrinted>2015-01-14T03:55:09Z</cp:lastPrinted>
  <dcterms:created xsi:type="dcterms:W3CDTF">2015-01-07T16:11:05Z</dcterms:created>
  <dcterms:modified xsi:type="dcterms:W3CDTF">2015-10-06T20:19:20Z</dcterms:modified>
</cp:coreProperties>
</file>