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540" r:id="rId2"/>
    <p:sldId id="592" r:id="rId3"/>
    <p:sldId id="580" r:id="rId4"/>
    <p:sldId id="619" r:id="rId5"/>
    <p:sldId id="581" r:id="rId6"/>
    <p:sldId id="630" r:id="rId7"/>
    <p:sldId id="636" r:id="rId8"/>
    <p:sldId id="629" r:id="rId9"/>
    <p:sldId id="61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 id="2" name="Steve Chan" initials="S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DEDE"/>
    <a:srgbClr val="002B49"/>
    <a:srgbClr val="9C240F"/>
    <a:srgbClr val="CB460F"/>
    <a:srgbClr val="FA5B36"/>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27" autoAdjust="0"/>
    <p:restoredTop sz="94136" autoAdjust="0"/>
  </p:normalViewPr>
  <p:slideViewPr>
    <p:cSldViewPr snapToGrid="0" snapToObjects="1">
      <p:cViewPr>
        <p:scale>
          <a:sx n="110" d="100"/>
          <a:sy n="110" d="100"/>
        </p:scale>
        <p:origin x="1264" y="-8"/>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8/15/18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8/15/18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7.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7.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7.emf"/></Relationships>
</file>

<file path=ppt/slideLayouts/_rels/slideLayout47.xml.rels><?xml version="1.0" encoding="UTF-8" standalone="yes"?>
<Relationships xmlns="http://schemas.openxmlformats.org/package/2006/relationships"><Relationship Id="rId9" Type="http://schemas.openxmlformats.org/officeDocument/2006/relationships/hyperlink" Target="https://twitter.com/icann" TargetMode="External"/><Relationship Id="rId20" Type="http://schemas.openxmlformats.org/officeDocument/2006/relationships/hyperlink" Target="https://www.slideshare.net/icannpresentations" TargetMode="External"/><Relationship Id="rId10" Type="http://schemas.openxmlformats.org/officeDocument/2006/relationships/hyperlink" Target="twitter.com/icann" TargetMode="External"/><Relationship Id="rId11" Type="http://schemas.openxmlformats.org/officeDocument/2006/relationships/image" Target="../media/image22.png"/><Relationship Id="rId12" Type="http://schemas.openxmlformats.org/officeDocument/2006/relationships/hyperlink" Target="http://www.facebook.com/icannorg" TargetMode="External"/><Relationship Id="rId13" Type="http://schemas.openxmlformats.org/officeDocument/2006/relationships/hyperlink" Target="facebook.com/icannorg" TargetMode="External"/><Relationship Id="rId14" Type="http://schemas.openxmlformats.org/officeDocument/2006/relationships/image" Target="../media/image23.png"/><Relationship Id="rId15" Type="http://schemas.openxmlformats.org/officeDocument/2006/relationships/hyperlink" Target="youtube.com/user/ICANNnews" TargetMode="External"/><Relationship Id="rId16" Type="http://schemas.openxmlformats.org/officeDocument/2006/relationships/image" Target="../media/image24.png"/><Relationship Id="rId17" Type="http://schemas.openxmlformats.org/officeDocument/2006/relationships/hyperlink" Target="http://www.youtube.com/icannnews" TargetMode="External"/><Relationship Id="rId18" Type="http://schemas.openxmlformats.org/officeDocument/2006/relationships/hyperlink" Target="https://soundcloud.com/icann" TargetMode="External"/><Relationship Id="rId19" Type="http://schemas.openxmlformats.org/officeDocument/2006/relationships/image" Target="../media/image25.png"/><Relationship Id="rId1" Type="http://schemas.openxmlformats.org/officeDocument/2006/relationships/slideMaster" Target="../slideMasters/slideMaster1.xml"/><Relationship Id="rId2" Type="http://schemas.openxmlformats.org/officeDocument/2006/relationships/image" Target="../media/image19.emf"/><Relationship Id="rId3" Type="http://schemas.openxmlformats.org/officeDocument/2006/relationships/hyperlink" Target="http://www.flickr.com/photos/icann" TargetMode="External"/><Relationship Id="rId4" Type="http://schemas.openxmlformats.org/officeDocument/2006/relationships/hyperlink" Target="flickr.com/photos/icann" TargetMode="External"/><Relationship Id="rId5" Type="http://schemas.openxmlformats.org/officeDocument/2006/relationships/image" Target="../media/image20.png"/><Relationship Id="rId6" Type="http://schemas.openxmlformats.org/officeDocument/2006/relationships/hyperlink" Target="https://www.linkedin.com/company/icann" TargetMode="External"/><Relationship Id="rId7" Type="http://schemas.openxmlformats.org/officeDocument/2006/relationships/hyperlink" Target="linkedin.com/company/icann" TargetMode="External"/><Relationship Id="rId8" Type="http://schemas.openxmlformats.org/officeDocument/2006/relationships/image" Target="../media/image2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emf"/><Relationship Id="rId3" Type="http://schemas.openxmlformats.org/officeDocument/2006/relationships/image" Target="../media/image27.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eg"/><Relationship Id="rId3" Type="http://schemas.openxmlformats.org/officeDocument/2006/relationships/image" Target="../media/image30.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a:t>
              </a:r>
              <a:r>
                <a:rPr lang="en-US" sz="1400" dirty="0" err="1">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11" name="Group 10"/>
          <p:cNvGrpSpPr/>
          <p:nvPr userDrawn="1"/>
        </p:nvGrpSpPr>
        <p:grpSpPr>
          <a:xfrm>
            <a:off x="0" y="2110371"/>
            <a:ext cx="9198524" cy="4759071"/>
            <a:chOff x="0" y="2110371"/>
            <a:chExt cx="9198524" cy="4759071"/>
          </a:xfrm>
        </p:grpSpPr>
        <p:sp>
          <p:nvSpPr>
            <p:cNvPr id="3" name="Freeform 2"/>
            <p:cNvSpPr/>
            <p:nvPr userDrawn="1"/>
          </p:nvSpPr>
          <p:spPr>
            <a:xfrm>
              <a:off x="0" y="2110371"/>
              <a:ext cx="9198524" cy="4759071"/>
            </a:xfrm>
            <a:custGeom>
              <a:avLst/>
              <a:gdLst>
                <a:gd name="connsiteX0" fmla="*/ 0 w 9198524"/>
                <a:gd name="connsiteY0" fmla="*/ 0 h 5515904"/>
                <a:gd name="connsiteX1" fmla="*/ 9198524 w 9198524"/>
                <a:gd name="connsiteY1" fmla="*/ 3014506 h 5515904"/>
                <a:gd name="connsiteX2" fmla="*/ 9198524 w 9198524"/>
                <a:gd name="connsiteY2" fmla="*/ 5477421 h 5515904"/>
                <a:gd name="connsiteX3" fmla="*/ 0 w 9198524"/>
                <a:gd name="connsiteY3" fmla="*/ 5515904 h 5515904"/>
                <a:gd name="connsiteX4" fmla="*/ 0 w 9198524"/>
                <a:gd name="connsiteY4" fmla="*/ 0 h 551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8524" h="5515904">
                  <a:moveTo>
                    <a:pt x="0" y="0"/>
                  </a:moveTo>
                  <a:lnTo>
                    <a:pt x="9198524" y="3014506"/>
                  </a:lnTo>
                  <a:lnTo>
                    <a:pt x="9198524" y="5477421"/>
                  </a:lnTo>
                  <a:lnTo>
                    <a:pt x="0" y="5515904"/>
                  </a:lnTo>
                  <a:cubicBezTo>
                    <a:pt x="4276" y="3685821"/>
                    <a:pt x="8553" y="1855738"/>
                    <a:pt x="0" y="0"/>
                  </a:cubicBezTo>
                  <a:close/>
                </a:path>
              </a:pathLst>
            </a:custGeom>
            <a:solidFill>
              <a:srgbClr val="1768B1">
                <a:alpha val="1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Freeform 3"/>
            <p:cNvSpPr/>
            <p:nvPr userDrawn="1"/>
          </p:nvSpPr>
          <p:spPr>
            <a:xfrm>
              <a:off x="1" y="3174865"/>
              <a:ext cx="9144000" cy="3694577"/>
            </a:xfrm>
            <a:custGeom>
              <a:avLst/>
              <a:gdLst>
                <a:gd name="connsiteX0" fmla="*/ 6029715 w 6029715"/>
                <a:gd name="connsiteY0" fmla="*/ 0 h 6875638"/>
                <a:gd name="connsiteX1" fmla="*/ 6029715 w 6029715"/>
                <a:gd name="connsiteY1" fmla="*/ 6875638 h 6875638"/>
                <a:gd name="connsiteX2" fmla="*/ 0 w 6029715"/>
                <a:gd name="connsiteY2" fmla="*/ 6875638 h 6875638"/>
                <a:gd name="connsiteX3" fmla="*/ 6029715 w 6029715"/>
                <a:gd name="connsiteY3" fmla="*/ 0 h 6875638"/>
              </a:gdLst>
              <a:ahLst/>
              <a:cxnLst>
                <a:cxn ang="0">
                  <a:pos x="connsiteX0" y="connsiteY0"/>
                </a:cxn>
                <a:cxn ang="0">
                  <a:pos x="connsiteX1" y="connsiteY1"/>
                </a:cxn>
                <a:cxn ang="0">
                  <a:pos x="connsiteX2" y="connsiteY2"/>
                </a:cxn>
                <a:cxn ang="0">
                  <a:pos x="connsiteX3" y="connsiteY3"/>
                </a:cxn>
              </a:cxnLst>
              <a:rect l="l" t="t" r="r" b="b"/>
              <a:pathLst>
                <a:path w="6029715" h="6875638">
                  <a:moveTo>
                    <a:pt x="6029715" y="0"/>
                  </a:moveTo>
                  <a:lnTo>
                    <a:pt x="6029715" y="6875638"/>
                  </a:lnTo>
                  <a:lnTo>
                    <a:pt x="0" y="6875638"/>
                  </a:lnTo>
                  <a:lnTo>
                    <a:pt x="6029715" y="0"/>
                  </a:lnTo>
                  <a:close/>
                </a:path>
              </a:pathLst>
            </a:custGeom>
            <a:solidFill>
              <a:srgbClr val="1768B1">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icture 1"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34"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
        <p:nvSpPr>
          <p:cNvPr id="35" name="Title 19"/>
          <p:cNvSpPr>
            <a:spLocks noGrp="1"/>
          </p:cNvSpPr>
          <p:nvPr userDrawn="1">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spTree>
    <p:extLst>
      <p:ext uri="{BB962C8B-B14F-4D97-AF65-F5344CB8AC3E}">
        <p14:creationId xmlns:p14="http://schemas.microsoft.com/office/powerpoint/2010/main" val="2033117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duotone>
              <a:schemeClr val="accent3">
                <a:shade val="45000"/>
                <a:satMod val="135000"/>
              </a:schemeClr>
              <a:prstClr val="white"/>
            </a:duotone>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9" name="Text Placeholder 35"/>
          <p:cNvSpPr>
            <a:spLocks noGrp="1"/>
          </p:cNvSpPr>
          <p:nvPr>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of an Agenda Item</a:t>
            </a:r>
          </a:p>
          <a:p>
            <a:pPr lvl="0"/>
            <a:r>
              <a:rPr lang="en-US" dirty="0"/>
              <a:t>Section Divider</a:t>
            </a:r>
          </a:p>
        </p:txBody>
      </p:sp>
      <p:pic>
        <p:nvPicPr>
          <p:cNvPr id="4" name="Picture 3" descr="ICANN Logo-06.eps"/>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873" y="6402263"/>
            <a:ext cx="450555" cy="358775"/>
          </a:xfrm>
          <a:prstGeom prst="rect">
            <a:avLst/>
          </a:prstGeom>
        </p:spPr>
      </p:pic>
    </p:spTree>
    <p:extLst>
      <p:ext uri="{BB962C8B-B14F-4D97-AF65-F5344CB8AC3E}">
        <p14:creationId xmlns:p14="http://schemas.microsoft.com/office/powerpoint/2010/main" val="28969810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27324687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690CADC-A696-49B3-9AEE-9735AF3EEF59}" type="datetimeFigureOut">
              <a:rPr lang="en-US" smtClean="0"/>
              <a:t>8/15/18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F8216E-EA77-4E1B-8FE3-755736301F10}" type="slidenum">
              <a:rPr lang="en-US" smtClean="0"/>
              <a:t>‹#›</a:t>
            </a:fld>
            <a:endParaRPr lang="en-US"/>
          </a:p>
        </p:txBody>
      </p:sp>
    </p:spTree>
    <p:extLst>
      <p:ext uri="{BB962C8B-B14F-4D97-AF65-F5344CB8AC3E}">
        <p14:creationId xmlns:p14="http://schemas.microsoft.com/office/powerpoint/2010/main" val="171109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Drag picture to placeholder or click icon to add</a:t>
            </a: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Drag picture to placeholder or click icon to add</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theme" Target="../theme/theme1.xml"/><Relationship Id="rId54" Type="http://schemas.openxmlformats.org/officeDocument/2006/relationships/image" Target="../media/image1.png"/><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4"/>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7" r:id="rId49"/>
    <p:sldLayoutId id="2147483760" r:id="rId50"/>
    <p:sldLayoutId id="2147483761" r:id="rId51"/>
    <p:sldLayoutId id="2147483762" r:id="rId52"/>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surveymonkey.com/r/7PWQPP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31.tiff"/><Relationship Id="rId3" Type="http://schemas.openxmlformats.org/officeDocument/2006/relationships/image" Target="../media/image32.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EPDP Team Meeting</a:t>
            </a:r>
          </a:p>
        </p:txBody>
      </p:sp>
      <p:sp>
        <p:nvSpPr>
          <p:cNvPr id="4" name="Text Placeholder 3"/>
          <p:cNvSpPr>
            <a:spLocks noGrp="1"/>
          </p:cNvSpPr>
          <p:nvPr>
            <p:ph type="body" sz="quarter" idx="11"/>
          </p:nvPr>
        </p:nvSpPr>
        <p:spPr/>
        <p:txBody>
          <a:bodyPr>
            <a:normAutofit lnSpcReduction="10000"/>
          </a:bodyPr>
          <a:lstStyle/>
          <a:p>
            <a:r>
              <a:rPr lang="en-US" dirty="0"/>
              <a:t>16 August 2018 			Meeting 5</a:t>
            </a:r>
          </a:p>
        </p:txBody>
      </p:sp>
    </p:spTree>
    <p:extLst>
      <p:ext uri="{BB962C8B-B14F-4D97-AF65-F5344CB8AC3E}">
        <p14:creationId xmlns:p14="http://schemas.microsoft.com/office/powerpoint/2010/main" val="331157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84" y="46179"/>
            <a:ext cx="8058671" cy="450663"/>
          </a:xfrm>
        </p:spPr>
        <p:txBody>
          <a:bodyPr/>
          <a:lstStyle/>
          <a:p>
            <a:r>
              <a:rPr lang="en-US" dirty="0"/>
              <a:t>Agenda</a:t>
            </a:r>
          </a:p>
        </p:txBody>
      </p:sp>
      <p:sp>
        <p:nvSpPr>
          <p:cNvPr id="3" name="TextBox 2"/>
          <p:cNvSpPr txBox="1"/>
          <p:nvPr/>
        </p:nvSpPr>
        <p:spPr>
          <a:xfrm>
            <a:off x="329184" y="723523"/>
            <a:ext cx="8586216" cy="6155531"/>
          </a:xfrm>
          <a:prstGeom prst="rect">
            <a:avLst/>
          </a:prstGeom>
          <a:noFill/>
        </p:spPr>
        <p:txBody>
          <a:bodyPr wrap="square" lIns="0" tIns="0" rIns="0" bIns="0" rtlCol="0">
            <a:spAutoFit/>
          </a:bodyPr>
          <a:lstStyle/>
          <a:p>
            <a:pPr marL="342900" lvl="0" indent="-342900">
              <a:buFont typeface="+mj-lt"/>
              <a:buAutoNum type="arabicPeriod"/>
            </a:pPr>
            <a:r>
              <a:rPr lang="en-US" sz="1600" dirty="0">
                <a:latin typeface="+mj-lt"/>
                <a:ea typeface="Calibri" charset="0"/>
                <a:cs typeface="Calibri" charset="0"/>
              </a:rPr>
              <a:t>Roll Call &amp; SOI Updates</a:t>
            </a:r>
          </a:p>
          <a:p>
            <a:pPr marL="342900" lvl="0" indent="-342900">
              <a:buFont typeface="+mj-lt"/>
              <a:buAutoNum type="arabicPeriod"/>
            </a:pPr>
            <a:endParaRPr lang="en-US" sz="1600" dirty="0">
              <a:latin typeface="+mj-lt"/>
              <a:ea typeface="Calibri" charset="0"/>
              <a:cs typeface="Calibri" charset="0"/>
            </a:endParaRPr>
          </a:p>
          <a:p>
            <a:pPr marL="342900" lvl="0" indent="-342900">
              <a:buFont typeface="+mj-lt"/>
              <a:buAutoNum type="arabicPeriod"/>
            </a:pPr>
            <a:r>
              <a:rPr lang="en-US" sz="1600" dirty="0">
                <a:ea typeface="Calibri" charset="0"/>
                <a:cs typeface="Calibri" charset="0"/>
              </a:rPr>
              <a:t>Welcome and Updates from EPDP Chair</a:t>
            </a:r>
          </a:p>
          <a:p>
            <a:pPr marL="800100" lvl="1" indent="-342900">
              <a:buFont typeface="+mj-lt"/>
              <a:buAutoNum type="alphaLcPeriod"/>
            </a:pPr>
            <a:r>
              <a:rPr lang="en-US" sz="1600" dirty="0">
                <a:ea typeface="Calibri" charset="0"/>
                <a:cs typeface="Calibri" charset="0"/>
              </a:rPr>
              <a:t>Response to ICANN email</a:t>
            </a:r>
          </a:p>
          <a:p>
            <a:pPr marL="800100" lvl="1" indent="-342900">
              <a:buFont typeface="+mj-lt"/>
              <a:buAutoNum type="alphaLcPeriod"/>
            </a:pPr>
            <a:r>
              <a:rPr lang="en-US" sz="1600" dirty="0">
                <a:ea typeface="Calibri" charset="0"/>
                <a:cs typeface="Calibri" charset="0"/>
              </a:rPr>
              <a:t>Pro-forma Triage Report</a:t>
            </a:r>
          </a:p>
          <a:p>
            <a:pPr marL="342900" lvl="0" indent="-342900">
              <a:buFont typeface="+mj-lt"/>
              <a:buAutoNum type="arabicPeriod"/>
            </a:pPr>
            <a:endParaRPr lang="en-US" sz="1600" dirty="0">
              <a:latin typeface="+mj-lt"/>
              <a:ea typeface="Calibri" charset="0"/>
              <a:cs typeface="Calibri" charset="0"/>
            </a:endParaRPr>
          </a:p>
          <a:p>
            <a:pPr marL="342900" indent="-342900">
              <a:buFont typeface="+mj-lt"/>
              <a:buAutoNum type="arabicPeriod"/>
            </a:pPr>
            <a:r>
              <a:rPr lang="en-US" sz="1600" dirty="0">
                <a:latin typeface="+mj-lt"/>
                <a:ea typeface="Calibri" charset="0"/>
                <a:cs typeface="Calibri" charset="0"/>
              </a:rPr>
              <a:t>Summary of responses to EPDP Input Survey Part 3</a:t>
            </a:r>
          </a:p>
          <a:p>
            <a:pPr marL="800100" lvl="1" indent="-342900">
              <a:buFont typeface="+mj-lt"/>
              <a:buAutoNum type="alphaLcPeriod"/>
            </a:pPr>
            <a:r>
              <a:rPr lang="en-US" sz="1600" dirty="0"/>
              <a:t>Results for Appendix D: Uniform Rapid Suspension </a:t>
            </a:r>
          </a:p>
          <a:p>
            <a:pPr marL="800100" lvl="1" indent="-342900">
              <a:buFont typeface="+mj-lt"/>
              <a:buAutoNum type="alphaLcPeriod"/>
            </a:pPr>
            <a:r>
              <a:rPr lang="en-US" sz="1600" dirty="0">
                <a:latin typeface="+mj-lt"/>
                <a:cs typeface="Calibri" charset="0"/>
              </a:rPr>
              <a:t>Results for Appendix E: </a:t>
            </a:r>
            <a:r>
              <a:rPr lang="en-US" sz="1600" dirty="0"/>
              <a:t>Uniform Domain Name Dispute Resolution Policy</a:t>
            </a:r>
          </a:p>
          <a:p>
            <a:pPr marL="800100" lvl="1" indent="-342900">
              <a:buFont typeface="+mj-lt"/>
              <a:buAutoNum type="alphaLcPeriod"/>
            </a:pPr>
            <a:r>
              <a:rPr lang="en-US" sz="1600" dirty="0">
                <a:latin typeface="+mj-lt"/>
                <a:cs typeface="Calibri" charset="0"/>
              </a:rPr>
              <a:t>Results for Appendix G: </a:t>
            </a:r>
            <a:r>
              <a:rPr lang="en-US" sz="1600" dirty="0"/>
              <a:t>Supplemental Procedures to the Transfer Policy</a:t>
            </a:r>
            <a:r>
              <a:rPr lang="en-US" sz="1600" dirty="0">
                <a:latin typeface="+mj-lt"/>
                <a:cs typeface="Calibri" charset="0"/>
              </a:rPr>
              <a:t> </a:t>
            </a:r>
          </a:p>
          <a:p>
            <a:pPr marL="800100" lvl="1" indent="-342900">
              <a:buFont typeface="+mj-lt"/>
              <a:buAutoNum type="alphaLcPeriod"/>
            </a:pPr>
            <a:endParaRPr lang="en-US" sz="1600" dirty="0">
              <a:latin typeface="+mj-lt"/>
              <a:cs typeface="Calibri" charset="0"/>
            </a:endParaRPr>
          </a:p>
          <a:p>
            <a:pPr marL="342900" indent="-342900">
              <a:buFont typeface="+mj-lt"/>
              <a:buAutoNum type="arabicPeriod"/>
            </a:pPr>
            <a:r>
              <a:rPr lang="en-US" sz="1600" dirty="0">
                <a:latin typeface="+mj-lt"/>
                <a:ea typeface="Calibri" charset="0"/>
                <a:cs typeface="Calibri" charset="0"/>
              </a:rPr>
              <a:t>Substantive Discussion of Temporary Specification (beginning with Appendix D, E, G)</a:t>
            </a:r>
          </a:p>
          <a:p>
            <a:pPr marL="800100" lvl="1" indent="-342900">
              <a:buFont typeface="+mj-lt"/>
              <a:buAutoNum type="alphaLcPeriod"/>
            </a:pPr>
            <a:r>
              <a:rPr lang="en-US" sz="1600" dirty="0">
                <a:latin typeface="+mj-lt"/>
                <a:cs typeface="Calibri" charset="0"/>
              </a:rPr>
              <a:t>Part 3 of the Survey can be found at </a:t>
            </a:r>
            <a:r>
              <a:rPr lang="en-US" sz="1600" u="sng" dirty="0">
                <a:hlinkClick r:id="rId2"/>
              </a:rPr>
              <a:t>https://www.surveymonkey.com/r/7PWQPP7</a:t>
            </a:r>
            <a:endParaRPr lang="en-US" sz="1600" dirty="0">
              <a:latin typeface="+mj-lt"/>
              <a:cs typeface="Calibri" charset="0"/>
            </a:endParaRPr>
          </a:p>
          <a:p>
            <a:pPr marL="800100" lvl="1" indent="-342900">
              <a:buFont typeface="+mj-lt"/>
              <a:buAutoNum type="alphaLcPeriod"/>
            </a:pPr>
            <a:r>
              <a:rPr lang="en-US" sz="1600" dirty="0">
                <a:latin typeface="+mj-lt"/>
                <a:cs typeface="Calibri" charset="0"/>
              </a:rPr>
              <a:t>Appendix D: Uniform Rapid Suspension</a:t>
            </a:r>
          </a:p>
          <a:p>
            <a:pPr marL="800100" lvl="1" indent="-342900">
              <a:buFont typeface="+mj-lt"/>
              <a:buAutoNum type="alphaLcPeriod"/>
            </a:pPr>
            <a:r>
              <a:rPr lang="en-US" sz="1600" dirty="0">
                <a:latin typeface="+mj-lt"/>
                <a:cs typeface="Calibri" charset="0"/>
              </a:rPr>
              <a:t>Appendix E: Uniform Domain Name Dispute Resolution Policy</a:t>
            </a:r>
          </a:p>
          <a:p>
            <a:pPr marL="800100" lvl="1" indent="-342900">
              <a:buFont typeface="+mj-lt"/>
              <a:buAutoNum type="alphaLcPeriod"/>
            </a:pPr>
            <a:r>
              <a:rPr lang="en-US" sz="1600" dirty="0">
                <a:latin typeface="+mj-lt"/>
                <a:cs typeface="Calibri" charset="0"/>
              </a:rPr>
              <a:t>Appendix G: Supplemental Procedures to the Transfer Policy</a:t>
            </a:r>
          </a:p>
          <a:p>
            <a:pPr marL="800100" lvl="1" indent="-342900">
              <a:buFont typeface="+mj-lt"/>
              <a:buAutoNum type="alphaLcPeriod"/>
            </a:pPr>
            <a:endParaRPr lang="en-US" sz="1600" u="sng" dirty="0">
              <a:latin typeface="+mj-lt"/>
              <a:ea typeface="Calibri" charset="0"/>
              <a:cs typeface="Calibri" charset="0"/>
            </a:endParaRPr>
          </a:p>
          <a:p>
            <a:pPr marL="342900" indent="-342900">
              <a:buFont typeface="+mj-lt"/>
              <a:buAutoNum type="arabicPeriod"/>
            </a:pPr>
            <a:r>
              <a:rPr lang="en-US" sz="1600" dirty="0">
                <a:latin typeface="+mj-lt"/>
                <a:ea typeface="Calibri" charset="0"/>
                <a:cs typeface="Calibri" charset="0"/>
              </a:rPr>
              <a:t>Review action items and questions for ICANN Org, if any</a:t>
            </a:r>
          </a:p>
          <a:p>
            <a:pPr marL="342900" indent="-342900">
              <a:buFont typeface="+mj-lt"/>
              <a:buAutoNum type="arabicPeriod"/>
            </a:pPr>
            <a:endParaRPr lang="en-US" sz="1600" dirty="0">
              <a:latin typeface="+mj-lt"/>
              <a:ea typeface="Calibri" charset="0"/>
              <a:cs typeface="Calibri" charset="0"/>
            </a:endParaRPr>
          </a:p>
          <a:p>
            <a:pPr marL="342900" indent="-342900">
              <a:buFont typeface="+mj-lt"/>
              <a:buAutoNum type="arabicPeriod"/>
            </a:pPr>
            <a:r>
              <a:rPr lang="en-US" sz="1600" dirty="0">
                <a:latin typeface="+mj-lt"/>
                <a:ea typeface="Calibri" charset="0"/>
                <a:cs typeface="Calibri" charset="0"/>
              </a:rPr>
              <a:t>Wrap and confirm next meeting to be scheduled for </a:t>
            </a:r>
            <a:r>
              <a:rPr lang="en-US" sz="1600" dirty="0"/>
              <a:t>Tuesday 21 August at 13.00 UTC. (Part 4 Survey results due Sunday, 19 August by 19.00 UTC)    </a:t>
            </a:r>
          </a:p>
          <a:p>
            <a:pPr marL="800100" lvl="1" indent="-342900">
              <a:buFont typeface="Arial" charset="0"/>
              <a:buChar char="•"/>
            </a:pPr>
            <a:r>
              <a:rPr lang="en-US" sz="1600" dirty="0">
                <a:latin typeface="+mj-lt"/>
              </a:rPr>
              <a:t>Note: Questions for Part 4 have been updated to include Section 8   </a:t>
            </a:r>
          </a:p>
          <a:p>
            <a:pPr marL="342900" indent="-342900">
              <a:buFont typeface="+mj-lt"/>
              <a:buAutoNum type="arabicPeriod"/>
            </a:pPr>
            <a:endParaRPr lang="en-US" sz="1600" dirty="0">
              <a:latin typeface="+mj-lt"/>
            </a:endParaRPr>
          </a:p>
          <a:p>
            <a:endParaRPr lang="en-US" sz="1600" dirty="0">
              <a:latin typeface="+mj-lt"/>
            </a:endParaRPr>
          </a:p>
          <a:p>
            <a:endParaRPr lang="en-US" sz="1600" dirty="0">
              <a:latin typeface="+mj-lt"/>
              <a:cs typeface="Source Sans Pro"/>
            </a:endParaRPr>
          </a:p>
        </p:txBody>
      </p:sp>
    </p:spTree>
    <p:extLst>
      <p:ext uri="{BB962C8B-B14F-4D97-AF65-F5344CB8AC3E}">
        <p14:creationId xmlns:p14="http://schemas.microsoft.com/office/powerpoint/2010/main" val="48678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B40B685-B38E-EB40-BB54-3B8F9BF45D13}"/>
              </a:ext>
            </a:extLst>
          </p:cNvPr>
          <p:cNvSpPr>
            <a:spLocks noGrp="1"/>
          </p:cNvSpPr>
          <p:nvPr>
            <p:ph type="title"/>
          </p:nvPr>
        </p:nvSpPr>
        <p:spPr/>
        <p:txBody>
          <a:bodyPr/>
          <a:lstStyle/>
          <a:p>
            <a:pPr lvl="0"/>
            <a:r>
              <a:rPr lang="en-US" dirty="0"/>
              <a:t>High-level Overview of EPDP Input Survey Part 3 Results </a:t>
            </a:r>
          </a:p>
        </p:txBody>
      </p:sp>
    </p:spTree>
    <p:extLst>
      <p:ext uri="{BB962C8B-B14F-4D97-AF65-F5344CB8AC3E}">
        <p14:creationId xmlns:p14="http://schemas.microsoft.com/office/powerpoint/2010/main" val="965543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0CADC-A696-49B3-9AEE-9735AF3EEF59}" type="datetimeFigureOut">
              <a:rPr lang="en-US" smtClean="0"/>
              <a:t>8/15/18</a:t>
            </a:fld>
            <a:endParaRPr lang="en-US"/>
          </a:p>
        </p:txBody>
      </p:sp>
      <p:sp>
        <p:nvSpPr>
          <p:cNvPr id="4" name="Slide Number Placeholder 3"/>
          <p:cNvSpPr>
            <a:spLocks noGrp="1"/>
          </p:cNvSpPr>
          <p:nvPr>
            <p:ph type="sldNum" sz="quarter" idx="12"/>
          </p:nvPr>
        </p:nvSpPr>
        <p:spPr/>
        <p:txBody>
          <a:bodyPr/>
          <a:lstStyle/>
          <a:p>
            <a:fld id="{22F8216E-EA77-4E1B-8FE3-755736301F10}" type="slidenum">
              <a:rPr lang="en-US" smtClean="0"/>
              <a:t>4</a:t>
            </a:fld>
            <a:endParaRPr lang="en-US"/>
          </a:p>
        </p:txBody>
      </p:sp>
      <p:sp>
        <p:nvSpPr>
          <p:cNvPr id="7" name="Title 1"/>
          <p:cNvSpPr txBox="1">
            <a:spLocks/>
          </p:cNvSpPr>
          <p:nvPr/>
        </p:nvSpPr>
        <p:spPr>
          <a:xfrm>
            <a:off x="329184" y="46179"/>
            <a:ext cx="8058671" cy="450663"/>
          </a:xfrm>
          <a:prstGeom prst="rect">
            <a:avLst/>
          </a:prstGeom>
        </p:spPr>
        <p:txBody>
          <a:bodyPr/>
          <a:lst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a:lstStyle>
          <a:p>
            <a:r>
              <a:rPr lang="en-US" sz="2400" dirty="0"/>
              <a:t>Summary of Responses</a:t>
            </a:r>
          </a:p>
        </p:txBody>
      </p:sp>
      <p:pic>
        <p:nvPicPr>
          <p:cNvPr id="3" name="Picture 2"/>
          <p:cNvPicPr>
            <a:picLocks noChangeAspect="1"/>
          </p:cNvPicPr>
          <p:nvPr/>
        </p:nvPicPr>
        <p:blipFill>
          <a:blip r:embed="rId2"/>
          <a:stretch>
            <a:fillRect/>
          </a:stretch>
        </p:blipFill>
        <p:spPr>
          <a:xfrm>
            <a:off x="2984339" y="3574005"/>
            <a:ext cx="2133600" cy="1168400"/>
          </a:xfrm>
          <a:prstGeom prst="rect">
            <a:avLst/>
          </a:prstGeom>
        </p:spPr>
      </p:pic>
      <p:pic>
        <p:nvPicPr>
          <p:cNvPr id="8" name="Picture 7"/>
          <p:cNvPicPr>
            <a:picLocks noChangeAspect="1"/>
          </p:cNvPicPr>
          <p:nvPr/>
        </p:nvPicPr>
        <p:blipFill>
          <a:blip r:embed="rId3"/>
          <a:stretch>
            <a:fillRect/>
          </a:stretch>
        </p:blipFill>
        <p:spPr>
          <a:xfrm>
            <a:off x="1018419" y="1609973"/>
            <a:ext cx="6680200" cy="850900"/>
          </a:xfrm>
          <a:prstGeom prst="rect">
            <a:avLst/>
          </a:prstGeom>
        </p:spPr>
      </p:pic>
    </p:spTree>
    <p:extLst>
      <p:ext uri="{BB962C8B-B14F-4D97-AF65-F5344CB8AC3E}">
        <p14:creationId xmlns:p14="http://schemas.microsoft.com/office/powerpoint/2010/main" val="2065798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CD66D3C0-D556-884D-9F87-5A5E32AE5FF9}"/>
              </a:ext>
            </a:extLst>
          </p:cNvPr>
          <p:cNvSpPr>
            <a:spLocks noGrp="1"/>
          </p:cNvSpPr>
          <p:nvPr>
            <p:ph type="title"/>
          </p:nvPr>
        </p:nvSpPr>
        <p:spPr/>
        <p:txBody>
          <a:bodyPr/>
          <a:lstStyle/>
          <a:p>
            <a:pPr lvl="0"/>
            <a:r>
              <a:rPr lang="en-US" dirty="0"/>
              <a:t>Substantive discussion of Temporary Specification</a:t>
            </a:r>
          </a:p>
        </p:txBody>
      </p:sp>
    </p:spTree>
    <p:extLst>
      <p:ext uri="{BB962C8B-B14F-4D97-AF65-F5344CB8AC3E}">
        <p14:creationId xmlns:p14="http://schemas.microsoft.com/office/powerpoint/2010/main" val="386131564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0CADC-A696-49B3-9AEE-9735AF3EEF59}" type="datetimeFigureOut">
              <a:rPr lang="en-US" smtClean="0"/>
              <a:t>8/15/18</a:t>
            </a:fld>
            <a:endParaRPr lang="en-US"/>
          </a:p>
        </p:txBody>
      </p:sp>
      <p:sp>
        <p:nvSpPr>
          <p:cNvPr id="4" name="Slide Number Placeholder 3"/>
          <p:cNvSpPr>
            <a:spLocks noGrp="1"/>
          </p:cNvSpPr>
          <p:nvPr>
            <p:ph type="sldNum" sz="quarter" idx="12"/>
          </p:nvPr>
        </p:nvSpPr>
        <p:spPr/>
        <p:txBody>
          <a:bodyPr/>
          <a:lstStyle/>
          <a:p>
            <a:fld id="{22F8216E-EA77-4E1B-8FE3-755736301F10}" type="slidenum">
              <a:rPr lang="en-US" smtClean="0"/>
              <a:t>6</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505733841"/>
              </p:ext>
            </p:extLst>
          </p:nvPr>
        </p:nvGraphicFramePr>
        <p:xfrm>
          <a:off x="0" y="2"/>
          <a:ext cx="9144000" cy="12991107"/>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xmlns="" val="20000"/>
                    </a:ext>
                  </a:extLst>
                </a:gridCol>
              </a:tblGrid>
              <a:tr h="724889">
                <a:tc>
                  <a:txBody>
                    <a:bodyPr/>
                    <a:lstStyle/>
                    <a:p>
                      <a:r>
                        <a:rPr lang="en-US" sz="2000" b="1" u="sng" dirty="0">
                          <a:solidFill>
                            <a:schemeClr val="lt1"/>
                          </a:solidFill>
                          <a:latin typeface="Calibri" charset="0"/>
                          <a:ea typeface="Calibri" charset="0"/>
                          <a:cs typeface="Calibri" charset="0"/>
                        </a:rPr>
                        <a:t>Appendix</a:t>
                      </a:r>
                      <a:r>
                        <a:rPr lang="en-US" sz="2000" b="1" u="sng" baseline="0" dirty="0">
                          <a:solidFill>
                            <a:schemeClr val="lt1"/>
                          </a:solidFill>
                          <a:latin typeface="Calibri" charset="0"/>
                          <a:ea typeface="Calibri" charset="0"/>
                          <a:cs typeface="Calibri" charset="0"/>
                        </a:rPr>
                        <a:t> D: Uniform Rapid Suspension</a:t>
                      </a:r>
                      <a:endParaRPr lang="en-US" sz="2000" b="1" dirty="0">
                        <a:solidFill>
                          <a:schemeClr val="bg1"/>
                        </a:solidFill>
                        <a:latin typeface="Calibri" charset="0"/>
                        <a:ea typeface="Calibri" charset="0"/>
                        <a:cs typeface="Calibri" charset="0"/>
                      </a:endParaRPr>
                    </a:p>
                    <a:p>
                      <a:endParaRPr lang="en-US" sz="1800" b="0" dirty="0">
                        <a:latin typeface="Calibri" charset="0"/>
                        <a:ea typeface="Calibri" charset="0"/>
                        <a:cs typeface="Calibri" charset="0"/>
                      </a:endParaRPr>
                    </a:p>
                  </a:txBody>
                  <a:tcPr/>
                </a:tc>
                <a:extLst>
                  <a:ext uri="{0D108BD9-81ED-4DB2-BD59-A6C34878D82A}">
                    <a16:rowId xmlns:a16="http://schemas.microsoft.com/office/drawing/2014/main" xmlns="" val="10000"/>
                  </a:ext>
                </a:extLst>
              </a:tr>
              <a:tr h="6133109">
                <a:tc>
                  <a:txBody>
                    <a:bodyPr/>
                    <a:lstStyle/>
                    <a:p>
                      <a:r>
                        <a:rPr lang="en-US" sz="1500" b="0" dirty="0">
                          <a:solidFill>
                            <a:srgbClr val="000000"/>
                          </a:solidFill>
                          <a:latin typeface="Calibri" charset="0"/>
                          <a:ea typeface="Calibri" charset="0"/>
                          <a:cs typeface="Calibri" charset="0"/>
                        </a:rPr>
                        <a:t>Issue </a:t>
                      </a:r>
                      <a:r>
                        <a:rPr lang="en-US" sz="1500" b="0" dirty="0" smtClean="0">
                          <a:solidFill>
                            <a:srgbClr val="000000"/>
                          </a:solidFill>
                          <a:latin typeface="Calibri" charset="0"/>
                          <a:ea typeface="Calibri" charset="0"/>
                          <a:cs typeface="Calibri" charset="0"/>
                        </a:rPr>
                        <a:t>Summary:</a:t>
                      </a:r>
                      <a:endParaRPr lang="en-US" sz="1500" b="0" dirty="0">
                        <a:solidFill>
                          <a:srgbClr val="000000"/>
                        </a:solidFill>
                        <a:latin typeface="Calibri" charset="0"/>
                        <a:ea typeface="Calibri" charset="0"/>
                        <a:cs typeface="Calibri" charset="0"/>
                      </a:endParaRPr>
                    </a:p>
                    <a:p>
                      <a:endParaRPr lang="en-US" sz="1500" b="0" dirty="0">
                        <a:solidFill>
                          <a:srgbClr val="000000"/>
                        </a:solidFill>
                        <a:latin typeface="Calibri" charset="0"/>
                        <a:ea typeface="Calibri" charset="0"/>
                        <a:cs typeface="Calibri" charset="0"/>
                      </a:endParaRPr>
                    </a:p>
                    <a:p>
                      <a:r>
                        <a:rPr lang="en-US" sz="1500" b="0" dirty="0">
                          <a:solidFill>
                            <a:srgbClr val="000000"/>
                          </a:solidFill>
                          <a:latin typeface="Calibri" charset="0"/>
                          <a:ea typeface="Calibri" charset="0"/>
                          <a:cs typeface="Calibri" charset="0"/>
                        </a:rPr>
                        <a:t>The majority of groups support the text of Appendix D as written or deferred to registrars. Otherwise, the following questions/issues were raised: </a:t>
                      </a:r>
                    </a:p>
                    <a:p>
                      <a:endParaRPr lang="en-US" sz="1500" b="0" dirty="0">
                        <a:solidFill>
                          <a:srgbClr val="000000"/>
                        </a:solidFill>
                        <a:latin typeface="Calibri" charset="0"/>
                        <a:ea typeface="Calibri" charset="0"/>
                        <a:cs typeface="Calibri" charset="0"/>
                      </a:endParaRPr>
                    </a:p>
                    <a:p>
                      <a:pPr marL="230188" indent="-230188">
                        <a:tabLst/>
                      </a:pPr>
                      <a:r>
                        <a:rPr lang="en-US" sz="1500" b="0" dirty="0">
                          <a:solidFill>
                            <a:srgbClr val="000000"/>
                          </a:solidFill>
                          <a:latin typeface="Calibri" charset="0"/>
                          <a:ea typeface="Calibri" charset="0"/>
                          <a:cs typeface="Calibri" charset="0"/>
                        </a:rPr>
                        <a:t>1. </a:t>
                      </a:r>
                      <a:r>
                        <a:rPr lang="en-US" sz="1500" b="0" dirty="0" smtClean="0">
                          <a:solidFill>
                            <a:srgbClr val="000000"/>
                          </a:solidFill>
                          <a:latin typeface="Calibri" charset="0"/>
                          <a:ea typeface="Calibri" charset="0"/>
                          <a:cs typeface="Calibri" charset="0"/>
                        </a:rPr>
                        <a:t> Should </a:t>
                      </a:r>
                      <a:r>
                        <a:rPr lang="en-US" sz="1500" b="0" dirty="0">
                          <a:solidFill>
                            <a:srgbClr val="000000"/>
                          </a:solidFill>
                          <a:latin typeface="Calibri" charset="0"/>
                          <a:ea typeface="Calibri" charset="0"/>
                          <a:cs typeface="Calibri" charset="0"/>
                        </a:rPr>
                        <a:t>the language "participate in another mechanism" in Section 1.1 be clarified or eliminated?</a:t>
                      </a:r>
                    </a:p>
                    <a:p>
                      <a:pPr marL="230188" indent="-230188">
                        <a:tabLst/>
                      </a:pPr>
                      <a:endParaRPr lang="en-US" sz="1500" b="0" dirty="0">
                        <a:solidFill>
                          <a:srgbClr val="000000"/>
                        </a:solidFill>
                        <a:latin typeface="Calibri" charset="0"/>
                        <a:ea typeface="Calibri" charset="0"/>
                        <a:cs typeface="Calibri" charset="0"/>
                      </a:endParaRPr>
                    </a:p>
                    <a:p>
                      <a:pPr marL="230188" indent="-230188">
                        <a:tabLst/>
                      </a:pPr>
                      <a:r>
                        <a:rPr lang="en-US" sz="1500" b="0" dirty="0">
                          <a:solidFill>
                            <a:srgbClr val="000000"/>
                          </a:solidFill>
                          <a:latin typeface="Calibri" charset="0"/>
                          <a:ea typeface="Calibri" charset="0"/>
                          <a:cs typeface="Calibri" charset="0"/>
                        </a:rPr>
                        <a:t>2. </a:t>
                      </a:r>
                      <a:r>
                        <a:rPr lang="en-US" sz="1500" b="0" dirty="0" smtClean="0">
                          <a:solidFill>
                            <a:srgbClr val="000000"/>
                          </a:solidFill>
                          <a:latin typeface="Calibri" charset="0"/>
                          <a:ea typeface="Calibri" charset="0"/>
                          <a:cs typeface="Calibri" charset="0"/>
                        </a:rPr>
                        <a:t> Does </a:t>
                      </a:r>
                      <a:r>
                        <a:rPr lang="en-US" sz="1500" b="0" dirty="0">
                          <a:solidFill>
                            <a:srgbClr val="000000"/>
                          </a:solidFill>
                          <a:latin typeface="Calibri" charset="0"/>
                          <a:ea typeface="Calibri" charset="0"/>
                          <a:cs typeface="Calibri" charset="0"/>
                        </a:rPr>
                        <a:t>the </a:t>
                      </a:r>
                      <a:r>
                        <a:rPr lang="en-US" sz="1500" b="0" dirty="0" smtClean="0">
                          <a:solidFill>
                            <a:srgbClr val="000000"/>
                          </a:solidFill>
                          <a:latin typeface="Calibri" charset="0"/>
                          <a:ea typeface="Calibri" charset="0"/>
                          <a:cs typeface="Calibri" charset="0"/>
                        </a:rPr>
                        <a:t>language </a:t>
                      </a:r>
                      <a:r>
                        <a:rPr lang="en-US" sz="1500" b="0" dirty="0">
                          <a:solidFill>
                            <a:srgbClr val="000000"/>
                          </a:solidFill>
                          <a:latin typeface="Calibri" charset="0"/>
                          <a:ea typeface="Calibri" charset="0"/>
                          <a:cs typeface="Calibri" charset="0"/>
                        </a:rPr>
                        <a:t>in section 1.2 </a:t>
                      </a:r>
                      <a:r>
                        <a:rPr lang="en-US" sz="1500" b="0" dirty="0" smtClean="0">
                          <a:solidFill>
                            <a:srgbClr val="000000"/>
                          </a:solidFill>
                          <a:latin typeface="Calibri" charset="0"/>
                          <a:ea typeface="Calibri" charset="0"/>
                          <a:cs typeface="Calibri" charset="0"/>
                        </a:rPr>
                        <a:t>create </a:t>
                      </a:r>
                      <a:r>
                        <a:rPr lang="en-US" sz="1500" b="0" dirty="0">
                          <a:solidFill>
                            <a:srgbClr val="000000"/>
                          </a:solidFill>
                          <a:latin typeface="Calibri" charset="0"/>
                          <a:ea typeface="Calibri" charset="0"/>
                          <a:cs typeface="Calibri" charset="0"/>
                        </a:rPr>
                        <a:t>possible </a:t>
                      </a:r>
                      <a:r>
                        <a:rPr lang="en-US" sz="1500" b="0" dirty="0" smtClean="0">
                          <a:solidFill>
                            <a:srgbClr val="000000"/>
                          </a:solidFill>
                          <a:latin typeface="Calibri" charset="0"/>
                          <a:ea typeface="Calibri" charset="0"/>
                          <a:cs typeface="Calibri" charset="0"/>
                        </a:rPr>
                        <a:t>incompatibilities </a:t>
                      </a:r>
                      <a:r>
                        <a:rPr lang="en-US" sz="1500" b="0" dirty="0">
                          <a:solidFill>
                            <a:srgbClr val="000000"/>
                          </a:solidFill>
                          <a:latin typeface="Calibri" charset="0"/>
                          <a:ea typeface="Calibri" charset="0"/>
                          <a:cs typeface="Calibri" charset="0"/>
                        </a:rPr>
                        <a:t>with existing URS procedures?</a:t>
                      </a:r>
                    </a:p>
                    <a:p>
                      <a:pPr marL="230188" indent="-230188">
                        <a:tabLst/>
                      </a:pPr>
                      <a:endParaRPr lang="en-US" sz="1500" b="0" dirty="0">
                        <a:solidFill>
                          <a:srgbClr val="000000"/>
                        </a:solidFill>
                        <a:latin typeface="Calibri" charset="0"/>
                        <a:ea typeface="Calibri" charset="0"/>
                        <a:cs typeface="Calibri" charset="0"/>
                      </a:endParaRPr>
                    </a:p>
                    <a:p>
                      <a:pPr marL="230188" indent="-230188">
                        <a:tabLst/>
                      </a:pPr>
                      <a:r>
                        <a:rPr lang="en-US" sz="1500" b="0" dirty="0">
                          <a:solidFill>
                            <a:srgbClr val="000000"/>
                          </a:solidFill>
                          <a:latin typeface="Calibri" charset="0"/>
                          <a:ea typeface="Calibri" charset="0"/>
                          <a:cs typeface="Calibri" charset="0"/>
                        </a:rPr>
                        <a:t>3. </a:t>
                      </a:r>
                      <a:r>
                        <a:rPr lang="en-US" sz="1500" b="0" dirty="0" smtClean="0">
                          <a:solidFill>
                            <a:srgbClr val="000000"/>
                          </a:solidFill>
                          <a:latin typeface="Calibri" charset="0"/>
                          <a:ea typeface="Calibri" charset="0"/>
                          <a:cs typeface="Calibri" charset="0"/>
                        </a:rPr>
                        <a:t> There </a:t>
                      </a:r>
                      <a:r>
                        <a:rPr lang="en-US" sz="1500" b="0" dirty="0">
                          <a:solidFill>
                            <a:srgbClr val="000000"/>
                          </a:solidFill>
                          <a:latin typeface="Calibri" charset="0"/>
                          <a:ea typeface="Calibri" charset="0"/>
                          <a:cs typeface="Calibri" charset="0"/>
                        </a:rPr>
                        <a:t>is currently no processing agreement with </a:t>
                      </a:r>
                      <a:r>
                        <a:rPr lang="en-US" sz="1500" b="0" dirty="0" smtClean="0">
                          <a:solidFill>
                            <a:srgbClr val="000000"/>
                          </a:solidFill>
                          <a:latin typeface="Calibri" charset="0"/>
                          <a:ea typeface="Calibri" charset="0"/>
                          <a:cs typeface="Calibri" charset="0"/>
                        </a:rPr>
                        <a:t>an Asian </a:t>
                      </a:r>
                      <a:r>
                        <a:rPr lang="en-US" sz="1500" b="0" dirty="0">
                          <a:solidFill>
                            <a:srgbClr val="000000"/>
                          </a:solidFill>
                          <a:latin typeface="Calibri" charset="0"/>
                          <a:ea typeface="Calibri" charset="0"/>
                          <a:cs typeface="Calibri" charset="0"/>
                        </a:rPr>
                        <a:t>URS </a:t>
                      </a:r>
                      <a:r>
                        <a:rPr lang="en-US" sz="1500" b="0" dirty="0" smtClean="0">
                          <a:solidFill>
                            <a:srgbClr val="000000"/>
                          </a:solidFill>
                          <a:latin typeface="Calibri" charset="0"/>
                          <a:ea typeface="Calibri" charset="0"/>
                          <a:cs typeface="Calibri" charset="0"/>
                        </a:rPr>
                        <a:t>provider </a:t>
                      </a:r>
                      <a:r>
                        <a:rPr lang="en-US" sz="1500" b="0" dirty="0">
                          <a:solidFill>
                            <a:srgbClr val="000000"/>
                          </a:solidFill>
                          <a:latin typeface="Calibri" charset="0"/>
                          <a:ea typeface="Calibri" charset="0"/>
                          <a:cs typeface="Calibri" charset="0"/>
                        </a:rPr>
                        <a:t>in place. Is this an issue for the EPDP Team</a:t>
                      </a:r>
                      <a:r>
                        <a:rPr lang="en-US" sz="1500" b="0" dirty="0" smtClean="0">
                          <a:solidFill>
                            <a:srgbClr val="000000"/>
                          </a:solidFill>
                          <a:latin typeface="Calibri" charset="0"/>
                          <a:ea typeface="Calibri" charset="0"/>
                          <a:cs typeface="Calibri" charset="0"/>
                        </a:rPr>
                        <a:t>?</a:t>
                      </a:r>
                    </a:p>
                    <a:p>
                      <a:pPr marL="230188" indent="-230188">
                        <a:tabLst/>
                      </a:pPr>
                      <a:endParaRPr lang="en-US" sz="1500" b="0" dirty="0" smtClean="0">
                        <a:solidFill>
                          <a:srgbClr val="000000"/>
                        </a:solidFill>
                        <a:latin typeface="Calibri" charset="0"/>
                        <a:ea typeface="Calibri" charset="0"/>
                        <a:cs typeface="Calibri" charset="0"/>
                      </a:endParaRPr>
                    </a:p>
                    <a:p>
                      <a:pPr marL="230188" indent="-230188">
                        <a:tabLst/>
                      </a:pPr>
                      <a:r>
                        <a:rPr lang="en-US" sz="1500" b="0" kern="1200" dirty="0" smtClean="0">
                          <a:solidFill>
                            <a:srgbClr val="000000"/>
                          </a:solidFill>
                          <a:latin typeface="Calibri" charset="0"/>
                          <a:ea typeface="Calibri" charset="0"/>
                          <a:cs typeface="Calibri" charset="0"/>
                        </a:rPr>
                        <a:t>4.  Does the term "contact details" in Section 2 of Appendix D need to be further defined?</a:t>
                      </a:r>
                    </a:p>
                    <a:p>
                      <a:pPr marL="230188" indent="-230188">
                        <a:tabLst/>
                      </a:pPr>
                      <a:endParaRPr lang="en-US" sz="1500" b="0" kern="1200" dirty="0" smtClean="0">
                        <a:solidFill>
                          <a:srgbClr val="000000"/>
                        </a:solidFill>
                        <a:latin typeface="Calibri" charset="0"/>
                        <a:ea typeface="Calibri" charset="0"/>
                        <a:cs typeface="Calibri" charset="0"/>
                      </a:endParaRPr>
                    </a:p>
                    <a:p>
                      <a:pPr marL="230188" indent="-230188">
                        <a:tabLst/>
                      </a:pPr>
                      <a:r>
                        <a:rPr lang="en-US" sz="1500" b="0" kern="1200" dirty="0" smtClean="0">
                          <a:solidFill>
                            <a:srgbClr val="000000"/>
                          </a:solidFill>
                          <a:latin typeface="Calibri" charset="0"/>
                          <a:ea typeface="Calibri" charset="0"/>
                          <a:cs typeface="Calibri" charset="0"/>
                        </a:rPr>
                        <a:t>5.  Should language allowing the Complainant to file an amended URS Complaint after</a:t>
                      </a:r>
                      <a:r>
                        <a:rPr lang="en-US" sz="1500" b="0" kern="1200" baseline="0" dirty="0" smtClean="0">
                          <a:solidFill>
                            <a:srgbClr val="000000"/>
                          </a:solidFill>
                          <a:latin typeface="Calibri" charset="0"/>
                          <a:ea typeface="Calibri" charset="0"/>
                          <a:cs typeface="Calibri" charset="0"/>
                        </a:rPr>
                        <a:t> it receives</a:t>
                      </a:r>
                      <a:r>
                        <a:rPr lang="en-US" sz="1500" b="0" kern="1200" dirty="0" smtClean="0">
                          <a:solidFill>
                            <a:srgbClr val="000000"/>
                          </a:solidFill>
                          <a:latin typeface="Calibri" charset="0"/>
                          <a:ea typeface="Calibri" charset="0"/>
                          <a:cs typeface="Calibri" charset="0"/>
                        </a:rPr>
                        <a:t> registration data be included in Section 2?</a:t>
                      </a:r>
                    </a:p>
                    <a:p>
                      <a:pPr marL="230188" indent="-230188">
                        <a:tabLst/>
                      </a:pPr>
                      <a:endParaRPr lang="en-US" sz="1500" b="0" kern="1200" dirty="0" smtClean="0">
                        <a:solidFill>
                          <a:srgbClr val="000000"/>
                        </a:solidFill>
                        <a:latin typeface="Calibri" charset="0"/>
                        <a:ea typeface="Calibri" charset="0"/>
                        <a:cs typeface="Calibri" charset="0"/>
                      </a:endParaRPr>
                    </a:p>
                    <a:p>
                      <a:pPr marL="230188" indent="-230188">
                        <a:tabLst/>
                      </a:pPr>
                      <a:r>
                        <a:rPr lang="en-US" sz="1500" b="0" kern="1200" dirty="0" smtClean="0">
                          <a:solidFill>
                            <a:srgbClr val="000000"/>
                          </a:solidFill>
                          <a:latin typeface="Calibri" charset="0"/>
                          <a:ea typeface="Calibri" charset="0"/>
                          <a:cs typeface="Calibri" charset="0"/>
                        </a:rPr>
                        <a:t>6.  Is the review of Appendix D more appropriately addressed by the RPM PDP?</a:t>
                      </a:r>
                    </a:p>
                    <a:p>
                      <a:pPr marL="230188" indent="-230188">
                        <a:tabLst/>
                      </a:pPr>
                      <a:endParaRPr lang="en-US" sz="1500" b="0" kern="1200" dirty="0" smtClean="0">
                        <a:solidFill>
                          <a:srgbClr val="000000"/>
                        </a:solidFill>
                        <a:latin typeface="Calibri" charset="0"/>
                        <a:ea typeface="Calibri" charset="0"/>
                        <a:cs typeface="Calibri" charset="0"/>
                      </a:endParaRPr>
                    </a:p>
                    <a:p>
                      <a:pPr marL="230188" marR="0" indent="-230188" algn="l" defTabSz="457200" rtl="0" eaLnBrk="1" fontAlgn="auto" latinLnBrk="0" hangingPunct="1">
                        <a:lnSpc>
                          <a:spcPct val="100000"/>
                        </a:lnSpc>
                        <a:spcBef>
                          <a:spcPts val="0"/>
                        </a:spcBef>
                        <a:spcAft>
                          <a:spcPts val="0"/>
                        </a:spcAft>
                        <a:buClrTx/>
                        <a:buSzTx/>
                        <a:buFontTx/>
                        <a:buNone/>
                        <a:tabLst/>
                        <a:defRPr/>
                      </a:pPr>
                      <a:r>
                        <a:rPr lang="en-US" sz="1500" b="0" kern="1200" dirty="0" smtClean="0">
                          <a:solidFill>
                            <a:srgbClr val="000000"/>
                          </a:solidFill>
                          <a:latin typeface="Calibri" charset="0"/>
                          <a:ea typeface="Calibri" charset="0"/>
                          <a:cs typeface="Calibri" charset="0"/>
                        </a:rPr>
                        <a:t>7.  Should the review of Appendix D be deferred until after the EPDP Team deliberates on the access</a:t>
                      </a:r>
                      <a:r>
                        <a:rPr lang="en-US" sz="1500" b="0" kern="1200" baseline="0" dirty="0" smtClean="0">
                          <a:solidFill>
                            <a:srgbClr val="000000"/>
                          </a:solidFill>
                          <a:latin typeface="Calibri" charset="0"/>
                          <a:ea typeface="Calibri" charset="0"/>
                          <a:cs typeface="Calibri" charset="0"/>
                        </a:rPr>
                        <a:t> </a:t>
                      </a:r>
                      <a:r>
                        <a:rPr lang="en-US" sz="1500" b="0" kern="1200" dirty="0" smtClean="0">
                          <a:solidFill>
                            <a:srgbClr val="000000"/>
                          </a:solidFill>
                          <a:latin typeface="Calibri" charset="0"/>
                          <a:ea typeface="Calibri" charset="0"/>
                          <a:cs typeface="Calibri" charset="0"/>
                        </a:rPr>
                        <a:t>model/framework?</a:t>
                      </a:r>
                    </a:p>
                    <a:p>
                      <a:pPr marL="230188" indent="-230188">
                        <a:tabLst/>
                      </a:pPr>
                      <a:endParaRPr lang="en-US" sz="1500" b="0" kern="1200" dirty="0" smtClean="0">
                        <a:solidFill>
                          <a:srgbClr val="000000"/>
                        </a:solidFill>
                        <a:latin typeface="Calibri" charset="0"/>
                        <a:ea typeface="Calibri" charset="0"/>
                        <a:cs typeface="Calibri" charset="0"/>
                      </a:endParaRPr>
                    </a:p>
                    <a:p>
                      <a:pPr marL="230188" indent="-230188">
                        <a:tabLst/>
                      </a:pPr>
                      <a:r>
                        <a:rPr lang="en-US" sz="1500" b="0" kern="1200" dirty="0" smtClean="0">
                          <a:solidFill>
                            <a:srgbClr val="000000"/>
                          </a:solidFill>
                          <a:latin typeface="Calibri" charset="0"/>
                          <a:ea typeface="Calibri" charset="0"/>
                          <a:cs typeface="Calibri" charset="0"/>
                        </a:rPr>
                        <a:t>8.  Does Section 2 of Appendix D need additional safeguards to ensure against abuse, i.e., a complainant filing "doe complaints" in an attempt to get registration data? </a:t>
                      </a:r>
                      <a:endParaRPr lang="en-US" sz="1500" b="0" dirty="0">
                        <a:solidFill>
                          <a:srgbClr val="000000"/>
                        </a:solidFill>
                        <a:latin typeface="Calibri" charset="0"/>
                        <a:ea typeface="Calibri" charset="0"/>
                        <a:cs typeface="Calibri" charset="0"/>
                      </a:endParaRPr>
                    </a:p>
                    <a:p>
                      <a:endParaRPr lang="en-US" sz="1700" b="0" dirty="0">
                        <a:solidFill>
                          <a:srgbClr val="000000"/>
                        </a:solidFill>
                        <a:latin typeface="Calibri" charset="0"/>
                        <a:ea typeface="Calibri" charset="0"/>
                        <a:cs typeface="Calibri" charset="0"/>
                      </a:endParaRPr>
                    </a:p>
                  </a:txBody>
                  <a:tcPr/>
                </a:tc>
                <a:extLst>
                  <a:ext uri="{0D108BD9-81ED-4DB2-BD59-A6C34878D82A}">
                    <a16:rowId xmlns:a16="http://schemas.microsoft.com/office/drawing/2014/main" xmlns="" val="10001"/>
                  </a:ext>
                </a:extLst>
              </a:tr>
              <a:tr h="6133109">
                <a:tc>
                  <a:txBody>
                    <a:bodyPr/>
                    <a:lstStyle/>
                    <a:p>
                      <a:endParaRPr lang="en-US" sz="1700" b="0" dirty="0">
                        <a:solidFill>
                          <a:srgbClr val="000000"/>
                        </a:solidFill>
                        <a:latin typeface="Calibri" charset="0"/>
                        <a:ea typeface="Calibri" charset="0"/>
                        <a:cs typeface="Calibri" charset="0"/>
                      </a:endParaRPr>
                    </a:p>
                  </a:txBody>
                  <a:tcPr/>
                </a:tc>
              </a:tr>
            </a:tbl>
          </a:graphicData>
        </a:graphic>
      </p:graphicFrame>
    </p:spTree>
    <p:extLst>
      <p:ext uri="{BB962C8B-B14F-4D97-AF65-F5344CB8AC3E}">
        <p14:creationId xmlns:p14="http://schemas.microsoft.com/office/powerpoint/2010/main" val="1256432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0CADC-A696-49B3-9AEE-9735AF3EEF59}" type="datetimeFigureOut">
              <a:rPr lang="en-US" smtClean="0"/>
              <a:t>8/15/18</a:t>
            </a:fld>
            <a:endParaRPr lang="en-US"/>
          </a:p>
        </p:txBody>
      </p:sp>
      <p:sp>
        <p:nvSpPr>
          <p:cNvPr id="4" name="Slide Number Placeholder 3"/>
          <p:cNvSpPr>
            <a:spLocks noGrp="1"/>
          </p:cNvSpPr>
          <p:nvPr>
            <p:ph type="sldNum" sz="quarter" idx="12"/>
          </p:nvPr>
        </p:nvSpPr>
        <p:spPr/>
        <p:txBody>
          <a:bodyPr/>
          <a:lstStyle/>
          <a:p>
            <a:fld id="{22F8216E-EA77-4E1B-8FE3-755736301F10}" type="slidenum">
              <a:rPr lang="en-US" smtClean="0"/>
              <a:t>7</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921369439"/>
              </p:ext>
            </p:extLst>
          </p:nvPr>
        </p:nvGraphicFramePr>
        <p:xfrm>
          <a:off x="0" y="4"/>
          <a:ext cx="9144000" cy="6857996"/>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xmlns="" val="20000"/>
                    </a:ext>
                  </a:extLst>
                </a:gridCol>
              </a:tblGrid>
              <a:tr h="6999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u="sng" dirty="0">
                          <a:solidFill>
                            <a:schemeClr val="lt1"/>
                          </a:solidFill>
                          <a:latin typeface="Calibri" charset="0"/>
                          <a:ea typeface="Calibri" charset="0"/>
                          <a:cs typeface="Calibri" charset="0"/>
                        </a:rPr>
                        <a:t>Appendix</a:t>
                      </a:r>
                      <a:r>
                        <a:rPr lang="en-US" sz="2000" b="1" u="sng" baseline="0" dirty="0">
                          <a:solidFill>
                            <a:schemeClr val="lt1"/>
                          </a:solidFill>
                          <a:latin typeface="Calibri" charset="0"/>
                          <a:ea typeface="Calibri" charset="0"/>
                          <a:cs typeface="Calibri" charset="0"/>
                        </a:rPr>
                        <a:t> </a:t>
                      </a:r>
                      <a:r>
                        <a:rPr lang="en-US" sz="2000" b="1" u="sng" baseline="0" dirty="0" smtClean="0">
                          <a:solidFill>
                            <a:schemeClr val="lt1"/>
                          </a:solidFill>
                          <a:latin typeface="Calibri" charset="0"/>
                          <a:ea typeface="Calibri" charset="0"/>
                          <a:cs typeface="Calibri" charset="0"/>
                        </a:rPr>
                        <a:t>E: </a:t>
                      </a:r>
                      <a:r>
                        <a:rPr lang="en-US" sz="2000" b="1" u="sng" baseline="0" dirty="0">
                          <a:solidFill>
                            <a:schemeClr val="lt1"/>
                          </a:solidFill>
                          <a:latin typeface="Calibri" charset="0"/>
                          <a:ea typeface="Calibri" charset="0"/>
                          <a:cs typeface="Calibri" charset="0"/>
                        </a:rPr>
                        <a:t>Uniform Domain Name Dispute Resolution Policy</a:t>
                      </a:r>
                      <a:endParaRPr lang="en-US" sz="2000" b="1" dirty="0">
                        <a:solidFill>
                          <a:schemeClr val="bg1"/>
                        </a:solidFill>
                        <a:latin typeface="Calibri" charset="0"/>
                        <a:ea typeface="Calibri" charset="0"/>
                        <a:cs typeface="Calibri" charset="0"/>
                      </a:endParaRPr>
                    </a:p>
                    <a:p>
                      <a:endParaRPr lang="en-US" sz="1800" b="0" dirty="0">
                        <a:latin typeface="Calibri" charset="0"/>
                        <a:ea typeface="Calibri" charset="0"/>
                        <a:cs typeface="Calibri" charset="0"/>
                      </a:endParaRPr>
                    </a:p>
                  </a:txBody>
                  <a:tcPr/>
                </a:tc>
                <a:extLst>
                  <a:ext uri="{0D108BD9-81ED-4DB2-BD59-A6C34878D82A}">
                    <a16:rowId xmlns:a16="http://schemas.microsoft.com/office/drawing/2014/main" xmlns="" val="10000"/>
                  </a:ext>
                </a:extLst>
              </a:tr>
              <a:tr h="6158010">
                <a:tc>
                  <a:txBody>
                    <a:bodyPr/>
                    <a:lstStyle/>
                    <a:p>
                      <a:r>
                        <a:rPr lang="en-US" sz="1600" b="0" kern="1200" dirty="0">
                          <a:solidFill>
                            <a:srgbClr val="000000"/>
                          </a:solidFill>
                          <a:latin typeface="Calibri" charset="0"/>
                          <a:ea typeface="Calibri" charset="0"/>
                          <a:cs typeface="Calibri" charset="0"/>
                        </a:rPr>
                        <a:t>Issue Summary:</a:t>
                      </a:r>
                    </a:p>
                    <a:p>
                      <a:endParaRPr lang="en-US" sz="1600" b="0" kern="1200" dirty="0">
                        <a:solidFill>
                          <a:srgbClr val="000000"/>
                        </a:solidFill>
                        <a:latin typeface="Calibri" charset="0"/>
                        <a:ea typeface="Calibri" charset="0"/>
                        <a:cs typeface="Calibri" charset="0"/>
                      </a:endParaRPr>
                    </a:p>
                    <a:p>
                      <a:r>
                        <a:rPr lang="en-US" sz="1600" b="0" kern="1200" dirty="0">
                          <a:solidFill>
                            <a:srgbClr val="000000"/>
                          </a:solidFill>
                          <a:latin typeface="Calibri" charset="0"/>
                          <a:ea typeface="Calibri" charset="0"/>
                          <a:cs typeface="Calibri" charset="0"/>
                        </a:rPr>
                        <a:t>The majority of groups support the text of Appendix E as written. Otherwise, the following questions/issues were raised: </a:t>
                      </a:r>
                    </a:p>
                    <a:p>
                      <a:endParaRPr lang="en-US" sz="1600" b="0" kern="1200" dirty="0">
                        <a:solidFill>
                          <a:srgbClr val="000000"/>
                        </a:solidFill>
                        <a:latin typeface="Calibri" charset="0"/>
                        <a:ea typeface="Calibri" charset="0"/>
                        <a:cs typeface="Calibri" charset="0"/>
                      </a:endParaRPr>
                    </a:p>
                    <a:p>
                      <a:pPr marL="230188" indent="-230188">
                        <a:tabLst/>
                      </a:pPr>
                      <a:r>
                        <a:rPr lang="en-US" sz="1600" b="0" kern="1200" dirty="0">
                          <a:solidFill>
                            <a:srgbClr val="000000"/>
                          </a:solidFill>
                          <a:latin typeface="Calibri" charset="0"/>
                          <a:ea typeface="Calibri" charset="0"/>
                          <a:cs typeface="Calibri" charset="0"/>
                        </a:rPr>
                        <a:t>1. Should the language "participate in another mechanism" in Section 1.1 be clarified or eliminated?</a:t>
                      </a:r>
                    </a:p>
                    <a:p>
                      <a:pPr marL="230188" indent="-230188">
                        <a:tabLst/>
                      </a:pPr>
                      <a:endParaRPr lang="en-US" sz="1600" b="0" kern="1200" dirty="0">
                        <a:solidFill>
                          <a:srgbClr val="000000"/>
                        </a:solidFill>
                        <a:latin typeface="Calibri" charset="0"/>
                        <a:ea typeface="Calibri" charset="0"/>
                        <a:cs typeface="Calibri" charset="0"/>
                      </a:endParaRPr>
                    </a:p>
                    <a:p>
                      <a:pPr marL="230188" indent="-230188">
                        <a:tabLst/>
                      </a:pPr>
                      <a:r>
                        <a:rPr lang="en-US" sz="1600" b="0" kern="1200" dirty="0">
                          <a:solidFill>
                            <a:srgbClr val="000000"/>
                          </a:solidFill>
                          <a:latin typeface="Calibri" charset="0"/>
                          <a:ea typeface="Calibri" charset="0"/>
                          <a:cs typeface="Calibri" charset="0"/>
                        </a:rPr>
                        <a:t>2. Does the language in section 1.2 create possible incompatibilities with existing UDRP procedures?</a:t>
                      </a:r>
                    </a:p>
                    <a:p>
                      <a:pPr marL="230188" indent="-230188">
                        <a:tabLst/>
                      </a:pPr>
                      <a:endParaRPr lang="en-US" sz="1600" b="0" kern="1200" dirty="0">
                        <a:solidFill>
                          <a:srgbClr val="000000"/>
                        </a:solidFill>
                        <a:latin typeface="Calibri" charset="0"/>
                        <a:ea typeface="Calibri" charset="0"/>
                        <a:cs typeface="Calibri" charset="0"/>
                      </a:endParaRPr>
                    </a:p>
                    <a:p>
                      <a:pPr marL="230188" indent="-230188">
                        <a:tabLst/>
                      </a:pPr>
                      <a:r>
                        <a:rPr lang="en-US" sz="1600" b="0" kern="1200" dirty="0">
                          <a:solidFill>
                            <a:srgbClr val="000000"/>
                          </a:solidFill>
                          <a:latin typeface="Calibri" charset="0"/>
                          <a:ea typeface="Calibri" charset="0"/>
                          <a:cs typeface="Calibri" charset="0"/>
                        </a:rPr>
                        <a:t>3. Does Section 2 of Appendix E require additional safeguards to ensure against abuse, i.e., a complainant filing "doe complaints" in an attempt to get registration data? </a:t>
                      </a:r>
                    </a:p>
                    <a:p>
                      <a:pPr marL="230188" indent="-230188">
                        <a:tabLst/>
                      </a:pPr>
                      <a:endParaRPr lang="en-US" sz="1600" b="0" kern="1200" dirty="0">
                        <a:solidFill>
                          <a:srgbClr val="000000"/>
                        </a:solidFill>
                        <a:latin typeface="Calibri" charset="0"/>
                        <a:ea typeface="Calibri" charset="0"/>
                        <a:cs typeface="Calibri" charset="0"/>
                      </a:endParaRPr>
                    </a:p>
                    <a:p>
                      <a:pPr marL="230188" indent="-230188">
                        <a:tabLst/>
                      </a:pPr>
                      <a:r>
                        <a:rPr lang="en-US" sz="1600" b="0" kern="1200" dirty="0">
                          <a:solidFill>
                            <a:srgbClr val="000000"/>
                          </a:solidFill>
                          <a:latin typeface="Calibri" charset="0"/>
                          <a:ea typeface="Calibri" charset="0"/>
                          <a:cs typeface="Calibri" charset="0"/>
                        </a:rPr>
                        <a:t>4. Should language allowing the Complainant to file an amended UDRP Complaint following receipt of registration data be included in Section 2 of Appendix E?</a:t>
                      </a:r>
                    </a:p>
                    <a:p>
                      <a:pPr marL="230188" indent="-230188">
                        <a:tabLst/>
                      </a:pPr>
                      <a:endParaRPr lang="en-US" sz="1600" b="0" kern="1200" dirty="0">
                        <a:solidFill>
                          <a:srgbClr val="000000"/>
                        </a:solidFill>
                        <a:latin typeface="Calibri" charset="0"/>
                        <a:ea typeface="Calibri" charset="0"/>
                        <a:cs typeface="Calibri" charset="0"/>
                      </a:endParaRPr>
                    </a:p>
                    <a:p>
                      <a:pPr marL="230188" indent="-230188">
                        <a:tabLst/>
                      </a:pPr>
                      <a:r>
                        <a:rPr lang="en-US" sz="1600" b="0" kern="1200" dirty="0">
                          <a:solidFill>
                            <a:srgbClr val="000000"/>
                          </a:solidFill>
                          <a:latin typeface="Calibri" charset="0"/>
                          <a:ea typeface="Calibri" charset="0"/>
                          <a:cs typeface="Calibri" charset="0"/>
                        </a:rPr>
                        <a:t>5. Is the EPDP Team's review of Appendix E more appropriately addressed by the RPM PDP?</a:t>
                      </a:r>
                    </a:p>
                    <a:p>
                      <a:pPr marL="230188" indent="-230188">
                        <a:tabLst/>
                      </a:pPr>
                      <a:endParaRPr lang="en-US" sz="1600" b="0" kern="1200" dirty="0">
                        <a:solidFill>
                          <a:srgbClr val="000000"/>
                        </a:solidFill>
                        <a:latin typeface="Calibri" charset="0"/>
                        <a:ea typeface="Calibri" charset="0"/>
                        <a:cs typeface="Calibri" charset="0"/>
                      </a:endParaRPr>
                    </a:p>
                    <a:p>
                      <a:pPr marL="230188" indent="-230188">
                        <a:tabLst/>
                      </a:pPr>
                      <a:r>
                        <a:rPr lang="en-US" sz="1600" b="0" kern="1200" dirty="0">
                          <a:solidFill>
                            <a:srgbClr val="000000"/>
                          </a:solidFill>
                          <a:latin typeface="Calibri" charset="0"/>
                          <a:ea typeface="Calibri" charset="0"/>
                          <a:cs typeface="Calibri" charset="0"/>
                        </a:rPr>
                        <a:t>6.</a:t>
                      </a:r>
                      <a:r>
                        <a:rPr lang="en-US" sz="1600" b="0" kern="1200" baseline="0" dirty="0">
                          <a:solidFill>
                            <a:srgbClr val="000000"/>
                          </a:solidFill>
                          <a:latin typeface="Calibri" charset="0"/>
                          <a:ea typeface="Calibri" charset="0"/>
                          <a:cs typeface="Calibri" charset="0"/>
                        </a:rPr>
                        <a:t> S</a:t>
                      </a:r>
                      <a:r>
                        <a:rPr lang="en-US" sz="1600" b="0" kern="1200" dirty="0">
                          <a:solidFill>
                            <a:srgbClr val="000000"/>
                          </a:solidFill>
                          <a:latin typeface="Calibri" charset="0"/>
                          <a:ea typeface="Calibri" charset="0"/>
                          <a:cs typeface="Calibri" charset="0"/>
                        </a:rPr>
                        <a:t>hould the review of Appendix E be deferred until after the EPDP Team deliberates on the access model/framework?</a:t>
                      </a:r>
                    </a:p>
                    <a:p>
                      <a:endParaRPr lang="en-US" sz="1800" b="0" kern="1200" dirty="0">
                        <a:solidFill>
                          <a:srgbClr val="000000"/>
                        </a:solidFill>
                        <a:latin typeface="Calibri" charset="0"/>
                        <a:ea typeface="Calibri" charset="0"/>
                        <a:cs typeface="Calibri" charset="0"/>
                      </a:endParaRPr>
                    </a:p>
                    <a:p>
                      <a:endParaRPr lang="en-US" sz="1800" b="0" kern="1200" dirty="0">
                        <a:solidFill>
                          <a:srgbClr val="000000"/>
                        </a:solidFill>
                        <a:latin typeface="Calibri" charset="0"/>
                        <a:ea typeface="Calibri" charset="0"/>
                        <a:cs typeface="Calibri"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613003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0CADC-A696-49B3-9AEE-9735AF3EEF59}" type="datetimeFigureOut">
              <a:rPr lang="en-US" smtClean="0"/>
              <a:t>8/15/18</a:t>
            </a:fld>
            <a:endParaRPr lang="en-US"/>
          </a:p>
        </p:txBody>
      </p:sp>
      <p:sp>
        <p:nvSpPr>
          <p:cNvPr id="4" name="Slide Number Placeholder 3"/>
          <p:cNvSpPr>
            <a:spLocks noGrp="1"/>
          </p:cNvSpPr>
          <p:nvPr>
            <p:ph type="sldNum" sz="quarter" idx="12"/>
          </p:nvPr>
        </p:nvSpPr>
        <p:spPr/>
        <p:txBody>
          <a:bodyPr/>
          <a:lstStyle/>
          <a:p>
            <a:fld id="{22F8216E-EA77-4E1B-8FE3-755736301F10}" type="slidenum">
              <a:rPr lang="en-US" smtClean="0"/>
              <a:t>8</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666428110"/>
              </p:ext>
            </p:extLst>
          </p:nvPr>
        </p:nvGraphicFramePr>
        <p:xfrm>
          <a:off x="0" y="0"/>
          <a:ext cx="9144000" cy="6858000"/>
        </p:xfrm>
        <a:graphic>
          <a:graphicData uri="http://schemas.openxmlformats.org/drawingml/2006/table">
            <a:tbl>
              <a:tblPr firstRow="1" bandRow="1">
                <a:tableStyleId>{00A15C55-8517-42AA-B614-E9B94910E393}</a:tableStyleId>
              </a:tblPr>
              <a:tblGrid>
                <a:gridCol w="9144000">
                  <a:extLst>
                    <a:ext uri="{9D8B030D-6E8A-4147-A177-3AD203B41FA5}">
                      <a16:colId xmlns:a16="http://schemas.microsoft.com/office/drawing/2014/main" xmlns="" val="20000"/>
                    </a:ext>
                  </a:extLst>
                </a:gridCol>
              </a:tblGrid>
              <a:tr h="538221">
                <a:tc>
                  <a:txBody>
                    <a:bodyPr/>
                    <a:lstStyle/>
                    <a:p>
                      <a:pPr marL="0" lvl="0" indent="0">
                        <a:buFont typeface="+mj-lt"/>
                        <a:buNone/>
                      </a:pPr>
                      <a:r>
                        <a:rPr lang="en-US" sz="1800" b="1" dirty="0"/>
                        <a:t>Appendix</a:t>
                      </a:r>
                      <a:r>
                        <a:rPr lang="en-US" sz="1800" b="1" baseline="0" dirty="0"/>
                        <a:t> G: </a:t>
                      </a:r>
                      <a:r>
                        <a:rPr lang="en-US" sz="1800" b="1" dirty="0"/>
                        <a:t>Supplemental Procedures to the Transfer Policy, </a:t>
                      </a:r>
                      <a:r>
                        <a:rPr lang="en-US" sz="1800" b="1" dirty="0" smtClean="0"/>
                        <a:t>Sections 1</a:t>
                      </a:r>
                      <a:r>
                        <a:rPr lang="en-US" sz="1800" b="1" baseline="0" dirty="0" smtClean="0"/>
                        <a:t> &amp; </a:t>
                      </a:r>
                      <a:r>
                        <a:rPr lang="en-US" sz="1800" b="1" baseline="0" dirty="0"/>
                        <a:t>2</a:t>
                      </a:r>
                      <a:endParaRPr lang="en-US" sz="2000" b="1" dirty="0">
                        <a:latin typeface="Calibri" charset="0"/>
                        <a:ea typeface="Calibri" charset="0"/>
                        <a:cs typeface="Calibri" charset="0"/>
                      </a:endParaRPr>
                    </a:p>
                  </a:txBody>
                  <a:tcPr/>
                </a:tc>
                <a:extLst>
                  <a:ext uri="{0D108BD9-81ED-4DB2-BD59-A6C34878D82A}">
                    <a16:rowId xmlns:a16="http://schemas.microsoft.com/office/drawing/2014/main" xmlns="" val="10000"/>
                  </a:ext>
                </a:extLst>
              </a:tr>
              <a:tr h="6319779">
                <a:tc>
                  <a:txBody>
                    <a:bodyPr/>
                    <a:lstStyle/>
                    <a:p>
                      <a:r>
                        <a:rPr lang="en-US" sz="1700" b="0" dirty="0">
                          <a:latin typeface="Calibri" charset="0"/>
                          <a:ea typeface="Calibri" charset="0"/>
                          <a:cs typeface="Calibri" charset="0"/>
                        </a:rPr>
                        <a:t>Issue Summary:</a:t>
                      </a:r>
                    </a:p>
                    <a:p>
                      <a:endParaRPr lang="en-US" sz="1700" b="0" dirty="0">
                        <a:latin typeface="Calibri" charset="0"/>
                        <a:ea typeface="Calibri" charset="0"/>
                        <a:cs typeface="Calibri" charset="0"/>
                      </a:endParaRPr>
                    </a:p>
                    <a:p>
                      <a:r>
                        <a:rPr lang="en-US" sz="1700" b="0" dirty="0">
                          <a:latin typeface="Calibri" charset="0"/>
                          <a:ea typeface="Calibri" charset="0"/>
                          <a:cs typeface="Calibri" charset="0"/>
                        </a:rPr>
                        <a:t>The following concerns/issues were flagged by groups not in support of the language as written:</a:t>
                      </a:r>
                    </a:p>
                    <a:p>
                      <a:endParaRPr lang="en-US" sz="1700" b="0" dirty="0">
                        <a:latin typeface="Calibri" charset="0"/>
                        <a:ea typeface="Calibri" charset="0"/>
                        <a:cs typeface="Calibri" charset="0"/>
                      </a:endParaRPr>
                    </a:p>
                    <a:p>
                      <a:pPr marL="230188" indent="-230188">
                        <a:tabLst/>
                      </a:pPr>
                      <a:r>
                        <a:rPr lang="en-US" sz="1700" b="0" dirty="0">
                          <a:latin typeface="Calibri" charset="0"/>
                          <a:ea typeface="Calibri" charset="0"/>
                          <a:cs typeface="Calibri" charset="0"/>
                        </a:rPr>
                        <a:t>1. Does the revised transfer process create new security risks and vulnerabilities such as domain name theft and hijacking, and if so, should the EPDP Team address this as part of the work of this EPDP?</a:t>
                      </a:r>
                    </a:p>
                    <a:p>
                      <a:pPr marL="230188" indent="-230188">
                        <a:tabLst/>
                      </a:pPr>
                      <a:endParaRPr lang="en-US" sz="1700" b="0" dirty="0">
                        <a:latin typeface="Calibri" charset="0"/>
                        <a:ea typeface="Calibri" charset="0"/>
                        <a:cs typeface="Calibri" charset="0"/>
                      </a:endParaRPr>
                    </a:p>
                    <a:p>
                      <a:pPr marL="230188" indent="-230188">
                        <a:tabLst/>
                      </a:pPr>
                      <a:r>
                        <a:rPr lang="en-US" sz="1700" b="0" dirty="0">
                          <a:latin typeface="Calibri" charset="0"/>
                          <a:ea typeface="Calibri" charset="0"/>
                          <a:cs typeface="Calibri" charset="0"/>
                        </a:rPr>
                        <a:t>2. Should this Team's consideration be affected by existing efforts to replace/modify the Transfer Policy?</a:t>
                      </a:r>
                    </a:p>
                    <a:p>
                      <a:pPr marL="230188" indent="-230188">
                        <a:tabLst/>
                      </a:pPr>
                      <a:endParaRPr lang="en-US" sz="1700" b="0" dirty="0">
                        <a:latin typeface="Calibri" charset="0"/>
                        <a:ea typeface="Calibri" charset="0"/>
                        <a:cs typeface="Calibri" charset="0"/>
                      </a:endParaRPr>
                    </a:p>
                    <a:p>
                      <a:pPr marL="230188" indent="-230188">
                        <a:tabLst/>
                      </a:pPr>
                      <a:r>
                        <a:rPr lang="en-US" sz="1700" b="0" dirty="0">
                          <a:latin typeface="Calibri" charset="0"/>
                          <a:ea typeface="Calibri" charset="0"/>
                          <a:cs typeface="Calibri" charset="0"/>
                        </a:rPr>
                        <a:t>3. Does Section 1.2 of Appendix G, imposing redundant processes on the registrant, overly denigrate the user experience? Is there an alternative?</a:t>
                      </a:r>
                    </a:p>
                    <a:p>
                      <a:pPr marL="230188" indent="-230188">
                        <a:tabLst/>
                      </a:pPr>
                      <a:endParaRPr lang="en-US" sz="1700" b="0" dirty="0">
                        <a:latin typeface="Calibri" charset="0"/>
                        <a:ea typeface="Calibri" charset="0"/>
                        <a:cs typeface="Calibri" charset="0"/>
                      </a:endParaRPr>
                    </a:p>
                    <a:p>
                      <a:pPr marL="230188" indent="-230188">
                        <a:tabLst/>
                      </a:pPr>
                      <a:r>
                        <a:rPr lang="en-US" sz="1700" b="0" dirty="0">
                          <a:latin typeface="Calibri" charset="0"/>
                          <a:ea typeface="Calibri" charset="0"/>
                          <a:cs typeface="Calibri" charset="0"/>
                        </a:rPr>
                        <a:t>4. Should the language "to be offered" be removed from Section 1 to avoid confusion?</a:t>
                      </a:r>
                    </a:p>
                    <a:p>
                      <a:pPr marL="230188" indent="-230188">
                        <a:tabLst/>
                      </a:pPr>
                      <a:endParaRPr lang="en-US" sz="1700" b="0" dirty="0">
                        <a:solidFill>
                          <a:srgbClr val="000000"/>
                        </a:solidFill>
                        <a:latin typeface="Calibri" charset="0"/>
                        <a:ea typeface="Calibri" charset="0"/>
                        <a:cs typeface="Calibri" charset="0"/>
                      </a:endParaRPr>
                    </a:p>
                    <a:p>
                      <a:pPr marL="230188" indent="-230188">
                        <a:tabLst/>
                      </a:pPr>
                      <a:r>
                        <a:rPr lang="en-US" sz="1700" b="0" dirty="0">
                          <a:solidFill>
                            <a:srgbClr val="000000"/>
                          </a:solidFill>
                          <a:latin typeface="Calibri" charset="0"/>
                          <a:ea typeface="Calibri" charset="0"/>
                          <a:cs typeface="Calibri" charset="0"/>
                        </a:rPr>
                        <a:t>5.</a:t>
                      </a:r>
                      <a:r>
                        <a:rPr lang="en-US" sz="1700" b="0" baseline="0" dirty="0">
                          <a:solidFill>
                            <a:srgbClr val="000000"/>
                          </a:solidFill>
                          <a:latin typeface="Calibri" charset="0"/>
                          <a:ea typeface="Calibri" charset="0"/>
                          <a:cs typeface="Calibri" charset="0"/>
                        </a:rPr>
                        <a:t> </a:t>
                      </a:r>
                      <a:r>
                        <a:rPr lang="en-US" sz="1700" b="0" dirty="0">
                          <a:solidFill>
                            <a:srgbClr val="000000"/>
                          </a:solidFill>
                          <a:latin typeface="Calibri" charset="0"/>
                          <a:ea typeface="Calibri" charset="0"/>
                          <a:cs typeface="Calibri" charset="0"/>
                        </a:rPr>
                        <a:t>Is additional language necessary to ensure registry operators are able to process </a:t>
                      </a:r>
                      <a:r>
                        <a:rPr lang="en-US" sz="1700" b="0" dirty="0" err="1" smtClean="0">
                          <a:solidFill>
                            <a:srgbClr val="000000"/>
                          </a:solidFill>
                          <a:latin typeface="Calibri" charset="0"/>
                          <a:ea typeface="Calibri" charset="0"/>
                          <a:cs typeface="Calibri" charset="0"/>
                        </a:rPr>
                        <a:t>auth</a:t>
                      </a:r>
                      <a:r>
                        <a:rPr lang="en-US" sz="1700" b="0" dirty="0" smtClean="0">
                          <a:solidFill>
                            <a:srgbClr val="000000"/>
                          </a:solidFill>
                          <a:latin typeface="Calibri" charset="0"/>
                          <a:ea typeface="Calibri" charset="0"/>
                          <a:cs typeface="Calibri" charset="0"/>
                        </a:rPr>
                        <a:t>-code </a:t>
                      </a:r>
                      <a:r>
                        <a:rPr lang="en-US" sz="1700" b="0" dirty="0">
                          <a:solidFill>
                            <a:srgbClr val="000000"/>
                          </a:solidFill>
                          <a:latin typeface="Calibri" charset="0"/>
                          <a:ea typeface="Calibri" charset="0"/>
                          <a:cs typeface="Calibri" charset="0"/>
                        </a:rPr>
                        <a:t>changes in bulk?</a:t>
                      </a:r>
                    </a:p>
                    <a:p>
                      <a:pPr marL="230188" indent="-230188">
                        <a:tabLst/>
                      </a:pPr>
                      <a:endParaRPr lang="en-US" sz="1700" b="0" dirty="0">
                        <a:solidFill>
                          <a:srgbClr val="000000"/>
                        </a:solidFill>
                        <a:latin typeface="Calibri" charset="0"/>
                        <a:ea typeface="Calibri" charset="0"/>
                        <a:cs typeface="Calibri" charset="0"/>
                      </a:endParaRPr>
                    </a:p>
                    <a:p>
                      <a:pPr marL="230188" indent="-230188">
                        <a:tabLst/>
                      </a:pPr>
                      <a:r>
                        <a:rPr lang="en-US" sz="1700" b="0" dirty="0">
                          <a:solidFill>
                            <a:srgbClr val="000000"/>
                          </a:solidFill>
                          <a:latin typeface="Calibri" charset="0"/>
                          <a:ea typeface="Calibri" charset="0"/>
                          <a:cs typeface="Calibri" charset="0"/>
                        </a:rPr>
                        <a:t>6.</a:t>
                      </a:r>
                      <a:r>
                        <a:rPr lang="en-US" sz="1700" b="0" baseline="0" dirty="0">
                          <a:solidFill>
                            <a:srgbClr val="000000"/>
                          </a:solidFill>
                          <a:latin typeface="Calibri" charset="0"/>
                          <a:ea typeface="Calibri" charset="0"/>
                          <a:cs typeface="Calibri" charset="0"/>
                        </a:rPr>
                        <a:t> </a:t>
                      </a:r>
                      <a:r>
                        <a:rPr lang="en-US" sz="1700" b="0" dirty="0">
                          <a:solidFill>
                            <a:srgbClr val="000000"/>
                          </a:solidFill>
                          <a:latin typeface="Calibri" charset="0"/>
                          <a:ea typeface="Calibri" charset="0"/>
                          <a:cs typeface="Calibri" charset="0"/>
                        </a:rPr>
                        <a:t>Does the language "best practices" in Section 3 require additional clarity? </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26560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84" y="46179"/>
            <a:ext cx="8058671" cy="450663"/>
          </a:xfrm>
        </p:spPr>
        <p:txBody>
          <a:bodyPr/>
          <a:lstStyle/>
          <a:p>
            <a:r>
              <a:rPr lang="en-US" dirty="0"/>
              <a:t>Wrap Up</a:t>
            </a:r>
          </a:p>
        </p:txBody>
      </p:sp>
      <p:sp>
        <p:nvSpPr>
          <p:cNvPr id="3" name="TextBox 2"/>
          <p:cNvSpPr txBox="1"/>
          <p:nvPr/>
        </p:nvSpPr>
        <p:spPr>
          <a:xfrm>
            <a:off x="511823" y="1267968"/>
            <a:ext cx="7876032" cy="2215991"/>
          </a:xfrm>
          <a:prstGeom prst="rect">
            <a:avLst/>
          </a:prstGeom>
          <a:noFill/>
        </p:spPr>
        <p:txBody>
          <a:bodyPr wrap="square" lIns="0" tIns="0" rIns="0" bIns="0" rtlCol="0">
            <a:spAutoFit/>
          </a:bodyPr>
          <a:lstStyle/>
          <a:p>
            <a:r>
              <a:rPr lang="en-US" dirty="0"/>
              <a:t>Mid-course corrections to today’s meeting</a:t>
            </a:r>
          </a:p>
          <a:p>
            <a:endParaRPr lang="en-US" dirty="0"/>
          </a:p>
          <a:p>
            <a:r>
              <a:rPr lang="en-US" dirty="0"/>
              <a:t>Review actions items and questions for ICANN Org, if any</a:t>
            </a:r>
          </a:p>
          <a:p>
            <a:endParaRPr lang="en-US" dirty="0"/>
          </a:p>
          <a:p>
            <a:r>
              <a:rPr lang="en-US" dirty="0"/>
              <a:t>Next meeting to be scheduled for Tuesday 21 August at 13.00 UTC    </a:t>
            </a:r>
          </a:p>
          <a:p>
            <a:endParaRPr lang="en-US" dirty="0"/>
          </a:p>
          <a:p>
            <a:r>
              <a:rPr lang="en-US" dirty="0"/>
              <a:t>Note: Part 3 Temp Spec Survey submissions due by </a:t>
            </a:r>
            <a:r>
              <a:rPr lang="en-US" dirty="0">
                <a:solidFill>
                  <a:srgbClr val="FF0000"/>
                </a:solidFill>
              </a:rPr>
              <a:t>Sunday 19 August by 19.00 UTC</a:t>
            </a:r>
            <a:endParaRPr lang="en-US" dirty="0">
              <a:cs typeface="Source Sans Pro"/>
            </a:endParaRPr>
          </a:p>
        </p:txBody>
      </p:sp>
    </p:spTree>
    <p:extLst>
      <p:ext uri="{BB962C8B-B14F-4D97-AF65-F5344CB8AC3E}">
        <p14:creationId xmlns:p14="http://schemas.microsoft.com/office/powerpoint/2010/main" val="1012179062"/>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 PPT Template 4x3 20170607</Template>
  <TotalTime>3229</TotalTime>
  <Words>638</Words>
  <Application>Microsoft Macintosh PowerPoint</Application>
  <PresentationFormat>On-screen Show (4:3)</PresentationFormat>
  <Paragraphs>96</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Calibri</vt:lpstr>
      <vt:lpstr>ＭＳ Ｐゴシック</vt:lpstr>
      <vt:lpstr>Segoe UI</vt:lpstr>
      <vt:lpstr>Source Sans Pro</vt:lpstr>
      <vt:lpstr>Source Sans Pro Light</vt:lpstr>
      <vt:lpstr>Wingdings</vt:lpstr>
      <vt:lpstr>Arial</vt:lpstr>
      <vt:lpstr>ICANNPPT_Arial_4x3_June 2017_potx</vt:lpstr>
      <vt:lpstr>EPDP Team Meeting</vt:lpstr>
      <vt:lpstr>Agenda</vt:lpstr>
      <vt:lpstr>High-level Overview of EPDP Input Survey Part 3 Results </vt:lpstr>
      <vt:lpstr>PowerPoint Presentation</vt:lpstr>
      <vt:lpstr>Substantive discussion of Temporary Specification</vt:lpstr>
      <vt:lpstr>PowerPoint Presentation</vt:lpstr>
      <vt:lpstr>PowerPoint Presentation</vt:lpstr>
      <vt:lpstr>PowerPoint Presentation</vt:lpstr>
      <vt:lpstr>Wrap Up</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Marika Konings</dc:creator>
  <cp:lastModifiedBy>Caitlin Tubergen</cp:lastModifiedBy>
  <cp:revision>99</cp:revision>
  <cp:lastPrinted>2018-08-16T01:32:39Z</cp:lastPrinted>
  <dcterms:created xsi:type="dcterms:W3CDTF">2017-06-15T19:24:39Z</dcterms:created>
  <dcterms:modified xsi:type="dcterms:W3CDTF">2018-08-16T01:33:43Z</dcterms:modified>
</cp:coreProperties>
</file>