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8" r:id="rId5"/>
    <p:sldId id="264" r:id="rId6"/>
    <p:sldId id="262" r:id="rId7"/>
    <p:sldId id="266" r:id="rId8"/>
    <p:sldId id="265" r:id="rId9"/>
    <p:sldId id="263"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78B370-FA9D-46E9-80A3-740ED8137F68}" v="2" dt="2019-07-12T17:52:06.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44" autoAdjust="0"/>
  </p:normalViewPr>
  <p:slideViewPr>
    <p:cSldViewPr snapToGrid="0">
      <p:cViewPr varScale="1">
        <p:scale>
          <a:sx n="72" d="100"/>
          <a:sy n="72" d="100"/>
        </p:scale>
        <p:origin x="8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Svancarek (CELA)" userId="S::marksv@ntdev.microsoft.com::c10ef76f-b3c5-4c70-a97c-474f554476a6" providerId="AD" clId="Web-{7878B370-FA9D-46E9-80A3-740ED8137F68}"/>
    <pc:docChg chg="modSld">
      <pc:chgData name="Mark Svancarek (CELA)" userId="S::marksv@ntdev.microsoft.com::c10ef76f-b3c5-4c70-a97c-474f554476a6" providerId="AD" clId="Web-{7878B370-FA9D-46E9-80A3-740ED8137F68}" dt="2019-07-12T17:52:06.485" v="1" actId="1076"/>
      <pc:docMkLst>
        <pc:docMk/>
      </pc:docMkLst>
      <pc:sldChg chg="modSp">
        <pc:chgData name="Mark Svancarek (CELA)" userId="S::marksv@ntdev.microsoft.com::c10ef76f-b3c5-4c70-a97c-474f554476a6" providerId="AD" clId="Web-{7878B370-FA9D-46E9-80A3-740ED8137F68}" dt="2019-07-12T17:52:06.485" v="1" actId="1076"/>
        <pc:sldMkLst>
          <pc:docMk/>
          <pc:sldMk cId="4264071968" sldId="258"/>
        </pc:sldMkLst>
        <pc:picChg chg="mod">
          <ac:chgData name="Mark Svancarek (CELA)" userId="S::marksv@ntdev.microsoft.com::c10ef76f-b3c5-4c70-a97c-474f554476a6" providerId="AD" clId="Web-{7878B370-FA9D-46E9-80A3-740ED8137F68}" dt="2019-07-12T17:52:06.485" v="1" actId="1076"/>
          <ac:picMkLst>
            <pc:docMk/>
            <pc:sldMk cId="4264071968" sldId="258"/>
            <ac:picMk id="9" creationId="{53CD22D4-98FA-413A-B61B-88FC3E30025D}"/>
          </ac:picMkLst>
        </pc:picChg>
        <pc:cxnChg chg="mod">
          <ac:chgData name="Mark Svancarek (CELA)" userId="S::marksv@ntdev.microsoft.com::c10ef76f-b3c5-4c70-a97c-474f554476a6" providerId="AD" clId="Web-{7878B370-FA9D-46E9-80A3-740ED8137F68}" dt="2019-07-12T17:52:06.485" v="1" actId="1076"/>
          <ac:cxnSpMkLst>
            <pc:docMk/>
            <pc:sldMk cId="4264071968" sldId="258"/>
            <ac:cxnSpMk id="18" creationId="{11B43E18-1DD7-4CA3-8E27-85761A4608E4}"/>
          </ac:cxnSpMkLst>
        </pc:cxnChg>
        <pc:cxnChg chg="mod">
          <ac:chgData name="Mark Svancarek (CELA)" userId="S::marksv@ntdev.microsoft.com::c10ef76f-b3c5-4c70-a97c-474f554476a6" providerId="AD" clId="Web-{7878B370-FA9D-46E9-80A3-740ED8137F68}" dt="2019-07-12T17:52:06.485" v="1" actId="1076"/>
          <ac:cxnSpMkLst>
            <pc:docMk/>
            <pc:sldMk cId="4264071968" sldId="258"/>
            <ac:cxnSpMk id="21" creationId="{CB24B4CE-BC80-478E-9F3C-D4192BEF3D1F}"/>
          </ac:cxnSpMkLst>
        </pc:cxnChg>
        <pc:cxnChg chg="mod">
          <ac:chgData name="Mark Svancarek (CELA)" userId="S::marksv@ntdev.microsoft.com::c10ef76f-b3c5-4c70-a97c-474f554476a6" providerId="AD" clId="Web-{7878B370-FA9D-46E9-80A3-740ED8137F68}" dt="2019-07-12T17:52:06.485" v="1" actId="1076"/>
          <ac:cxnSpMkLst>
            <pc:docMk/>
            <pc:sldMk cId="4264071968" sldId="258"/>
            <ac:cxnSpMk id="49" creationId="{B2705872-5ABC-4797-9483-C9E22C78D9C5}"/>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8B65D-9A8A-4222-AA43-D2949D82A200}" type="datetimeFigureOut">
              <a:rPr lang="en-US"/>
              <a:t>9/20/2019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EF5CC-2DE7-419F-AE79-1492C1B4DDBE}" type="slidenum">
              <a:rPr lang="en-US"/>
              <a:t>‹#›</a:t>
            </a:fld>
            <a:endParaRPr lang="en-US"/>
          </a:p>
        </p:txBody>
      </p:sp>
    </p:spTree>
    <p:extLst>
      <p:ext uri="{BB962C8B-B14F-4D97-AF65-F5344CB8AC3E}">
        <p14:creationId xmlns:p14="http://schemas.microsoft.com/office/powerpoint/2010/main" val="334189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a:t>Note: ICANN Accuracy and Compliance flows are not shown.</a:t>
            </a:r>
          </a:p>
          <a:p>
            <a:r>
              <a:rPr lang="en-US" b="1"/>
              <a:t>1                     Pre-GDPR. Anonymous access, full data set delivered.  Queries go to CPs and data is returned from CPs.</a:t>
            </a:r>
            <a:endParaRPr lang="en-US" b="1">
              <a:cs typeface="Calibri"/>
            </a:endParaRPr>
          </a:p>
          <a:p>
            <a:r>
              <a:rPr lang="en-US"/>
              <a:t>2                     Unified Access model from ICANN org.  Accredited access, subset data delivered. Queries go to CPs and CPs evaluate credentials and determine which subset is authorized.</a:t>
            </a:r>
            <a:endParaRPr lang="en-US">
              <a:cs typeface="Calibri"/>
            </a:endParaRPr>
          </a:p>
          <a:p>
            <a:r>
              <a:rPr lang="en-US"/>
              <a:t>3,4                  Authorization Hub.  Accredited access, subset data delivered. Queries go to ICANN or CP. ICANN evaluates credentials and determines which subset is authorized.  CPs return the data that ICANN authorizes.</a:t>
            </a:r>
            <a:endParaRPr lang="en-US">
              <a:cs typeface="Calibri"/>
            </a:endParaRPr>
          </a:p>
          <a:p>
            <a:r>
              <a:rPr lang="en-US"/>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a:cs typeface="Calibri"/>
            </a:endParaRPr>
          </a:p>
          <a:p>
            <a:r>
              <a:rPr lang="en-US"/>
              <a:t>6                     Trusted Data Clearinghouse. Accredited access, subset data delivered. CPs deliver data to ICANN where it is stored.  ICANN evaluates credentials and determines which subset is authorized and delivers the subset data to the accredited requestor.</a:t>
            </a:r>
            <a:endParaRPr lang="en-US">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1</a:t>
            </a:fld>
            <a:endParaRPr lang="en-US"/>
          </a:p>
        </p:txBody>
      </p:sp>
    </p:spTree>
    <p:extLst>
      <p:ext uri="{BB962C8B-B14F-4D97-AF65-F5344CB8AC3E}">
        <p14:creationId xmlns:p14="http://schemas.microsoft.com/office/powerpoint/2010/main" val="807134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Note: ICANN Accuracy and Compliance flows are not shown.</a:t>
            </a:r>
          </a:p>
          <a:p>
            <a:r>
              <a:rPr lang="en-US"/>
              <a:t>1                     Pre-GDPR. Anonymous access, full data set delivered.  Queries go to CPs and data is returned from CPs.</a:t>
            </a:r>
          </a:p>
          <a:p>
            <a:r>
              <a:rPr lang="en-US" b="1"/>
              <a:t>2                     Unified Access model from ICANN org.  Accredited access, subset data delivered. Queries go to CPs and CPs evaluate credentials and determine which subset is authorized.</a:t>
            </a:r>
            <a:endParaRPr lang="en-US" b="1">
              <a:cs typeface="Calibri"/>
            </a:endParaRPr>
          </a:p>
          <a:p>
            <a:r>
              <a:rPr lang="en-US"/>
              <a:t>3,4                  Authorization Hub.  Accredited access, subset data delivered. Queries go to ICANN or CP. ICANN evaluates credentials and determines which subset is authorized.  CPs return the data that ICANN authorizes.</a:t>
            </a:r>
            <a:endParaRPr lang="en-US">
              <a:cs typeface="Calibri"/>
            </a:endParaRPr>
          </a:p>
          <a:p>
            <a:r>
              <a:rPr lang="en-US"/>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a:cs typeface="Calibri"/>
            </a:endParaRPr>
          </a:p>
          <a:p>
            <a:r>
              <a:rPr lang="en-US"/>
              <a:t>6                     Trusted Data Clearinghouse. Accredited access, subset data delivered. CPs deliver data to ICANN where it is stored.  ICANN evaluates credentials and determines which subset is authorized and delivers the subset data to the accredited requestor.</a:t>
            </a:r>
            <a:endParaRPr lang="en-US">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2</a:t>
            </a:fld>
            <a:endParaRPr lang="en-US"/>
          </a:p>
        </p:txBody>
      </p:sp>
    </p:spTree>
    <p:extLst>
      <p:ext uri="{BB962C8B-B14F-4D97-AF65-F5344CB8AC3E}">
        <p14:creationId xmlns:p14="http://schemas.microsoft.com/office/powerpoint/2010/main" val="210566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Note: ICANN Accuracy and Compliance flows are not shown.</a:t>
            </a:r>
          </a:p>
          <a:p>
            <a:r>
              <a:rPr lang="en-US"/>
              <a:t>1                     Pre-GDPR. Anonymous access, full data set delivered.  Queries go to CPs and data is returned from CPs.</a:t>
            </a:r>
          </a:p>
          <a:p>
            <a:r>
              <a:rPr lang="en-US"/>
              <a:t>2                     Unified Access model from ICANN org.  Accredited access, subset data delivered. Queries go to CPs and CPs evaluate credentials and determine which subset is authorized.</a:t>
            </a:r>
            <a:endParaRPr lang="en-US">
              <a:cs typeface="Calibri"/>
            </a:endParaRPr>
          </a:p>
          <a:p>
            <a:r>
              <a:rPr lang="en-US" b="1"/>
              <a:t>3,4                  Authorization Hub.  Accredited access, subset data delivered. Queries go to ICANN or CPs. ICANN evaluates credentials and determines which subset is authorized.  CPs return the data that ICANN authorizes.</a:t>
            </a:r>
            <a:endParaRPr lang="en-US" b="1">
              <a:cs typeface="Calibri"/>
            </a:endParaRPr>
          </a:p>
          <a:p>
            <a:r>
              <a:rPr lang="en-US"/>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a:cs typeface="Calibri"/>
            </a:endParaRPr>
          </a:p>
          <a:p>
            <a:r>
              <a:rPr lang="en-US"/>
              <a:t>6                     Trusted Data Clearinghouse. Accredited access, subset data delivered. CPs deliver data to ICANN where it is stored.  ICANN evaluates credentials and determines which subset is authorized and delivers the subset data to the accredited requestor.</a:t>
            </a:r>
            <a:endParaRPr lang="en-US">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3</a:t>
            </a:fld>
            <a:endParaRPr lang="en-US"/>
          </a:p>
        </p:txBody>
      </p:sp>
    </p:spTree>
    <p:extLst>
      <p:ext uri="{BB962C8B-B14F-4D97-AF65-F5344CB8AC3E}">
        <p14:creationId xmlns:p14="http://schemas.microsoft.com/office/powerpoint/2010/main" val="279411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Note: ICANN Accuracy and Compliance flows are not shown.</a:t>
            </a:r>
          </a:p>
          <a:p>
            <a:r>
              <a:rPr lang="en-US"/>
              <a:t>1                     Pre-GDPR. Anonymous access, full data set delivered.  Queries go to CPs and data is returned from CPs.</a:t>
            </a:r>
          </a:p>
          <a:p>
            <a:r>
              <a:rPr lang="en-US"/>
              <a:t>2                     Unified Access model from ICANN org.  Accredited access, subset data delivered. Queries go to CPs and CPs evaluate credentials and determine which subset is authorized.</a:t>
            </a:r>
            <a:endParaRPr lang="en-US">
              <a:cs typeface="Calibri"/>
            </a:endParaRPr>
          </a:p>
          <a:p>
            <a:r>
              <a:rPr lang="en-US" b="1"/>
              <a:t>3,4                  Authorization Hub.  Accredited access, subset data delivered. Queries go to ICANN or CP. ICANN evaluates credentials and determines which subset is authorized.  CPs return the data that ICANN authorizes.</a:t>
            </a:r>
            <a:endParaRPr lang="en-US" b="1">
              <a:cs typeface="Calibri"/>
            </a:endParaRPr>
          </a:p>
          <a:p>
            <a:r>
              <a:rPr lang="en-US"/>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a:cs typeface="Calibri"/>
            </a:endParaRPr>
          </a:p>
          <a:p>
            <a:r>
              <a:rPr lang="en-US"/>
              <a:t>6                     Trusted Data Clearinghouse. Accredited access, subset data delivered. CPs deliver data to ICANN where it is stored.  ICANN evaluates credentials and determines which subset is authorized and delivers the subset data to the accredited requestor.</a:t>
            </a:r>
            <a:endParaRPr lang="en-US">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4</a:t>
            </a:fld>
            <a:endParaRPr lang="en-US"/>
          </a:p>
        </p:txBody>
      </p:sp>
    </p:spTree>
    <p:extLst>
      <p:ext uri="{BB962C8B-B14F-4D97-AF65-F5344CB8AC3E}">
        <p14:creationId xmlns:p14="http://schemas.microsoft.com/office/powerpoint/2010/main" val="264785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Note: ICANN Accuracy and Compliance flows are not shown.</a:t>
            </a:r>
          </a:p>
          <a:p>
            <a:r>
              <a:rPr lang="en-US"/>
              <a:t>1                     Pre-GDPR. Anonymous access, full data set delivered.  Queries go to CPs and data is returned from CPs.</a:t>
            </a:r>
          </a:p>
          <a:p>
            <a:r>
              <a:rPr lang="en-US"/>
              <a:t>2                     Unified Access model from ICANN org.  Accredited access, subset data delivered. Queries go to CPs and CPs evaluate credentials and determine which subset is authorized.</a:t>
            </a:r>
            <a:endParaRPr lang="en-US">
              <a:cs typeface="Calibri"/>
            </a:endParaRPr>
          </a:p>
          <a:p>
            <a:r>
              <a:rPr lang="en-US"/>
              <a:t>3,4                  Authorization Hub.  Accredited access, subset data delivered. Queries go to ICANN or CP. ICANN evaluates credentials and determines which subset is authorized.  CPs return the data that ICANN authorizes.</a:t>
            </a:r>
            <a:endParaRPr lang="en-US">
              <a:cs typeface="Calibri"/>
            </a:endParaRPr>
          </a:p>
          <a:p>
            <a:r>
              <a:rPr lang="en-US" b="1"/>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b="1">
              <a:cs typeface="Calibri"/>
            </a:endParaRPr>
          </a:p>
          <a:p>
            <a:r>
              <a:rPr lang="en-US"/>
              <a:t>6                     Trusted Data Clearinghouse. Accredited access, subset data delivered. CPs deliver data to ICANN where it is stored.  ICANN evaluates credentials and determines which subset is authorized and delivers the subset data to the accredited requestor.</a:t>
            </a:r>
            <a:endParaRPr lang="en-US">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5</a:t>
            </a:fld>
            <a:endParaRPr lang="en-US"/>
          </a:p>
        </p:txBody>
      </p:sp>
    </p:spTree>
    <p:extLst>
      <p:ext uri="{BB962C8B-B14F-4D97-AF65-F5344CB8AC3E}">
        <p14:creationId xmlns:p14="http://schemas.microsoft.com/office/powerpoint/2010/main" val="349392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Note: ICANN Accuracy and Compliance flows are not shown.</a:t>
            </a:r>
          </a:p>
          <a:p>
            <a:r>
              <a:rPr lang="en-US"/>
              <a:t>1                     Pre-GDPR. Anonymous access, full data set delivered.  Queries go to CPs and data is returned from CPs.</a:t>
            </a:r>
          </a:p>
          <a:p>
            <a:r>
              <a:rPr lang="en-US"/>
              <a:t>2                     Unified Access model from ICANN org.  Accredited access, subset data delivered. Queries go to CPs and CPs evaluate credentials and determine which subset is authorized.</a:t>
            </a:r>
            <a:endParaRPr lang="en-US">
              <a:cs typeface="Calibri"/>
            </a:endParaRPr>
          </a:p>
          <a:p>
            <a:r>
              <a:rPr lang="en-US"/>
              <a:t>3,4                   Authorization Hub.  Accredited access, subset data delivered. Queries go to ICANN or CP. ICANN evaluates credentials and determines which subset is authorized.  CPs return the data that ICANN authorizes.</a:t>
            </a:r>
            <a:endParaRPr lang="en-US">
              <a:cs typeface="Calibri"/>
            </a:endParaRPr>
          </a:p>
          <a:p>
            <a:r>
              <a:rPr lang="en-US"/>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a:cs typeface="Calibri"/>
            </a:endParaRPr>
          </a:p>
          <a:p>
            <a:r>
              <a:rPr lang="en-US" b="1"/>
              <a:t>6                     Trusted Data Clearinghouse. Accredited access, subset data delivered. CPs deliver data to ICANN where it is stored.  ICANN evaluates credentials and determines which subset is authorized and delivers the subset data to the accredited requestor.</a:t>
            </a:r>
            <a:endParaRPr lang="en-US" b="1">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6</a:t>
            </a:fld>
            <a:endParaRPr lang="en-US"/>
          </a:p>
        </p:txBody>
      </p:sp>
    </p:spTree>
    <p:extLst>
      <p:ext uri="{BB962C8B-B14F-4D97-AF65-F5344CB8AC3E}">
        <p14:creationId xmlns:p14="http://schemas.microsoft.com/office/powerpoint/2010/main" val="1359329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a:t>Note: ICANN Accuracy and Compliance flows are not shown.</a:t>
            </a:r>
          </a:p>
          <a:p>
            <a:r>
              <a:rPr lang="en-US"/>
              <a:t>1                     Pre-GDPR. Anonymous access, full data set delivered.  Queries go to CPs and data is returned from CPs.</a:t>
            </a:r>
          </a:p>
          <a:p>
            <a:r>
              <a:rPr lang="en-US"/>
              <a:t>2                     Unified Access model from ICANN org.  Accredited access, subset data delivered. Queries go to CPs and CPs evaluate credentials and determine which subset is authorized.</a:t>
            </a:r>
            <a:endParaRPr lang="en-US">
              <a:cs typeface="Calibri"/>
            </a:endParaRPr>
          </a:p>
          <a:p>
            <a:r>
              <a:rPr lang="en-US"/>
              <a:t>3,4                   Authorization Hub.  Accredited access, subset data delivered. Queries go to ICANN or CP. ICANN evaluates credentials and determines which subset is authorized.  CPs return the data that ICANN authorizes.</a:t>
            </a:r>
            <a:endParaRPr lang="en-US">
              <a:cs typeface="Calibri"/>
            </a:endParaRPr>
          </a:p>
          <a:p>
            <a:r>
              <a:rPr lang="en-US"/>
              <a:t>5                     Query Hub. Accredited access, subset data delivered. Queries go to ICANN. ICANN evaluates credentials and determines which subset is authorized.  ICANN uses RDAP to pull the authorized subset from the CP and delivers the subset data to the accredited requestor.</a:t>
            </a:r>
            <a:endParaRPr lang="en-US">
              <a:cs typeface="Calibri"/>
            </a:endParaRPr>
          </a:p>
          <a:p>
            <a:r>
              <a:rPr lang="en-US" b="0"/>
              <a:t>6                     Trusted Data Clearinghouse. Accredited access, subset data delivered. CPs deliver data to ICANN where it is stored.  ICANN evaluates credentials and determines which subset is authorized and delivers the subset data to the accredited requestor.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a:cs typeface="Calibri"/>
              </a:rPr>
              <a:t>7	Trusted Data Clearinghouse with a direct contractual relationship between ICANN and the data subject. </a:t>
            </a:r>
            <a:r>
              <a:rPr lang="en-US" b="1"/>
              <a:t>Accredited access, subset data delivered. Updated RAA obliges registrar to enable a direct contractual relationship. Data subjects deliver data to ICANN where it is stored.  CPs may gain access to the data as a 3</a:t>
            </a:r>
            <a:r>
              <a:rPr lang="en-US" b="1" baseline="30000"/>
              <a:t>rd</a:t>
            </a:r>
            <a:r>
              <a:rPr lang="en-US" b="1"/>
              <a:t> party with an interest or purpose. ICANN evaluates credentials and determines which subset is authorized and delivers the subset data to the accredited requestor.</a:t>
            </a:r>
          </a:p>
          <a:p>
            <a:endParaRPr lang="en-US" b="0">
              <a:cs typeface="Calibri"/>
            </a:endParaRPr>
          </a:p>
          <a:p>
            <a:pPr marL="685800"/>
            <a:r>
              <a:rPr lang="en-US"/>
              <a:t>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EEF5CC-2DE7-419F-AE79-1492C1B4DDBE}" type="slidenum">
              <a:rPr lang="en-US"/>
              <a:t>7</a:t>
            </a:fld>
            <a:endParaRPr lang="en-US"/>
          </a:p>
        </p:txBody>
      </p:sp>
    </p:spTree>
    <p:extLst>
      <p:ext uri="{BB962C8B-B14F-4D97-AF65-F5344CB8AC3E}">
        <p14:creationId xmlns:p14="http://schemas.microsoft.com/office/powerpoint/2010/main" val="4096560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02D2A-25C8-4A4B-898E-0DAEA01DA2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2F7E0D-7010-4365-81DA-7E748678BF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6CA443-CBB0-4853-9DC2-B20DDE29E2C3}"/>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5" name="Footer Placeholder 4">
            <a:extLst>
              <a:ext uri="{FF2B5EF4-FFF2-40B4-BE49-F238E27FC236}">
                <a16:creationId xmlns:a16="http://schemas.microsoft.com/office/drawing/2014/main" id="{D61B019D-B5C3-462F-8B0E-2CF842D12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89DFD-5A9B-48CF-80A6-F30D1AE29F8D}"/>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148534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87FD6-E077-47E9-BD3B-7EB9D95075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E60D74-0275-418D-8C84-601C19FD80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91854-7743-4DA9-9969-6A0AF59F4679}"/>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5" name="Footer Placeholder 4">
            <a:extLst>
              <a:ext uri="{FF2B5EF4-FFF2-40B4-BE49-F238E27FC236}">
                <a16:creationId xmlns:a16="http://schemas.microsoft.com/office/drawing/2014/main" id="{E408F18C-E96F-43C4-8DE5-69638F9F6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E7B58-CE68-46CA-B3B9-099CC7F30EF0}"/>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26228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3EEF5-91FF-4EEB-94F7-C11C5C4B07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FE172-8F35-40DC-BF87-52132E6804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36B75-EC5C-416B-887B-426861637A5F}"/>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5" name="Footer Placeholder 4">
            <a:extLst>
              <a:ext uri="{FF2B5EF4-FFF2-40B4-BE49-F238E27FC236}">
                <a16:creationId xmlns:a16="http://schemas.microsoft.com/office/drawing/2014/main" id="{4322BF5B-7B18-4AE9-81D5-610A4F02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D7F5A-DD18-4073-BE09-0F4C788CADAE}"/>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276707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738D-9589-40CB-B492-F185B466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324A7-C2F2-4005-BA94-52567394E0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1E3104-D980-4EAA-842C-4BDDF539D5D5}"/>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5" name="Footer Placeholder 4">
            <a:extLst>
              <a:ext uri="{FF2B5EF4-FFF2-40B4-BE49-F238E27FC236}">
                <a16:creationId xmlns:a16="http://schemas.microsoft.com/office/drawing/2014/main" id="{0CFF2A10-4BC9-4F25-9085-635A6908CC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3A17D7-AD4B-4857-9418-BE0ED3B6F6A4}"/>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2283276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42F35-4A9A-4C4F-AF99-3E2B81A24B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91A140-E486-419B-8569-7F6397EFF7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B6DB7D-3A29-4597-B8E0-F035E687E6F5}"/>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5" name="Footer Placeholder 4">
            <a:extLst>
              <a:ext uri="{FF2B5EF4-FFF2-40B4-BE49-F238E27FC236}">
                <a16:creationId xmlns:a16="http://schemas.microsoft.com/office/drawing/2014/main" id="{2BBE1C3C-4376-4C4D-93CB-BCCD31F04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B82ED-BF6E-4538-A6F5-B1ABEA50D487}"/>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57978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A007-FF11-4CAD-85C3-848BFE1DE5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E48765-090D-4A0F-B5BB-7BC69CF3A6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D352D6-3AED-4756-9397-3EA661AA1F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3DFC80-43A3-49B5-876B-4EECA6624966}"/>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6" name="Footer Placeholder 5">
            <a:extLst>
              <a:ext uri="{FF2B5EF4-FFF2-40B4-BE49-F238E27FC236}">
                <a16:creationId xmlns:a16="http://schemas.microsoft.com/office/drawing/2014/main" id="{DE6FC735-2E5B-4B9C-B4B6-B93951175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42D42A-93C2-4652-BD7B-AB836405A28E}"/>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93314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38BA-171B-494D-B30A-111D68E5CF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E61ECB-EF41-4E33-B991-B44A855EE8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ED7F17-A3FB-4F39-A2CC-8C745B1C00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BB622F-7AFE-436E-AC51-A2F3E44A5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D05A55A-A5E4-40BA-AE88-378E9119DB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40B07E-4AF4-49AE-BA82-C4B905347802}"/>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8" name="Footer Placeholder 7">
            <a:extLst>
              <a:ext uri="{FF2B5EF4-FFF2-40B4-BE49-F238E27FC236}">
                <a16:creationId xmlns:a16="http://schemas.microsoft.com/office/drawing/2014/main" id="{F659766F-868B-4867-8246-46EC0C4D0E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8140C6-2485-454E-90C3-FB4290688C0E}"/>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327518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13EDE-788B-4B67-A4E5-DE139C9ED1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8B64D4-7EE0-449C-A45A-2F1A7688B4DA}"/>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4" name="Footer Placeholder 3">
            <a:extLst>
              <a:ext uri="{FF2B5EF4-FFF2-40B4-BE49-F238E27FC236}">
                <a16:creationId xmlns:a16="http://schemas.microsoft.com/office/drawing/2014/main" id="{EE4F67CC-8801-4D11-80B0-D0E2E4D9AB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D1EBE6-02EE-4307-AEEB-5C6059F242AC}"/>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227327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0468ED-6AEA-4DA4-90EB-DD32995E57B2}"/>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3" name="Footer Placeholder 2">
            <a:extLst>
              <a:ext uri="{FF2B5EF4-FFF2-40B4-BE49-F238E27FC236}">
                <a16:creationId xmlns:a16="http://schemas.microsoft.com/office/drawing/2014/main" id="{B319796F-FDBB-46AD-84DF-28CC8DF47B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42FB09-61D8-40E3-ABF7-19009C937148}"/>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287326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18163-C61A-4C65-A5E0-684A9038D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1A6CE5-4DEB-4BCC-B360-1C201DB32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18C641-41A8-4415-B7F4-A22B12905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F7BA2F-3259-4C9F-8393-941792054C1F}"/>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6" name="Footer Placeholder 5">
            <a:extLst>
              <a:ext uri="{FF2B5EF4-FFF2-40B4-BE49-F238E27FC236}">
                <a16:creationId xmlns:a16="http://schemas.microsoft.com/office/drawing/2014/main" id="{3C8EF406-6FE5-4D97-A610-131630CCA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293232-C7E3-4DA7-A870-FF55F4A9CF01}"/>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2450513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4A1D1-0E60-4389-9D05-14B8B75B9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103F2B-1AF7-4078-9C50-0801C10BB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BB4F84-327E-4B50-9CA3-1549AE858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519394-1C9C-43D5-9490-758AAB272814}"/>
              </a:ext>
            </a:extLst>
          </p:cNvPr>
          <p:cNvSpPr>
            <a:spLocks noGrp="1"/>
          </p:cNvSpPr>
          <p:nvPr>
            <p:ph type="dt" sz="half" idx="10"/>
          </p:nvPr>
        </p:nvSpPr>
        <p:spPr/>
        <p:txBody>
          <a:bodyPr/>
          <a:lstStyle/>
          <a:p>
            <a:fld id="{7573C45A-4AB4-4241-A6A0-FDF38DD69076}" type="datetimeFigureOut">
              <a:rPr lang="en-US" smtClean="0"/>
              <a:t>9/20/2019</a:t>
            </a:fld>
            <a:endParaRPr lang="en-US"/>
          </a:p>
        </p:txBody>
      </p:sp>
      <p:sp>
        <p:nvSpPr>
          <p:cNvPr id="6" name="Footer Placeholder 5">
            <a:extLst>
              <a:ext uri="{FF2B5EF4-FFF2-40B4-BE49-F238E27FC236}">
                <a16:creationId xmlns:a16="http://schemas.microsoft.com/office/drawing/2014/main" id="{9F15F6A2-D90A-4BB9-AC11-9F30552EC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D92B75-3F43-4637-B012-D1CEC9C0F805}"/>
              </a:ext>
            </a:extLst>
          </p:cNvPr>
          <p:cNvSpPr>
            <a:spLocks noGrp="1"/>
          </p:cNvSpPr>
          <p:nvPr>
            <p:ph type="sldNum" sz="quarter" idx="12"/>
          </p:nvPr>
        </p:nvSpPr>
        <p:spPr/>
        <p:txBody>
          <a:bodyPr/>
          <a:lstStyle/>
          <a:p>
            <a:fld id="{296D5774-6B95-4399-87E7-96D68C2576FA}" type="slidenum">
              <a:rPr lang="en-US" smtClean="0"/>
              <a:t>‹#›</a:t>
            </a:fld>
            <a:endParaRPr lang="en-US"/>
          </a:p>
        </p:txBody>
      </p:sp>
    </p:spTree>
    <p:extLst>
      <p:ext uri="{BB962C8B-B14F-4D97-AF65-F5344CB8AC3E}">
        <p14:creationId xmlns:p14="http://schemas.microsoft.com/office/powerpoint/2010/main" val="92193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6647A7-031E-4E31-BC5D-B0752CB91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A304E4-8663-43CB-A7DE-5A28E2315B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F6C2A-BA2C-49C2-B0A3-9FD7B9957B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C45A-4AB4-4241-A6A0-FDF38DD69076}" type="datetimeFigureOut">
              <a:rPr lang="en-US" smtClean="0"/>
              <a:t>9/20/2019</a:t>
            </a:fld>
            <a:endParaRPr lang="en-US"/>
          </a:p>
        </p:txBody>
      </p:sp>
      <p:sp>
        <p:nvSpPr>
          <p:cNvPr id="5" name="Footer Placeholder 4">
            <a:extLst>
              <a:ext uri="{FF2B5EF4-FFF2-40B4-BE49-F238E27FC236}">
                <a16:creationId xmlns:a16="http://schemas.microsoft.com/office/drawing/2014/main" id="{D052E859-FE7A-4732-9161-E6121FAF6E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6782F4-C45B-4CE0-88F3-0BAD34EF1D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D5774-6B95-4399-87E7-96D68C2576FA}" type="slidenum">
              <a:rPr lang="en-US" smtClean="0"/>
              <a:t>‹#›</a:t>
            </a:fld>
            <a:endParaRPr lang="en-US"/>
          </a:p>
        </p:txBody>
      </p:sp>
    </p:spTree>
    <p:extLst>
      <p:ext uri="{BB962C8B-B14F-4D97-AF65-F5344CB8AC3E}">
        <p14:creationId xmlns:p14="http://schemas.microsoft.com/office/powerpoint/2010/main" val="335499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10.svg"/><Relationship Id="rId9" Type="http://schemas.openxmlformats.org/officeDocument/2006/relationships/image" Target="../media/image7.png"/><Relationship Id="rId14" Type="http://schemas.openxmlformats.org/officeDocument/2006/relationships/image" Target="../media/image12.sv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10.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10.svg"/><Relationship Id="rId9" Type="http://schemas.openxmlformats.org/officeDocument/2006/relationships/image" Target="../media/image7.png"/><Relationship Id="rId14" Type="http://schemas.openxmlformats.org/officeDocument/2006/relationships/image" Target="../media/image12.svg"/></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10.svg"/><Relationship Id="rId9" Type="http://schemas.openxmlformats.org/officeDocument/2006/relationships/image" Target="../media/image7.png"/><Relationship Id="rId14" Type="http://schemas.openxmlformats.org/officeDocument/2006/relationships/image" Target="../media/image12.svg"/></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12.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10.svg"/><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12.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10.sv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9" name="Graphic 8" descr="Monitor">
            <a:extLst>
              <a:ext uri="{FF2B5EF4-FFF2-40B4-BE49-F238E27FC236}">
                <a16:creationId xmlns:a16="http://schemas.microsoft.com/office/drawing/2014/main" id="{53CD22D4-98FA-413A-B61B-88FC3E3002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3330" y="416373"/>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Anonymous WhoIs user</a:t>
            </a:r>
          </a:p>
        </p:txBody>
      </p:sp>
      <p:cxnSp>
        <p:nvCxnSpPr>
          <p:cNvPr id="18" name="Straight Arrow Connector 17">
            <a:extLst>
              <a:ext uri="{FF2B5EF4-FFF2-40B4-BE49-F238E27FC236}">
                <a16:creationId xmlns:a16="http://schemas.microsoft.com/office/drawing/2014/main" id="{11B43E18-1DD7-4CA3-8E27-85761A4608E4}"/>
              </a:ext>
            </a:extLst>
          </p:cNvPr>
          <p:cNvCxnSpPr>
            <a:cxnSpLocks/>
            <a:stCxn id="9" idx="3"/>
          </p:cNvCxnSpPr>
          <p:nvPr/>
        </p:nvCxnSpPr>
        <p:spPr>
          <a:xfrm>
            <a:off x="2422130" y="1330773"/>
            <a:ext cx="2082625" cy="1539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B24B4CE-BC80-478E-9F3C-D4192BEF3D1F}"/>
              </a:ext>
            </a:extLst>
          </p:cNvPr>
          <p:cNvCxnSpPr>
            <a:cxnSpLocks/>
            <a:stCxn id="9" idx="3"/>
          </p:cNvCxnSpPr>
          <p:nvPr/>
        </p:nvCxnSpPr>
        <p:spPr>
          <a:xfrm>
            <a:off x="2422130" y="1330773"/>
            <a:ext cx="2057969" cy="3515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FA587C3-9C5E-4480-9CE6-783EBD09F52A}"/>
              </a:ext>
            </a:extLst>
          </p:cNvPr>
          <p:cNvSpPr txBox="1"/>
          <p:nvPr/>
        </p:nvSpPr>
        <p:spPr>
          <a:xfrm rot="2184092">
            <a:off x="2656673" y="1944242"/>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sp>
        <p:nvSpPr>
          <p:cNvPr id="40" name="TextBox 39">
            <a:extLst>
              <a:ext uri="{FF2B5EF4-FFF2-40B4-BE49-F238E27FC236}">
                <a16:creationId xmlns:a16="http://schemas.microsoft.com/office/drawing/2014/main" id="{A726A3CB-6579-4472-9BA3-89568D9F185E}"/>
              </a:ext>
            </a:extLst>
          </p:cNvPr>
          <p:cNvSpPr txBox="1"/>
          <p:nvPr/>
        </p:nvSpPr>
        <p:spPr>
          <a:xfrm rot="3579933">
            <a:off x="1941185" y="3239378"/>
            <a:ext cx="3105264"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RAA 2013 Contract (Includes DNRRs)</a:t>
            </a:r>
          </a:p>
        </p:txBody>
      </p:sp>
      <p:sp>
        <p:nvSpPr>
          <p:cNvPr id="42" name="Arrow: Left 41">
            <a:extLst>
              <a:ext uri="{FF2B5EF4-FFF2-40B4-BE49-F238E27FC236}">
                <a16:creationId xmlns:a16="http://schemas.microsoft.com/office/drawing/2014/main" id="{8D1066F8-08E9-4932-BB96-18B06FD90652}"/>
              </a:ext>
            </a:extLst>
          </p:cNvPr>
          <p:cNvSpPr/>
          <p:nvPr/>
        </p:nvSpPr>
        <p:spPr>
          <a:xfrm>
            <a:off x="6429312" y="4913917"/>
            <a:ext cx="3420219" cy="924096"/>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5" name="Arrow: Left 44">
            <a:extLst>
              <a:ext uri="{FF2B5EF4-FFF2-40B4-BE49-F238E27FC236}">
                <a16:creationId xmlns:a16="http://schemas.microsoft.com/office/drawing/2014/main" id="{53D5B10F-5AB8-4835-A854-458FF3B67E66}"/>
              </a:ext>
            </a:extLst>
          </p:cNvPr>
          <p:cNvSpPr/>
          <p:nvPr/>
        </p:nvSpPr>
        <p:spPr>
          <a:xfrm rot="5400000">
            <a:off x="4477002" y="4173639"/>
            <a:ext cx="76461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5674C91-4EE9-49B6-92D3-5DA6180B52ED}"/>
              </a:ext>
            </a:extLst>
          </p:cNvPr>
          <p:cNvSpPr txBox="1"/>
          <p:nvPr/>
        </p:nvSpPr>
        <p:spPr>
          <a:xfrm>
            <a:off x="7225021" y="5134979"/>
            <a:ext cx="2168958"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7" name="TextBox 26">
            <a:extLst>
              <a:ext uri="{FF2B5EF4-FFF2-40B4-BE49-F238E27FC236}">
                <a16:creationId xmlns:a16="http://schemas.microsoft.com/office/drawing/2014/main" id="{98A3C0BD-8220-4037-9995-A880BB48D67B}"/>
              </a:ext>
            </a:extLst>
          </p:cNvPr>
          <p:cNvSpPr txBox="1"/>
          <p:nvPr/>
        </p:nvSpPr>
        <p:spPr>
          <a:xfrm>
            <a:off x="7225021" y="5364192"/>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28" name="TextBox 27">
            <a:extLst>
              <a:ext uri="{FF2B5EF4-FFF2-40B4-BE49-F238E27FC236}">
                <a16:creationId xmlns:a16="http://schemas.microsoft.com/office/drawing/2014/main" id="{65A74513-5CBF-44CC-ACF7-39DD49BBA1FE}"/>
              </a:ext>
            </a:extLst>
          </p:cNvPr>
          <p:cNvSpPr txBox="1"/>
          <p:nvPr/>
        </p:nvSpPr>
        <p:spPr>
          <a:xfrm>
            <a:off x="5026082" y="4101148"/>
            <a:ext cx="1194794" cy="646331"/>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nvGrpSpPr>
          <p:cNvPr id="59" name="Group 58">
            <a:extLst>
              <a:ext uri="{FF2B5EF4-FFF2-40B4-BE49-F238E27FC236}">
                <a16:creationId xmlns:a16="http://schemas.microsoft.com/office/drawing/2014/main" id="{B706969B-798D-4729-86CA-761C691E01FD}"/>
              </a:ext>
            </a:extLst>
          </p:cNvPr>
          <p:cNvGrpSpPr/>
          <p:nvPr/>
        </p:nvGrpSpPr>
        <p:grpSpPr>
          <a:xfrm rot="20162900">
            <a:off x="6326459" y="2149345"/>
            <a:ext cx="3322414" cy="514158"/>
            <a:chOff x="6304024" y="1584521"/>
            <a:chExt cx="2900936" cy="514158"/>
          </a:xfrm>
        </p:grpSpPr>
        <p:sp>
          <p:nvSpPr>
            <p:cNvPr id="44" name="Arrow: Left 43">
              <a:extLst>
                <a:ext uri="{FF2B5EF4-FFF2-40B4-BE49-F238E27FC236}">
                  <a16:creationId xmlns:a16="http://schemas.microsoft.com/office/drawing/2014/main" id="{FAB47581-A7ED-4712-89B9-7F77C60CBF3B}"/>
                </a:ext>
              </a:extLst>
            </p:cNvPr>
            <p:cNvSpPr/>
            <p:nvPr/>
          </p:nvSpPr>
          <p:spPr>
            <a:xfrm rot="10800000">
              <a:off x="6304024" y="1584521"/>
              <a:ext cx="290093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D8C86CA-21EE-4390-B55C-60DBB3599A5B}"/>
                </a:ext>
              </a:extLst>
            </p:cNvPr>
            <p:cNvSpPr txBox="1"/>
            <p:nvPr/>
          </p:nvSpPr>
          <p:spPr>
            <a:xfrm>
              <a:off x="6653029" y="1725391"/>
              <a:ext cx="2301442"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grpSp>
        <p:nvGrpSpPr>
          <p:cNvPr id="58" name="Group 57">
            <a:extLst>
              <a:ext uri="{FF2B5EF4-FFF2-40B4-BE49-F238E27FC236}">
                <a16:creationId xmlns:a16="http://schemas.microsoft.com/office/drawing/2014/main" id="{D38E7FCD-A413-4350-8BB3-F464E5EFFB0F}"/>
              </a:ext>
            </a:extLst>
          </p:cNvPr>
          <p:cNvGrpSpPr/>
          <p:nvPr/>
        </p:nvGrpSpPr>
        <p:grpSpPr>
          <a:xfrm rot="262150">
            <a:off x="6184874" y="3266414"/>
            <a:ext cx="3909096" cy="598989"/>
            <a:chOff x="6061090" y="2566892"/>
            <a:chExt cx="3909096" cy="598989"/>
          </a:xfrm>
        </p:grpSpPr>
        <p:sp>
          <p:nvSpPr>
            <p:cNvPr id="43" name="Arrow: Left 42">
              <a:extLst>
                <a:ext uri="{FF2B5EF4-FFF2-40B4-BE49-F238E27FC236}">
                  <a16:creationId xmlns:a16="http://schemas.microsoft.com/office/drawing/2014/main" id="{0D2FBC7F-24BC-4EF8-8DB1-B0A3D8F575C7}"/>
                </a:ext>
              </a:extLst>
            </p:cNvPr>
            <p:cNvSpPr/>
            <p:nvPr/>
          </p:nvSpPr>
          <p:spPr>
            <a:xfrm rot="8884132">
              <a:off x="6061090" y="2566892"/>
              <a:ext cx="390909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7181005-BE66-4F92-8043-254E3E499B98}"/>
                </a:ext>
              </a:extLst>
            </p:cNvPr>
            <p:cNvSpPr txBox="1"/>
            <p:nvPr/>
          </p:nvSpPr>
          <p:spPr>
            <a:xfrm rot="19688588">
              <a:off x="6560861" y="2888882"/>
              <a:ext cx="2264432"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sp>
        <p:nvSpPr>
          <p:cNvPr id="48" name="TextBox 47">
            <a:extLst>
              <a:ext uri="{FF2B5EF4-FFF2-40B4-BE49-F238E27FC236}">
                <a16:creationId xmlns:a16="http://schemas.microsoft.com/office/drawing/2014/main" id="{E6B93FC9-1C40-4ACF-95A7-42EC2EEC3550}"/>
              </a:ext>
            </a:extLst>
          </p:cNvPr>
          <p:cNvSpPr txBox="1"/>
          <p:nvPr/>
        </p:nvSpPr>
        <p:spPr>
          <a:xfrm rot="16200000">
            <a:off x="96288" y="3103595"/>
            <a:ext cx="2229200" cy="646331"/>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stCxn id="9" idx="2"/>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EAF4271A-64C9-477A-A06F-A969D99A8FA8}"/>
              </a:ext>
            </a:extLst>
          </p:cNvPr>
          <p:cNvSpPr txBox="1"/>
          <p:nvPr/>
        </p:nvSpPr>
        <p:spPr>
          <a:xfrm>
            <a:off x="4285490" y="54864"/>
            <a:ext cx="3058160" cy="400110"/>
          </a:xfrm>
          <a:prstGeom prst="rect">
            <a:avLst/>
          </a:prstGeom>
          <a:noFill/>
        </p:spPr>
        <p:txBody>
          <a:bodyPr wrap="square" rtlCol="0">
            <a:spAutoFit/>
          </a:bodyPr>
          <a:lstStyle/>
          <a:p>
            <a:pPr algn="ctr"/>
            <a:r>
              <a:rPr lang="en-US" sz="2000" b="1"/>
              <a:t>WhoIs - Pre-GDPR</a:t>
            </a:r>
          </a:p>
        </p:txBody>
      </p:sp>
      <p:cxnSp>
        <p:nvCxnSpPr>
          <p:cNvPr id="63" name="Straight Arrow Connector 62">
            <a:extLst>
              <a:ext uri="{FF2B5EF4-FFF2-40B4-BE49-F238E27FC236}">
                <a16:creationId xmlns:a16="http://schemas.microsoft.com/office/drawing/2014/main" id="{B7D117C9-F83E-46B5-9293-981014DC7ECC}"/>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0F6AB202-82BF-4A98-A0A4-167A4C34B5F8}"/>
              </a:ext>
            </a:extLst>
          </p:cNvPr>
          <p:cNvSpPr/>
          <p:nvPr/>
        </p:nvSpPr>
        <p:spPr>
          <a:xfrm>
            <a:off x="6687842" y="5950869"/>
            <a:ext cx="2872902"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p:txBody>
      </p:sp>
      <p:grpSp>
        <p:nvGrpSpPr>
          <p:cNvPr id="75" name="Group 74">
            <a:extLst>
              <a:ext uri="{FF2B5EF4-FFF2-40B4-BE49-F238E27FC236}">
                <a16:creationId xmlns:a16="http://schemas.microsoft.com/office/drawing/2014/main" id="{480C1406-568F-461F-A63B-F6E26768931F}"/>
              </a:ext>
            </a:extLst>
          </p:cNvPr>
          <p:cNvGrpSpPr/>
          <p:nvPr/>
        </p:nvGrpSpPr>
        <p:grpSpPr>
          <a:xfrm rot="20136825">
            <a:off x="7061257" y="2297195"/>
            <a:ext cx="2009217" cy="922405"/>
            <a:chOff x="4885696" y="1446202"/>
            <a:chExt cx="2678739" cy="922405"/>
          </a:xfrm>
        </p:grpSpPr>
        <p:cxnSp>
          <p:nvCxnSpPr>
            <p:cNvPr id="68" name="Straight Arrow Connector 67">
              <a:extLst>
                <a:ext uri="{FF2B5EF4-FFF2-40B4-BE49-F238E27FC236}">
                  <a16:creationId xmlns:a16="http://schemas.microsoft.com/office/drawing/2014/main" id="{2BD01E48-94AF-40BD-822C-B5C9E944330F}"/>
                </a:ext>
              </a:extLst>
            </p:cNvPr>
            <p:cNvCxnSpPr>
              <a:cxnSpLocks/>
            </p:cNvCxnSpPr>
            <p:nvPr/>
          </p:nvCxnSpPr>
          <p:spPr>
            <a:xfrm rot="1463175" flipV="1">
              <a:off x="4885696" y="1446202"/>
              <a:ext cx="2678739" cy="922405"/>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EB574A63-E617-4F4D-8DE5-9A1D145ECC2E}"/>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
        <p:nvSpPr>
          <p:cNvPr id="70" name="Arrow: Left 69">
            <a:extLst>
              <a:ext uri="{FF2B5EF4-FFF2-40B4-BE49-F238E27FC236}">
                <a16:creationId xmlns:a16="http://schemas.microsoft.com/office/drawing/2014/main" id="{FF72F763-67A9-4CBB-807F-3A2859FE61F0}"/>
              </a:ext>
            </a:extLst>
          </p:cNvPr>
          <p:cNvSpPr/>
          <p:nvPr/>
        </p:nvSpPr>
        <p:spPr>
          <a:xfrm>
            <a:off x="2219153" y="5134940"/>
            <a:ext cx="2236500"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8FC06C75-C790-4A85-BC41-3396A23BE984}"/>
              </a:ext>
            </a:extLst>
          </p:cNvPr>
          <p:cNvSpPr txBox="1"/>
          <p:nvPr/>
        </p:nvSpPr>
        <p:spPr>
          <a:xfrm>
            <a:off x="2380488" y="5373142"/>
            <a:ext cx="2236500" cy="274320"/>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72" name="TextBox 71">
            <a:extLst>
              <a:ext uri="{FF2B5EF4-FFF2-40B4-BE49-F238E27FC236}">
                <a16:creationId xmlns:a16="http://schemas.microsoft.com/office/drawing/2014/main" id="{CD1A3309-9302-4EAA-850A-6D50078811C2}"/>
              </a:ext>
            </a:extLst>
          </p:cNvPr>
          <p:cNvSpPr txBox="1"/>
          <p:nvPr/>
        </p:nvSpPr>
        <p:spPr>
          <a:xfrm>
            <a:off x="2405757" y="5527227"/>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grpSp>
        <p:nvGrpSpPr>
          <p:cNvPr id="81" name="Group 80">
            <a:extLst>
              <a:ext uri="{FF2B5EF4-FFF2-40B4-BE49-F238E27FC236}">
                <a16:creationId xmlns:a16="http://schemas.microsoft.com/office/drawing/2014/main" id="{F070F2E9-54E0-4FEE-8B41-0D912EE83E58}"/>
              </a:ext>
            </a:extLst>
          </p:cNvPr>
          <p:cNvGrpSpPr/>
          <p:nvPr/>
        </p:nvGrpSpPr>
        <p:grpSpPr>
          <a:xfrm rot="19984773">
            <a:off x="7353675" y="3372719"/>
            <a:ext cx="2009217" cy="922405"/>
            <a:chOff x="4885696" y="1446202"/>
            <a:chExt cx="2678739" cy="922405"/>
          </a:xfrm>
        </p:grpSpPr>
        <p:cxnSp>
          <p:nvCxnSpPr>
            <p:cNvPr id="82" name="Straight Arrow Connector 81">
              <a:extLst>
                <a:ext uri="{FF2B5EF4-FFF2-40B4-BE49-F238E27FC236}">
                  <a16:creationId xmlns:a16="http://schemas.microsoft.com/office/drawing/2014/main" id="{37ED2E7C-0EC7-4A4D-856F-FC52FFA1A32C}"/>
                </a:ext>
              </a:extLst>
            </p:cNvPr>
            <p:cNvCxnSpPr>
              <a:cxnSpLocks/>
            </p:cNvCxnSpPr>
            <p:nvPr/>
          </p:nvCxnSpPr>
          <p:spPr>
            <a:xfrm rot="1463175" flipV="1">
              <a:off x="4885696" y="1446202"/>
              <a:ext cx="2678739" cy="922405"/>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D7166262-1F5F-46AE-84E9-07203E703A39}"/>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Tree>
    <p:extLst>
      <p:ext uri="{BB962C8B-B14F-4D97-AF65-F5344CB8AC3E}">
        <p14:creationId xmlns:p14="http://schemas.microsoft.com/office/powerpoint/2010/main" val="426407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Arrow: Left 65">
            <a:extLst>
              <a:ext uri="{FF2B5EF4-FFF2-40B4-BE49-F238E27FC236}">
                <a16:creationId xmlns:a16="http://schemas.microsoft.com/office/drawing/2014/main" id="{B1026179-BB05-4D8A-B9AA-83E2D4B33A1B}"/>
              </a:ext>
            </a:extLst>
          </p:cNvPr>
          <p:cNvSpPr/>
          <p:nvPr/>
        </p:nvSpPr>
        <p:spPr>
          <a:xfrm rot="16200000">
            <a:off x="3865076" y="3120781"/>
            <a:ext cx="3102444"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9" name="Graphic 8" descr="Monitor">
            <a:extLst>
              <a:ext uri="{FF2B5EF4-FFF2-40B4-BE49-F238E27FC236}">
                <a16:creationId xmlns:a16="http://schemas.microsoft.com/office/drawing/2014/main" id="{53CD22D4-98FA-413A-B61B-88FC3E3002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3330" y="416373"/>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Accredited</a:t>
            </a:r>
          </a:p>
          <a:p>
            <a:pPr algn="ctr"/>
            <a:r>
              <a:rPr lang="en-US"/>
              <a:t>WhoIs user</a:t>
            </a:r>
          </a:p>
        </p:txBody>
      </p:sp>
      <p:sp>
        <p:nvSpPr>
          <p:cNvPr id="40" name="TextBox 39">
            <a:extLst>
              <a:ext uri="{FF2B5EF4-FFF2-40B4-BE49-F238E27FC236}">
                <a16:creationId xmlns:a16="http://schemas.microsoft.com/office/drawing/2014/main" id="{A726A3CB-6579-4472-9BA3-89568D9F185E}"/>
              </a:ext>
            </a:extLst>
          </p:cNvPr>
          <p:cNvSpPr txBox="1"/>
          <p:nvPr/>
        </p:nvSpPr>
        <p:spPr>
          <a:xfrm rot="2914277">
            <a:off x="1662379" y="3207460"/>
            <a:ext cx="3234840" cy="523220"/>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Updated RAA Contract (Includes DNRRs)</a:t>
            </a:r>
          </a:p>
          <a:p>
            <a:endParaRPr lang="en-US" sz="1400">
              <a:latin typeface="Times New Roman" panose="02020603050405020304" pitchFamily="18" charset="0"/>
              <a:cs typeface="Times New Roman" panose="02020603050405020304" pitchFamily="18" charset="0"/>
            </a:endParaRPr>
          </a:p>
        </p:txBody>
      </p:sp>
      <p:sp>
        <p:nvSpPr>
          <p:cNvPr id="42" name="Arrow: Left 41">
            <a:extLst>
              <a:ext uri="{FF2B5EF4-FFF2-40B4-BE49-F238E27FC236}">
                <a16:creationId xmlns:a16="http://schemas.microsoft.com/office/drawing/2014/main" id="{8D1066F8-08E9-4932-BB96-18B06FD90652}"/>
              </a:ext>
            </a:extLst>
          </p:cNvPr>
          <p:cNvSpPr/>
          <p:nvPr/>
        </p:nvSpPr>
        <p:spPr>
          <a:xfrm>
            <a:off x="6429312" y="4913917"/>
            <a:ext cx="3420219"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6" name="Arrow: Left 45">
            <a:extLst>
              <a:ext uri="{FF2B5EF4-FFF2-40B4-BE49-F238E27FC236}">
                <a16:creationId xmlns:a16="http://schemas.microsoft.com/office/drawing/2014/main" id="{6A60014E-4C67-4171-A2B3-7155C7003B7B}"/>
              </a:ext>
            </a:extLst>
          </p:cNvPr>
          <p:cNvSpPr/>
          <p:nvPr/>
        </p:nvSpPr>
        <p:spPr>
          <a:xfrm>
            <a:off x="2219153" y="5134940"/>
            <a:ext cx="2236500"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5674C91-4EE9-49B6-92D3-5DA6180B52ED}"/>
              </a:ext>
            </a:extLst>
          </p:cNvPr>
          <p:cNvSpPr txBox="1"/>
          <p:nvPr/>
        </p:nvSpPr>
        <p:spPr>
          <a:xfrm>
            <a:off x="7225021" y="5134979"/>
            <a:ext cx="2168958"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7" name="TextBox 26">
            <a:extLst>
              <a:ext uri="{FF2B5EF4-FFF2-40B4-BE49-F238E27FC236}">
                <a16:creationId xmlns:a16="http://schemas.microsoft.com/office/drawing/2014/main" id="{98A3C0BD-8220-4037-9995-A880BB48D67B}"/>
              </a:ext>
            </a:extLst>
          </p:cNvPr>
          <p:cNvSpPr txBox="1"/>
          <p:nvPr/>
        </p:nvSpPr>
        <p:spPr>
          <a:xfrm>
            <a:off x="7225021" y="5364192"/>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28" name="TextBox 27">
            <a:extLst>
              <a:ext uri="{FF2B5EF4-FFF2-40B4-BE49-F238E27FC236}">
                <a16:creationId xmlns:a16="http://schemas.microsoft.com/office/drawing/2014/main" id="{65A74513-5CBF-44CC-ACF7-39DD49BBA1FE}"/>
              </a:ext>
            </a:extLst>
          </p:cNvPr>
          <p:cNvSpPr txBox="1"/>
          <p:nvPr/>
        </p:nvSpPr>
        <p:spPr>
          <a:xfrm>
            <a:off x="5026082" y="4101148"/>
            <a:ext cx="1194794" cy="646331"/>
          </a:xfrm>
          <a:prstGeom prst="rect">
            <a:avLst/>
          </a:prstGeom>
          <a:solidFill>
            <a:schemeClr val="bg1">
              <a:alpha val="65000"/>
            </a:schemeClr>
          </a:solidFill>
        </p:spPr>
        <p:txBody>
          <a:bodyPr wrap="square" rtlCol="0">
            <a:spAutoFit/>
          </a:bodyPr>
          <a:lstStyle/>
          <a:p>
            <a:r>
              <a:rPr lang="en-US" sz="1200">
                <a:latin typeface="Consolas" panose="020B0609020204030204" pitchFamily="49" charset="0"/>
              </a:rPr>
              <a:t>WhoIs Registration Data</a:t>
            </a:r>
          </a:p>
        </p:txBody>
      </p:sp>
      <p:sp>
        <p:nvSpPr>
          <p:cNvPr id="29" name="TextBox 28">
            <a:extLst>
              <a:ext uri="{FF2B5EF4-FFF2-40B4-BE49-F238E27FC236}">
                <a16:creationId xmlns:a16="http://schemas.microsoft.com/office/drawing/2014/main" id="{D7F13395-E322-4D84-86B6-43C012F2DE87}"/>
              </a:ext>
            </a:extLst>
          </p:cNvPr>
          <p:cNvSpPr txBox="1"/>
          <p:nvPr/>
        </p:nvSpPr>
        <p:spPr>
          <a:xfrm>
            <a:off x="2380488" y="5373142"/>
            <a:ext cx="2236500" cy="274320"/>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nvGrpSpPr>
          <p:cNvPr id="59" name="Group 58">
            <a:extLst>
              <a:ext uri="{FF2B5EF4-FFF2-40B4-BE49-F238E27FC236}">
                <a16:creationId xmlns:a16="http://schemas.microsoft.com/office/drawing/2014/main" id="{B706969B-798D-4729-86CA-761C691E01FD}"/>
              </a:ext>
            </a:extLst>
          </p:cNvPr>
          <p:cNvGrpSpPr/>
          <p:nvPr/>
        </p:nvGrpSpPr>
        <p:grpSpPr>
          <a:xfrm rot="20162900">
            <a:off x="6389510" y="1508137"/>
            <a:ext cx="4078874" cy="731520"/>
            <a:chOff x="6130310" y="1584521"/>
            <a:chExt cx="3779430" cy="514158"/>
          </a:xfrm>
        </p:grpSpPr>
        <p:sp>
          <p:nvSpPr>
            <p:cNvPr id="44" name="Arrow: Left 43">
              <a:extLst>
                <a:ext uri="{FF2B5EF4-FFF2-40B4-BE49-F238E27FC236}">
                  <a16:creationId xmlns:a16="http://schemas.microsoft.com/office/drawing/2014/main" id="{FAB47581-A7ED-4712-89B9-7F77C60CBF3B}"/>
                </a:ext>
              </a:extLst>
            </p:cNvPr>
            <p:cNvSpPr/>
            <p:nvPr/>
          </p:nvSpPr>
          <p:spPr>
            <a:xfrm rot="10800000">
              <a:off x="6159534" y="1584521"/>
              <a:ext cx="3319001"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D8C86CA-21EE-4390-B55C-60DBB3599A5B}"/>
                </a:ext>
              </a:extLst>
            </p:cNvPr>
            <p:cNvSpPr txBox="1"/>
            <p:nvPr/>
          </p:nvSpPr>
          <p:spPr>
            <a:xfrm>
              <a:off x="6130310" y="1737592"/>
              <a:ext cx="3779430" cy="183876"/>
            </a:xfrm>
            <a:prstGeom prst="rect">
              <a:avLst/>
            </a:prstGeom>
            <a:noFill/>
          </p:spPr>
          <p:txBody>
            <a:bodyPr wrap="square" rtlCol="0">
              <a:spAutoFit/>
            </a:bodyPr>
            <a:lstStyle/>
            <a:p>
              <a:r>
                <a:rPr lang="en-US" sz="1100" u="sng">
                  <a:latin typeface="Consolas" panose="020B0609020204030204" pitchFamily="49" charset="0"/>
                </a:rPr>
                <a:t>Authorized subset</a:t>
              </a:r>
              <a:r>
                <a:rPr lang="en-US" sz="1100">
                  <a:latin typeface="Consolas" panose="020B0609020204030204" pitchFamily="49" charset="0"/>
                </a:rPr>
                <a:t> of WhoIs Registration Data</a:t>
              </a:r>
            </a:p>
          </p:txBody>
        </p:sp>
      </p:grpSp>
      <p:grpSp>
        <p:nvGrpSpPr>
          <p:cNvPr id="58" name="Group 57">
            <a:extLst>
              <a:ext uri="{FF2B5EF4-FFF2-40B4-BE49-F238E27FC236}">
                <a16:creationId xmlns:a16="http://schemas.microsoft.com/office/drawing/2014/main" id="{D38E7FCD-A413-4350-8BB3-F464E5EFFB0F}"/>
              </a:ext>
            </a:extLst>
          </p:cNvPr>
          <p:cNvGrpSpPr/>
          <p:nvPr/>
        </p:nvGrpSpPr>
        <p:grpSpPr>
          <a:xfrm>
            <a:off x="6853546" y="3394929"/>
            <a:ext cx="3675988" cy="690386"/>
            <a:chOff x="6304862" y="2549723"/>
            <a:chExt cx="3675988" cy="514158"/>
          </a:xfrm>
        </p:grpSpPr>
        <p:sp>
          <p:nvSpPr>
            <p:cNvPr id="43" name="Arrow: Left 42">
              <a:extLst>
                <a:ext uri="{FF2B5EF4-FFF2-40B4-BE49-F238E27FC236}">
                  <a16:creationId xmlns:a16="http://schemas.microsoft.com/office/drawing/2014/main" id="{0D2FBC7F-24BC-4EF8-8DB1-B0A3D8F575C7}"/>
                </a:ext>
              </a:extLst>
            </p:cNvPr>
            <p:cNvSpPr/>
            <p:nvPr/>
          </p:nvSpPr>
          <p:spPr>
            <a:xfrm rot="8884132">
              <a:off x="6304862" y="2549723"/>
              <a:ext cx="3675988"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7181005-BE66-4F92-8043-254E3E499B98}"/>
                </a:ext>
              </a:extLst>
            </p:cNvPr>
            <p:cNvSpPr txBox="1"/>
            <p:nvPr/>
          </p:nvSpPr>
          <p:spPr>
            <a:xfrm rot="19688588">
              <a:off x="6315770" y="2702924"/>
              <a:ext cx="3583088" cy="194831"/>
            </a:xfrm>
            <a:prstGeom prst="rect">
              <a:avLst/>
            </a:prstGeom>
            <a:noFill/>
          </p:spPr>
          <p:txBody>
            <a:bodyPr wrap="square" rtlCol="0">
              <a:spAutoFit/>
            </a:bodyPr>
            <a:lstStyle/>
            <a:p>
              <a:r>
                <a:rPr lang="en-US" sz="1100" u="sng">
                  <a:latin typeface="Consolas" panose="020B0609020204030204" pitchFamily="49" charset="0"/>
                </a:rPr>
                <a:t>Authorized subset </a:t>
              </a:r>
              <a:r>
                <a:rPr lang="en-US" sz="1100">
                  <a:latin typeface="Consolas" panose="020B0609020204030204" pitchFamily="49" charset="0"/>
                </a:rPr>
                <a:t>of WhoIs Registration Data</a:t>
              </a:r>
            </a:p>
          </p:txBody>
        </p:sp>
      </p:grpSp>
      <p:sp>
        <p:nvSpPr>
          <p:cNvPr id="48" name="TextBox 47">
            <a:extLst>
              <a:ext uri="{FF2B5EF4-FFF2-40B4-BE49-F238E27FC236}">
                <a16:creationId xmlns:a16="http://schemas.microsoft.com/office/drawing/2014/main" id="{E6B93FC9-1C40-4ACF-95A7-42EC2EEC3550}"/>
              </a:ext>
            </a:extLst>
          </p:cNvPr>
          <p:cNvSpPr txBox="1"/>
          <p:nvPr/>
        </p:nvSpPr>
        <p:spPr>
          <a:xfrm rot="16200000">
            <a:off x="96288" y="3103595"/>
            <a:ext cx="2229200" cy="646331"/>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stCxn id="9" idx="2"/>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Arrow: Left 1">
            <a:extLst>
              <a:ext uri="{FF2B5EF4-FFF2-40B4-BE49-F238E27FC236}">
                <a16:creationId xmlns:a16="http://schemas.microsoft.com/office/drawing/2014/main" id="{3ECC619B-29E5-41BB-8C82-CF6521664F0D}"/>
              </a:ext>
            </a:extLst>
          </p:cNvPr>
          <p:cNvSpPr/>
          <p:nvPr/>
        </p:nvSpPr>
        <p:spPr>
          <a:xfrm rot="20181395">
            <a:off x="5933700" y="1544169"/>
            <a:ext cx="3385094"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Access Request (Identity + Purpose)</a:t>
            </a:r>
          </a:p>
        </p:txBody>
      </p:sp>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sp>
        <p:nvSpPr>
          <p:cNvPr id="38" name="TextBox 37">
            <a:extLst>
              <a:ext uri="{FF2B5EF4-FFF2-40B4-BE49-F238E27FC236}">
                <a16:creationId xmlns:a16="http://schemas.microsoft.com/office/drawing/2014/main" id="{F23E2E5A-962C-4F0D-8796-E5ECDCE75E13}"/>
              </a:ext>
            </a:extLst>
          </p:cNvPr>
          <p:cNvSpPr txBox="1"/>
          <p:nvPr/>
        </p:nvSpPr>
        <p:spPr>
          <a:xfrm>
            <a:off x="3910908" y="54864"/>
            <a:ext cx="4602480" cy="400110"/>
          </a:xfrm>
          <a:prstGeom prst="rect">
            <a:avLst/>
          </a:prstGeom>
          <a:noFill/>
        </p:spPr>
        <p:txBody>
          <a:bodyPr wrap="square" rtlCol="0">
            <a:spAutoFit/>
          </a:bodyPr>
          <a:lstStyle/>
          <a:p>
            <a:pPr algn="ctr"/>
            <a:r>
              <a:rPr lang="en-US" sz="2000" b="1"/>
              <a:t>Proposed WhoIs “Unified Access” Model</a:t>
            </a:r>
          </a:p>
        </p:txBody>
      </p:sp>
      <p:sp>
        <p:nvSpPr>
          <p:cNvPr id="47" name="TextBox 46">
            <a:extLst>
              <a:ext uri="{FF2B5EF4-FFF2-40B4-BE49-F238E27FC236}">
                <a16:creationId xmlns:a16="http://schemas.microsoft.com/office/drawing/2014/main" id="{CBB40C74-2670-4B4B-85F0-9CBBCD97F6D0}"/>
              </a:ext>
            </a:extLst>
          </p:cNvPr>
          <p:cNvSpPr txBox="1"/>
          <p:nvPr/>
        </p:nvSpPr>
        <p:spPr>
          <a:xfrm rot="2267093">
            <a:off x="2688136" y="2030538"/>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cxnSp>
        <p:nvCxnSpPr>
          <p:cNvPr id="50" name="Straight Arrow Connector 49">
            <a:extLst>
              <a:ext uri="{FF2B5EF4-FFF2-40B4-BE49-F238E27FC236}">
                <a16:creationId xmlns:a16="http://schemas.microsoft.com/office/drawing/2014/main" id="{1947A91E-D695-4BB0-B06F-AEF4DF601C3D}"/>
              </a:ext>
            </a:extLst>
          </p:cNvPr>
          <p:cNvCxnSpPr>
            <a:cxnSpLocks/>
          </p:cNvCxnSpPr>
          <p:nvPr/>
        </p:nvCxnSpPr>
        <p:spPr>
          <a:xfrm>
            <a:off x="2215892" y="2309419"/>
            <a:ext cx="2021701" cy="234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107E228-9BF4-4D00-A026-58783CD376FB}"/>
              </a:ext>
            </a:extLst>
          </p:cNvPr>
          <p:cNvCxnSpPr>
            <a:cxnSpLocks/>
          </p:cNvCxnSpPr>
          <p:nvPr/>
        </p:nvCxnSpPr>
        <p:spPr>
          <a:xfrm>
            <a:off x="2647951" y="1531253"/>
            <a:ext cx="1742938" cy="1306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C5380C6-1715-4FAC-8EAC-65D15DA3CF2F}"/>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750F8314-4825-4934-B91F-24790C133C27}"/>
              </a:ext>
            </a:extLst>
          </p:cNvPr>
          <p:cNvSpPr/>
          <p:nvPr/>
        </p:nvSpPr>
        <p:spPr>
          <a:xfrm>
            <a:off x="6687842" y="5950869"/>
            <a:ext cx="2872902" cy="461665"/>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a:p>
            <a:r>
              <a:rPr lang="en-US" sz="1200">
                <a:latin typeface="Times New Roman" panose="02020603050405020304" pitchFamily="18" charset="0"/>
                <a:cs typeface="Times New Roman" panose="02020603050405020304" pitchFamily="18" charset="0"/>
              </a:rPr>
              <a:t>Data Processing Types and Purposes</a:t>
            </a:r>
          </a:p>
        </p:txBody>
      </p:sp>
      <p:grpSp>
        <p:nvGrpSpPr>
          <p:cNvPr id="20" name="Group 19">
            <a:extLst>
              <a:ext uri="{FF2B5EF4-FFF2-40B4-BE49-F238E27FC236}">
                <a16:creationId xmlns:a16="http://schemas.microsoft.com/office/drawing/2014/main" id="{BBAAA709-8E77-40CA-A839-3AEE65B1F0A9}"/>
              </a:ext>
            </a:extLst>
          </p:cNvPr>
          <p:cNvGrpSpPr/>
          <p:nvPr/>
        </p:nvGrpSpPr>
        <p:grpSpPr>
          <a:xfrm rot="20203955">
            <a:off x="7082054" y="2208185"/>
            <a:ext cx="2171445" cy="276999"/>
            <a:chOff x="4397939" y="1647614"/>
            <a:chExt cx="3300879" cy="276999"/>
          </a:xfrm>
        </p:grpSpPr>
        <p:cxnSp>
          <p:nvCxnSpPr>
            <p:cNvPr id="54" name="Straight Arrow Connector 53">
              <a:extLst>
                <a:ext uri="{FF2B5EF4-FFF2-40B4-BE49-F238E27FC236}">
                  <a16:creationId xmlns:a16="http://schemas.microsoft.com/office/drawing/2014/main" id="{9D62406E-9ABD-4484-A60F-026C1FE27F25}"/>
                </a:ext>
              </a:extLst>
            </p:cNvPr>
            <p:cNvCxnSpPr>
              <a:cxnSpLocks/>
            </p:cNvCxnSpPr>
            <p:nvPr/>
          </p:nvCxnSpPr>
          <p:spPr>
            <a:xfrm>
              <a:off x="4397939" y="1902138"/>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48B6D386-A88E-4144-9136-6CF176E1E312}"/>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grpSp>
        <p:nvGrpSpPr>
          <p:cNvPr id="56" name="Group 55">
            <a:extLst>
              <a:ext uri="{FF2B5EF4-FFF2-40B4-BE49-F238E27FC236}">
                <a16:creationId xmlns:a16="http://schemas.microsoft.com/office/drawing/2014/main" id="{450B09C2-CF41-4D0A-91C1-37BD5D1CA376}"/>
              </a:ext>
            </a:extLst>
          </p:cNvPr>
          <p:cNvGrpSpPr/>
          <p:nvPr/>
        </p:nvGrpSpPr>
        <p:grpSpPr>
          <a:xfrm rot="19697988">
            <a:off x="7590447" y="3823821"/>
            <a:ext cx="2541261" cy="276999"/>
            <a:chOff x="4397939" y="1647614"/>
            <a:chExt cx="3300879" cy="276999"/>
          </a:xfrm>
        </p:grpSpPr>
        <p:cxnSp>
          <p:nvCxnSpPr>
            <p:cNvPr id="57" name="Straight Arrow Connector 56">
              <a:extLst>
                <a:ext uri="{FF2B5EF4-FFF2-40B4-BE49-F238E27FC236}">
                  <a16:creationId xmlns:a16="http://schemas.microsoft.com/office/drawing/2014/main" id="{AD19C0B6-53D2-4851-B4D3-790C729A13C5}"/>
                </a:ext>
              </a:extLst>
            </p:cNvPr>
            <p:cNvCxnSpPr>
              <a:cxnSpLocks/>
            </p:cNvCxnSpPr>
            <p:nvPr/>
          </p:nvCxnSpPr>
          <p:spPr>
            <a:xfrm>
              <a:off x="4397939" y="1902138"/>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B0E7538-37B0-4773-AB93-F398CC95BABF}"/>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
        <p:nvSpPr>
          <p:cNvPr id="61" name="TextBox 60">
            <a:extLst>
              <a:ext uri="{FF2B5EF4-FFF2-40B4-BE49-F238E27FC236}">
                <a16:creationId xmlns:a16="http://schemas.microsoft.com/office/drawing/2014/main" id="{7516423B-A601-403F-9AAB-877A548876E5}"/>
              </a:ext>
            </a:extLst>
          </p:cNvPr>
          <p:cNvSpPr txBox="1"/>
          <p:nvPr/>
        </p:nvSpPr>
        <p:spPr>
          <a:xfrm>
            <a:off x="3304042" y="5535125"/>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62" name="Arrow: Left 61">
            <a:extLst>
              <a:ext uri="{FF2B5EF4-FFF2-40B4-BE49-F238E27FC236}">
                <a16:creationId xmlns:a16="http://schemas.microsoft.com/office/drawing/2014/main" id="{FA12A5CB-909F-4AAE-8275-29893189C921}"/>
              </a:ext>
            </a:extLst>
          </p:cNvPr>
          <p:cNvSpPr/>
          <p:nvPr/>
        </p:nvSpPr>
        <p:spPr>
          <a:xfrm rot="19668563">
            <a:off x="6208842" y="3406347"/>
            <a:ext cx="3733993"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Access Request (Identity + Purpose)</a:t>
            </a:r>
          </a:p>
        </p:txBody>
      </p:sp>
      <p:pic>
        <p:nvPicPr>
          <p:cNvPr id="63" name="Graphic 1" descr="Users">
            <a:extLst>
              <a:ext uri="{FF2B5EF4-FFF2-40B4-BE49-F238E27FC236}">
                <a16:creationId xmlns:a16="http://schemas.microsoft.com/office/drawing/2014/main" id="{5009CFC3-4891-4097-AFCE-3B0475ABBC2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80604" y="673173"/>
            <a:ext cx="914400" cy="914400"/>
          </a:xfrm>
          <a:prstGeom prst="rect">
            <a:avLst/>
          </a:prstGeom>
        </p:spPr>
      </p:pic>
      <p:sp>
        <p:nvSpPr>
          <p:cNvPr id="64" name="TextBox 63">
            <a:extLst>
              <a:ext uri="{FF2B5EF4-FFF2-40B4-BE49-F238E27FC236}">
                <a16:creationId xmlns:a16="http://schemas.microsoft.com/office/drawing/2014/main" id="{2559CD13-392C-4F8D-A9E3-47A7339B9CCC}"/>
              </a:ext>
            </a:extLst>
          </p:cNvPr>
          <p:cNvSpPr txBox="1"/>
          <p:nvPr/>
        </p:nvSpPr>
        <p:spPr>
          <a:xfrm>
            <a:off x="4388504" y="1387815"/>
            <a:ext cx="1498600" cy="369332"/>
          </a:xfrm>
          <a:prstGeom prst="rect">
            <a:avLst/>
          </a:prstGeom>
          <a:noFill/>
        </p:spPr>
        <p:txBody>
          <a:bodyPr wrap="square" rtlCol="0">
            <a:spAutoFit/>
          </a:bodyPr>
          <a:lstStyle/>
          <a:p>
            <a:pPr algn="ctr"/>
            <a:r>
              <a:rPr lang="en-US"/>
              <a:t>Accreditors</a:t>
            </a:r>
          </a:p>
        </p:txBody>
      </p:sp>
      <p:sp>
        <p:nvSpPr>
          <p:cNvPr id="65" name="Arrow: Left 64">
            <a:extLst>
              <a:ext uri="{FF2B5EF4-FFF2-40B4-BE49-F238E27FC236}">
                <a16:creationId xmlns:a16="http://schemas.microsoft.com/office/drawing/2014/main" id="{47366EF2-DE5F-48FC-B9AB-098E17B9219B}"/>
              </a:ext>
            </a:extLst>
          </p:cNvPr>
          <p:cNvSpPr/>
          <p:nvPr/>
        </p:nvSpPr>
        <p:spPr>
          <a:xfrm rot="16200000">
            <a:off x="4485127" y="2136772"/>
            <a:ext cx="1125012"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 name="Rectangle 2">
            <a:extLst>
              <a:ext uri="{FF2B5EF4-FFF2-40B4-BE49-F238E27FC236}">
                <a16:creationId xmlns:a16="http://schemas.microsoft.com/office/drawing/2014/main" id="{830EF48A-C051-475C-BBA7-0E1DBDCBD33E}"/>
              </a:ext>
            </a:extLst>
          </p:cNvPr>
          <p:cNvSpPr/>
          <p:nvPr/>
        </p:nvSpPr>
        <p:spPr>
          <a:xfrm>
            <a:off x="4806176" y="2011082"/>
            <a:ext cx="820701" cy="430887"/>
          </a:xfrm>
          <a:prstGeom prst="rect">
            <a:avLst/>
          </a:prstGeom>
          <a:solidFill>
            <a:schemeClr val="accent1"/>
          </a:solidFill>
          <a:effectLst/>
        </p:spPr>
        <p:txBody>
          <a:bodyPr wrap="square">
            <a:spAutoFit/>
          </a:bodyPr>
          <a:lstStyle/>
          <a:p>
            <a:pPr algn="ctr"/>
            <a:r>
              <a:rPr lang="en-US" sz="1100">
                <a:solidFill>
                  <a:schemeClr val="bg1"/>
                </a:solidFill>
              </a:rPr>
              <a:t>Accredited List(s)</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45" name="Arrow: Left 44">
            <a:extLst>
              <a:ext uri="{FF2B5EF4-FFF2-40B4-BE49-F238E27FC236}">
                <a16:creationId xmlns:a16="http://schemas.microsoft.com/office/drawing/2014/main" id="{53D5B10F-5AB8-4835-A854-458FF3B67E66}"/>
              </a:ext>
            </a:extLst>
          </p:cNvPr>
          <p:cNvSpPr/>
          <p:nvPr/>
        </p:nvSpPr>
        <p:spPr>
          <a:xfrm rot="5400000">
            <a:off x="4477002" y="4173639"/>
            <a:ext cx="76461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09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9" name="Graphic 8" descr="Monitor">
            <a:extLst>
              <a:ext uri="{FF2B5EF4-FFF2-40B4-BE49-F238E27FC236}">
                <a16:creationId xmlns:a16="http://schemas.microsoft.com/office/drawing/2014/main" id="{53CD22D4-98FA-413A-B61B-88FC3E3002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3330" y="416373"/>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Accredited</a:t>
            </a:r>
          </a:p>
          <a:p>
            <a:pPr algn="ctr"/>
            <a:r>
              <a:rPr lang="en-US"/>
              <a:t>WhoIs user</a:t>
            </a:r>
          </a:p>
        </p:txBody>
      </p:sp>
      <p:sp>
        <p:nvSpPr>
          <p:cNvPr id="40" name="TextBox 39">
            <a:extLst>
              <a:ext uri="{FF2B5EF4-FFF2-40B4-BE49-F238E27FC236}">
                <a16:creationId xmlns:a16="http://schemas.microsoft.com/office/drawing/2014/main" id="{A726A3CB-6579-4472-9BA3-89568D9F185E}"/>
              </a:ext>
            </a:extLst>
          </p:cNvPr>
          <p:cNvSpPr txBox="1"/>
          <p:nvPr/>
        </p:nvSpPr>
        <p:spPr>
          <a:xfrm rot="2914277">
            <a:off x="1392578" y="3361092"/>
            <a:ext cx="3234840" cy="523220"/>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Updated RAA Contract (Includes DNRRs)</a:t>
            </a:r>
          </a:p>
          <a:p>
            <a:endParaRPr lang="en-US" sz="1400">
              <a:latin typeface="Times New Roman" panose="02020603050405020304" pitchFamily="18" charset="0"/>
              <a:cs typeface="Times New Roman" panose="02020603050405020304" pitchFamily="18" charset="0"/>
            </a:endParaRPr>
          </a:p>
        </p:txBody>
      </p:sp>
      <p:sp>
        <p:nvSpPr>
          <p:cNvPr id="42" name="Arrow: Left 41">
            <a:extLst>
              <a:ext uri="{FF2B5EF4-FFF2-40B4-BE49-F238E27FC236}">
                <a16:creationId xmlns:a16="http://schemas.microsoft.com/office/drawing/2014/main" id="{8D1066F8-08E9-4932-BB96-18B06FD90652}"/>
              </a:ext>
            </a:extLst>
          </p:cNvPr>
          <p:cNvSpPr/>
          <p:nvPr/>
        </p:nvSpPr>
        <p:spPr>
          <a:xfrm>
            <a:off x="6429312" y="4913917"/>
            <a:ext cx="3420219"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5" name="Arrow: Left 44">
            <a:extLst>
              <a:ext uri="{FF2B5EF4-FFF2-40B4-BE49-F238E27FC236}">
                <a16:creationId xmlns:a16="http://schemas.microsoft.com/office/drawing/2014/main" id="{53D5B10F-5AB8-4835-A854-458FF3B67E66}"/>
              </a:ext>
            </a:extLst>
          </p:cNvPr>
          <p:cNvSpPr/>
          <p:nvPr/>
        </p:nvSpPr>
        <p:spPr>
          <a:xfrm rot="5400000">
            <a:off x="4477002" y="4173639"/>
            <a:ext cx="76461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6" name="Arrow: Left 45">
            <a:extLst>
              <a:ext uri="{FF2B5EF4-FFF2-40B4-BE49-F238E27FC236}">
                <a16:creationId xmlns:a16="http://schemas.microsoft.com/office/drawing/2014/main" id="{6A60014E-4C67-4171-A2B3-7155C7003B7B}"/>
              </a:ext>
            </a:extLst>
          </p:cNvPr>
          <p:cNvSpPr/>
          <p:nvPr/>
        </p:nvSpPr>
        <p:spPr>
          <a:xfrm>
            <a:off x="2219153" y="5134940"/>
            <a:ext cx="2236500"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5674C91-4EE9-49B6-92D3-5DA6180B52ED}"/>
              </a:ext>
            </a:extLst>
          </p:cNvPr>
          <p:cNvSpPr txBox="1"/>
          <p:nvPr/>
        </p:nvSpPr>
        <p:spPr>
          <a:xfrm>
            <a:off x="7225021" y="5134979"/>
            <a:ext cx="2168958"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7" name="TextBox 26">
            <a:extLst>
              <a:ext uri="{FF2B5EF4-FFF2-40B4-BE49-F238E27FC236}">
                <a16:creationId xmlns:a16="http://schemas.microsoft.com/office/drawing/2014/main" id="{98A3C0BD-8220-4037-9995-A880BB48D67B}"/>
              </a:ext>
            </a:extLst>
          </p:cNvPr>
          <p:cNvSpPr txBox="1"/>
          <p:nvPr/>
        </p:nvSpPr>
        <p:spPr>
          <a:xfrm>
            <a:off x="7225021" y="5364192"/>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28" name="TextBox 27">
            <a:extLst>
              <a:ext uri="{FF2B5EF4-FFF2-40B4-BE49-F238E27FC236}">
                <a16:creationId xmlns:a16="http://schemas.microsoft.com/office/drawing/2014/main" id="{65A74513-5CBF-44CC-ACF7-39DD49BBA1FE}"/>
              </a:ext>
            </a:extLst>
          </p:cNvPr>
          <p:cNvSpPr txBox="1"/>
          <p:nvPr/>
        </p:nvSpPr>
        <p:spPr>
          <a:xfrm>
            <a:off x="5026082" y="4101148"/>
            <a:ext cx="1194794" cy="646331"/>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9" name="TextBox 28">
            <a:extLst>
              <a:ext uri="{FF2B5EF4-FFF2-40B4-BE49-F238E27FC236}">
                <a16:creationId xmlns:a16="http://schemas.microsoft.com/office/drawing/2014/main" id="{D7F13395-E322-4D84-86B6-43C012F2DE87}"/>
              </a:ext>
            </a:extLst>
          </p:cNvPr>
          <p:cNvSpPr txBox="1"/>
          <p:nvPr/>
        </p:nvSpPr>
        <p:spPr>
          <a:xfrm>
            <a:off x="2380488" y="5373142"/>
            <a:ext cx="2236500" cy="274320"/>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48" name="TextBox 47">
            <a:extLst>
              <a:ext uri="{FF2B5EF4-FFF2-40B4-BE49-F238E27FC236}">
                <a16:creationId xmlns:a16="http://schemas.microsoft.com/office/drawing/2014/main" id="{E6B93FC9-1C40-4ACF-95A7-42EC2EEC3550}"/>
              </a:ext>
            </a:extLst>
          </p:cNvPr>
          <p:cNvSpPr txBox="1"/>
          <p:nvPr/>
        </p:nvSpPr>
        <p:spPr>
          <a:xfrm rot="16200000">
            <a:off x="96288" y="3103595"/>
            <a:ext cx="2229200" cy="646331"/>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stCxn id="9" idx="2"/>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Arrow: Left-Right 4">
            <a:extLst>
              <a:ext uri="{FF2B5EF4-FFF2-40B4-BE49-F238E27FC236}">
                <a16:creationId xmlns:a16="http://schemas.microsoft.com/office/drawing/2014/main" id="{928E7D36-5204-4008-A72C-E7F7A3398E25}"/>
              </a:ext>
            </a:extLst>
          </p:cNvPr>
          <p:cNvSpPr/>
          <p:nvPr/>
        </p:nvSpPr>
        <p:spPr>
          <a:xfrm rot="2276769">
            <a:off x="2144833" y="2181612"/>
            <a:ext cx="2657208" cy="5486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Access Request &amp;  Authorization</a:t>
            </a:r>
          </a:p>
        </p:txBody>
      </p:sp>
      <p:sp>
        <p:nvSpPr>
          <p:cNvPr id="37" name="Arrow: Left-Right 36">
            <a:extLst>
              <a:ext uri="{FF2B5EF4-FFF2-40B4-BE49-F238E27FC236}">
                <a16:creationId xmlns:a16="http://schemas.microsoft.com/office/drawing/2014/main" id="{3103D96A-E4E6-4EC9-A6C6-F064134604B6}"/>
              </a:ext>
            </a:extLst>
          </p:cNvPr>
          <p:cNvSpPr/>
          <p:nvPr/>
        </p:nvSpPr>
        <p:spPr>
          <a:xfrm rot="2890230">
            <a:off x="1431554" y="3124536"/>
            <a:ext cx="3692553" cy="5486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Access Request &amp; Authorization</a:t>
            </a:r>
          </a:p>
        </p:txBody>
      </p:sp>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sp>
        <p:nvSpPr>
          <p:cNvPr id="38" name="TextBox 37">
            <a:extLst>
              <a:ext uri="{FF2B5EF4-FFF2-40B4-BE49-F238E27FC236}">
                <a16:creationId xmlns:a16="http://schemas.microsoft.com/office/drawing/2014/main" id="{F23E2E5A-962C-4F0D-8796-E5ECDCE75E13}"/>
              </a:ext>
            </a:extLst>
          </p:cNvPr>
          <p:cNvSpPr txBox="1"/>
          <p:nvPr/>
        </p:nvSpPr>
        <p:spPr>
          <a:xfrm>
            <a:off x="3415209" y="54864"/>
            <a:ext cx="5142199" cy="400110"/>
          </a:xfrm>
          <a:prstGeom prst="rect">
            <a:avLst/>
          </a:prstGeom>
          <a:noFill/>
        </p:spPr>
        <p:txBody>
          <a:bodyPr wrap="square" rtlCol="0">
            <a:spAutoFit/>
          </a:bodyPr>
          <a:lstStyle/>
          <a:p>
            <a:pPr algn="ctr"/>
            <a:r>
              <a:rPr lang="en-US" sz="2000" b="1"/>
              <a:t>Proposed WhoIs “Authorization Hub” Model 1</a:t>
            </a:r>
          </a:p>
        </p:txBody>
      </p:sp>
      <p:sp>
        <p:nvSpPr>
          <p:cNvPr id="47" name="TextBox 46">
            <a:extLst>
              <a:ext uri="{FF2B5EF4-FFF2-40B4-BE49-F238E27FC236}">
                <a16:creationId xmlns:a16="http://schemas.microsoft.com/office/drawing/2014/main" id="{CBB40C74-2670-4B4B-85F0-9CBBCD97F6D0}"/>
              </a:ext>
            </a:extLst>
          </p:cNvPr>
          <p:cNvSpPr txBox="1"/>
          <p:nvPr/>
        </p:nvSpPr>
        <p:spPr>
          <a:xfrm rot="2267093">
            <a:off x="2688136" y="2030538"/>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cxnSp>
        <p:nvCxnSpPr>
          <p:cNvPr id="50" name="Straight Arrow Connector 49">
            <a:extLst>
              <a:ext uri="{FF2B5EF4-FFF2-40B4-BE49-F238E27FC236}">
                <a16:creationId xmlns:a16="http://schemas.microsoft.com/office/drawing/2014/main" id="{1947A91E-D695-4BB0-B06F-AEF4DF601C3D}"/>
              </a:ext>
            </a:extLst>
          </p:cNvPr>
          <p:cNvCxnSpPr>
            <a:cxnSpLocks/>
          </p:cNvCxnSpPr>
          <p:nvPr/>
        </p:nvCxnSpPr>
        <p:spPr>
          <a:xfrm>
            <a:off x="1946091" y="2463051"/>
            <a:ext cx="2021701" cy="234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107E228-9BF4-4D00-A026-58783CD376FB}"/>
              </a:ext>
            </a:extLst>
          </p:cNvPr>
          <p:cNvCxnSpPr>
            <a:cxnSpLocks/>
          </p:cNvCxnSpPr>
          <p:nvPr/>
        </p:nvCxnSpPr>
        <p:spPr>
          <a:xfrm>
            <a:off x="2647951" y="1531253"/>
            <a:ext cx="1742938" cy="1306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C5380C6-1715-4FAC-8EAC-65D15DA3CF2F}"/>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750F8314-4825-4934-B91F-24790C133C27}"/>
              </a:ext>
            </a:extLst>
          </p:cNvPr>
          <p:cNvSpPr/>
          <p:nvPr/>
        </p:nvSpPr>
        <p:spPr>
          <a:xfrm>
            <a:off x="6687842" y="5950869"/>
            <a:ext cx="2872902"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p:txBody>
      </p:sp>
      <p:sp>
        <p:nvSpPr>
          <p:cNvPr id="61" name="TextBox 60">
            <a:extLst>
              <a:ext uri="{FF2B5EF4-FFF2-40B4-BE49-F238E27FC236}">
                <a16:creationId xmlns:a16="http://schemas.microsoft.com/office/drawing/2014/main" id="{7516423B-A601-403F-9AAB-877A548876E5}"/>
              </a:ext>
            </a:extLst>
          </p:cNvPr>
          <p:cNvSpPr txBox="1"/>
          <p:nvPr/>
        </p:nvSpPr>
        <p:spPr>
          <a:xfrm>
            <a:off x="3304042" y="5535125"/>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62" name="Rectangle 61">
            <a:extLst>
              <a:ext uri="{FF2B5EF4-FFF2-40B4-BE49-F238E27FC236}">
                <a16:creationId xmlns:a16="http://schemas.microsoft.com/office/drawing/2014/main" id="{F5890572-4418-42C7-AD8F-176D01102CA8}"/>
              </a:ext>
            </a:extLst>
          </p:cNvPr>
          <p:cNvSpPr/>
          <p:nvPr/>
        </p:nvSpPr>
        <p:spPr>
          <a:xfrm>
            <a:off x="6687842" y="5950869"/>
            <a:ext cx="2872902" cy="461665"/>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a:p>
            <a:r>
              <a:rPr lang="en-US" sz="1200">
                <a:latin typeface="Times New Roman" panose="02020603050405020304" pitchFamily="18" charset="0"/>
                <a:cs typeface="Times New Roman" panose="02020603050405020304" pitchFamily="18" charset="0"/>
              </a:rPr>
              <a:t>Data Processing Types and Purposes</a:t>
            </a:r>
          </a:p>
        </p:txBody>
      </p:sp>
      <p:grpSp>
        <p:nvGrpSpPr>
          <p:cNvPr id="63" name="Group 62">
            <a:extLst>
              <a:ext uri="{FF2B5EF4-FFF2-40B4-BE49-F238E27FC236}">
                <a16:creationId xmlns:a16="http://schemas.microsoft.com/office/drawing/2014/main" id="{2014D1AC-6A31-4CC1-987F-E2DF0B7E842E}"/>
              </a:ext>
            </a:extLst>
          </p:cNvPr>
          <p:cNvGrpSpPr/>
          <p:nvPr/>
        </p:nvGrpSpPr>
        <p:grpSpPr>
          <a:xfrm rot="20162900">
            <a:off x="6389510" y="1508137"/>
            <a:ext cx="4078874" cy="731520"/>
            <a:chOff x="6130310" y="1584521"/>
            <a:chExt cx="3779430" cy="514158"/>
          </a:xfrm>
        </p:grpSpPr>
        <p:sp>
          <p:nvSpPr>
            <p:cNvPr id="64" name="Arrow: Left 63">
              <a:extLst>
                <a:ext uri="{FF2B5EF4-FFF2-40B4-BE49-F238E27FC236}">
                  <a16:creationId xmlns:a16="http://schemas.microsoft.com/office/drawing/2014/main" id="{C57E2B6F-54CF-4B22-BFE0-4DC3FA555753}"/>
                </a:ext>
              </a:extLst>
            </p:cNvPr>
            <p:cNvSpPr/>
            <p:nvPr/>
          </p:nvSpPr>
          <p:spPr>
            <a:xfrm rot="10800000">
              <a:off x="6159534" y="1584521"/>
              <a:ext cx="3319001"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4C4B83F8-8476-4DF4-B304-CE202E04E09A}"/>
                </a:ext>
              </a:extLst>
            </p:cNvPr>
            <p:cNvSpPr txBox="1"/>
            <p:nvPr/>
          </p:nvSpPr>
          <p:spPr>
            <a:xfrm>
              <a:off x="6130310" y="1737592"/>
              <a:ext cx="3779430" cy="183876"/>
            </a:xfrm>
            <a:prstGeom prst="rect">
              <a:avLst/>
            </a:prstGeom>
            <a:noFill/>
          </p:spPr>
          <p:txBody>
            <a:bodyPr wrap="square" rtlCol="0">
              <a:spAutoFit/>
            </a:bodyPr>
            <a:lstStyle/>
            <a:p>
              <a:r>
                <a:rPr lang="en-US" sz="1100" u="sng">
                  <a:latin typeface="Consolas" panose="020B0609020204030204" pitchFamily="49" charset="0"/>
                </a:rPr>
                <a:t>Authorized subset</a:t>
              </a:r>
              <a:r>
                <a:rPr lang="en-US" sz="1100">
                  <a:latin typeface="Consolas" panose="020B0609020204030204" pitchFamily="49" charset="0"/>
                </a:rPr>
                <a:t> of WhoIs Registration Data</a:t>
              </a:r>
            </a:p>
          </p:txBody>
        </p:sp>
      </p:grpSp>
      <p:sp>
        <p:nvSpPr>
          <p:cNvPr id="66" name="Arrow: Left 65">
            <a:extLst>
              <a:ext uri="{FF2B5EF4-FFF2-40B4-BE49-F238E27FC236}">
                <a16:creationId xmlns:a16="http://schemas.microsoft.com/office/drawing/2014/main" id="{AB1B5E8C-E66E-4417-8570-7A2582D36CED}"/>
              </a:ext>
            </a:extLst>
          </p:cNvPr>
          <p:cNvSpPr/>
          <p:nvPr/>
        </p:nvSpPr>
        <p:spPr>
          <a:xfrm rot="20181395">
            <a:off x="5933700" y="1544169"/>
            <a:ext cx="3385094"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Access Request (Identity + Purpose)</a:t>
            </a:r>
          </a:p>
        </p:txBody>
      </p:sp>
      <p:grpSp>
        <p:nvGrpSpPr>
          <p:cNvPr id="67" name="Group 66">
            <a:extLst>
              <a:ext uri="{FF2B5EF4-FFF2-40B4-BE49-F238E27FC236}">
                <a16:creationId xmlns:a16="http://schemas.microsoft.com/office/drawing/2014/main" id="{C67E6803-77A9-4F1D-80F2-09F12052BC2C}"/>
              </a:ext>
            </a:extLst>
          </p:cNvPr>
          <p:cNvGrpSpPr/>
          <p:nvPr/>
        </p:nvGrpSpPr>
        <p:grpSpPr>
          <a:xfrm rot="20203955">
            <a:off x="7082054" y="2208185"/>
            <a:ext cx="2171445" cy="276999"/>
            <a:chOff x="4397939" y="1647614"/>
            <a:chExt cx="3300879" cy="276999"/>
          </a:xfrm>
        </p:grpSpPr>
        <p:cxnSp>
          <p:nvCxnSpPr>
            <p:cNvPr id="68" name="Straight Arrow Connector 67">
              <a:extLst>
                <a:ext uri="{FF2B5EF4-FFF2-40B4-BE49-F238E27FC236}">
                  <a16:creationId xmlns:a16="http://schemas.microsoft.com/office/drawing/2014/main" id="{F8528ECB-4E45-44BA-8C71-74DB3FAB11F4}"/>
                </a:ext>
              </a:extLst>
            </p:cNvPr>
            <p:cNvCxnSpPr>
              <a:cxnSpLocks/>
            </p:cNvCxnSpPr>
            <p:nvPr/>
          </p:nvCxnSpPr>
          <p:spPr>
            <a:xfrm>
              <a:off x="4397939" y="1902138"/>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0497D208-2DC1-4B82-AD9E-281188C3A2A5}"/>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grpSp>
        <p:nvGrpSpPr>
          <p:cNvPr id="70" name="Group 69">
            <a:extLst>
              <a:ext uri="{FF2B5EF4-FFF2-40B4-BE49-F238E27FC236}">
                <a16:creationId xmlns:a16="http://schemas.microsoft.com/office/drawing/2014/main" id="{24E001FE-475C-4A02-AB99-8D002248A10C}"/>
              </a:ext>
            </a:extLst>
          </p:cNvPr>
          <p:cNvGrpSpPr/>
          <p:nvPr/>
        </p:nvGrpSpPr>
        <p:grpSpPr>
          <a:xfrm>
            <a:off x="6853546" y="3394929"/>
            <a:ext cx="3675988" cy="690386"/>
            <a:chOff x="6304862" y="2549723"/>
            <a:chExt cx="3675988" cy="514158"/>
          </a:xfrm>
        </p:grpSpPr>
        <p:sp>
          <p:nvSpPr>
            <p:cNvPr id="71" name="Arrow: Left 70">
              <a:extLst>
                <a:ext uri="{FF2B5EF4-FFF2-40B4-BE49-F238E27FC236}">
                  <a16:creationId xmlns:a16="http://schemas.microsoft.com/office/drawing/2014/main" id="{B7C9204C-9439-48EB-9440-CA0CC605676A}"/>
                </a:ext>
              </a:extLst>
            </p:cNvPr>
            <p:cNvSpPr/>
            <p:nvPr/>
          </p:nvSpPr>
          <p:spPr>
            <a:xfrm rot="8884132">
              <a:off x="6304862" y="2549723"/>
              <a:ext cx="3675988"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98272A4F-4A0E-46E9-BD0B-D4AC43668138}"/>
                </a:ext>
              </a:extLst>
            </p:cNvPr>
            <p:cNvSpPr txBox="1"/>
            <p:nvPr/>
          </p:nvSpPr>
          <p:spPr>
            <a:xfrm rot="19688588">
              <a:off x="6315770" y="2702924"/>
              <a:ext cx="3583088" cy="194831"/>
            </a:xfrm>
            <a:prstGeom prst="rect">
              <a:avLst/>
            </a:prstGeom>
            <a:noFill/>
          </p:spPr>
          <p:txBody>
            <a:bodyPr wrap="square" rtlCol="0">
              <a:spAutoFit/>
            </a:bodyPr>
            <a:lstStyle/>
            <a:p>
              <a:r>
                <a:rPr lang="en-US" sz="1100" u="sng">
                  <a:latin typeface="Consolas" panose="020B0609020204030204" pitchFamily="49" charset="0"/>
                </a:rPr>
                <a:t>Authorized subset </a:t>
              </a:r>
              <a:r>
                <a:rPr lang="en-US" sz="1100">
                  <a:latin typeface="Consolas" panose="020B0609020204030204" pitchFamily="49" charset="0"/>
                </a:rPr>
                <a:t>of WhoIs Registration Data</a:t>
              </a:r>
            </a:p>
          </p:txBody>
        </p:sp>
      </p:grpSp>
      <p:grpSp>
        <p:nvGrpSpPr>
          <p:cNvPr id="73" name="Group 72">
            <a:extLst>
              <a:ext uri="{FF2B5EF4-FFF2-40B4-BE49-F238E27FC236}">
                <a16:creationId xmlns:a16="http://schemas.microsoft.com/office/drawing/2014/main" id="{035E3B90-AD54-4C67-A2EA-80C815B5328B}"/>
              </a:ext>
            </a:extLst>
          </p:cNvPr>
          <p:cNvGrpSpPr/>
          <p:nvPr/>
        </p:nvGrpSpPr>
        <p:grpSpPr>
          <a:xfrm rot="19697988">
            <a:off x="7590447" y="3823821"/>
            <a:ext cx="2541261" cy="276999"/>
            <a:chOff x="4397939" y="1647614"/>
            <a:chExt cx="3300879" cy="276999"/>
          </a:xfrm>
        </p:grpSpPr>
        <p:cxnSp>
          <p:nvCxnSpPr>
            <p:cNvPr id="74" name="Straight Arrow Connector 73">
              <a:extLst>
                <a:ext uri="{FF2B5EF4-FFF2-40B4-BE49-F238E27FC236}">
                  <a16:creationId xmlns:a16="http://schemas.microsoft.com/office/drawing/2014/main" id="{1DD0223F-F3F8-4B74-9C1F-311CC7649757}"/>
                </a:ext>
              </a:extLst>
            </p:cNvPr>
            <p:cNvCxnSpPr>
              <a:cxnSpLocks/>
            </p:cNvCxnSpPr>
            <p:nvPr/>
          </p:nvCxnSpPr>
          <p:spPr>
            <a:xfrm>
              <a:off x="4397939" y="1902138"/>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5C3C2D51-F577-48C8-9F1A-9DC08D6BF010}"/>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
        <p:nvSpPr>
          <p:cNvPr id="76" name="Arrow: Left 75">
            <a:extLst>
              <a:ext uri="{FF2B5EF4-FFF2-40B4-BE49-F238E27FC236}">
                <a16:creationId xmlns:a16="http://schemas.microsoft.com/office/drawing/2014/main" id="{68BADEE3-7419-4BAE-A4D6-76A14E8E9528}"/>
              </a:ext>
            </a:extLst>
          </p:cNvPr>
          <p:cNvSpPr/>
          <p:nvPr/>
        </p:nvSpPr>
        <p:spPr>
          <a:xfrm rot="19668563">
            <a:off x="6208842" y="3406347"/>
            <a:ext cx="3733993"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Access Request (Identity + Purpose)</a:t>
            </a:r>
          </a:p>
        </p:txBody>
      </p:sp>
      <p:pic>
        <p:nvPicPr>
          <p:cNvPr id="80" name="Graphic 1" descr="Users">
            <a:extLst>
              <a:ext uri="{FF2B5EF4-FFF2-40B4-BE49-F238E27FC236}">
                <a16:creationId xmlns:a16="http://schemas.microsoft.com/office/drawing/2014/main" id="{CB890259-BC7A-43AF-AE6D-E1D0DAAA2820}"/>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89232" y="1501299"/>
            <a:ext cx="914400" cy="914400"/>
          </a:xfrm>
          <a:prstGeom prst="rect">
            <a:avLst/>
          </a:prstGeom>
        </p:spPr>
      </p:pic>
      <p:sp>
        <p:nvSpPr>
          <p:cNvPr id="81" name="TextBox 80">
            <a:extLst>
              <a:ext uri="{FF2B5EF4-FFF2-40B4-BE49-F238E27FC236}">
                <a16:creationId xmlns:a16="http://schemas.microsoft.com/office/drawing/2014/main" id="{FD19FE9F-8CB6-469B-A16A-694DB3A5D74D}"/>
              </a:ext>
            </a:extLst>
          </p:cNvPr>
          <p:cNvSpPr txBox="1"/>
          <p:nvPr/>
        </p:nvSpPr>
        <p:spPr>
          <a:xfrm>
            <a:off x="4397132" y="2215941"/>
            <a:ext cx="1498600" cy="369332"/>
          </a:xfrm>
          <a:prstGeom prst="rect">
            <a:avLst/>
          </a:prstGeom>
          <a:noFill/>
        </p:spPr>
        <p:txBody>
          <a:bodyPr wrap="square" rtlCol="0">
            <a:spAutoFit/>
          </a:bodyPr>
          <a:lstStyle/>
          <a:p>
            <a:pPr algn="ctr"/>
            <a:r>
              <a:rPr lang="en-US"/>
              <a:t>Accreditors</a:t>
            </a:r>
          </a:p>
        </p:txBody>
      </p:sp>
      <p:sp>
        <p:nvSpPr>
          <p:cNvPr id="82" name="Arrow: Left 81">
            <a:extLst>
              <a:ext uri="{FF2B5EF4-FFF2-40B4-BE49-F238E27FC236}">
                <a16:creationId xmlns:a16="http://schemas.microsoft.com/office/drawing/2014/main" id="{17286B36-F7B4-4AFA-A9C5-95788AB5CC30}"/>
              </a:ext>
            </a:extLst>
          </p:cNvPr>
          <p:cNvSpPr/>
          <p:nvPr/>
        </p:nvSpPr>
        <p:spPr>
          <a:xfrm rot="1246408">
            <a:off x="2647139" y="1326323"/>
            <a:ext cx="2048227"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Accredited List(s)</a:t>
            </a:r>
          </a:p>
        </p:txBody>
      </p:sp>
    </p:spTree>
    <p:extLst>
      <p:ext uri="{BB962C8B-B14F-4D97-AF65-F5344CB8AC3E}">
        <p14:creationId xmlns:p14="http://schemas.microsoft.com/office/powerpoint/2010/main" val="12005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9" name="Graphic 8" descr="Monitor">
            <a:extLst>
              <a:ext uri="{FF2B5EF4-FFF2-40B4-BE49-F238E27FC236}">
                <a16:creationId xmlns:a16="http://schemas.microsoft.com/office/drawing/2014/main" id="{53CD22D4-98FA-413A-B61B-88FC3E3002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3330" y="416373"/>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Accredited</a:t>
            </a:r>
          </a:p>
          <a:p>
            <a:pPr algn="ctr"/>
            <a:r>
              <a:rPr lang="en-US"/>
              <a:t>WhoIs user</a:t>
            </a:r>
          </a:p>
        </p:txBody>
      </p:sp>
      <p:sp>
        <p:nvSpPr>
          <p:cNvPr id="40" name="TextBox 39">
            <a:extLst>
              <a:ext uri="{FF2B5EF4-FFF2-40B4-BE49-F238E27FC236}">
                <a16:creationId xmlns:a16="http://schemas.microsoft.com/office/drawing/2014/main" id="{A726A3CB-6579-4472-9BA3-89568D9F185E}"/>
              </a:ext>
            </a:extLst>
          </p:cNvPr>
          <p:cNvSpPr txBox="1"/>
          <p:nvPr/>
        </p:nvSpPr>
        <p:spPr>
          <a:xfrm rot="2914277">
            <a:off x="1392578" y="3361092"/>
            <a:ext cx="3234840" cy="523220"/>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Updated RAA Contract (Includes DNRRs)</a:t>
            </a:r>
          </a:p>
          <a:p>
            <a:endParaRPr lang="en-US" sz="1400">
              <a:latin typeface="Times New Roman" panose="02020603050405020304" pitchFamily="18" charset="0"/>
              <a:cs typeface="Times New Roman" panose="02020603050405020304" pitchFamily="18" charset="0"/>
            </a:endParaRPr>
          </a:p>
        </p:txBody>
      </p:sp>
      <p:sp>
        <p:nvSpPr>
          <p:cNvPr id="42" name="Arrow: Left 41">
            <a:extLst>
              <a:ext uri="{FF2B5EF4-FFF2-40B4-BE49-F238E27FC236}">
                <a16:creationId xmlns:a16="http://schemas.microsoft.com/office/drawing/2014/main" id="{8D1066F8-08E9-4932-BB96-18B06FD90652}"/>
              </a:ext>
            </a:extLst>
          </p:cNvPr>
          <p:cNvSpPr/>
          <p:nvPr/>
        </p:nvSpPr>
        <p:spPr>
          <a:xfrm>
            <a:off x="6429312" y="4913917"/>
            <a:ext cx="3420219"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5" name="Arrow: Left 44">
            <a:extLst>
              <a:ext uri="{FF2B5EF4-FFF2-40B4-BE49-F238E27FC236}">
                <a16:creationId xmlns:a16="http://schemas.microsoft.com/office/drawing/2014/main" id="{53D5B10F-5AB8-4835-A854-458FF3B67E66}"/>
              </a:ext>
            </a:extLst>
          </p:cNvPr>
          <p:cNvSpPr/>
          <p:nvPr/>
        </p:nvSpPr>
        <p:spPr>
          <a:xfrm rot="5400000">
            <a:off x="4477002" y="4173639"/>
            <a:ext cx="76461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6" name="Arrow: Left 45">
            <a:extLst>
              <a:ext uri="{FF2B5EF4-FFF2-40B4-BE49-F238E27FC236}">
                <a16:creationId xmlns:a16="http://schemas.microsoft.com/office/drawing/2014/main" id="{6A60014E-4C67-4171-A2B3-7155C7003B7B}"/>
              </a:ext>
            </a:extLst>
          </p:cNvPr>
          <p:cNvSpPr/>
          <p:nvPr/>
        </p:nvSpPr>
        <p:spPr>
          <a:xfrm>
            <a:off x="2219153" y="5134940"/>
            <a:ext cx="2236500"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5674C91-4EE9-49B6-92D3-5DA6180B52ED}"/>
              </a:ext>
            </a:extLst>
          </p:cNvPr>
          <p:cNvSpPr txBox="1"/>
          <p:nvPr/>
        </p:nvSpPr>
        <p:spPr>
          <a:xfrm>
            <a:off x="7225021" y="5134979"/>
            <a:ext cx="2168958"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7" name="TextBox 26">
            <a:extLst>
              <a:ext uri="{FF2B5EF4-FFF2-40B4-BE49-F238E27FC236}">
                <a16:creationId xmlns:a16="http://schemas.microsoft.com/office/drawing/2014/main" id="{98A3C0BD-8220-4037-9995-A880BB48D67B}"/>
              </a:ext>
            </a:extLst>
          </p:cNvPr>
          <p:cNvSpPr txBox="1"/>
          <p:nvPr/>
        </p:nvSpPr>
        <p:spPr>
          <a:xfrm>
            <a:off x="7225021" y="5364192"/>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28" name="TextBox 27">
            <a:extLst>
              <a:ext uri="{FF2B5EF4-FFF2-40B4-BE49-F238E27FC236}">
                <a16:creationId xmlns:a16="http://schemas.microsoft.com/office/drawing/2014/main" id="{65A74513-5CBF-44CC-ACF7-39DD49BBA1FE}"/>
              </a:ext>
            </a:extLst>
          </p:cNvPr>
          <p:cNvSpPr txBox="1"/>
          <p:nvPr/>
        </p:nvSpPr>
        <p:spPr>
          <a:xfrm>
            <a:off x="5026082" y="4101148"/>
            <a:ext cx="1194794" cy="646331"/>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9" name="TextBox 28">
            <a:extLst>
              <a:ext uri="{FF2B5EF4-FFF2-40B4-BE49-F238E27FC236}">
                <a16:creationId xmlns:a16="http://schemas.microsoft.com/office/drawing/2014/main" id="{D7F13395-E322-4D84-86B6-43C012F2DE87}"/>
              </a:ext>
            </a:extLst>
          </p:cNvPr>
          <p:cNvSpPr txBox="1"/>
          <p:nvPr/>
        </p:nvSpPr>
        <p:spPr>
          <a:xfrm>
            <a:off x="2380488" y="5373142"/>
            <a:ext cx="2236500" cy="274320"/>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nvGrpSpPr>
          <p:cNvPr id="59" name="Group 58">
            <a:extLst>
              <a:ext uri="{FF2B5EF4-FFF2-40B4-BE49-F238E27FC236}">
                <a16:creationId xmlns:a16="http://schemas.microsoft.com/office/drawing/2014/main" id="{B706969B-798D-4729-86CA-761C691E01FD}"/>
              </a:ext>
            </a:extLst>
          </p:cNvPr>
          <p:cNvGrpSpPr/>
          <p:nvPr/>
        </p:nvGrpSpPr>
        <p:grpSpPr>
          <a:xfrm rot="20162900">
            <a:off x="6156190" y="2067203"/>
            <a:ext cx="4078874" cy="731520"/>
            <a:chOff x="6130310" y="1584521"/>
            <a:chExt cx="3779430" cy="514158"/>
          </a:xfrm>
        </p:grpSpPr>
        <p:sp>
          <p:nvSpPr>
            <p:cNvPr id="44" name="Arrow: Left 43">
              <a:extLst>
                <a:ext uri="{FF2B5EF4-FFF2-40B4-BE49-F238E27FC236}">
                  <a16:creationId xmlns:a16="http://schemas.microsoft.com/office/drawing/2014/main" id="{FAB47581-A7ED-4712-89B9-7F77C60CBF3B}"/>
                </a:ext>
              </a:extLst>
            </p:cNvPr>
            <p:cNvSpPr/>
            <p:nvPr/>
          </p:nvSpPr>
          <p:spPr>
            <a:xfrm rot="10800000">
              <a:off x="6159535" y="1584521"/>
              <a:ext cx="3404321"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D8C86CA-21EE-4390-B55C-60DBB3599A5B}"/>
                </a:ext>
              </a:extLst>
            </p:cNvPr>
            <p:cNvSpPr txBox="1"/>
            <p:nvPr/>
          </p:nvSpPr>
          <p:spPr>
            <a:xfrm>
              <a:off x="6130310" y="1732184"/>
              <a:ext cx="3779430" cy="194692"/>
            </a:xfrm>
            <a:prstGeom prst="rect">
              <a:avLst/>
            </a:prstGeom>
            <a:noFill/>
          </p:spPr>
          <p:txBody>
            <a:bodyPr wrap="square" rtlCol="0">
              <a:spAutoFit/>
            </a:bodyPr>
            <a:lstStyle/>
            <a:p>
              <a:r>
                <a:rPr lang="en-US" sz="1200" u="sng">
                  <a:latin typeface="Consolas" panose="020B0609020204030204" pitchFamily="49" charset="0"/>
                </a:rPr>
                <a:t>Authorized subset</a:t>
              </a:r>
              <a:r>
                <a:rPr lang="en-US" sz="1200">
                  <a:latin typeface="Consolas" panose="020B0609020204030204" pitchFamily="49" charset="0"/>
                </a:rPr>
                <a:t> of WhoIs Registration Data</a:t>
              </a:r>
            </a:p>
          </p:txBody>
        </p:sp>
      </p:grpSp>
      <p:grpSp>
        <p:nvGrpSpPr>
          <p:cNvPr id="58" name="Group 57">
            <a:extLst>
              <a:ext uri="{FF2B5EF4-FFF2-40B4-BE49-F238E27FC236}">
                <a16:creationId xmlns:a16="http://schemas.microsoft.com/office/drawing/2014/main" id="{D38E7FCD-A413-4350-8BB3-F464E5EFFB0F}"/>
              </a:ext>
            </a:extLst>
          </p:cNvPr>
          <p:cNvGrpSpPr/>
          <p:nvPr/>
        </p:nvGrpSpPr>
        <p:grpSpPr>
          <a:xfrm rot="21233901">
            <a:off x="6135932" y="3181115"/>
            <a:ext cx="3954460" cy="690386"/>
            <a:chOff x="6047379" y="2566892"/>
            <a:chExt cx="3954460" cy="514158"/>
          </a:xfrm>
        </p:grpSpPr>
        <p:sp>
          <p:nvSpPr>
            <p:cNvPr id="43" name="Arrow: Left 42">
              <a:extLst>
                <a:ext uri="{FF2B5EF4-FFF2-40B4-BE49-F238E27FC236}">
                  <a16:creationId xmlns:a16="http://schemas.microsoft.com/office/drawing/2014/main" id="{0D2FBC7F-24BC-4EF8-8DB1-B0A3D8F575C7}"/>
                </a:ext>
              </a:extLst>
            </p:cNvPr>
            <p:cNvSpPr/>
            <p:nvPr/>
          </p:nvSpPr>
          <p:spPr>
            <a:xfrm rot="8884132">
              <a:off x="6061090" y="2566892"/>
              <a:ext cx="390909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7181005-BE66-4F92-8043-254E3E499B98}"/>
                </a:ext>
              </a:extLst>
            </p:cNvPr>
            <p:cNvSpPr txBox="1"/>
            <p:nvPr/>
          </p:nvSpPr>
          <p:spPr>
            <a:xfrm rot="19688588">
              <a:off x="6047379" y="2703658"/>
              <a:ext cx="3954460" cy="206292"/>
            </a:xfrm>
            <a:prstGeom prst="rect">
              <a:avLst/>
            </a:prstGeom>
            <a:noFill/>
          </p:spPr>
          <p:txBody>
            <a:bodyPr wrap="square" rtlCol="0">
              <a:spAutoFit/>
            </a:bodyPr>
            <a:lstStyle/>
            <a:p>
              <a:r>
                <a:rPr lang="en-US" sz="1200" u="sng">
                  <a:latin typeface="Consolas" panose="020B0609020204030204" pitchFamily="49" charset="0"/>
                </a:rPr>
                <a:t>Authorized subset </a:t>
              </a:r>
              <a:r>
                <a:rPr lang="en-US" sz="1200">
                  <a:latin typeface="Consolas" panose="020B0609020204030204" pitchFamily="49" charset="0"/>
                </a:rPr>
                <a:t>of WhoIs Registration Data</a:t>
              </a:r>
            </a:p>
          </p:txBody>
        </p:sp>
      </p:grpSp>
      <p:sp>
        <p:nvSpPr>
          <p:cNvPr id="48" name="TextBox 47">
            <a:extLst>
              <a:ext uri="{FF2B5EF4-FFF2-40B4-BE49-F238E27FC236}">
                <a16:creationId xmlns:a16="http://schemas.microsoft.com/office/drawing/2014/main" id="{E6B93FC9-1C40-4ACF-95A7-42EC2EEC3550}"/>
              </a:ext>
            </a:extLst>
          </p:cNvPr>
          <p:cNvSpPr txBox="1"/>
          <p:nvPr/>
        </p:nvSpPr>
        <p:spPr>
          <a:xfrm rot="16200000">
            <a:off x="96288" y="3103595"/>
            <a:ext cx="2229200" cy="646331"/>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stCxn id="9" idx="2"/>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Arrow: Left 1">
            <a:extLst>
              <a:ext uri="{FF2B5EF4-FFF2-40B4-BE49-F238E27FC236}">
                <a16:creationId xmlns:a16="http://schemas.microsoft.com/office/drawing/2014/main" id="{3ECC619B-29E5-41BB-8C82-CF6521664F0D}"/>
              </a:ext>
            </a:extLst>
          </p:cNvPr>
          <p:cNvSpPr/>
          <p:nvPr/>
        </p:nvSpPr>
        <p:spPr>
          <a:xfrm>
            <a:off x="2547592" y="866571"/>
            <a:ext cx="7388887"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Access Request (Identity + Purpose)</a:t>
            </a:r>
          </a:p>
        </p:txBody>
      </p:sp>
      <p:sp>
        <p:nvSpPr>
          <p:cNvPr id="5" name="Arrow: Right 4">
            <a:extLst>
              <a:ext uri="{FF2B5EF4-FFF2-40B4-BE49-F238E27FC236}">
                <a16:creationId xmlns:a16="http://schemas.microsoft.com/office/drawing/2014/main" id="{928E7D36-5204-4008-A72C-E7F7A3398E25}"/>
              </a:ext>
            </a:extLst>
          </p:cNvPr>
          <p:cNvSpPr/>
          <p:nvPr/>
        </p:nvSpPr>
        <p:spPr>
          <a:xfrm rot="2276769">
            <a:off x="2144833" y="2181612"/>
            <a:ext cx="2657208" cy="54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Access Authorization</a:t>
            </a:r>
          </a:p>
        </p:txBody>
      </p:sp>
      <p:sp>
        <p:nvSpPr>
          <p:cNvPr id="37" name="Arrow: Right 36">
            <a:extLst>
              <a:ext uri="{FF2B5EF4-FFF2-40B4-BE49-F238E27FC236}">
                <a16:creationId xmlns:a16="http://schemas.microsoft.com/office/drawing/2014/main" id="{3103D96A-E4E6-4EC9-A6C6-F064134604B6}"/>
              </a:ext>
            </a:extLst>
          </p:cNvPr>
          <p:cNvSpPr/>
          <p:nvPr/>
        </p:nvSpPr>
        <p:spPr>
          <a:xfrm rot="2890230">
            <a:off x="1431554" y="3124536"/>
            <a:ext cx="3692553" cy="54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Access Authorization</a:t>
            </a:r>
          </a:p>
        </p:txBody>
      </p:sp>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sp>
        <p:nvSpPr>
          <p:cNvPr id="38" name="TextBox 37">
            <a:extLst>
              <a:ext uri="{FF2B5EF4-FFF2-40B4-BE49-F238E27FC236}">
                <a16:creationId xmlns:a16="http://schemas.microsoft.com/office/drawing/2014/main" id="{F23E2E5A-962C-4F0D-8796-E5ECDCE75E13}"/>
              </a:ext>
            </a:extLst>
          </p:cNvPr>
          <p:cNvSpPr txBox="1"/>
          <p:nvPr/>
        </p:nvSpPr>
        <p:spPr>
          <a:xfrm>
            <a:off x="3492843" y="54864"/>
            <a:ext cx="5073641" cy="400110"/>
          </a:xfrm>
          <a:prstGeom prst="rect">
            <a:avLst/>
          </a:prstGeom>
          <a:noFill/>
        </p:spPr>
        <p:txBody>
          <a:bodyPr wrap="square" rtlCol="0">
            <a:spAutoFit/>
          </a:bodyPr>
          <a:lstStyle/>
          <a:p>
            <a:pPr algn="ctr"/>
            <a:r>
              <a:rPr lang="en-US" sz="2000" b="1"/>
              <a:t>Proposed WhoIs “Authorization Hub” Model 2</a:t>
            </a:r>
          </a:p>
        </p:txBody>
      </p:sp>
      <p:sp>
        <p:nvSpPr>
          <p:cNvPr id="47" name="TextBox 46">
            <a:extLst>
              <a:ext uri="{FF2B5EF4-FFF2-40B4-BE49-F238E27FC236}">
                <a16:creationId xmlns:a16="http://schemas.microsoft.com/office/drawing/2014/main" id="{CBB40C74-2670-4B4B-85F0-9CBBCD97F6D0}"/>
              </a:ext>
            </a:extLst>
          </p:cNvPr>
          <p:cNvSpPr txBox="1"/>
          <p:nvPr/>
        </p:nvSpPr>
        <p:spPr>
          <a:xfrm rot="2267093">
            <a:off x="2688136" y="2030538"/>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cxnSp>
        <p:nvCxnSpPr>
          <p:cNvPr id="50" name="Straight Arrow Connector 49">
            <a:extLst>
              <a:ext uri="{FF2B5EF4-FFF2-40B4-BE49-F238E27FC236}">
                <a16:creationId xmlns:a16="http://schemas.microsoft.com/office/drawing/2014/main" id="{1947A91E-D695-4BB0-B06F-AEF4DF601C3D}"/>
              </a:ext>
            </a:extLst>
          </p:cNvPr>
          <p:cNvCxnSpPr>
            <a:cxnSpLocks/>
          </p:cNvCxnSpPr>
          <p:nvPr/>
        </p:nvCxnSpPr>
        <p:spPr>
          <a:xfrm>
            <a:off x="1946091" y="2463051"/>
            <a:ext cx="2021701" cy="234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107E228-9BF4-4D00-A026-58783CD376FB}"/>
              </a:ext>
            </a:extLst>
          </p:cNvPr>
          <p:cNvCxnSpPr>
            <a:cxnSpLocks/>
          </p:cNvCxnSpPr>
          <p:nvPr/>
        </p:nvCxnSpPr>
        <p:spPr>
          <a:xfrm>
            <a:off x="2647951" y="1531253"/>
            <a:ext cx="1742938" cy="1306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C5380C6-1715-4FAC-8EAC-65D15DA3CF2F}"/>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750F8314-4825-4934-B91F-24790C133C27}"/>
              </a:ext>
            </a:extLst>
          </p:cNvPr>
          <p:cNvSpPr/>
          <p:nvPr/>
        </p:nvSpPr>
        <p:spPr>
          <a:xfrm>
            <a:off x="6687842" y="5950869"/>
            <a:ext cx="2872902"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p:txBody>
      </p:sp>
      <p:grpSp>
        <p:nvGrpSpPr>
          <p:cNvPr id="20" name="Group 19">
            <a:extLst>
              <a:ext uri="{FF2B5EF4-FFF2-40B4-BE49-F238E27FC236}">
                <a16:creationId xmlns:a16="http://schemas.microsoft.com/office/drawing/2014/main" id="{BBAAA709-8E77-40CA-A839-3AEE65B1F0A9}"/>
              </a:ext>
            </a:extLst>
          </p:cNvPr>
          <p:cNvGrpSpPr/>
          <p:nvPr/>
        </p:nvGrpSpPr>
        <p:grpSpPr>
          <a:xfrm rot="20203955">
            <a:off x="6604271" y="2832990"/>
            <a:ext cx="2171445" cy="276999"/>
            <a:chOff x="4397939" y="1647614"/>
            <a:chExt cx="3300879" cy="276999"/>
          </a:xfrm>
        </p:grpSpPr>
        <p:cxnSp>
          <p:nvCxnSpPr>
            <p:cNvPr id="54" name="Straight Arrow Connector 53">
              <a:extLst>
                <a:ext uri="{FF2B5EF4-FFF2-40B4-BE49-F238E27FC236}">
                  <a16:creationId xmlns:a16="http://schemas.microsoft.com/office/drawing/2014/main" id="{9D62406E-9ABD-4484-A60F-026C1FE27F25}"/>
                </a:ext>
              </a:extLst>
            </p:cNvPr>
            <p:cNvCxnSpPr>
              <a:cxnSpLocks/>
            </p:cNvCxnSpPr>
            <p:nvPr/>
          </p:nvCxnSpPr>
          <p:spPr>
            <a:xfrm>
              <a:off x="4397939" y="1902138"/>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48B6D386-A88E-4144-9136-6CF176E1E312}"/>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grpSp>
        <p:nvGrpSpPr>
          <p:cNvPr id="56" name="Group 55">
            <a:extLst>
              <a:ext uri="{FF2B5EF4-FFF2-40B4-BE49-F238E27FC236}">
                <a16:creationId xmlns:a16="http://schemas.microsoft.com/office/drawing/2014/main" id="{450B09C2-CF41-4D0A-91C1-37BD5D1CA376}"/>
              </a:ext>
            </a:extLst>
          </p:cNvPr>
          <p:cNvGrpSpPr/>
          <p:nvPr/>
        </p:nvGrpSpPr>
        <p:grpSpPr>
          <a:xfrm rot="19315339">
            <a:off x="7050906" y="3666388"/>
            <a:ext cx="2541261" cy="276999"/>
            <a:chOff x="4397939" y="1647614"/>
            <a:chExt cx="3300879" cy="276999"/>
          </a:xfrm>
        </p:grpSpPr>
        <p:cxnSp>
          <p:nvCxnSpPr>
            <p:cNvPr id="57" name="Straight Arrow Connector 56">
              <a:extLst>
                <a:ext uri="{FF2B5EF4-FFF2-40B4-BE49-F238E27FC236}">
                  <a16:creationId xmlns:a16="http://schemas.microsoft.com/office/drawing/2014/main" id="{AD19C0B6-53D2-4851-B4D3-790C729A13C5}"/>
                </a:ext>
              </a:extLst>
            </p:cNvPr>
            <p:cNvCxnSpPr>
              <a:cxnSpLocks/>
            </p:cNvCxnSpPr>
            <p:nvPr/>
          </p:nvCxnSpPr>
          <p:spPr>
            <a:xfrm>
              <a:off x="4397939" y="1902138"/>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B0E7538-37B0-4773-AB93-F398CC95BABF}"/>
                </a:ext>
              </a:extLst>
            </p:cNvPr>
            <p:cNvSpPr/>
            <p:nvPr/>
          </p:nvSpPr>
          <p:spPr>
            <a:xfrm>
              <a:off x="5229494" y="1647614"/>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
        <p:nvSpPr>
          <p:cNvPr id="61" name="TextBox 60">
            <a:extLst>
              <a:ext uri="{FF2B5EF4-FFF2-40B4-BE49-F238E27FC236}">
                <a16:creationId xmlns:a16="http://schemas.microsoft.com/office/drawing/2014/main" id="{7516423B-A601-403F-9AAB-877A548876E5}"/>
              </a:ext>
            </a:extLst>
          </p:cNvPr>
          <p:cNvSpPr txBox="1"/>
          <p:nvPr/>
        </p:nvSpPr>
        <p:spPr>
          <a:xfrm>
            <a:off x="3304042" y="5535125"/>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62" name="Rectangle 61">
            <a:extLst>
              <a:ext uri="{FF2B5EF4-FFF2-40B4-BE49-F238E27FC236}">
                <a16:creationId xmlns:a16="http://schemas.microsoft.com/office/drawing/2014/main" id="{F5890572-4418-42C7-AD8F-176D01102CA8}"/>
              </a:ext>
            </a:extLst>
          </p:cNvPr>
          <p:cNvSpPr/>
          <p:nvPr/>
        </p:nvSpPr>
        <p:spPr>
          <a:xfrm>
            <a:off x="6687842" y="5950869"/>
            <a:ext cx="2872902" cy="461665"/>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a:p>
            <a:r>
              <a:rPr lang="en-US" sz="1200">
                <a:latin typeface="Times New Roman" panose="02020603050405020304" pitchFamily="18" charset="0"/>
                <a:cs typeface="Times New Roman" panose="02020603050405020304" pitchFamily="18" charset="0"/>
              </a:rPr>
              <a:t>Data Processing Types and Purposes</a:t>
            </a:r>
          </a:p>
        </p:txBody>
      </p:sp>
      <p:pic>
        <p:nvPicPr>
          <p:cNvPr id="63" name="Graphic 1" descr="Users">
            <a:extLst>
              <a:ext uri="{FF2B5EF4-FFF2-40B4-BE49-F238E27FC236}">
                <a16:creationId xmlns:a16="http://schemas.microsoft.com/office/drawing/2014/main" id="{AFC3D322-301C-4220-B45D-71F53209813D}"/>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89232" y="1501299"/>
            <a:ext cx="914400" cy="914400"/>
          </a:xfrm>
          <a:prstGeom prst="rect">
            <a:avLst/>
          </a:prstGeom>
        </p:spPr>
      </p:pic>
      <p:sp>
        <p:nvSpPr>
          <p:cNvPr id="64" name="TextBox 63">
            <a:extLst>
              <a:ext uri="{FF2B5EF4-FFF2-40B4-BE49-F238E27FC236}">
                <a16:creationId xmlns:a16="http://schemas.microsoft.com/office/drawing/2014/main" id="{B912F2F0-D0E3-455C-862D-55BE5E9E585A}"/>
              </a:ext>
            </a:extLst>
          </p:cNvPr>
          <p:cNvSpPr txBox="1"/>
          <p:nvPr/>
        </p:nvSpPr>
        <p:spPr>
          <a:xfrm>
            <a:off x="4397132" y="2215941"/>
            <a:ext cx="1498600" cy="369332"/>
          </a:xfrm>
          <a:prstGeom prst="rect">
            <a:avLst/>
          </a:prstGeom>
          <a:noFill/>
        </p:spPr>
        <p:txBody>
          <a:bodyPr wrap="square" rtlCol="0">
            <a:spAutoFit/>
          </a:bodyPr>
          <a:lstStyle/>
          <a:p>
            <a:pPr algn="ctr"/>
            <a:r>
              <a:rPr lang="en-US"/>
              <a:t>Accreditors</a:t>
            </a:r>
          </a:p>
        </p:txBody>
      </p:sp>
      <p:sp>
        <p:nvSpPr>
          <p:cNvPr id="65" name="Arrow: Left 64">
            <a:extLst>
              <a:ext uri="{FF2B5EF4-FFF2-40B4-BE49-F238E27FC236}">
                <a16:creationId xmlns:a16="http://schemas.microsoft.com/office/drawing/2014/main" id="{FAB9F72E-226C-4B91-8A8D-77E7B67A6AE0}"/>
              </a:ext>
            </a:extLst>
          </p:cNvPr>
          <p:cNvSpPr/>
          <p:nvPr/>
        </p:nvSpPr>
        <p:spPr>
          <a:xfrm rot="1246408">
            <a:off x="3070070" y="1525145"/>
            <a:ext cx="1575558"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Accredited List(s)</a:t>
            </a:r>
          </a:p>
        </p:txBody>
      </p:sp>
    </p:spTree>
    <p:extLst>
      <p:ext uri="{BB962C8B-B14F-4D97-AF65-F5344CB8AC3E}">
        <p14:creationId xmlns:p14="http://schemas.microsoft.com/office/powerpoint/2010/main" val="7259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Left-Right 4">
            <a:extLst>
              <a:ext uri="{FF2B5EF4-FFF2-40B4-BE49-F238E27FC236}">
                <a16:creationId xmlns:a16="http://schemas.microsoft.com/office/drawing/2014/main" id="{DA33BF75-A826-4C36-BDE5-75BCF73BCBFB}"/>
              </a:ext>
            </a:extLst>
          </p:cNvPr>
          <p:cNvSpPr/>
          <p:nvPr/>
        </p:nvSpPr>
        <p:spPr>
          <a:xfrm rot="1955239">
            <a:off x="2135532" y="2098052"/>
            <a:ext cx="2562499" cy="822960"/>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8" name="Arrow: Left-Right 57">
            <a:extLst>
              <a:ext uri="{FF2B5EF4-FFF2-40B4-BE49-F238E27FC236}">
                <a16:creationId xmlns:a16="http://schemas.microsoft.com/office/drawing/2014/main" id="{E21C8B25-3DA8-42D5-94AD-DF4BDFA90C98}"/>
              </a:ext>
            </a:extLst>
          </p:cNvPr>
          <p:cNvSpPr/>
          <p:nvPr/>
        </p:nvSpPr>
        <p:spPr>
          <a:xfrm rot="2950621">
            <a:off x="1010355" y="3403860"/>
            <a:ext cx="4139784" cy="512064"/>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1" name="Arrow: Left 60">
            <a:extLst>
              <a:ext uri="{FF2B5EF4-FFF2-40B4-BE49-F238E27FC236}">
                <a16:creationId xmlns:a16="http://schemas.microsoft.com/office/drawing/2014/main" id="{B88F6D92-8EC2-49B3-B850-B1D561F4BCF1}"/>
              </a:ext>
            </a:extLst>
          </p:cNvPr>
          <p:cNvSpPr/>
          <p:nvPr/>
        </p:nvSpPr>
        <p:spPr>
          <a:xfrm>
            <a:off x="2219153" y="5134940"/>
            <a:ext cx="2236500"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9" name="Graphic 8" descr="Monitor">
            <a:extLst>
              <a:ext uri="{FF2B5EF4-FFF2-40B4-BE49-F238E27FC236}">
                <a16:creationId xmlns:a16="http://schemas.microsoft.com/office/drawing/2014/main" id="{53CD22D4-98FA-413A-B61B-88FC3E3002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3330" y="416373"/>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Accredited</a:t>
            </a:r>
          </a:p>
          <a:p>
            <a:pPr algn="ctr"/>
            <a:r>
              <a:rPr lang="en-US"/>
              <a:t>WhoIs user</a:t>
            </a:r>
          </a:p>
        </p:txBody>
      </p:sp>
      <p:sp>
        <p:nvSpPr>
          <p:cNvPr id="40" name="TextBox 39">
            <a:extLst>
              <a:ext uri="{FF2B5EF4-FFF2-40B4-BE49-F238E27FC236}">
                <a16:creationId xmlns:a16="http://schemas.microsoft.com/office/drawing/2014/main" id="{A726A3CB-6579-4472-9BA3-89568D9F185E}"/>
              </a:ext>
            </a:extLst>
          </p:cNvPr>
          <p:cNvSpPr txBox="1"/>
          <p:nvPr/>
        </p:nvSpPr>
        <p:spPr>
          <a:xfrm rot="2966362">
            <a:off x="1188268" y="3815493"/>
            <a:ext cx="3354912"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Updated RAA Contract (Includes DNRRs)</a:t>
            </a:r>
          </a:p>
        </p:txBody>
      </p:sp>
      <p:sp>
        <p:nvSpPr>
          <p:cNvPr id="42" name="Arrow: Left 41">
            <a:extLst>
              <a:ext uri="{FF2B5EF4-FFF2-40B4-BE49-F238E27FC236}">
                <a16:creationId xmlns:a16="http://schemas.microsoft.com/office/drawing/2014/main" id="{8D1066F8-08E9-4932-BB96-18B06FD90652}"/>
              </a:ext>
            </a:extLst>
          </p:cNvPr>
          <p:cNvSpPr/>
          <p:nvPr/>
        </p:nvSpPr>
        <p:spPr>
          <a:xfrm>
            <a:off x="6429312" y="4913917"/>
            <a:ext cx="3420219" cy="924096"/>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5" name="Arrow: Left 44">
            <a:extLst>
              <a:ext uri="{FF2B5EF4-FFF2-40B4-BE49-F238E27FC236}">
                <a16:creationId xmlns:a16="http://schemas.microsoft.com/office/drawing/2014/main" id="{53D5B10F-5AB8-4835-A854-458FF3B67E66}"/>
              </a:ext>
            </a:extLst>
          </p:cNvPr>
          <p:cNvSpPr/>
          <p:nvPr/>
        </p:nvSpPr>
        <p:spPr>
          <a:xfrm rot="5400000">
            <a:off x="4477002" y="4173639"/>
            <a:ext cx="76461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5674C91-4EE9-49B6-92D3-5DA6180B52ED}"/>
              </a:ext>
            </a:extLst>
          </p:cNvPr>
          <p:cNvSpPr txBox="1"/>
          <p:nvPr/>
        </p:nvSpPr>
        <p:spPr>
          <a:xfrm>
            <a:off x="7225021" y="5134979"/>
            <a:ext cx="2168958"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7" name="TextBox 26">
            <a:extLst>
              <a:ext uri="{FF2B5EF4-FFF2-40B4-BE49-F238E27FC236}">
                <a16:creationId xmlns:a16="http://schemas.microsoft.com/office/drawing/2014/main" id="{98A3C0BD-8220-4037-9995-A880BB48D67B}"/>
              </a:ext>
            </a:extLst>
          </p:cNvPr>
          <p:cNvSpPr txBox="1"/>
          <p:nvPr/>
        </p:nvSpPr>
        <p:spPr>
          <a:xfrm>
            <a:off x="7225021" y="5364192"/>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28" name="TextBox 27">
            <a:extLst>
              <a:ext uri="{FF2B5EF4-FFF2-40B4-BE49-F238E27FC236}">
                <a16:creationId xmlns:a16="http://schemas.microsoft.com/office/drawing/2014/main" id="{65A74513-5CBF-44CC-ACF7-39DD49BBA1FE}"/>
              </a:ext>
            </a:extLst>
          </p:cNvPr>
          <p:cNvSpPr txBox="1"/>
          <p:nvPr/>
        </p:nvSpPr>
        <p:spPr>
          <a:xfrm>
            <a:off x="5026082" y="4101148"/>
            <a:ext cx="1194794" cy="646331"/>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48" name="TextBox 47">
            <a:extLst>
              <a:ext uri="{FF2B5EF4-FFF2-40B4-BE49-F238E27FC236}">
                <a16:creationId xmlns:a16="http://schemas.microsoft.com/office/drawing/2014/main" id="{E6B93FC9-1C40-4ACF-95A7-42EC2EEC3550}"/>
              </a:ext>
            </a:extLst>
          </p:cNvPr>
          <p:cNvSpPr txBox="1"/>
          <p:nvPr/>
        </p:nvSpPr>
        <p:spPr>
          <a:xfrm rot="16200000">
            <a:off x="96288" y="3103595"/>
            <a:ext cx="2229200" cy="646331"/>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stCxn id="9" idx="2"/>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0678953-E1CE-49A1-8331-7807EAEBF1FA}"/>
              </a:ext>
            </a:extLst>
          </p:cNvPr>
          <p:cNvCxnSpPr>
            <a:cxnSpLocks/>
          </p:cNvCxnSpPr>
          <p:nvPr/>
        </p:nvCxnSpPr>
        <p:spPr>
          <a:xfrm>
            <a:off x="2354738" y="2347940"/>
            <a:ext cx="1765763" cy="1169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100158D5-1AB5-4C2D-873C-039F1AD6DCAA}"/>
              </a:ext>
            </a:extLst>
          </p:cNvPr>
          <p:cNvSpPr txBox="1"/>
          <p:nvPr/>
        </p:nvSpPr>
        <p:spPr>
          <a:xfrm rot="2985751">
            <a:off x="1035269" y="3561692"/>
            <a:ext cx="4140703" cy="276999"/>
          </a:xfrm>
          <a:prstGeom prst="rect">
            <a:avLst/>
          </a:prstGeom>
          <a:noFill/>
        </p:spPr>
        <p:txBody>
          <a:bodyPr wrap="square" rtlCol="0">
            <a:spAutoFit/>
          </a:bodyPr>
          <a:lstStyle/>
          <a:p>
            <a:r>
              <a:rPr lang="en-US" sz="1200">
                <a:solidFill>
                  <a:schemeClr val="accent1"/>
                </a:solidFill>
                <a:latin typeface="Calibri" panose="020F0502020204030204" pitchFamily="34" charset="0"/>
                <a:cs typeface="Calibri" panose="020F0502020204030204" pitchFamily="34" charset="0"/>
              </a:rPr>
              <a:t>RDAP Request </a:t>
            </a:r>
            <a:r>
              <a:rPr lang="en-US" sz="1200">
                <a:latin typeface="Calibri" panose="020F0502020204030204" pitchFamily="34" charset="0"/>
                <a:cs typeface="Calibri" panose="020F0502020204030204" pitchFamily="34" charset="0"/>
              </a:rPr>
              <a:t>&amp; </a:t>
            </a:r>
            <a:r>
              <a:rPr lang="en-US" sz="1200" u="sng">
                <a:latin typeface="Consolas" panose="020B0609020204030204" pitchFamily="49" charset="0"/>
                <a:cs typeface="Calibri" panose="020F0502020204030204" pitchFamily="34" charset="0"/>
              </a:rPr>
              <a:t>subset</a:t>
            </a:r>
            <a:r>
              <a:rPr lang="en-US" sz="1200">
                <a:latin typeface="Consolas" panose="020B0609020204030204" pitchFamily="49" charset="0"/>
                <a:cs typeface="Calibri" panose="020F0502020204030204" pitchFamily="34" charset="0"/>
              </a:rPr>
              <a:t> of </a:t>
            </a:r>
            <a:r>
              <a:rPr lang="en-US" sz="1200">
                <a:latin typeface="Consolas" panose="020B0609020204030204" pitchFamily="49" charset="0"/>
              </a:rPr>
              <a:t>WhoIs Registration Data</a:t>
            </a:r>
          </a:p>
        </p:txBody>
      </p:sp>
      <p:sp>
        <p:nvSpPr>
          <p:cNvPr id="52" name="TextBox 51">
            <a:extLst>
              <a:ext uri="{FF2B5EF4-FFF2-40B4-BE49-F238E27FC236}">
                <a16:creationId xmlns:a16="http://schemas.microsoft.com/office/drawing/2014/main" id="{7E583F0E-DEA4-4302-A659-564D16E9F933}"/>
              </a:ext>
            </a:extLst>
          </p:cNvPr>
          <p:cNvSpPr txBox="1"/>
          <p:nvPr/>
        </p:nvSpPr>
        <p:spPr>
          <a:xfrm>
            <a:off x="2588668" y="50678"/>
            <a:ext cx="6069622" cy="400110"/>
          </a:xfrm>
          <a:prstGeom prst="rect">
            <a:avLst/>
          </a:prstGeom>
          <a:noFill/>
        </p:spPr>
        <p:txBody>
          <a:bodyPr wrap="square" rtlCol="0">
            <a:spAutoFit/>
          </a:bodyPr>
          <a:lstStyle/>
          <a:p>
            <a:pPr algn="ctr"/>
            <a:r>
              <a:rPr lang="en-US" sz="2000" b="1"/>
              <a:t>Proposed WhoIs “Hub and Spoke Query Hub” Model</a:t>
            </a:r>
          </a:p>
        </p:txBody>
      </p:sp>
      <p:sp>
        <p:nvSpPr>
          <p:cNvPr id="53" name="TextBox 52">
            <a:extLst>
              <a:ext uri="{FF2B5EF4-FFF2-40B4-BE49-F238E27FC236}">
                <a16:creationId xmlns:a16="http://schemas.microsoft.com/office/drawing/2014/main" id="{C7085781-DE6D-4439-8E1B-942383BFE7B2}"/>
              </a:ext>
            </a:extLst>
          </p:cNvPr>
          <p:cNvSpPr txBox="1"/>
          <p:nvPr/>
        </p:nvSpPr>
        <p:spPr>
          <a:xfrm rot="1970084">
            <a:off x="2479417" y="2780364"/>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cxnSp>
        <p:nvCxnSpPr>
          <p:cNvPr id="54" name="Straight Arrow Connector 53">
            <a:extLst>
              <a:ext uri="{FF2B5EF4-FFF2-40B4-BE49-F238E27FC236}">
                <a16:creationId xmlns:a16="http://schemas.microsoft.com/office/drawing/2014/main" id="{10C1CA68-CC78-430B-B833-85C8EC6C26BA}"/>
              </a:ext>
            </a:extLst>
          </p:cNvPr>
          <p:cNvCxnSpPr>
            <a:cxnSpLocks/>
          </p:cNvCxnSpPr>
          <p:nvPr/>
        </p:nvCxnSpPr>
        <p:spPr>
          <a:xfrm>
            <a:off x="1884536" y="2696487"/>
            <a:ext cx="2021701" cy="234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AB1F0BC-18D8-4F5B-93A0-5C9A76EF192C}"/>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FD9156C-BCE0-40DF-9634-B8DCB8BB66A0}"/>
              </a:ext>
            </a:extLst>
          </p:cNvPr>
          <p:cNvSpPr/>
          <p:nvPr/>
        </p:nvSpPr>
        <p:spPr>
          <a:xfrm>
            <a:off x="6687842" y="5950869"/>
            <a:ext cx="2872902"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p:txBody>
      </p:sp>
      <p:grpSp>
        <p:nvGrpSpPr>
          <p:cNvPr id="3" name="Group 2">
            <a:extLst>
              <a:ext uri="{FF2B5EF4-FFF2-40B4-BE49-F238E27FC236}">
                <a16:creationId xmlns:a16="http://schemas.microsoft.com/office/drawing/2014/main" id="{32E259BE-4EF8-4F63-B9D7-1E8A02722500}"/>
              </a:ext>
            </a:extLst>
          </p:cNvPr>
          <p:cNvGrpSpPr/>
          <p:nvPr/>
        </p:nvGrpSpPr>
        <p:grpSpPr>
          <a:xfrm>
            <a:off x="2467548" y="574959"/>
            <a:ext cx="7434305" cy="964646"/>
            <a:chOff x="2467548" y="574959"/>
            <a:chExt cx="7434305" cy="964646"/>
          </a:xfrm>
        </p:grpSpPr>
        <p:grpSp>
          <p:nvGrpSpPr>
            <p:cNvPr id="59" name="Group 58">
              <a:extLst>
                <a:ext uri="{FF2B5EF4-FFF2-40B4-BE49-F238E27FC236}">
                  <a16:creationId xmlns:a16="http://schemas.microsoft.com/office/drawing/2014/main" id="{B706969B-798D-4729-86CA-761C691E01FD}"/>
                </a:ext>
              </a:extLst>
            </p:cNvPr>
            <p:cNvGrpSpPr/>
            <p:nvPr/>
          </p:nvGrpSpPr>
          <p:grpSpPr>
            <a:xfrm>
              <a:off x="2839453" y="909589"/>
              <a:ext cx="7062400" cy="512874"/>
              <a:chOff x="6304024" y="1584521"/>
              <a:chExt cx="2900936" cy="514158"/>
            </a:xfrm>
          </p:grpSpPr>
          <p:sp>
            <p:nvSpPr>
              <p:cNvPr id="44" name="Arrow: Left 43">
                <a:extLst>
                  <a:ext uri="{FF2B5EF4-FFF2-40B4-BE49-F238E27FC236}">
                    <a16:creationId xmlns:a16="http://schemas.microsoft.com/office/drawing/2014/main" id="{FAB47581-A7ED-4712-89B9-7F77C60CBF3B}"/>
                  </a:ext>
                </a:extLst>
              </p:cNvPr>
              <p:cNvSpPr/>
              <p:nvPr/>
            </p:nvSpPr>
            <p:spPr>
              <a:xfrm rot="10800000">
                <a:off x="6304024" y="1584521"/>
                <a:ext cx="290093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D8C86CA-21EE-4390-B55C-60DBB3599A5B}"/>
                  </a:ext>
                </a:extLst>
              </p:cNvPr>
              <p:cNvSpPr txBox="1"/>
              <p:nvPr/>
            </p:nvSpPr>
            <p:spPr>
              <a:xfrm>
                <a:off x="6888853" y="1703688"/>
                <a:ext cx="1930985" cy="277692"/>
              </a:xfrm>
              <a:prstGeom prst="rect">
                <a:avLst/>
              </a:prstGeom>
              <a:noFill/>
            </p:spPr>
            <p:txBody>
              <a:bodyPr wrap="square" rtlCol="0">
                <a:spAutoFit/>
              </a:bodyPr>
              <a:lstStyle/>
              <a:p>
                <a:r>
                  <a:rPr lang="en-US" sz="1200" u="sng">
                    <a:latin typeface="Consolas" panose="020B0609020204030204" pitchFamily="49" charset="0"/>
                  </a:rPr>
                  <a:t>Authorized subset</a:t>
                </a:r>
                <a:r>
                  <a:rPr lang="en-US" sz="1200">
                    <a:latin typeface="Consolas" panose="020B0609020204030204" pitchFamily="49" charset="0"/>
                  </a:rPr>
                  <a:t> of WhoIs Registration Data</a:t>
                </a:r>
              </a:p>
            </p:txBody>
          </p:sp>
        </p:grpSp>
        <p:sp>
          <p:nvSpPr>
            <p:cNvPr id="2" name="Arrow: Left 1">
              <a:extLst>
                <a:ext uri="{FF2B5EF4-FFF2-40B4-BE49-F238E27FC236}">
                  <a16:creationId xmlns:a16="http://schemas.microsoft.com/office/drawing/2014/main" id="{3ECC619B-29E5-41BB-8C82-CF6521664F0D}"/>
                </a:ext>
              </a:extLst>
            </p:cNvPr>
            <p:cNvSpPr/>
            <p:nvPr/>
          </p:nvSpPr>
          <p:spPr>
            <a:xfrm>
              <a:off x="2467548" y="574959"/>
              <a:ext cx="7062401"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Access Request (Identity + Purpose)</a:t>
              </a:r>
            </a:p>
          </p:txBody>
        </p:sp>
        <p:cxnSp>
          <p:nvCxnSpPr>
            <p:cNvPr id="57" name="Straight Arrow Connector 56">
              <a:extLst>
                <a:ext uri="{FF2B5EF4-FFF2-40B4-BE49-F238E27FC236}">
                  <a16:creationId xmlns:a16="http://schemas.microsoft.com/office/drawing/2014/main" id="{6062DAFE-4FEB-48F9-AC63-354D3F10C5A7}"/>
                </a:ext>
              </a:extLst>
            </p:cNvPr>
            <p:cNvCxnSpPr>
              <a:cxnSpLocks/>
            </p:cNvCxnSpPr>
            <p:nvPr/>
          </p:nvCxnSpPr>
          <p:spPr>
            <a:xfrm>
              <a:off x="4397939" y="1517130"/>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066C49E7-2201-417D-B20B-CBE9FC8385A6}"/>
                </a:ext>
              </a:extLst>
            </p:cNvPr>
            <p:cNvSpPr/>
            <p:nvPr/>
          </p:nvSpPr>
          <p:spPr>
            <a:xfrm>
              <a:off x="5229494" y="1262606"/>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
        <p:nvSpPr>
          <p:cNvPr id="62" name="TextBox 61">
            <a:extLst>
              <a:ext uri="{FF2B5EF4-FFF2-40B4-BE49-F238E27FC236}">
                <a16:creationId xmlns:a16="http://schemas.microsoft.com/office/drawing/2014/main" id="{475B6953-C5EA-4CDF-8A83-62D00D1272B0}"/>
              </a:ext>
            </a:extLst>
          </p:cNvPr>
          <p:cNvSpPr txBox="1"/>
          <p:nvPr/>
        </p:nvSpPr>
        <p:spPr>
          <a:xfrm>
            <a:off x="2380488" y="5373142"/>
            <a:ext cx="2236500" cy="274320"/>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63" name="TextBox 62">
            <a:extLst>
              <a:ext uri="{FF2B5EF4-FFF2-40B4-BE49-F238E27FC236}">
                <a16:creationId xmlns:a16="http://schemas.microsoft.com/office/drawing/2014/main" id="{0C5926E8-D679-403C-A275-AD4A5DC4E931}"/>
              </a:ext>
            </a:extLst>
          </p:cNvPr>
          <p:cNvSpPr txBox="1"/>
          <p:nvPr/>
        </p:nvSpPr>
        <p:spPr>
          <a:xfrm>
            <a:off x="3304042" y="5535125"/>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64" name="TextBox 63">
            <a:extLst>
              <a:ext uri="{FF2B5EF4-FFF2-40B4-BE49-F238E27FC236}">
                <a16:creationId xmlns:a16="http://schemas.microsoft.com/office/drawing/2014/main" id="{1E5448EA-394D-412B-93C4-3DA985DA5CCA}"/>
              </a:ext>
            </a:extLst>
          </p:cNvPr>
          <p:cNvSpPr txBox="1"/>
          <p:nvPr/>
        </p:nvSpPr>
        <p:spPr>
          <a:xfrm rot="1996282">
            <a:off x="2178871" y="2264479"/>
            <a:ext cx="2487741" cy="461665"/>
          </a:xfrm>
          <a:prstGeom prst="rect">
            <a:avLst/>
          </a:prstGeom>
          <a:noFill/>
        </p:spPr>
        <p:txBody>
          <a:bodyPr wrap="square" rtlCol="0">
            <a:spAutoFit/>
          </a:bodyPr>
          <a:lstStyle/>
          <a:p>
            <a:pPr algn="ctr"/>
            <a:r>
              <a:rPr lang="en-US" sz="1200">
                <a:solidFill>
                  <a:schemeClr val="accent1"/>
                </a:solidFill>
                <a:latin typeface="Calibri" panose="020F0502020204030204" pitchFamily="34" charset="0"/>
                <a:cs typeface="Calibri" panose="020F0502020204030204" pitchFamily="34" charset="0"/>
              </a:rPr>
              <a:t>RDAP Request </a:t>
            </a:r>
            <a:r>
              <a:rPr lang="en-US" sz="1200">
                <a:latin typeface="Calibri" panose="020F0502020204030204" pitchFamily="34" charset="0"/>
                <a:cs typeface="Calibri" panose="020F0502020204030204" pitchFamily="34" charset="0"/>
              </a:rPr>
              <a:t>&amp; </a:t>
            </a:r>
            <a:r>
              <a:rPr lang="en-US" sz="1200" u="sng">
                <a:latin typeface="Consolas" panose="020B0609020204030204" pitchFamily="49" charset="0"/>
                <a:cs typeface="Calibri" panose="020F0502020204030204" pitchFamily="34" charset="0"/>
              </a:rPr>
              <a:t>subset</a:t>
            </a:r>
            <a:r>
              <a:rPr lang="en-US" sz="1200">
                <a:latin typeface="Consolas" panose="020B0609020204030204" pitchFamily="49" charset="0"/>
                <a:cs typeface="Calibri" panose="020F0502020204030204" pitchFamily="34" charset="0"/>
              </a:rPr>
              <a:t> of </a:t>
            </a:r>
            <a:r>
              <a:rPr lang="en-US" sz="1200">
                <a:latin typeface="Consolas" panose="020B0609020204030204" pitchFamily="49" charset="0"/>
              </a:rPr>
              <a:t>WhoIs Registration Data</a:t>
            </a:r>
          </a:p>
        </p:txBody>
      </p:sp>
      <p:sp>
        <p:nvSpPr>
          <p:cNvPr id="41" name="Rectangle 40">
            <a:extLst>
              <a:ext uri="{FF2B5EF4-FFF2-40B4-BE49-F238E27FC236}">
                <a16:creationId xmlns:a16="http://schemas.microsoft.com/office/drawing/2014/main" id="{72FE1F8A-6D58-486D-988D-1B508A6E6FC0}"/>
              </a:ext>
            </a:extLst>
          </p:cNvPr>
          <p:cNvSpPr/>
          <p:nvPr/>
        </p:nvSpPr>
        <p:spPr>
          <a:xfrm>
            <a:off x="6687842" y="5950869"/>
            <a:ext cx="2872902" cy="461665"/>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a:p>
            <a:r>
              <a:rPr lang="en-US" sz="1200">
                <a:latin typeface="Times New Roman" panose="02020603050405020304" pitchFamily="18" charset="0"/>
                <a:cs typeface="Times New Roman" panose="02020603050405020304" pitchFamily="18" charset="0"/>
              </a:rPr>
              <a:t>Data Processing Types and Purposes</a:t>
            </a:r>
          </a:p>
        </p:txBody>
      </p:sp>
      <p:pic>
        <p:nvPicPr>
          <p:cNvPr id="50" name="Graphic 1" descr="Users">
            <a:extLst>
              <a:ext uri="{FF2B5EF4-FFF2-40B4-BE49-F238E27FC236}">
                <a16:creationId xmlns:a16="http://schemas.microsoft.com/office/drawing/2014/main" id="{38C0B518-CF5F-4063-8BF7-586CDE692EC6}"/>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89232" y="1501299"/>
            <a:ext cx="914400" cy="914400"/>
          </a:xfrm>
          <a:prstGeom prst="rect">
            <a:avLst/>
          </a:prstGeom>
        </p:spPr>
      </p:pic>
      <p:sp>
        <p:nvSpPr>
          <p:cNvPr id="65" name="TextBox 64">
            <a:extLst>
              <a:ext uri="{FF2B5EF4-FFF2-40B4-BE49-F238E27FC236}">
                <a16:creationId xmlns:a16="http://schemas.microsoft.com/office/drawing/2014/main" id="{95FFE818-51EB-4863-9159-B79DE4D46579}"/>
              </a:ext>
            </a:extLst>
          </p:cNvPr>
          <p:cNvSpPr txBox="1"/>
          <p:nvPr/>
        </p:nvSpPr>
        <p:spPr>
          <a:xfrm>
            <a:off x="4397132" y="2215941"/>
            <a:ext cx="1498600" cy="369332"/>
          </a:xfrm>
          <a:prstGeom prst="rect">
            <a:avLst/>
          </a:prstGeom>
          <a:noFill/>
        </p:spPr>
        <p:txBody>
          <a:bodyPr wrap="square" rtlCol="0">
            <a:spAutoFit/>
          </a:bodyPr>
          <a:lstStyle/>
          <a:p>
            <a:pPr algn="ctr"/>
            <a:r>
              <a:rPr lang="en-US"/>
              <a:t>Accreditors</a:t>
            </a:r>
          </a:p>
        </p:txBody>
      </p:sp>
      <p:sp>
        <p:nvSpPr>
          <p:cNvPr id="67" name="Arrow: Left 66">
            <a:extLst>
              <a:ext uri="{FF2B5EF4-FFF2-40B4-BE49-F238E27FC236}">
                <a16:creationId xmlns:a16="http://schemas.microsoft.com/office/drawing/2014/main" id="{53B78FFE-FDDB-46C5-A634-200403653625}"/>
              </a:ext>
            </a:extLst>
          </p:cNvPr>
          <p:cNvSpPr/>
          <p:nvPr/>
        </p:nvSpPr>
        <p:spPr>
          <a:xfrm rot="943757">
            <a:off x="2984076" y="1603088"/>
            <a:ext cx="1575558"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Accredited List(s)</a:t>
            </a:r>
          </a:p>
        </p:txBody>
      </p:sp>
    </p:spTree>
    <p:extLst>
      <p:ext uri="{BB962C8B-B14F-4D97-AF65-F5344CB8AC3E}">
        <p14:creationId xmlns:p14="http://schemas.microsoft.com/office/powerpoint/2010/main" val="206889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Arrow: Left 60">
            <a:extLst>
              <a:ext uri="{FF2B5EF4-FFF2-40B4-BE49-F238E27FC236}">
                <a16:creationId xmlns:a16="http://schemas.microsoft.com/office/drawing/2014/main" id="{B88F6D92-8EC2-49B3-B850-B1D561F4BCF1}"/>
              </a:ext>
            </a:extLst>
          </p:cNvPr>
          <p:cNvSpPr/>
          <p:nvPr/>
        </p:nvSpPr>
        <p:spPr>
          <a:xfrm>
            <a:off x="2219153" y="5134940"/>
            <a:ext cx="2236500" cy="9144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Accredited</a:t>
            </a:r>
          </a:p>
          <a:p>
            <a:pPr algn="ctr"/>
            <a:r>
              <a:rPr lang="en-US"/>
              <a:t>WhoIs user</a:t>
            </a:r>
          </a:p>
        </p:txBody>
      </p:sp>
      <p:sp>
        <p:nvSpPr>
          <p:cNvPr id="40" name="TextBox 39">
            <a:extLst>
              <a:ext uri="{FF2B5EF4-FFF2-40B4-BE49-F238E27FC236}">
                <a16:creationId xmlns:a16="http://schemas.microsoft.com/office/drawing/2014/main" id="{A726A3CB-6579-4472-9BA3-89568D9F185E}"/>
              </a:ext>
            </a:extLst>
          </p:cNvPr>
          <p:cNvSpPr txBox="1"/>
          <p:nvPr/>
        </p:nvSpPr>
        <p:spPr>
          <a:xfrm rot="2966362">
            <a:off x="1458539" y="3579309"/>
            <a:ext cx="3354912"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Updated RAA Contract (Includes DNRRs)</a:t>
            </a:r>
          </a:p>
        </p:txBody>
      </p:sp>
      <p:sp>
        <p:nvSpPr>
          <p:cNvPr id="42" name="Arrow: Left 41">
            <a:extLst>
              <a:ext uri="{FF2B5EF4-FFF2-40B4-BE49-F238E27FC236}">
                <a16:creationId xmlns:a16="http://schemas.microsoft.com/office/drawing/2014/main" id="{8D1066F8-08E9-4932-BB96-18B06FD90652}"/>
              </a:ext>
            </a:extLst>
          </p:cNvPr>
          <p:cNvSpPr/>
          <p:nvPr/>
        </p:nvSpPr>
        <p:spPr>
          <a:xfrm>
            <a:off x="6429312" y="4913917"/>
            <a:ext cx="3420219" cy="924096"/>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5" name="Arrow: Left 44">
            <a:extLst>
              <a:ext uri="{FF2B5EF4-FFF2-40B4-BE49-F238E27FC236}">
                <a16:creationId xmlns:a16="http://schemas.microsoft.com/office/drawing/2014/main" id="{53D5B10F-5AB8-4835-A854-458FF3B67E66}"/>
              </a:ext>
            </a:extLst>
          </p:cNvPr>
          <p:cNvSpPr/>
          <p:nvPr/>
        </p:nvSpPr>
        <p:spPr>
          <a:xfrm rot="5400000">
            <a:off x="4477002" y="4173639"/>
            <a:ext cx="76461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5674C91-4EE9-49B6-92D3-5DA6180B52ED}"/>
              </a:ext>
            </a:extLst>
          </p:cNvPr>
          <p:cNvSpPr txBox="1"/>
          <p:nvPr/>
        </p:nvSpPr>
        <p:spPr>
          <a:xfrm>
            <a:off x="7225021" y="5134979"/>
            <a:ext cx="2168958"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27" name="TextBox 26">
            <a:extLst>
              <a:ext uri="{FF2B5EF4-FFF2-40B4-BE49-F238E27FC236}">
                <a16:creationId xmlns:a16="http://schemas.microsoft.com/office/drawing/2014/main" id="{98A3C0BD-8220-4037-9995-A880BB48D67B}"/>
              </a:ext>
            </a:extLst>
          </p:cNvPr>
          <p:cNvSpPr txBox="1"/>
          <p:nvPr/>
        </p:nvSpPr>
        <p:spPr>
          <a:xfrm>
            <a:off x="7225021" y="5364192"/>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28" name="TextBox 27">
            <a:extLst>
              <a:ext uri="{FF2B5EF4-FFF2-40B4-BE49-F238E27FC236}">
                <a16:creationId xmlns:a16="http://schemas.microsoft.com/office/drawing/2014/main" id="{65A74513-5CBF-44CC-ACF7-39DD49BBA1FE}"/>
              </a:ext>
            </a:extLst>
          </p:cNvPr>
          <p:cNvSpPr txBox="1"/>
          <p:nvPr/>
        </p:nvSpPr>
        <p:spPr>
          <a:xfrm>
            <a:off x="5026082" y="4101148"/>
            <a:ext cx="1194794" cy="646331"/>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48" name="TextBox 47">
            <a:extLst>
              <a:ext uri="{FF2B5EF4-FFF2-40B4-BE49-F238E27FC236}">
                <a16:creationId xmlns:a16="http://schemas.microsoft.com/office/drawing/2014/main" id="{E6B93FC9-1C40-4ACF-95A7-42EC2EEC3550}"/>
              </a:ext>
            </a:extLst>
          </p:cNvPr>
          <p:cNvSpPr txBox="1"/>
          <p:nvPr/>
        </p:nvSpPr>
        <p:spPr>
          <a:xfrm rot="16200000">
            <a:off x="96288" y="3103595"/>
            <a:ext cx="2229200" cy="646331"/>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0678953-E1CE-49A1-8331-7807EAEBF1FA}"/>
              </a:ext>
            </a:extLst>
          </p:cNvPr>
          <p:cNvCxnSpPr>
            <a:cxnSpLocks/>
          </p:cNvCxnSpPr>
          <p:nvPr/>
        </p:nvCxnSpPr>
        <p:spPr>
          <a:xfrm>
            <a:off x="2467548" y="1798277"/>
            <a:ext cx="1930391" cy="1558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805B02E3-56E5-48EB-B923-0AE021A3AFFF}"/>
              </a:ext>
            </a:extLst>
          </p:cNvPr>
          <p:cNvGrpSpPr/>
          <p:nvPr/>
        </p:nvGrpSpPr>
        <p:grpSpPr>
          <a:xfrm rot="2944465">
            <a:off x="1355049" y="3261342"/>
            <a:ext cx="3833207" cy="514158"/>
            <a:chOff x="2219153" y="5134940"/>
            <a:chExt cx="2386325" cy="514158"/>
          </a:xfrm>
        </p:grpSpPr>
        <p:sp>
          <p:nvSpPr>
            <p:cNvPr id="50" name="Arrow: Left 49">
              <a:extLst>
                <a:ext uri="{FF2B5EF4-FFF2-40B4-BE49-F238E27FC236}">
                  <a16:creationId xmlns:a16="http://schemas.microsoft.com/office/drawing/2014/main" id="{706849D5-D944-4533-BC15-274CCF51D759}"/>
                </a:ext>
              </a:extLst>
            </p:cNvPr>
            <p:cNvSpPr/>
            <p:nvPr/>
          </p:nvSpPr>
          <p:spPr>
            <a:xfrm>
              <a:off x="2219153" y="5134940"/>
              <a:ext cx="2236500"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100158D5-1AB5-4C2D-873C-039F1AD6DCAA}"/>
                </a:ext>
              </a:extLst>
            </p:cNvPr>
            <p:cNvSpPr txBox="1"/>
            <p:nvPr/>
          </p:nvSpPr>
          <p:spPr>
            <a:xfrm>
              <a:off x="2757962" y="5253519"/>
              <a:ext cx="1847516"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sp>
        <p:nvSpPr>
          <p:cNvPr id="52" name="TextBox 51">
            <a:extLst>
              <a:ext uri="{FF2B5EF4-FFF2-40B4-BE49-F238E27FC236}">
                <a16:creationId xmlns:a16="http://schemas.microsoft.com/office/drawing/2014/main" id="{7E583F0E-DEA4-4302-A659-564D16E9F933}"/>
              </a:ext>
            </a:extLst>
          </p:cNvPr>
          <p:cNvSpPr txBox="1"/>
          <p:nvPr/>
        </p:nvSpPr>
        <p:spPr>
          <a:xfrm>
            <a:off x="2588667" y="50678"/>
            <a:ext cx="6805311" cy="400110"/>
          </a:xfrm>
          <a:prstGeom prst="rect">
            <a:avLst/>
          </a:prstGeom>
          <a:noFill/>
        </p:spPr>
        <p:txBody>
          <a:bodyPr wrap="square" rtlCol="0">
            <a:spAutoFit/>
          </a:bodyPr>
          <a:lstStyle/>
          <a:p>
            <a:pPr algn="ctr"/>
            <a:r>
              <a:rPr lang="en-US" sz="2000" b="1"/>
              <a:t>Proposed WhoIs “Indirect” Trusted Data Clearinghouse Model</a:t>
            </a:r>
          </a:p>
        </p:txBody>
      </p:sp>
      <p:sp>
        <p:nvSpPr>
          <p:cNvPr id="53" name="TextBox 52">
            <a:extLst>
              <a:ext uri="{FF2B5EF4-FFF2-40B4-BE49-F238E27FC236}">
                <a16:creationId xmlns:a16="http://schemas.microsoft.com/office/drawing/2014/main" id="{C7085781-DE6D-4439-8E1B-942383BFE7B2}"/>
              </a:ext>
            </a:extLst>
          </p:cNvPr>
          <p:cNvSpPr txBox="1"/>
          <p:nvPr/>
        </p:nvSpPr>
        <p:spPr>
          <a:xfrm rot="2362062">
            <a:off x="2509851" y="2345575"/>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cxnSp>
        <p:nvCxnSpPr>
          <p:cNvPr id="54" name="Straight Arrow Connector 53">
            <a:extLst>
              <a:ext uri="{FF2B5EF4-FFF2-40B4-BE49-F238E27FC236}">
                <a16:creationId xmlns:a16="http://schemas.microsoft.com/office/drawing/2014/main" id="{10C1CA68-CC78-430B-B833-85C8EC6C26BA}"/>
              </a:ext>
            </a:extLst>
          </p:cNvPr>
          <p:cNvCxnSpPr>
            <a:cxnSpLocks/>
          </p:cNvCxnSpPr>
          <p:nvPr/>
        </p:nvCxnSpPr>
        <p:spPr>
          <a:xfrm>
            <a:off x="1996209" y="2624439"/>
            <a:ext cx="2021701" cy="234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AB1F0BC-18D8-4F5B-93A0-5C9A76EF192C}"/>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FD9156C-BCE0-40DF-9634-B8DCB8BB66A0}"/>
              </a:ext>
            </a:extLst>
          </p:cNvPr>
          <p:cNvSpPr/>
          <p:nvPr/>
        </p:nvSpPr>
        <p:spPr>
          <a:xfrm>
            <a:off x="6687842" y="5950869"/>
            <a:ext cx="2872902"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p:txBody>
      </p:sp>
      <p:sp>
        <p:nvSpPr>
          <p:cNvPr id="62" name="TextBox 61">
            <a:extLst>
              <a:ext uri="{FF2B5EF4-FFF2-40B4-BE49-F238E27FC236}">
                <a16:creationId xmlns:a16="http://schemas.microsoft.com/office/drawing/2014/main" id="{475B6953-C5EA-4CDF-8A83-62D00D1272B0}"/>
              </a:ext>
            </a:extLst>
          </p:cNvPr>
          <p:cNvSpPr txBox="1"/>
          <p:nvPr/>
        </p:nvSpPr>
        <p:spPr>
          <a:xfrm>
            <a:off x="2380488" y="5373142"/>
            <a:ext cx="2236500" cy="274320"/>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63" name="TextBox 62">
            <a:extLst>
              <a:ext uri="{FF2B5EF4-FFF2-40B4-BE49-F238E27FC236}">
                <a16:creationId xmlns:a16="http://schemas.microsoft.com/office/drawing/2014/main" id="{0C5926E8-D679-403C-A275-AD4A5DC4E931}"/>
              </a:ext>
            </a:extLst>
          </p:cNvPr>
          <p:cNvSpPr txBox="1"/>
          <p:nvPr/>
        </p:nvSpPr>
        <p:spPr>
          <a:xfrm>
            <a:off x="3304042" y="5535125"/>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pic>
        <p:nvPicPr>
          <p:cNvPr id="41" name="Graphic 40" descr="Computer">
            <a:extLst>
              <a:ext uri="{FF2B5EF4-FFF2-40B4-BE49-F238E27FC236}">
                <a16:creationId xmlns:a16="http://schemas.microsoft.com/office/drawing/2014/main" id="{297163D1-15F0-431D-80B7-8B9B71EE6D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1634" y="362127"/>
            <a:ext cx="1828800" cy="1828800"/>
          </a:xfrm>
          <a:prstGeom prst="rect">
            <a:avLst/>
          </a:prstGeom>
        </p:spPr>
      </p:pic>
      <p:sp>
        <p:nvSpPr>
          <p:cNvPr id="43" name="Rectangle 42">
            <a:extLst>
              <a:ext uri="{FF2B5EF4-FFF2-40B4-BE49-F238E27FC236}">
                <a16:creationId xmlns:a16="http://schemas.microsoft.com/office/drawing/2014/main" id="{405B8E65-1D6B-4363-9CDA-F757CF324108}"/>
              </a:ext>
            </a:extLst>
          </p:cNvPr>
          <p:cNvSpPr/>
          <p:nvPr/>
        </p:nvSpPr>
        <p:spPr>
          <a:xfrm>
            <a:off x="6687842" y="5950869"/>
            <a:ext cx="2872902" cy="461665"/>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a:p>
            <a:r>
              <a:rPr lang="en-US" sz="1200">
                <a:latin typeface="Times New Roman" panose="02020603050405020304" pitchFamily="18" charset="0"/>
                <a:cs typeface="Times New Roman" panose="02020603050405020304" pitchFamily="18" charset="0"/>
              </a:rPr>
              <a:t>Data Processing Types and Purposes</a:t>
            </a:r>
          </a:p>
        </p:txBody>
      </p:sp>
      <p:pic>
        <p:nvPicPr>
          <p:cNvPr id="65" name="Graphic 1" descr="Users">
            <a:extLst>
              <a:ext uri="{FF2B5EF4-FFF2-40B4-BE49-F238E27FC236}">
                <a16:creationId xmlns:a16="http://schemas.microsoft.com/office/drawing/2014/main" id="{4B443742-D5B8-4875-A353-7A8001771851}"/>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689232" y="1501299"/>
            <a:ext cx="914400" cy="914400"/>
          </a:xfrm>
          <a:prstGeom prst="rect">
            <a:avLst/>
          </a:prstGeom>
        </p:spPr>
      </p:pic>
      <p:sp>
        <p:nvSpPr>
          <p:cNvPr id="66" name="TextBox 65">
            <a:extLst>
              <a:ext uri="{FF2B5EF4-FFF2-40B4-BE49-F238E27FC236}">
                <a16:creationId xmlns:a16="http://schemas.microsoft.com/office/drawing/2014/main" id="{4B070D7E-4CC2-43BD-B6DC-BA0EB2F0CD64}"/>
              </a:ext>
            </a:extLst>
          </p:cNvPr>
          <p:cNvSpPr txBox="1"/>
          <p:nvPr/>
        </p:nvSpPr>
        <p:spPr>
          <a:xfrm>
            <a:off x="4397132" y="2215941"/>
            <a:ext cx="1498600" cy="369332"/>
          </a:xfrm>
          <a:prstGeom prst="rect">
            <a:avLst/>
          </a:prstGeom>
          <a:noFill/>
        </p:spPr>
        <p:txBody>
          <a:bodyPr wrap="square" rtlCol="0">
            <a:spAutoFit/>
          </a:bodyPr>
          <a:lstStyle/>
          <a:p>
            <a:pPr algn="ctr"/>
            <a:r>
              <a:rPr lang="en-US"/>
              <a:t>Accreditors</a:t>
            </a:r>
          </a:p>
        </p:txBody>
      </p:sp>
      <p:sp>
        <p:nvSpPr>
          <p:cNvPr id="68" name="Arrow: Left 67">
            <a:extLst>
              <a:ext uri="{FF2B5EF4-FFF2-40B4-BE49-F238E27FC236}">
                <a16:creationId xmlns:a16="http://schemas.microsoft.com/office/drawing/2014/main" id="{C7914594-88A1-4CC3-9929-E2644B62C2AD}"/>
              </a:ext>
            </a:extLst>
          </p:cNvPr>
          <p:cNvSpPr/>
          <p:nvPr/>
        </p:nvSpPr>
        <p:spPr>
          <a:xfrm rot="943757">
            <a:off x="2984076" y="1603088"/>
            <a:ext cx="1575558"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Accredited List(s)</a:t>
            </a:r>
          </a:p>
        </p:txBody>
      </p:sp>
      <p:grpSp>
        <p:nvGrpSpPr>
          <p:cNvPr id="69" name="Group 68">
            <a:extLst>
              <a:ext uri="{FF2B5EF4-FFF2-40B4-BE49-F238E27FC236}">
                <a16:creationId xmlns:a16="http://schemas.microsoft.com/office/drawing/2014/main" id="{1B533717-3D6C-439B-8A17-6666BCA0857D}"/>
              </a:ext>
            </a:extLst>
          </p:cNvPr>
          <p:cNvGrpSpPr/>
          <p:nvPr/>
        </p:nvGrpSpPr>
        <p:grpSpPr>
          <a:xfrm>
            <a:off x="2467548" y="574959"/>
            <a:ext cx="7434305" cy="964646"/>
            <a:chOff x="2467548" y="574959"/>
            <a:chExt cx="7434305" cy="964646"/>
          </a:xfrm>
        </p:grpSpPr>
        <p:grpSp>
          <p:nvGrpSpPr>
            <p:cNvPr id="70" name="Group 69">
              <a:extLst>
                <a:ext uri="{FF2B5EF4-FFF2-40B4-BE49-F238E27FC236}">
                  <a16:creationId xmlns:a16="http://schemas.microsoft.com/office/drawing/2014/main" id="{B8D30745-9CCA-4A70-80F6-3AD54B17C5AB}"/>
                </a:ext>
              </a:extLst>
            </p:cNvPr>
            <p:cNvGrpSpPr/>
            <p:nvPr/>
          </p:nvGrpSpPr>
          <p:grpSpPr>
            <a:xfrm>
              <a:off x="2839453" y="909589"/>
              <a:ext cx="7062400" cy="512874"/>
              <a:chOff x="6304024" y="1584521"/>
              <a:chExt cx="2900936" cy="514158"/>
            </a:xfrm>
          </p:grpSpPr>
          <p:sp>
            <p:nvSpPr>
              <p:cNvPr id="74" name="Arrow: Left 73">
                <a:extLst>
                  <a:ext uri="{FF2B5EF4-FFF2-40B4-BE49-F238E27FC236}">
                    <a16:creationId xmlns:a16="http://schemas.microsoft.com/office/drawing/2014/main" id="{185B7EC2-C123-4CDF-85D7-8138BF707768}"/>
                  </a:ext>
                </a:extLst>
              </p:cNvPr>
              <p:cNvSpPr/>
              <p:nvPr/>
            </p:nvSpPr>
            <p:spPr>
              <a:xfrm rot="10800000">
                <a:off x="6304024" y="1584521"/>
                <a:ext cx="290093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208B2A25-867B-4B31-889B-302A79AF9184}"/>
                  </a:ext>
                </a:extLst>
              </p:cNvPr>
              <p:cNvSpPr txBox="1"/>
              <p:nvPr/>
            </p:nvSpPr>
            <p:spPr>
              <a:xfrm>
                <a:off x="6888853" y="1703688"/>
                <a:ext cx="1930985" cy="277692"/>
              </a:xfrm>
              <a:prstGeom prst="rect">
                <a:avLst/>
              </a:prstGeom>
              <a:noFill/>
            </p:spPr>
            <p:txBody>
              <a:bodyPr wrap="square" rtlCol="0">
                <a:spAutoFit/>
              </a:bodyPr>
              <a:lstStyle/>
              <a:p>
                <a:r>
                  <a:rPr lang="en-US" sz="1200" u="sng">
                    <a:latin typeface="Consolas" panose="020B0609020204030204" pitchFamily="49" charset="0"/>
                  </a:rPr>
                  <a:t>Authorized subset</a:t>
                </a:r>
                <a:r>
                  <a:rPr lang="en-US" sz="1200">
                    <a:latin typeface="Consolas" panose="020B0609020204030204" pitchFamily="49" charset="0"/>
                  </a:rPr>
                  <a:t> of WhoIs Registration Data</a:t>
                </a:r>
              </a:p>
            </p:txBody>
          </p:sp>
        </p:grpSp>
        <p:sp>
          <p:nvSpPr>
            <p:cNvPr id="71" name="Arrow: Left 70">
              <a:extLst>
                <a:ext uri="{FF2B5EF4-FFF2-40B4-BE49-F238E27FC236}">
                  <a16:creationId xmlns:a16="http://schemas.microsoft.com/office/drawing/2014/main" id="{B28692A8-8D8C-4196-9183-9C3CB4C4C110}"/>
                </a:ext>
              </a:extLst>
            </p:cNvPr>
            <p:cNvSpPr/>
            <p:nvPr/>
          </p:nvSpPr>
          <p:spPr>
            <a:xfrm>
              <a:off x="2467548" y="574959"/>
              <a:ext cx="7062401"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Access Request (Identity + Purpose)</a:t>
              </a:r>
            </a:p>
          </p:txBody>
        </p:sp>
        <p:cxnSp>
          <p:nvCxnSpPr>
            <p:cNvPr id="72" name="Straight Arrow Connector 71">
              <a:extLst>
                <a:ext uri="{FF2B5EF4-FFF2-40B4-BE49-F238E27FC236}">
                  <a16:creationId xmlns:a16="http://schemas.microsoft.com/office/drawing/2014/main" id="{D83C9FD9-651A-490E-8D2D-9D88C12E43F0}"/>
                </a:ext>
              </a:extLst>
            </p:cNvPr>
            <p:cNvCxnSpPr>
              <a:cxnSpLocks/>
            </p:cNvCxnSpPr>
            <p:nvPr/>
          </p:nvCxnSpPr>
          <p:spPr>
            <a:xfrm>
              <a:off x="4397939" y="1517130"/>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1D54D11C-320D-4A61-98B7-3C2269F79408}"/>
                </a:ext>
              </a:extLst>
            </p:cNvPr>
            <p:cNvSpPr/>
            <p:nvPr/>
          </p:nvSpPr>
          <p:spPr>
            <a:xfrm>
              <a:off x="5229494" y="1262606"/>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spTree>
    <p:extLst>
      <p:ext uri="{BB962C8B-B14F-4D97-AF65-F5344CB8AC3E}">
        <p14:creationId xmlns:p14="http://schemas.microsoft.com/office/powerpoint/2010/main" val="202174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Arrow: Left 58">
            <a:extLst>
              <a:ext uri="{FF2B5EF4-FFF2-40B4-BE49-F238E27FC236}">
                <a16:creationId xmlns:a16="http://schemas.microsoft.com/office/drawing/2014/main" id="{2488012F-2473-4E0D-BBDE-38DF9D29760D}"/>
              </a:ext>
            </a:extLst>
          </p:cNvPr>
          <p:cNvSpPr/>
          <p:nvPr/>
        </p:nvSpPr>
        <p:spPr>
          <a:xfrm>
            <a:off x="6661490" y="5448122"/>
            <a:ext cx="2964667" cy="512064"/>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4" name="Graphic 3" descr="User">
            <a:extLst>
              <a:ext uri="{FF2B5EF4-FFF2-40B4-BE49-F238E27FC236}">
                <a16:creationId xmlns:a16="http://schemas.microsoft.com/office/drawing/2014/main" id="{DFA5E02A-BCDF-4BDD-BDB8-8BB69836E7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99804" y="428909"/>
            <a:ext cx="1828800" cy="1828800"/>
          </a:xfrm>
          <a:prstGeom prst="rect">
            <a:avLst/>
          </a:prstGeom>
        </p:spPr>
      </p:pic>
      <p:pic>
        <p:nvPicPr>
          <p:cNvPr id="7" name="Graphic 6" descr="Computer">
            <a:extLst>
              <a:ext uri="{FF2B5EF4-FFF2-40B4-BE49-F238E27FC236}">
                <a16:creationId xmlns:a16="http://schemas.microsoft.com/office/drawing/2014/main" id="{F4B5B887-5389-4A3B-9B6E-C6C4EF745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4541361"/>
            <a:ext cx="1828800" cy="1828800"/>
          </a:xfrm>
          <a:prstGeom prst="rect">
            <a:avLst/>
          </a:prstGeom>
        </p:spPr>
      </p:pic>
      <p:pic>
        <p:nvPicPr>
          <p:cNvPr id="8" name="Graphic 7" descr="Database">
            <a:extLst>
              <a:ext uri="{FF2B5EF4-FFF2-40B4-BE49-F238E27FC236}">
                <a16:creationId xmlns:a16="http://schemas.microsoft.com/office/drawing/2014/main" id="{E9F210AC-EDF2-4CBC-8B54-FD1CA88669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3330" y="4541361"/>
            <a:ext cx="1828800" cy="1828800"/>
          </a:xfrm>
          <a:prstGeom prst="rect">
            <a:avLst/>
          </a:prstGeom>
        </p:spPr>
      </p:pic>
      <p:pic>
        <p:nvPicPr>
          <p:cNvPr id="10" name="Graphic 9" descr="User">
            <a:extLst>
              <a:ext uri="{FF2B5EF4-FFF2-40B4-BE49-F238E27FC236}">
                <a16:creationId xmlns:a16="http://schemas.microsoft.com/office/drawing/2014/main" id="{D8DEE98F-BF94-499A-A51F-6E3C1D078C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599804" y="4541361"/>
            <a:ext cx="1828800" cy="1828800"/>
          </a:xfrm>
          <a:prstGeom prst="rect">
            <a:avLst/>
          </a:prstGeom>
        </p:spPr>
      </p:pic>
      <p:sp>
        <p:nvSpPr>
          <p:cNvPr id="11" name="TextBox 10">
            <a:extLst>
              <a:ext uri="{FF2B5EF4-FFF2-40B4-BE49-F238E27FC236}">
                <a16:creationId xmlns:a16="http://schemas.microsoft.com/office/drawing/2014/main" id="{30D755DA-5474-4712-BBCF-9DEFDD0BE29C}"/>
              </a:ext>
            </a:extLst>
          </p:cNvPr>
          <p:cNvSpPr txBox="1"/>
          <p:nvPr/>
        </p:nvSpPr>
        <p:spPr>
          <a:xfrm>
            <a:off x="9764904" y="4167044"/>
            <a:ext cx="1498600" cy="646331"/>
          </a:xfrm>
          <a:prstGeom prst="rect">
            <a:avLst/>
          </a:prstGeom>
          <a:noFill/>
        </p:spPr>
        <p:txBody>
          <a:bodyPr wrap="square" rtlCol="0">
            <a:spAutoFit/>
          </a:bodyPr>
          <a:lstStyle/>
          <a:p>
            <a:pPr algn="ctr"/>
            <a:r>
              <a:rPr lang="en-US"/>
              <a:t>Registrant (Data Subject)</a:t>
            </a:r>
          </a:p>
        </p:txBody>
      </p:sp>
      <p:sp>
        <p:nvSpPr>
          <p:cNvPr id="12" name="TextBox 11">
            <a:extLst>
              <a:ext uri="{FF2B5EF4-FFF2-40B4-BE49-F238E27FC236}">
                <a16:creationId xmlns:a16="http://schemas.microsoft.com/office/drawing/2014/main" id="{0D4778A1-8D6A-4DC1-A703-1F0FCF570D90}"/>
              </a:ext>
            </a:extLst>
          </p:cNvPr>
          <p:cNvSpPr txBox="1"/>
          <p:nvPr/>
        </p:nvSpPr>
        <p:spPr>
          <a:xfrm>
            <a:off x="5519312" y="4593143"/>
            <a:ext cx="1498600" cy="369332"/>
          </a:xfrm>
          <a:prstGeom prst="rect">
            <a:avLst/>
          </a:prstGeom>
          <a:noFill/>
        </p:spPr>
        <p:txBody>
          <a:bodyPr wrap="square" rtlCol="0">
            <a:spAutoFit/>
          </a:bodyPr>
          <a:lstStyle/>
          <a:p>
            <a:r>
              <a:rPr lang="en-US"/>
              <a:t>Registrar</a:t>
            </a:r>
          </a:p>
        </p:txBody>
      </p:sp>
      <p:sp>
        <p:nvSpPr>
          <p:cNvPr id="13" name="TextBox 12">
            <a:extLst>
              <a:ext uri="{FF2B5EF4-FFF2-40B4-BE49-F238E27FC236}">
                <a16:creationId xmlns:a16="http://schemas.microsoft.com/office/drawing/2014/main" id="{98988463-4D25-4174-B39D-F3BCC9CA912B}"/>
              </a:ext>
            </a:extLst>
          </p:cNvPr>
          <p:cNvSpPr txBox="1"/>
          <p:nvPr/>
        </p:nvSpPr>
        <p:spPr>
          <a:xfrm>
            <a:off x="5519312" y="2551921"/>
            <a:ext cx="1498600" cy="369332"/>
          </a:xfrm>
          <a:prstGeom prst="rect">
            <a:avLst/>
          </a:prstGeom>
          <a:noFill/>
        </p:spPr>
        <p:txBody>
          <a:bodyPr wrap="square" rtlCol="0">
            <a:spAutoFit/>
          </a:bodyPr>
          <a:lstStyle/>
          <a:p>
            <a:r>
              <a:rPr lang="en-US"/>
              <a:t>Registry</a:t>
            </a:r>
          </a:p>
        </p:txBody>
      </p:sp>
      <p:sp>
        <p:nvSpPr>
          <p:cNvPr id="14" name="TextBox 13">
            <a:extLst>
              <a:ext uri="{FF2B5EF4-FFF2-40B4-BE49-F238E27FC236}">
                <a16:creationId xmlns:a16="http://schemas.microsoft.com/office/drawing/2014/main" id="{33C74BCD-B64A-400D-AA36-F43E360D1B35}"/>
              </a:ext>
            </a:extLst>
          </p:cNvPr>
          <p:cNvSpPr txBox="1"/>
          <p:nvPr/>
        </p:nvSpPr>
        <p:spPr>
          <a:xfrm>
            <a:off x="835710" y="6189829"/>
            <a:ext cx="2428406" cy="369332"/>
          </a:xfrm>
          <a:prstGeom prst="rect">
            <a:avLst/>
          </a:prstGeom>
          <a:noFill/>
        </p:spPr>
        <p:txBody>
          <a:bodyPr wrap="square" rtlCol="0">
            <a:spAutoFit/>
          </a:bodyPr>
          <a:lstStyle/>
          <a:p>
            <a:r>
              <a:rPr lang="en-US"/>
              <a:t>Data Escrow Provider</a:t>
            </a:r>
          </a:p>
        </p:txBody>
      </p:sp>
      <p:sp>
        <p:nvSpPr>
          <p:cNvPr id="15" name="TextBox 14">
            <a:extLst>
              <a:ext uri="{FF2B5EF4-FFF2-40B4-BE49-F238E27FC236}">
                <a16:creationId xmlns:a16="http://schemas.microsoft.com/office/drawing/2014/main" id="{102A1EAD-6DBD-4973-B98C-233D988DC341}"/>
              </a:ext>
            </a:extLst>
          </p:cNvPr>
          <p:cNvSpPr txBox="1"/>
          <p:nvPr/>
        </p:nvSpPr>
        <p:spPr>
          <a:xfrm>
            <a:off x="758430" y="309233"/>
            <a:ext cx="1498600" cy="369332"/>
          </a:xfrm>
          <a:prstGeom prst="rect">
            <a:avLst/>
          </a:prstGeom>
          <a:noFill/>
        </p:spPr>
        <p:txBody>
          <a:bodyPr wrap="square" rtlCol="0">
            <a:spAutoFit/>
          </a:bodyPr>
          <a:lstStyle/>
          <a:p>
            <a:r>
              <a:rPr lang="en-US"/>
              <a:t>ICANN</a:t>
            </a:r>
          </a:p>
        </p:txBody>
      </p:sp>
      <p:sp>
        <p:nvSpPr>
          <p:cNvPr id="16" name="TextBox 15">
            <a:extLst>
              <a:ext uri="{FF2B5EF4-FFF2-40B4-BE49-F238E27FC236}">
                <a16:creationId xmlns:a16="http://schemas.microsoft.com/office/drawing/2014/main" id="{1199E23A-4FCA-432B-8B5D-BED70A5D50D7}"/>
              </a:ext>
            </a:extLst>
          </p:cNvPr>
          <p:cNvSpPr txBox="1"/>
          <p:nvPr/>
        </p:nvSpPr>
        <p:spPr>
          <a:xfrm>
            <a:off x="9764904" y="2125362"/>
            <a:ext cx="1498600" cy="646331"/>
          </a:xfrm>
          <a:prstGeom prst="rect">
            <a:avLst/>
          </a:prstGeom>
          <a:noFill/>
        </p:spPr>
        <p:txBody>
          <a:bodyPr wrap="square" rtlCol="0">
            <a:spAutoFit/>
          </a:bodyPr>
          <a:lstStyle/>
          <a:p>
            <a:pPr algn="ctr"/>
            <a:r>
              <a:rPr lang="en-US"/>
              <a:t>Accredited</a:t>
            </a:r>
          </a:p>
          <a:p>
            <a:pPr algn="ctr"/>
            <a:r>
              <a:rPr lang="en-US"/>
              <a:t>WhoIs user</a:t>
            </a:r>
          </a:p>
        </p:txBody>
      </p:sp>
      <p:sp>
        <p:nvSpPr>
          <p:cNvPr id="40" name="TextBox 39">
            <a:extLst>
              <a:ext uri="{FF2B5EF4-FFF2-40B4-BE49-F238E27FC236}">
                <a16:creationId xmlns:a16="http://schemas.microsoft.com/office/drawing/2014/main" id="{A726A3CB-6579-4472-9BA3-89568D9F185E}"/>
              </a:ext>
            </a:extLst>
          </p:cNvPr>
          <p:cNvSpPr txBox="1"/>
          <p:nvPr/>
        </p:nvSpPr>
        <p:spPr>
          <a:xfrm rot="2264837">
            <a:off x="1533662" y="3697994"/>
            <a:ext cx="3354912" cy="738664"/>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Updated RAA Contract </a:t>
            </a:r>
          </a:p>
          <a:p>
            <a:r>
              <a:rPr lang="en-US" sz="1400">
                <a:latin typeface="Times New Roman" panose="02020603050405020304" pitchFamily="18" charset="0"/>
                <a:cs typeface="Times New Roman" panose="02020603050405020304" pitchFamily="18" charset="0"/>
              </a:rPr>
              <a:t>(Includes Requirement to Enable ICANN direct contractual relationship))</a:t>
            </a:r>
          </a:p>
        </p:txBody>
      </p:sp>
      <p:sp>
        <p:nvSpPr>
          <p:cNvPr id="42" name="Arrow: Left 41">
            <a:extLst>
              <a:ext uri="{FF2B5EF4-FFF2-40B4-BE49-F238E27FC236}">
                <a16:creationId xmlns:a16="http://schemas.microsoft.com/office/drawing/2014/main" id="{8D1066F8-08E9-4932-BB96-18B06FD90652}"/>
              </a:ext>
            </a:extLst>
          </p:cNvPr>
          <p:cNvSpPr/>
          <p:nvPr/>
        </p:nvSpPr>
        <p:spPr>
          <a:xfrm>
            <a:off x="2197964" y="5141481"/>
            <a:ext cx="2164253" cy="512064"/>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98A3C0BD-8220-4037-9995-A880BB48D67B}"/>
              </a:ext>
            </a:extLst>
          </p:cNvPr>
          <p:cNvSpPr txBox="1"/>
          <p:nvPr/>
        </p:nvSpPr>
        <p:spPr>
          <a:xfrm>
            <a:off x="7516306" y="5565654"/>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sp>
        <p:nvSpPr>
          <p:cNvPr id="48" name="TextBox 47">
            <a:extLst>
              <a:ext uri="{FF2B5EF4-FFF2-40B4-BE49-F238E27FC236}">
                <a16:creationId xmlns:a16="http://schemas.microsoft.com/office/drawing/2014/main" id="{E6B93FC9-1C40-4ACF-95A7-42EC2EEC3550}"/>
              </a:ext>
            </a:extLst>
          </p:cNvPr>
          <p:cNvSpPr txBox="1"/>
          <p:nvPr/>
        </p:nvSpPr>
        <p:spPr>
          <a:xfrm rot="16200000">
            <a:off x="-261355" y="3219723"/>
            <a:ext cx="3116176" cy="369332"/>
          </a:xfrm>
          <a:prstGeom prst="rect">
            <a:avLst/>
          </a:prstGeom>
          <a:noFill/>
        </p:spPr>
        <p:txBody>
          <a:bodyPr wrap="square" rtlCol="0">
            <a:spAutoFit/>
          </a:bodyPr>
          <a:lstStyle/>
          <a:p>
            <a:pPr algn="ctr"/>
            <a:r>
              <a:rPr lang="en-US">
                <a:latin typeface="Times New Roman" panose="02020603050405020304" pitchFamily="18" charset="0"/>
                <a:cs typeface="Times New Roman" panose="02020603050405020304" pitchFamily="18" charset="0"/>
              </a:rPr>
              <a:t>Registry Escrow Agreement</a:t>
            </a:r>
          </a:p>
        </p:txBody>
      </p:sp>
      <p:cxnSp>
        <p:nvCxnSpPr>
          <p:cNvPr id="49" name="Straight Arrow Connector 48">
            <a:extLst>
              <a:ext uri="{FF2B5EF4-FFF2-40B4-BE49-F238E27FC236}">
                <a16:creationId xmlns:a16="http://schemas.microsoft.com/office/drawing/2014/main" id="{B2705872-5ABC-4797-9483-C9E22C78D9C5}"/>
              </a:ext>
            </a:extLst>
          </p:cNvPr>
          <p:cNvCxnSpPr>
            <a:cxnSpLocks/>
            <a:endCxn id="8" idx="0"/>
          </p:cNvCxnSpPr>
          <p:nvPr/>
        </p:nvCxnSpPr>
        <p:spPr>
          <a:xfrm>
            <a:off x="1507730" y="2245173"/>
            <a:ext cx="0" cy="2296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0678953-E1CE-49A1-8331-7807EAEBF1FA}"/>
              </a:ext>
            </a:extLst>
          </p:cNvPr>
          <p:cNvCxnSpPr>
            <a:cxnSpLocks/>
          </p:cNvCxnSpPr>
          <p:nvPr/>
        </p:nvCxnSpPr>
        <p:spPr>
          <a:xfrm>
            <a:off x="1959547" y="1990468"/>
            <a:ext cx="2402657" cy="1120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Arrow: Left 49">
            <a:extLst>
              <a:ext uri="{FF2B5EF4-FFF2-40B4-BE49-F238E27FC236}">
                <a16:creationId xmlns:a16="http://schemas.microsoft.com/office/drawing/2014/main" id="{706849D5-D944-4533-BC15-274CCF51D759}"/>
              </a:ext>
            </a:extLst>
          </p:cNvPr>
          <p:cNvSpPr/>
          <p:nvPr/>
        </p:nvSpPr>
        <p:spPr>
          <a:xfrm rot="16200000">
            <a:off x="-551465" y="3117191"/>
            <a:ext cx="283154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100158D5-1AB5-4C2D-873C-039F1AD6DCAA}"/>
              </a:ext>
            </a:extLst>
          </p:cNvPr>
          <p:cNvSpPr txBox="1"/>
          <p:nvPr/>
        </p:nvSpPr>
        <p:spPr>
          <a:xfrm rot="16200000">
            <a:off x="-613994" y="2650867"/>
            <a:ext cx="2967706"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sp>
        <p:nvSpPr>
          <p:cNvPr id="52" name="TextBox 51">
            <a:extLst>
              <a:ext uri="{FF2B5EF4-FFF2-40B4-BE49-F238E27FC236}">
                <a16:creationId xmlns:a16="http://schemas.microsoft.com/office/drawing/2014/main" id="{7E583F0E-DEA4-4302-A659-564D16E9F933}"/>
              </a:ext>
            </a:extLst>
          </p:cNvPr>
          <p:cNvSpPr txBox="1"/>
          <p:nvPr/>
        </p:nvSpPr>
        <p:spPr>
          <a:xfrm>
            <a:off x="2588667" y="50678"/>
            <a:ext cx="6625001" cy="400110"/>
          </a:xfrm>
          <a:prstGeom prst="rect">
            <a:avLst/>
          </a:prstGeom>
          <a:noFill/>
        </p:spPr>
        <p:txBody>
          <a:bodyPr wrap="square" rtlCol="0">
            <a:spAutoFit/>
          </a:bodyPr>
          <a:lstStyle/>
          <a:p>
            <a:pPr algn="ctr"/>
            <a:r>
              <a:rPr lang="en-US" sz="2000" b="1"/>
              <a:t>Proposed WhoIs “Direct” Trusted Data Clearinghouse Model</a:t>
            </a:r>
          </a:p>
        </p:txBody>
      </p:sp>
      <p:sp>
        <p:nvSpPr>
          <p:cNvPr id="53" name="TextBox 52">
            <a:extLst>
              <a:ext uri="{FF2B5EF4-FFF2-40B4-BE49-F238E27FC236}">
                <a16:creationId xmlns:a16="http://schemas.microsoft.com/office/drawing/2014/main" id="{C7085781-DE6D-4439-8E1B-942383BFE7B2}"/>
              </a:ext>
            </a:extLst>
          </p:cNvPr>
          <p:cNvSpPr txBox="1"/>
          <p:nvPr/>
        </p:nvSpPr>
        <p:spPr>
          <a:xfrm rot="1476148">
            <a:off x="2446152" y="2405005"/>
            <a:ext cx="2090798" cy="307777"/>
          </a:xfrm>
          <a:prstGeom prst="rect">
            <a:avLst/>
          </a:prstGeom>
          <a:noFill/>
        </p:spPr>
        <p:txBody>
          <a:bodyPr wrap="square" rtlCol="0">
            <a:spAutoFit/>
          </a:bodyPr>
          <a:lstStyle/>
          <a:p>
            <a:r>
              <a:rPr lang="en-US" sz="1400">
                <a:latin typeface="Times New Roman" panose="02020603050405020304" pitchFamily="18" charset="0"/>
                <a:cs typeface="Times New Roman" panose="02020603050405020304" pitchFamily="18" charset="0"/>
              </a:rPr>
              <a:t>Registry Agreement</a:t>
            </a:r>
            <a:r>
              <a:rPr lang="en-US" sz="1400" baseline="30000">
                <a:latin typeface="Times New Roman" panose="02020603050405020304" pitchFamily="18" charset="0"/>
                <a:cs typeface="Times New Roman" panose="02020603050405020304" pitchFamily="18" charset="0"/>
              </a:rPr>
              <a:t>*</a:t>
            </a:r>
          </a:p>
        </p:txBody>
      </p:sp>
      <p:cxnSp>
        <p:nvCxnSpPr>
          <p:cNvPr id="54" name="Straight Arrow Connector 53">
            <a:extLst>
              <a:ext uri="{FF2B5EF4-FFF2-40B4-BE49-F238E27FC236}">
                <a16:creationId xmlns:a16="http://schemas.microsoft.com/office/drawing/2014/main" id="{10C1CA68-CC78-430B-B833-85C8EC6C26BA}"/>
              </a:ext>
            </a:extLst>
          </p:cNvPr>
          <p:cNvCxnSpPr>
            <a:cxnSpLocks/>
          </p:cNvCxnSpPr>
          <p:nvPr/>
        </p:nvCxnSpPr>
        <p:spPr>
          <a:xfrm rot="20898475">
            <a:off x="1912828" y="3139392"/>
            <a:ext cx="1853250" cy="2140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AB1F0BC-18D8-4F5B-93A0-5C9A76EF192C}"/>
              </a:ext>
            </a:extLst>
          </p:cNvPr>
          <p:cNvCxnSpPr>
            <a:cxnSpLocks/>
          </p:cNvCxnSpPr>
          <p:nvPr/>
        </p:nvCxnSpPr>
        <p:spPr>
          <a:xfrm>
            <a:off x="6548652" y="5969502"/>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FD9156C-BCE0-40DF-9634-B8DCB8BB66A0}"/>
              </a:ext>
            </a:extLst>
          </p:cNvPr>
          <p:cNvSpPr/>
          <p:nvPr/>
        </p:nvSpPr>
        <p:spPr>
          <a:xfrm>
            <a:off x="6687842" y="5950869"/>
            <a:ext cx="3241015"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Registrar-specific Processing Types and Purposes</a:t>
            </a:r>
          </a:p>
        </p:txBody>
      </p:sp>
      <p:sp>
        <p:nvSpPr>
          <p:cNvPr id="63" name="TextBox 62">
            <a:extLst>
              <a:ext uri="{FF2B5EF4-FFF2-40B4-BE49-F238E27FC236}">
                <a16:creationId xmlns:a16="http://schemas.microsoft.com/office/drawing/2014/main" id="{0C5926E8-D679-403C-A275-AD4A5DC4E931}"/>
              </a:ext>
            </a:extLst>
          </p:cNvPr>
          <p:cNvSpPr txBox="1"/>
          <p:nvPr/>
        </p:nvSpPr>
        <p:spPr>
          <a:xfrm>
            <a:off x="2764872" y="5277448"/>
            <a:ext cx="1828800" cy="276999"/>
          </a:xfrm>
          <a:prstGeom prst="rect">
            <a:avLst/>
          </a:prstGeom>
          <a:noFill/>
        </p:spPr>
        <p:txBody>
          <a:bodyPr wrap="square" rtlCol="0">
            <a:spAutoFit/>
          </a:bodyPr>
          <a:lstStyle/>
          <a:p>
            <a:r>
              <a:rPr lang="en-US" sz="1200">
                <a:solidFill>
                  <a:schemeClr val="accent2">
                    <a:lumMod val="50000"/>
                  </a:schemeClr>
                </a:solidFill>
                <a:latin typeface="Consolas" panose="020B0609020204030204" pitchFamily="49" charset="0"/>
              </a:rPr>
              <a:t>Billing Data</a:t>
            </a:r>
          </a:p>
        </p:txBody>
      </p:sp>
      <p:pic>
        <p:nvPicPr>
          <p:cNvPr id="41" name="Graphic 40" descr="Computer">
            <a:extLst>
              <a:ext uri="{FF2B5EF4-FFF2-40B4-BE49-F238E27FC236}">
                <a16:creationId xmlns:a16="http://schemas.microsoft.com/office/drawing/2014/main" id="{297163D1-15F0-431D-80B7-8B9B71EE6D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1634" y="362127"/>
            <a:ext cx="1828800" cy="1828800"/>
          </a:xfrm>
          <a:prstGeom prst="rect">
            <a:avLst/>
          </a:prstGeom>
        </p:spPr>
      </p:pic>
      <p:pic>
        <p:nvPicPr>
          <p:cNvPr id="65" name="Graphic 1" descr="Users">
            <a:extLst>
              <a:ext uri="{FF2B5EF4-FFF2-40B4-BE49-F238E27FC236}">
                <a16:creationId xmlns:a16="http://schemas.microsoft.com/office/drawing/2014/main" id="{4B443742-D5B8-4875-A353-7A8001771851}"/>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689232" y="1501299"/>
            <a:ext cx="914400" cy="914400"/>
          </a:xfrm>
          <a:prstGeom prst="rect">
            <a:avLst/>
          </a:prstGeom>
        </p:spPr>
      </p:pic>
      <p:sp>
        <p:nvSpPr>
          <p:cNvPr id="66" name="TextBox 65">
            <a:extLst>
              <a:ext uri="{FF2B5EF4-FFF2-40B4-BE49-F238E27FC236}">
                <a16:creationId xmlns:a16="http://schemas.microsoft.com/office/drawing/2014/main" id="{4B070D7E-4CC2-43BD-B6DC-BA0EB2F0CD64}"/>
              </a:ext>
            </a:extLst>
          </p:cNvPr>
          <p:cNvSpPr txBox="1"/>
          <p:nvPr/>
        </p:nvSpPr>
        <p:spPr>
          <a:xfrm>
            <a:off x="4397132" y="2215941"/>
            <a:ext cx="1498600" cy="369332"/>
          </a:xfrm>
          <a:prstGeom prst="rect">
            <a:avLst/>
          </a:prstGeom>
          <a:noFill/>
        </p:spPr>
        <p:txBody>
          <a:bodyPr wrap="square" rtlCol="0">
            <a:spAutoFit/>
          </a:bodyPr>
          <a:lstStyle/>
          <a:p>
            <a:pPr algn="ctr"/>
            <a:r>
              <a:rPr lang="en-US"/>
              <a:t>Accreditors</a:t>
            </a:r>
          </a:p>
        </p:txBody>
      </p:sp>
      <p:sp>
        <p:nvSpPr>
          <p:cNvPr id="68" name="Arrow: Left 67">
            <a:extLst>
              <a:ext uri="{FF2B5EF4-FFF2-40B4-BE49-F238E27FC236}">
                <a16:creationId xmlns:a16="http://schemas.microsoft.com/office/drawing/2014/main" id="{C7914594-88A1-4CC3-9929-E2644B62C2AD}"/>
              </a:ext>
            </a:extLst>
          </p:cNvPr>
          <p:cNvSpPr/>
          <p:nvPr/>
        </p:nvSpPr>
        <p:spPr>
          <a:xfrm rot="943757">
            <a:off x="2984076" y="1603088"/>
            <a:ext cx="1575558" cy="365760"/>
          </a:xfrm>
          <a:prstGeom prst="leftArrow">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Accredited List(s)</a:t>
            </a:r>
          </a:p>
        </p:txBody>
      </p:sp>
      <p:grpSp>
        <p:nvGrpSpPr>
          <p:cNvPr id="69" name="Group 68">
            <a:extLst>
              <a:ext uri="{FF2B5EF4-FFF2-40B4-BE49-F238E27FC236}">
                <a16:creationId xmlns:a16="http://schemas.microsoft.com/office/drawing/2014/main" id="{1B533717-3D6C-439B-8A17-6666BCA0857D}"/>
              </a:ext>
            </a:extLst>
          </p:cNvPr>
          <p:cNvGrpSpPr/>
          <p:nvPr/>
        </p:nvGrpSpPr>
        <p:grpSpPr>
          <a:xfrm>
            <a:off x="2467548" y="574959"/>
            <a:ext cx="7434305" cy="964646"/>
            <a:chOff x="2467548" y="574959"/>
            <a:chExt cx="7434305" cy="964646"/>
          </a:xfrm>
        </p:grpSpPr>
        <p:grpSp>
          <p:nvGrpSpPr>
            <p:cNvPr id="70" name="Group 69">
              <a:extLst>
                <a:ext uri="{FF2B5EF4-FFF2-40B4-BE49-F238E27FC236}">
                  <a16:creationId xmlns:a16="http://schemas.microsoft.com/office/drawing/2014/main" id="{B8D30745-9CCA-4A70-80F6-3AD54B17C5AB}"/>
                </a:ext>
              </a:extLst>
            </p:cNvPr>
            <p:cNvGrpSpPr/>
            <p:nvPr/>
          </p:nvGrpSpPr>
          <p:grpSpPr>
            <a:xfrm>
              <a:off x="2839453" y="909589"/>
              <a:ext cx="7062400" cy="512874"/>
              <a:chOff x="6304024" y="1584521"/>
              <a:chExt cx="2900936" cy="514158"/>
            </a:xfrm>
          </p:grpSpPr>
          <p:sp>
            <p:nvSpPr>
              <p:cNvPr id="74" name="Arrow: Left 73">
                <a:extLst>
                  <a:ext uri="{FF2B5EF4-FFF2-40B4-BE49-F238E27FC236}">
                    <a16:creationId xmlns:a16="http://schemas.microsoft.com/office/drawing/2014/main" id="{185B7EC2-C123-4CDF-85D7-8138BF707768}"/>
                  </a:ext>
                </a:extLst>
              </p:cNvPr>
              <p:cNvSpPr/>
              <p:nvPr/>
            </p:nvSpPr>
            <p:spPr>
              <a:xfrm rot="10800000">
                <a:off x="6304024" y="1584521"/>
                <a:ext cx="2900936"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208B2A25-867B-4B31-889B-302A79AF9184}"/>
                  </a:ext>
                </a:extLst>
              </p:cNvPr>
              <p:cNvSpPr txBox="1"/>
              <p:nvPr/>
            </p:nvSpPr>
            <p:spPr>
              <a:xfrm>
                <a:off x="6888853" y="1703688"/>
                <a:ext cx="1930985" cy="277692"/>
              </a:xfrm>
              <a:prstGeom prst="rect">
                <a:avLst/>
              </a:prstGeom>
              <a:noFill/>
            </p:spPr>
            <p:txBody>
              <a:bodyPr wrap="square" rtlCol="0">
                <a:spAutoFit/>
              </a:bodyPr>
              <a:lstStyle/>
              <a:p>
                <a:r>
                  <a:rPr lang="en-US" sz="1200" u="sng">
                    <a:latin typeface="Consolas" panose="020B0609020204030204" pitchFamily="49" charset="0"/>
                  </a:rPr>
                  <a:t>Authorized subset</a:t>
                </a:r>
                <a:r>
                  <a:rPr lang="en-US" sz="1200">
                    <a:latin typeface="Consolas" panose="020B0609020204030204" pitchFamily="49" charset="0"/>
                  </a:rPr>
                  <a:t> of WhoIs Registration Data</a:t>
                </a:r>
              </a:p>
            </p:txBody>
          </p:sp>
        </p:grpSp>
        <p:sp>
          <p:nvSpPr>
            <p:cNvPr id="71" name="Arrow: Left 70">
              <a:extLst>
                <a:ext uri="{FF2B5EF4-FFF2-40B4-BE49-F238E27FC236}">
                  <a16:creationId xmlns:a16="http://schemas.microsoft.com/office/drawing/2014/main" id="{B28692A8-8D8C-4196-9183-9C3CB4C4C110}"/>
                </a:ext>
              </a:extLst>
            </p:cNvPr>
            <p:cNvSpPr/>
            <p:nvPr/>
          </p:nvSpPr>
          <p:spPr>
            <a:xfrm>
              <a:off x="2467548" y="574959"/>
              <a:ext cx="7062401" cy="5461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Access Request (Identity + Purpose)</a:t>
              </a:r>
            </a:p>
          </p:txBody>
        </p:sp>
        <p:cxnSp>
          <p:nvCxnSpPr>
            <p:cNvPr id="72" name="Straight Arrow Connector 71">
              <a:extLst>
                <a:ext uri="{FF2B5EF4-FFF2-40B4-BE49-F238E27FC236}">
                  <a16:creationId xmlns:a16="http://schemas.microsoft.com/office/drawing/2014/main" id="{D83C9FD9-651A-490E-8D2D-9D88C12E43F0}"/>
                </a:ext>
              </a:extLst>
            </p:cNvPr>
            <p:cNvCxnSpPr>
              <a:cxnSpLocks/>
            </p:cNvCxnSpPr>
            <p:nvPr/>
          </p:nvCxnSpPr>
          <p:spPr>
            <a:xfrm>
              <a:off x="4397939" y="1517130"/>
              <a:ext cx="330087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1D54D11C-320D-4A61-98B7-3C2269F79408}"/>
                </a:ext>
              </a:extLst>
            </p:cNvPr>
            <p:cNvSpPr/>
            <p:nvPr/>
          </p:nvSpPr>
          <p:spPr>
            <a:xfrm>
              <a:off x="5229494" y="1262606"/>
              <a:ext cx="1458348" cy="276999"/>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WhoIs Terms of Use</a:t>
              </a:r>
            </a:p>
          </p:txBody>
        </p:sp>
      </p:grpSp>
      <p:grpSp>
        <p:nvGrpSpPr>
          <p:cNvPr id="46" name="Group 45">
            <a:extLst>
              <a:ext uri="{FF2B5EF4-FFF2-40B4-BE49-F238E27FC236}">
                <a16:creationId xmlns:a16="http://schemas.microsoft.com/office/drawing/2014/main" id="{AEE852BD-7CCF-4102-91BA-796E0D604A60}"/>
              </a:ext>
            </a:extLst>
          </p:cNvPr>
          <p:cNvGrpSpPr/>
          <p:nvPr/>
        </p:nvGrpSpPr>
        <p:grpSpPr>
          <a:xfrm rot="1446858">
            <a:off x="2173243" y="3724651"/>
            <a:ext cx="11083676" cy="514158"/>
            <a:chOff x="2219153" y="5134940"/>
            <a:chExt cx="3101653" cy="514158"/>
          </a:xfrm>
        </p:grpSpPr>
        <p:sp>
          <p:nvSpPr>
            <p:cNvPr id="57" name="Arrow: Left 56">
              <a:extLst>
                <a:ext uri="{FF2B5EF4-FFF2-40B4-BE49-F238E27FC236}">
                  <a16:creationId xmlns:a16="http://schemas.microsoft.com/office/drawing/2014/main" id="{0E635812-B4C5-4576-89AC-37BFE4EC0BDE}"/>
                </a:ext>
              </a:extLst>
            </p:cNvPr>
            <p:cNvSpPr/>
            <p:nvPr/>
          </p:nvSpPr>
          <p:spPr>
            <a:xfrm>
              <a:off x="2219153" y="5134940"/>
              <a:ext cx="2236500" cy="514158"/>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FB1D97CD-4700-41F0-A5AC-9E523618020B}"/>
                </a:ext>
              </a:extLst>
            </p:cNvPr>
            <p:cNvSpPr txBox="1"/>
            <p:nvPr/>
          </p:nvSpPr>
          <p:spPr>
            <a:xfrm>
              <a:off x="3473290" y="5255467"/>
              <a:ext cx="1847516" cy="276999"/>
            </a:xfrm>
            <a:prstGeom prst="rect">
              <a:avLst/>
            </a:prstGeom>
            <a:noFill/>
          </p:spPr>
          <p:txBody>
            <a:bodyPr wrap="square" rtlCol="0">
              <a:spAutoFit/>
            </a:bodyPr>
            <a:lstStyle/>
            <a:p>
              <a:r>
                <a:rPr lang="en-US" sz="1200">
                  <a:latin typeface="Consolas" panose="020B0609020204030204" pitchFamily="49" charset="0"/>
                </a:rPr>
                <a:t>WhoIs Registration Data</a:t>
              </a:r>
            </a:p>
          </p:txBody>
        </p:sp>
      </p:grpSp>
      <p:pic>
        <p:nvPicPr>
          <p:cNvPr id="6" name="Graphic 5" descr="Computer">
            <a:extLst>
              <a:ext uri="{FF2B5EF4-FFF2-40B4-BE49-F238E27FC236}">
                <a16:creationId xmlns:a16="http://schemas.microsoft.com/office/drawing/2014/main" id="{C6605147-52A2-400A-A30A-5B74BAB94F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29110" y="2543732"/>
            <a:ext cx="1828800" cy="1828800"/>
          </a:xfrm>
          <a:prstGeom prst="rect">
            <a:avLst/>
          </a:prstGeom>
        </p:spPr>
      </p:pic>
      <p:cxnSp>
        <p:nvCxnSpPr>
          <p:cNvPr id="60" name="Straight Arrow Connector 59">
            <a:extLst>
              <a:ext uri="{FF2B5EF4-FFF2-40B4-BE49-F238E27FC236}">
                <a16:creationId xmlns:a16="http://schemas.microsoft.com/office/drawing/2014/main" id="{6E8EB19F-188D-4FB4-9168-62DFD6F948E1}"/>
              </a:ext>
            </a:extLst>
          </p:cNvPr>
          <p:cNvCxnSpPr>
            <a:cxnSpLocks/>
          </p:cNvCxnSpPr>
          <p:nvPr/>
        </p:nvCxnSpPr>
        <p:spPr>
          <a:xfrm>
            <a:off x="6650514" y="3246313"/>
            <a:ext cx="3070570" cy="1337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DDEE31A5-B341-408C-AF79-EBC34069CD46}"/>
              </a:ext>
            </a:extLst>
          </p:cNvPr>
          <p:cNvSpPr/>
          <p:nvPr/>
        </p:nvSpPr>
        <p:spPr>
          <a:xfrm rot="1500950">
            <a:off x="7037507" y="3560661"/>
            <a:ext cx="2872902" cy="461665"/>
          </a:xfrm>
          <a:prstGeom prst="rect">
            <a:avLst/>
          </a:prstGeom>
        </p:spPr>
        <p:txBody>
          <a:bodyPr wrap="none">
            <a:spAutoFit/>
          </a:bodyPr>
          <a:lstStyle/>
          <a:p>
            <a:r>
              <a:rPr lang="en-US" sz="1200">
                <a:latin typeface="Times New Roman" panose="02020603050405020304" pitchFamily="18" charset="0"/>
                <a:cs typeface="Times New Roman" panose="02020603050405020304" pitchFamily="18" charset="0"/>
              </a:rPr>
              <a:t>Domain Name Registrants' Responsibilities</a:t>
            </a:r>
          </a:p>
          <a:p>
            <a:r>
              <a:rPr lang="en-US" sz="1200">
                <a:latin typeface="Times New Roman" panose="02020603050405020304" pitchFamily="18" charset="0"/>
                <a:cs typeface="Times New Roman" panose="02020603050405020304" pitchFamily="18" charset="0"/>
              </a:rPr>
              <a:t>Data Processing Types and Purposes</a:t>
            </a:r>
          </a:p>
        </p:txBody>
      </p:sp>
    </p:spTree>
    <p:extLst>
      <p:ext uri="{BB962C8B-B14F-4D97-AF65-F5344CB8AC3E}">
        <p14:creationId xmlns:p14="http://schemas.microsoft.com/office/powerpoint/2010/main" val="3186230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f31765de-62f8-4f19-acef-1750f0d8535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F35A16B9664E4DB54AA3C8F59DC22F" ma:contentTypeVersion="6" ma:contentTypeDescription="Create a new document." ma:contentTypeScope="" ma:versionID="6a73b638ff246bdcd45147e0224e14ef">
  <xsd:schema xmlns:xsd="http://www.w3.org/2001/XMLSchema" xmlns:xs="http://www.w3.org/2001/XMLSchema" xmlns:p="http://schemas.microsoft.com/office/2006/metadata/properties" xmlns:ns2="f31765de-62f8-4f19-acef-1750f0d85355" xmlns:ns3="295565f7-532e-4703-ba90-00497d50dfde" targetNamespace="http://schemas.microsoft.com/office/2006/metadata/properties" ma:root="true" ma:fieldsID="a973647703de872da0c83acccbf5b479" ns2:_="" ns3:_="">
    <xsd:import namespace="f31765de-62f8-4f19-acef-1750f0d85355"/>
    <xsd:import namespace="295565f7-532e-4703-ba90-00497d50dfd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1765de-62f8-4f19-acef-1750f0d853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5565f7-532e-4703-ba90-00497d50df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EEFDB7-D56C-44CB-A6E5-0AD4166BA05D}">
  <ds:schemaRefs>
    <ds:schemaRef ds:uri="http://purl.org/dc/elements/1.1/"/>
    <ds:schemaRef ds:uri="http://schemas.microsoft.com/office/2006/metadata/properties"/>
    <ds:schemaRef ds:uri="http://purl.org/dc/dcmitype/"/>
    <ds:schemaRef ds:uri="http://schemas.microsoft.com/office/infopath/2007/PartnerControls"/>
    <ds:schemaRef ds:uri="http://purl.org/dc/terms/"/>
    <ds:schemaRef ds:uri="http://schemas.microsoft.com/office/2006/documentManagement/types"/>
    <ds:schemaRef ds:uri="295565f7-532e-4703-ba90-00497d50dfde"/>
    <ds:schemaRef ds:uri="http://schemas.openxmlformats.org/package/2006/metadata/core-properties"/>
    <ds:schemaRef ds:uri="f31765de-62f8-4f19-acef-1750f0d85355"/>
    <ds:schemaRef ds:uri="http://www.w3.org/XML/1998/namespace"/>
  </ds:schemaRefs>
</ds:datastoreItem>
</file>

<file path=customXml/itemProps2.xml><?xml version="1.0" encoding="utf-8"?>
<ds:datastoreItem xmlns:ds="http://schemas.openxmlformats.org/officeDocument/2006/customXml" ds:itemID="{B3B002FB-EE19-4FAB-8046-9AB6621088BB}">
  <ds:schemaRefs>
    <ds:schemaRef ds:uri="http://schemas.microsoft.com/sharepoint/v3/contenttype/forms"/>
  </ds:schemaRefs>
</ds:datastoreItem>
</file>

<file path=customXml/itemProps3.xml><?xml version="1.0" encoding="utf-8"?>
<ds:datastoreItem xmlns:ds="http://schemas.openxmlformats.org/officeDocument/2006/customXml" ds:itemID="{3AA4E2A6-C07A-47E5-B2C4-21D631D48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1765de-62f8-4f19-acef-1750f0d85355"/>
    <ds:schemaRef ds:uri="295565f7-532e-4703-ba90-00497d50df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745</Words>
  <Application>Microsoft Office PowerPoint</Application>
  <PresentationFormat>Widescreen</PresentationFormat>
  <Paragraphs>236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Consolas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svancarek</dc:creator>
  <cp:lastModifiedBy>Mark Svancarek (CELA)</cp:lastModifiedBy>
  <cp:revision>2</cp:revision>
  <dcterms:created xsi:type="dcterms:W3CDTF">2018-09-12T19:40:51Z</dcterms:created>
  <dcterms:modified xsi:type="dcterms:W3CDTF">2019-09-20T17:21:10Z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marksv@ntdev.microsoft.com</vt:lpwstr>
  </property>
  <property fmtid="{D5CDD505-2E9C-101B-9397-08002B2CF9AE}" pid="5" name="MSIP_Label_f42aa342-8706-4288-bd11-ebb85995028c_SetDate">
    <vt:lpwstr>2018-09-17T16:07:04.4289387Z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0x0101009AF35A16B9664E4DB54AA3C8F59DC22F</vt:lpwstr>
  </property>
</Properties>
</file>