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3" r:id="rId4"/>
    <p:sldId id="261" r:id="rId5"/>
    <p:sldId id="259" r:id="rId6"/>
    <p:sldId id="260" r:id="rId7"/>
    <p:sldId id="262" r:id="rId8"/>
    <p:sldId id="264" r:id="rId9"/>
    <p:sldId id="265" r:id="rId10"/>
    <p:sldId id="266" r:id="rId11"/>
    <p:sldId id="268" r:id="rId12"/>
    <p:sldId id="267" r:id="rId13"/>
    <p:sldId id="269"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3796C"/>
    <a:srgbClr val="003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3" d="100"/>
          <a:sy n="73" d="100"/>
        </p:scale>
        <p:origin x="-148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4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81FA065-4336-4CF5-A70F-7E622C81BD39}" type="slidenum">
              <a:rPr lang="en-US" altLang="en-US"/>
              <a:pPr/>
              <a:t>‹#›</a:t>
            </a:fld>
            <a:endParaRPr lang="en-US" altLang="en-US"/>
          </a:p>
        </p:txBody>
      </p:sp>
    </p:spTree>
    <p:extLst>
      <p:ext uri="{BB962C8B-B14F-4D97-AF65-F5344CB8AC3E}">
        <p14:creationId xmlns:p14="http://schemas.microsoft.com/office/powerpoint/2010/main" val="858083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6633" name="Picture 9" descr="brxbxp71575"/>
          <p:cNvPicPr>
            <a:picLocks noChangeAspect="1" noChangeArrowheads="1"/>
          </p:cNvPicPr>
          <p:nvPr userDrawn="1"/>
        </p:nvPicPr>
        <p:blipFill>
          <a:blip r:embed="rId3">
            <a:extLst>
              <a:ext uri="{28A0092B-C50C-407E-A947-70E740481C1C}">
                <a14:useLocalDpi xmlns:a14="http://schemas.microsoft.com/office/drawing/2010/main" val="0"/>
              </a:ext>
            </a:extLst>
          </a:blip>
          <a:srcRect l="4543" t="-5542" r="7408"/>
          <a:stretch>
            <a:fillRect/>
          </a:stretch>
        </p:blipFill>
        <p:spPr bwMode="auto">
          <a:xfrm>
            <a:off x="-9525" y="1352550"/>
            <a:ext cx="2667000" cy="2066925"/>
          </a:xfrm>
          <a:prstGeom prst="rect">
            <a:avLst/>
          </a:prstGeom>
          <a:noFill/>
          <a:extLst>
            <a:ext uri="{909E8E84-426E-40dd-AFC4-6F175D3DCCD1}">
              <a14:hiddenFill xmlns:a14="http://schemas.microsoft.com/office/drawing/2010/main">
                <a:solidFill>
                  <a:srgbClr val="FFFFFF"/>
                </a:solidFill>
              </a14:hiddenFill>
            </a:ext>
          </a:extLst>
        </p:spPr>
      </p:pic>
      <p:sp>
        <p:nvSpPr>
          <p:cNvPr id="26635" name="Rectangle 11"/>
          <p:cNvSpPr>
            <a:spLocks noChangeArrowheads="1"/>
          </p:cNvSpPr>
          <p:nvPr userDrawn="1"/>
        </p:nvSpPr>
        <p:spPr bwMode="auto">
          <a:xfrm>
            <a:off x="0" y="1243013"/>
            <a:ext cx="9144000" cy="228600"/>
          </a:xfrm>
          <a:prstGeom prst="rect">
            <a:avLst/>
          </a:prstGeom>
          <a:solidFill>
            <a:srgbClr val="003066"/>
          </a:solidFill>
          <a:ln w="9525">
            <a:solidFill>
              <a:srgbClr val="003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003066"/>
              </a:solidFill>
            </a:endParaRPr>
          </a:p>
        </p:txBody>
      </p:sp>
      <p:sp>
        <p:nvSpPr>
          <p:cNvPr id="26640" name="Rectangle 16"/>
          <p:cNvSpPr>
            <a:spLocks noGrp="1" noChangeArrowheads="1"/>
          </p:cNvSpPr>
          <p:nvPr>
            <p:ph type="ctrTitle" sz="quarter"/>
          </p:nvPr>
        </p:nvSpPr>
        <p:spPr>
          <a:xfrm>
            <a:off x="2743200" y="1905000"/>
            <a:ext cx="6324600" cy="1470025"/>
          </a:xfrm>
        </p:spPr>
        <p:txBody>
          <a:bodyPr/>
          <a:lstStyle>
            <a:lvl1pPr algn="ctr">
              <a:defRPr sz="2400">
                <a:solidFill>
                  <a:schemeClr val="bg1"/>
                </a:solidFill>
              </a:defRPr>
            </a:lvl1pPr>
          </a:lstStyle>
          <a:p>
            <a:pPr lvl="0"/>
            <a:r>
              <a:rPr lang="en-US" altLang="en-US" noProof="0" smtClean="0"/>
              <a:t>Title Goes Here</a:t>
            </a:r>
            <a:br>
              <a:rPr lang="en-US" altLang="en-US" noProof="0" smtClean="0"/>
            </a:br>
            <a:r>
              <a:rPr lang="en-US" altLang="en-US" noProof="0" smtClean="0"/>
              <a:t>And Here</a:t>
            </a:r>
            <a:br>
              <a:rPr lang="en-US" altLang="en-US" noProof="0" smtClean="0"/>
            </a:br>
            <a:r>
              <a:rPr lang="en-US" altLang="en-US" noProof="0" smtClean="0"/>
              <a:t>And Maybe Here Too</a:t>
            </a:r>
          </a:p>
        </p:txBody>
      </p:sp>
      <p:sp>
        <p:nvSpPr>
          <p:cNvPr id="26641" name="Rectangle 17"/>
          <p:cNvSpPr>
            <a:spLocks noGrp="1" noChangeArrowheads="1"/>
          </p:cNvSpPr>
          <p:nvPr>
            <p:ph type="subTitle" sz="quarter" idx="1"/>
          </p:nvPr>
        </p:nvSpPr>
        <p:spPr>
          <a:xfrm>
            <a:off x="457200" y="4972050"/>
            <a:ext cx="6400800" cy="1752600"/>
          </a:xfrm>
        </p:spPr>
        <p:txBody>
          <a:bodyPr/>
          <a:lstStyle>
            <a:lvl1pPr marL="0" indent="0">
              <a:buFont typeface="Wingdings" pitchFamily="2" charset="2"/>
              <a:buNone/>
              <a:defRPr sz="1800">
                <a:solidFill>
                  <a:srgbClr val="003066"/>
                </a:solidFill>
              </a:defRPr>
            </a:lvl1pPr>
          </a:lstStyle>
          <a:p>
            <a:pPr lvl="0"/>
            <a:r>
              <a:rPr lang="en-US" altLang="en-US" noProof="0" smtClean="0"/>
              <a:t>Presented For</a:t>
            </a:r>
            <a:br>
              <a:rPr lang="en-US" altLang="en-US" noProof="0" smtClean="0"/>
            </a:br>
            <a:r>
              <a:rPr lang="en-US" altLang="en-US" noProof="0" smtClean="0"/>
              <a:t>Date</a:t>
            </a:r>
          </a:p>
          <a:p>
            <a:pPr lvl="0"/>
            <a:endParaRPr lang="en-US" altLang="en-US" noProof="0" smtClean="0"/>
          </a:p>
          <a:p>
            <a:pPr lvl="0"/>
            <a:r>
              <a:rPr lang="en-US" altLang="en-US" noProof="0" smtClean="0"/>
              <a:t>Presented By</a:t>
            </a:r>
            <a:br>
              <a:rPr lang="en-US" altLang="en-US" noProof="0" smtClean="0"/>
            </a:br>
            <a:r>
              <a:rPr lang="en-US" altLang="en-US" noProof="0" smtClean="0"/>
              <a:t>National Arbitration Forum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ADED617-331C-4926-893B-D24CACFDE48E}" type="slidenum">
              <a:rPr lang="en-US" altLang="en-US"/>
              <a:pPr/>
              <a:t>‹#›</a:t>
            </a:fld>
            <a:endParaRPr lang="en-US" altLang="en-US"/>
          </a:p>
        </p:txBody>
      </p:sp>
    </p:spTree>
    <p:extLst>
      <p:ext uri="{BB962C8B-B14F-4D97-AF65-F5344CB8AC3E}">
        <p14:creationId xmlns:p14="http://schemas.microsoft.com/office/powerpoint/2010/main" val="22024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4AA0090-8444-46D1-9279-3265B9546B1B}" type="slidenum">
              <a:rPr lang="en-US" altLang="en-US"/>
              <a:pPr/>
              <a:t>‹#›</a:t>
            </a:fld>
            <a:endParaRPr lang="en-US" altLang="en-US"/>
          </a:p>
        </p:txBody>
      </p:sp>
    </p:spTree>
    <p:extLst>
      <p:ext uri="{BB962C8B-B14F-4D97-AF65-F5344CB8AC3E}">
        <p14:creationId xmlns:p14="http://schemas.microsoft.com/office/powerpoint/2010/main" val="2044420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2064B4-444A-405D-85A2-ED3B585864D2}" type="slidenum">
              <a:rPr lang="en-US" altLang="en-US"/>
              <a:pPr/>
              <a:t>‹#›</a:t>
            </a:fld>
            <a:endParaRPr lang="en-US" altLang="en-US"/>
          </a:p>
        </p:txBody>
      </p:sp>
    </p:spTree>
    <p:extLst>
      <p:ext uri="{BB962C8B-B14F-4D97-AF65-F5344CB8AC3E}">
        <p14:creationId xmlns:p14="http://schemas.microsoft.com/office/powerpoint/2010/main" val="228336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369FE96-FB98-44A4-851B-5C9F3F1C95DD}" type="slidenum">
              <a:rPr lang="en-US" altLang="en-US"/>
              <a:pPr/>
              <a:t>‹#›</a:t>
            </a:fld>
            <a:endParaRPr lang="en-US" altLang="en-US"/>
          </a:p>
        </p:txBody>
      </p:sp>
    </p:spTree>
    <p:extLst>
      <p:ext uri="{BB962C8B-B14F-4D97-AF65-F5344CB8AC3E}">
        <p14:creationId xmlns:p14="http://schemas.microsoft.com/office/powerpoint/2010/main" val="388226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7A0CE83-41AD-4EB0-AE58-AFD78FC01C37}" type="slidenum">
              <a:rPr lang="en-US" altLang="en-US"/>
              <a:pPr/>
              <a:t>‹#›</a:t>
            </a:fld>
            <a:endParaRPr lang="en-US" altLang="en-US"/>
          </a:p>
        </p:txBody>
      </p:sp>
    </p:spTree>
    <p:extLst>
      <p:ext uri="{BB962C8B-B14F-4D97-AF65-F5344CB8AC3E}">
        <p14:creationId xmlns:p14="http://schemas.microsoft.com/office/powerpoint/2010/main" val="395595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34A089D-39BD-4198-94AD-A894B08A9536}" type="slidenum">
              <a:rPr lang="en-US" altLang="en-US"/>
              <a:pPr/>
              <a:t>‹#›</a:t>
            </a:fld>
            <a:endParaRPr lang="en-US" altLang="en-US"/>
          </a:p>
        </p:txBody>
      </p:sp>
    </p:spTree>
    <p:extLst>
      <p:ext uri="{BB962C8B-B14F-4D97-AF65-F5344CB8AC3E}">
        <p14:creationId xmlns:p14="http://schemas.microsoft.com/office/powerpoint/2010/main" val="7415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4A46441-3092-49EA-B4D9-DC52062D7808}" type="slidenum">
              <a:rPr lang="en-US" altLang="en-US"/>
              <a:pPr/>
              <a:t>‹#›</a:t>
            </a:fld>
            <a:endParaRPr lang="en-US" altLang="en-US"/>
          </a:p>
        </p:txBody>
      </p:sp>
    </p:spTree>
    <p:extLst>
      <p:ext uri="{BB962C8B-B14F-4D97-AF65-F5344CB8AC3E}">
        <p14:creationId xmlns:p14="http://schemas.microsoft.com/office/powerpoint/2010/main" val="335781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AD2D793-0429-4384-94E1-6201A968BB5B}" type="slidenum">
              <a:rPr lang="en-US" altLang="en-US"/>
              <a:pPr/>
              <a:t>‹#›</a:t>
            </a:fld>
            <a:endParaRPr lang="en-US" altLang="en-US"/>
          </a:p>
        </p:txBody>
      </p:sp>
    </p:spTree>
    <p:extLst>
      <p:ext uri="{BB962C8B-B14F-4D97-AF65-F5344CB8AC3E}">
        <p14:creationId xmlns:p14="http://schemas.microsoft.com/office/powerpoint/2010/main" val="297943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B05FDC-61DB-43CE-AED4-6A0F514041EC}" type="slidenum">
              <a:rPr lang="en-US" altLang="en-US"/>
              <a:pPr/>
              <a:t>‹#›</a:t>
            </a:fld>
            <a:endParaRPr lang="en-US" altLang="en-US"/>
          </a:p>
        </p:txBody>
      </p:sp>
    </p:spTree>
    <p:extLst>
      <p:ext uri="{BB962C8B-B14F-4D97-AF65-F5344CB8AC3E}">
        <p14:creationId xmlns:p14="http://schemas.microsoft.com/office/powerpoint/2010/main" val="266506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C1465DB-4D8F-4E0F-9ADD-E0E2447770B4}" type="slidenum">
              <a:rPr lang="en-US" altLang="en-US"/>
              <a:pPr/>
              <a:t>‹#›</a:t>
            </a:fld>
            <a:endParaRPr lang="en-US" altLang="en-US"/>
          </a:p>
        </p:txBody>
      </p:sp>
    </p:spTree>
    <p:extLst>
      <p:ext uri="{BB962C8B-B14F-4D97-AF65-F5344CB8AC3E}">
        <p14:creationId xmlns:p14="http://schemas.microsoft.com/office/powerpoint/2010/main" val="11147385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C107FF4-B8E3-4393-A2BA-56B3067ECEB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a:solidFill>
            <a:srgbClr val="003066"/>
          </a:solidFill>
          <a:latin typeface="+mj-lt"/>
          <a:ea typeface="+mj-ea"/>
          <a:cs typeface="+mj-cs"/>
        </a:defRPr>
      </a:lvl1pPr>
      <a:lvl2pPr algn="l" rtl="0" fontAlgn="base">
        <a:spcBef>
          <a:spcPct val="0"/>
        </a:spcBef>
        <a:spcAft>
          <a:spcPct val="0"/>
        </a:spcAft>
        <a:defRPr sz="3600">
          <a:solidFill>
            <a:srgbClr val="003066"/>
          </a:solidFill>
          <a:latin typeface="Arial" charset="0"/>
        </a:defRPr>
      </a:lvl2pPr>
      <a:lvl3pPr algn="l" rtl="0" fontAlgn="base">
        <a:spcBef>
          <a:spcPct val="0"/>
        </a:spcBef>
        <a:spcAft>
          <a:spcPct val="0"/>
        </a:spcAft>
        <a:defRPr sz="3600">
          <a:solidFill>
            <a:srgbClr val="003066"/>
          </a:solidFill>
          <a:latin typeface="Arial" charset="0"/>
        </a:defRPr>
      </a:lvl3pPr>
      <a:lvl4pPr algn="l" rtl="0" fontAlgn="base">
        <a:spcBef>
          <a:spcPct val="0"/>
        </a:spcBef>
        <a:spcAft>
          <a:spcPct val="0"/>
        </a:spcAft>
        <a:defRPr sz="3600">
          <a:solidFill>
            <a:srgbClr val="003066"/>
          </a:solidFill>
          <a:latin typeface="Arial" charset="0"/>
        </a:defRPr>
      </a:lvl4pPr>
      <a:lvl5pPr algn="l" rtl="0" fontAlgn="base">
        <a:spcBef>
          <a:spcPct val="0"/>
        </a:spcBef>
        <a:spcAft>
          <a:spcPct val="0"/>
        </a:spcAft>
        <a:defRPr sz="3600">
          <a:solidFill>
            <a:srgbClr val="003066"/>
          </a:solidFill>
          <a:latin typeface="Arial" charset="0"/>
        </a:defRPr>
      </a:lvl5pPr>
      <a:lvl6pPr marL="457200" algn="l" rtl="0" fontAlgn="base">
        <a:spcBef>
          <a:spcPct val="0"/>
        </a:spcBef>
        <a:spcAft>
          <a:spcPct val="0"/>
        </a:spcAft>
        <a:defRPr sz="3600">
          <a:solidFill>
            <a:srgbClr val="003066"/>
          </a:solidFill>
          <a:latin typeface="Arial" charset="0"/>
        </a:defRPr>
      </a:lvl6pPr>
      <a:lvl7pPr marL="914400" algn="l" rtl="0" fontAlgn="base">
        <a:spcBef>
          <a:spcPct val="0"/>
        </a:spcBef>
        <a:spcAft>
          <a:spcPct val="0"/>
        </a:spcAft>
        <a:defRPr sz="3600">
          <a:solidFill>
            <a:srgbClr val="003066"/>
          </a:solidFill>
          <a:latin typeface="Arial" charset="0"/>
        </a:defRPr>
      </a:lvl7pPr>
      <a:lvl8pPr marL="1371600" algn="l" rtl="0" fontAlgn="base">
        <a:spcBef>
          <a:spcPct val="0"/>
        </a:spcBef>
        <a:spcAft>
          <a:spcPct val="0"/>
        </a:spcAft>
        <a:defRPr sz="3600">
          <a:solidFill>
            <a:srgbClr val="003066"/>
          </a:solidFill>
          <a:latin typeface="Arial" charset="0"/>
        </a:defRPr>
      </a:lvl8pPr>
      <a:lvl9pPr marL="1828800" algn="l" rtl="0" fontAlgn="base">
        <a:spcBef>
          <a:spcPct val="0"/>
        </a:spcBef>
        <a:spcAft>
          <a:spcPct val="0"/>
        </a:spcAft>
        <a:defRPr sz="3600">
          <a:solidFill>
            <a:srgbClr val="003066"/>
          </a:solidFill>
          <a:latin typeface="Arial" charset="0"/>
        </a:defRPr>
      </a:lvl9pPr>
    </p:titleStyle>
    <p:bodyStyle>
      <a:lvl1pPr marL="342900" indent="-342900" algn="l" rtl="0" fontAlgn="base">
        <a:spcBef>
          <a:spcPct val="20000"/>
        </a:spcBef>
        <a:spcAft>
          <a:spcPct val="0"/>
        </a:spcAft>
        <a:buClr>
          <a:srgbClr val="003066"/>
        </a:buClr>
        <a:buFont typeface="Wingdings" pitchFamily="2" charset="2"/>
        <a:buBlip>
          <a:blip r:embed="rId14"/>
        </a:buBlip>
        <a:defRPr sz="2600">
          <a:solidFill>
            <a:schemeClr val="tx1"/>
          </a:solidFill>
          <a:latin typeface="+mn-lt"/>
          <a:ea typeface="+mn-ea"/>
          <a:cs typeface="+mn-cs"/>
        </a:defRPr>
      </a:lvl1pPr>
      <a:lvl2pPr marL="742950" indent="-285750" algn="l" rtl="0" fontAlgn="base">
        <a:spcBef>
          <a:spcPct val="20000"/>
        </a:spcBef>
        <a:spcAft>
          <a:spcPct val="0"/>
        </a:spcAft>
        <a:buClr>
          <a:srgbClr val="83796C"/>
        </a:buClr>
        <a:buFont typeface="Wingdings" pitchFamily="2" charset="2"/>
        <a:buBlip>
          <a:blip r:embed="rId15"/>
        </a:buBlip>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US" altLang="en-US" dirty="0" smtClean="0"/>
              <a:t>UDRP and URS for NGOs and IGOs</a:t>
            </a:r>
            <a:endParaRPr lang="en-US" altLang="en-US" dirty="0"/>
          </a:p>
        </p:txBody>
      </p:sp>
      <p:sp>
        <p:nvSpPr>
          <p:cNvPr id="34819" name="Rectangle 3"/>
          <p:cNvSpPr>
            <a:spLocks noGrp="1" noChangeArrowheads="1"/>
          </p:cNvSpPr>
          <p:nvPr>
            <p:ph type="subTitle" idx="1"/>
          </p:nvPr>
        </p:nvSpPr>
        <p:spPr/>
        <p:txBody>
          <a:bodyPr/>
          <a:lstStyle/>
          <a:p>
            <a:r>
              <a:rPr lang="en-US" altLang="en-US" dirty="0" smtClean="0"/>
              <a:t>September 2014</a:t>
            </a:r>
            <a:endParaRPr lang="en-US" altLang="en-US" dirty="0"/>
          </a:p>
          <a:p>
            <a:endParaRPr lang="en-US" altLang="en-US" dirty="0"/>
          </a:p>
          <a:p>
            <a:r>
              <a:rPr lang="en-US" altLang="en-US" dirty="0"/>
              <a:t>Presented By</a:t>
            </a:r>
            <a:br>
              <a:rPr lang="en-US" altLang="en-US" dirty="0"/>
            </a:br>
            <a:r>
              <a:rPr lang="en-US" altLang="en-US" dirty="0"/>
              <a:t>National Arbitration Forum</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NAF’s </a:t>
            </a:r>
            <a:r>
              <a:rPr lang="en-US" i="1" dirty="0" smtClean="0"/>
              <a:t>Observations</a:t>
            </a:r>
            <a:r>
              <a:rPr lang="en-US" dirty="0" smtClean="0"/>
              <a:t> w/r/t NGO filings (UDRP)</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Complainant’s rights</a:t>
            </a:r>
          </a:p>
          <a:p>
            <a:pPr lvl="1"/>
            <a:r>
              <a:rPr lang="en-US" dirty="0" smtClean="0"/>
              <a:t>Most Panels treat UDRP 4(a)(</a:t>
            </a:r>
            <a:r>
              <a:rPr lang="en-US" dirty="0" err="1" smtClean="0"/>
              <a:t>i</a:t>
            </a:r>
            <a:r>
              <a:rPr lang="en-US" dirty="0" smtClean="0"/>
              <a:t>) as a standing issue, but don’t require federal registrations.</a:t>
            </a:r>
          </a:p>
          <a:p>
            <a:pPr lvl="2"/>
            <a:r>
              <a:rPr lang="en-US" dirty="0" smtClean="0"/>
              <a:t>Treaties and statutes are accepted</a:t>
            </a:r>
          </a:p>
          <a:p>
            <a:pPr lvl="2"/>
            <a:r>
              <a:rPr lang="en-US" dirty="0" smtClean="0"/>
              <a:t>Common law rights accepted</a:t>
            </a:r>
          </a:p>
          <a:p>
            <a:pPr lvl="2"/>
            <a:r>
              <a:rPr lang="en-US" dirty="0" smtClean="0"/>
              <a:t>Rarely, ITU applications accepted</a:t>
            </a:r>
          </a:p>
          <a:p>
            <a:pPr lvl="2"/>
            <a:r>
              <a:rPr lang="en-US" dirty="0" smtClean="0"/>
              <a:t>Rarely, articles of incorporation or d/b/a’s accepted</a:t>
            </a:r>
          </a:p>
          <a:p>
            <a:pPr lvl="1"/>
            <a:r>
              <a:rPr lang="en-US" dirty="0" smtClean="0"/>
              <a:t>Issues of competing rights, innocent registration, predating, </a:t>
            </a:r>
            <a:r>
              <a:rPr lang="en-US" dirty="0" err="1" smtClean="0"/>
              <a:t>etc</a:t>
            </a:r>
            <a:r>
              <a:rPr lang="en-US" dirty="0" smtClean="0"/>
              <a:t> are almost always discussed under Policy para 4(a)(ii) and/or 4(a)(iii).</a:t>
            </a:r>
          </a:p>
          <a:p>
            <a:pPr lvl="1"/>
            <a:endParaRPr lang="en-US" dirty="0"/>
          </a:p>
        </p:txBody>
      </p:sp>
    </p:spTree>
    <p:extLst>
      <p:ext uri="{BB962C8B-B14F-4D97-AF65-F5344CB8AC3E}">
        <p14:creationId xmlns:p14="http://schemas.microsoft.com/office/powerpoint/2010/main" val="322817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on the problems to be solved</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8936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Jurisdictional Problems for IGOs</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All gTLD registration agreements specify a jurisdiction; UDRP/URS mutual jurisdiction just echoes that.</a:t>
            </a:r>
          </a:p>
          <a:p>
            <a:r>
              <a:rPr lang="en-US" dirty="0" smtClean="0"/>
              <a:t>Providers do a check for mutual jurisdiction election.  Amending Policies to say IGOs/NGOs do not need to comply would mean that every time a party wanted the jurisdiction waiver, the case would need to be reviewed by legal counsel. </a:t>
            </a:r>
          </a:p>
          <a:p>
            <a:pPr lvl="1"/>
            <a:r>
              <a:rPr lang="en-US" dirty="0" smtClean="0"/>
              <a:t>Does not increase efficiency or case processing accuracy.</a:t>
            </a:r>
          </a:p>
          <a:p>
            <a:pPr lvl="1"/>
            <a:r>
              <a:rPr lang="en-US" dirty="0" smtClean="0"/>
              <a:t>URS automates the check.</a:t>
            </a:r>
            <a:endParaRPr lang="en-US" dirty="0"/>
          </a:p>
        </p:txBody>
      </p:sp>
    </p:spTree>
    <p:extLst>
      <p:ext uri="{BB962C8B-B14F-4D97-AF65-F5344CB8AC3E}">
        <p14:creationId xmlns:p14="http://schemas.microsoft.com/office/powerpoint/2010/main" val="2370536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Necessity of NGO’s to own a TM</a:t>
            </a:r>
            <a:endParaRPr lang="en-US" dirty="0"/>
          </a:p>
        </p:txBody>
      </p:sp>
      <p:sp>
        <p:nvSpPr>
          <p:cNvPr id="3" name="Content Placeholder 2"/>
          <p:cNvSpPr>
            <a:spLocks noGrp="1"/>
          </p:cNvSpPr>
          <p:nvPr>
            <p:ph idx="1"/>
          </p:nvPr>
        </p:nvSpPr>
        <p:spPr/>
        <p:txBody>
          <a:bodyPr/>
          <a:lstStyle/>
          <a:p>
            <a:r>
              <a:rPr lang="en-US" dirty="0" smtClean="0"/>
              <a:t>As shown, there are many bases by which a party can obtain rights, including statutory or by treaty.</a:t>
            </a:r>
          </a:p>
          <a:p>
            <a:r>
              <a:rPr lang="en-US" dirty="0" smtClean="0"/>
              <a:t>URS codifies the UDRP practice</a:t>
            </a:r>
          </a:p>
          <a:p>
            <a:r>
              <a:rPr lang="en-US" dirty="0" smtClean="0"/>
              <a:t>Questions that come to my mind:</a:t>
            </a:r>
          </a:p>
          <a:p>
            <a:pPr lvl="1"/>
            <a:r>
              <a:rPr lang="en-US" dirty="0" smtClean="0"/>
              <a:t>Are NGOs concerned about absolute control over all acronyms (acronym cases are frequently denied)</a:t>
            </a:r>
          </a:p>
          <a:p>
            <a:pPr lvl="1"/>
            <a:r>
              <a:rPr lang="en-US" dirty="0" smtClean="0"/>
              <a:t>Are all NGOs created equal (such that Panelists can be trained/provided with lists, </a:t>
            </a:r>
            <a:r>
              <a:rPr lang="en-US" dirty="0" err="1" smtClean="0"/>
              <a:t>etc</a:t>
            </a:r>
            <a:r>
              <a:rPr lang="en-US" dirty="0" smtClean="0"/>
              <a:t>)</a:t>
            </a:r>
            <a:endParaRPr lang="en-US" dirty="0"/>
          </a:p>
        </p:txBody>
      </p:sp>
    </p:spTree>
    <p:extLst>
      <p:ext uri="{BB962C8B-B14F-4D97-AF65-F5344CB8AC3E}">
        <p14:creationId xmlns:p14="http://schemas.microsoft.com/office/powerpoint/2010/main" val="3509069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 on a New Policy v. Amending the UDRP</a:t>
            </a:r>
            <a:endParaRPr lang="en-US" dirty="0"/>
          </a:p>
        </p:txBody>
      </p:sp>
      <p:sp>
        <p:nvSpPr>
          <p:cNvPr id="3" name="Content Placeholder 2"/>
          <p:cNvSpPr>
            <a:spLocks noGrp="1"/>
          </p:cNvSpPr>
          <p:nvPr>
            <p:ph idx="1"/>
          </p:nvPr>
        </p:nvSpPr>
        <p:spPr>
          <a:xfrm>
            <a:off x="457200" y="1600201"/>
            <a:ext cx="8229600" cy="4267200"/>
          </a:xfrm>
        </p:spPr>
        <p:txBody>
          <a:bodyPr/>
          <a:lstStyle/>
          <a:p>
            <a:r>
              <a:rPr lang="en-US" dirty="0" smtClean="0"/>
              <a:t>Amendments will cause significant hassle </a:t>
            </a:r>
          </a:p>
          <a:p>
            <a:pPr lvl="1"/>
            <a:r>
              <a:rPr lang="en-US" dirty="0" smtClean="0"/>
              <a:t>Most parties aren’t sophisticated enough to figure out when exceptions apply to them.</a:t>
            </a:r>
          </a:p>
          <a:p>
            <a:pPr lvl="1"/>
            <a:r>
              <a:rPr lang="en-US" dirty="0" smtClean="0"/>
              <a:t>Panelist training on a broad scale for “incidental” </a:t>
            </a:r>
            <a:r>
              <a:rPr lang="en-US" dirty="0" err="1" smtClean="0"/>
              <a:t>occurences</a:t>
            </a:r>
            <a:r>
              <a:rPr lang="en-US" dirty="0" smtClean="0"/>
              <a:t> is prohibitive</a:t>
            </a:r>
          </a:p>
          <a:p>
            <a:r>
              <a:rPr lang="en-US" dirty="0" smtClean="0"/>
              <a:t>Providers manage many UDRP-like Policies and one more is no big deal.</a:t>
            </a:r>
          </a:p>
          <a:p>
            <a:pPr lvl="1"/>
            <a:r>
              <a:rPr lang="en-US" dirty="0" smtClean="0"/>
              <a:t>Parties and Panelists are already in an “alternate flow” identified for potential issues.</a:t>
            </a:r>
          </a:p>
          <a:p>
            <a:endParaRPr lang="en-US" dirty="0"/>
          </a:p>
        </p:txBody>
      </p:sp>
    </p:spTree>
    <p:extLst>
      <p:ext uri="{BB962C8B-B14F-4D97-AF65-F5344CB8AC3E}">
        <p14:creationId xmlns:p14="http://schemas.microsoft.com/office/powerpoint/2010/main" val="189641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944562"/>
          </a:xfrm>
        </p:spPr>
        <p:txBody>
          <a:bodyPr/>
          <a:lstStyle/>
          <a:p>
            <a:r>
              <a:rPr lang="en-US" altLang="en-US" dirty="0" smtClean="0"/>
              <a:t>Questions Presented</a:t>
            </a:r>
            <a:r>
              <a:rPr lang="en-US" altLang="en-US" dirty="0"/>
              <a:t>	</a:t>
            </a:r>
          </a:p>
        </p:txBody>
      </p:sp>
      <p:sp>
        <p:nvSpPr>
          <p:cNvPr id="35843" name="Rectangle 3"/>
          <p:cNvSpPr>
            <a:spLocks noGrp="1" noChangeArrowheads="1"/>
          </p:cNvSpPr>
          <p:nvPr>
            <p:ph type="body" idx="1"/>
          </p:nvPr>
        </p:nvSpPr>
        <p:spPr>
          <a:xfrm>
            <a:off x="457200" y="1219200"/>
            <a:ext cx="8229600" cy="4525963"/>
          </a:xfrm>
        </p:spPr>
        <p:txBody>
          <a:bodyPr/>
          <a:lstStyle/>
          <a:p>
            <a:r>
              <a:rPr lang="en-US" dirty="0">
                <a:solidFill>
                  <a:schemeClr val="tx1"/>
                </a:solidFill>
                <a:latin typeface="+mn-lt"/>
                <a:ea typeface="+mn-ea"/>
                <a:cs typeface="+mn-cs"/>
              </a:rPr>
              <a:t>NAF’s experience with the URS </a:t>
            </a:r>
            <a:endParaRPr lang="en-US" dirty="0" smtClean="0">
              <a:solidFill>
                <a:schemeClr val="tx1"/>
              </a:solidFill>
              <a:latin typeface="+mn-lt"/>
              <a:ea typeface="+mn-ea"/>
              <a:cs typeface="+mn-cs"/>
            </a:endParaRPr>
          </a:p>
          <a:p>
            <a:r>
              <a:rPr lang="en-US" dirty="0" smtClean="0">
                <a:solidFill>
                  <a:schemeClr val="tx1"/>
                </a:solidFill>
                <a:latin typeface="+mn-lt"/>
                <a:ea typeface="+mn-ea"/>
                <a:cs typeface="+mn-cs"/>
              </a:rPr>
              <a:t>NAF’s </a:t>
            </a:r>
            <a:r>
              <a:rPr lang="en-US" dirty="0">
                <a:solidFill>
                  <a:schemeClr val="tx1"/>
                </a:solidFill>
                <a:latin typeface="+mn-lt"/>
                <a:ea typeface="+mn-ea"/>
                <a:cs typeface="+mn-cs"/>
              </a:rPr>
              <a:t>experience (if any) with IGO and INGO </a:t>
            </a:r>
            <a:r>
              <a:rPr lang="en-US" dirty="0" smtClean="0">
                <a:solidFill>
                  <a:schemeClr val="tx1"/>
                </a:solidFill>
                <a:latin typeface="+mn-lt"/>
                <a:ea typeface="+mn-ea"/>
                <a:cs typeface="+mn-cs"/>
              </a:rPr>
              <a:t>filings</a:t>
            </a:r>
          </a:p>
          <a:p>
            <a:r>
              <a:rPr lang="en-US" dirty="0" smtClean="0">
                <a:solidFill>
                  <a:schemeClr val="tx1"/>
                </a:solidFill>
                <a:latin typeface="+mn-lt"/>
                <a:ea typeface="+mn-ea"/>
                <a:cs typeface="+mn-cs"/>
              </a:rPr>
              <a:t>Thoughts </a:t>
            </a:r>
            <a:r>
              <a:rPr lang="en-US" dirty="0">
                <a:solidFill>
                  <a:schemeClr val="tx1"/>
                </a:solidFill>
                <a:latin typeface="+mn-lt"/>
                <a:ea typeface="+mn-ea"/>
                <a:cs typeface="+mn-cs"/>
              </a:rPr>
              <a:t>on whether amending the UDRP and/or URS will </a:t>
            </a:r>
            <a:r>
              <a:rPr lang="en-US" dirty="0" smtClean="0">
                <a:solidFill>
                  <a:schemeClr val="tx1"/>
                </a:solidFill>
                <a:latin typeface="+mn-lt"/>
                <a:ea typeface="+mn-ea"/>
                <a:cs typeface="+mn-cs"/>
              </a:rPr>
              <a:t>solve:</a:t>
            </a:r>
            <a:endParaRPr lang="en-US" dirty="0" smtClean="0"/>
          </a:p>
          <a:p>
            <a:pPr lvl="1"/>
            <a:r>
              <a:rPr lang="en-US" dirty="0" smtClean="0">
                <a:solidFill>
                  <a:schemeClr val="tx1"/>
                </a:solidFill>
                <a:latin typeface="+mn-lt"/>
                <a:ea typeface="+mn-ea"/>
                <a:cs typeface="+mn-cs"/>
              </a:rPr>
              <a:t>any jurisdictional </a:t>
            </a:r>
            <a:r>
              <a:rPr lang="en-US" dirty="0">
                <a:solidFill>
                  <a:schemeClr val="tx1"/>
                </a:solidFill>
                <a:latin typeface="+mn-lt"/>
                <a:ea typeface="+mn-ea"/>
                <a:cs typeface="+mn-cs"/>
              </a:rPr>
              <a:t>problem for IGOs </a:t>
            </a:r>
            <a:endParaRPr lang="en-US" dirty="0" smtClean="0">
              <a:solidFill>
                <a:schemeClr val="tx1"/>
              </a:solidFill>
              <a:latin typeface="+mn-lt"/>
              <a:ea typeface="+mn-ea"/>
              <a:cs typeface="+mn-cs"/>
            </a:endParaRPr>
          </a:p>
          <a:p>
            <a:pPr lvl="1"/>
            <a:r>
              <a:rPr lang="en-US" dirty="0" smtClean="0">
                <a:solidFill>
                  <a:schemeClr val="tx1"/>
                </a:solidFill>
                <a:latin typeface="+mn-lt"/>
                <a:ea typeface="+mn-ea"/>
                <a:cs typeface="+mn-cs"/>
              </a:rPr>
              <a:t>the </a:t>
            </a:r>
            <a:r>
              <a:rPr lang="en-US" dirty="0">
                <a:solidFill>
                  <a:schemeClr val="tx1"/>
                </a:solidFill>
                <a:latin typeface="+mn-lt"/>
                <a:ea typeface="+mn-ea"/>
                <a:cs typeface="+mn-cs"/>
              </a:rPr>
              <a:t>need to own a TM for both IGOs and </a:t>
            </a:r>
            <a:r>
              <a:rPr lang="en-US" dirty="0" smtClean="0">
                <a:solidFill>
                  <a:schemeClr val="tx1"/>
                </a:solidFill>
                <a:latin typeface="+mn-lt"/>
                <a:ea typeface="+mn-ea"/>
                <a:cs typeface="+mn-cs"/>
              </a:rPr>
              <a:t>INGOs</a:t>
            </a: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NAF’s Experience with the URS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48619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URS Statistics</a:t>
            </a:r>
            <a:endParaRPr lang="en-US" dirty="0"/>
          </a:p>
        </p:txBody>
      </p:sp>
      <p:sp>
        <p:nvSpPr>
          <p:cNvPr id="3" name="Content Placeholder 2"/>
          <p:cNvSpPr>
            <a:spLocks noGrp="1"/>
          </p:cNvSpPr>
          <p:nvPr>
            <p:ph idx="1"/>
          </p:nvPr>
        </p:nvSpPr>
        <p:spPr>
          <a:xfrm>
            <a:off x="381000" y="1447800"/>
            <a:ext cx="8229600" cy="4525963"/>
          </a:xfrm>
        </p:spPr>
        <p:txBody>
          <a:bodyPr/>
          <a:lstStyle/>
          <a:p>
            <a:r>
              <a:rPr lang="en-US" dirty="0" smtClean="0"/>
              <a:t>130 cases</a:t>
            </a:r>
          </a:p>
          <a:p>
            <a:r>
              <a:rPr lang="en-US" dirty="0" smtClean="0"/>
              <a:t>153 domain names</a:t>
            </a:r>
          </a:p>
          <a:p>
            <a:r>
              <a:rPr lang="en-US" dirty="0" smtClean="0"/>
              <a:t>111 cases went to Determination so far</a:t>
            </a:r>
          </a:p>
          <a:p>
            <a:pPr lvl="1"/>
            <a:r>
              <a:rPr lang="en-US" dirty="0" smtClean="0"/>
              <a:t>101 Suspensions</a:t>
            </a:r>
          </a:p>
          <a:p>
            <a:pPr lvl="1"/>
            <a:r>
              <a:rPr lang="en-US" dirty="0" smtClean="0"/>
              <a:t>16 Denials</a:t>
            </a:r>
          </a:p>
          <a:p>
            <a:pPr lvl="1"/>
            <a:r>
              <a:rPr lang="en-US" dirty="0" smtClean="0"/>
              <a:t>1 split</a:t>
            </a:r>
          </a:p>
          <a:p>
            <a:pPr lvl="1"/>
            <a:r>
              <a:rPr lang="en-US" dirty="0" smtClean="0"/>
              <a:t>Total doesn’t add up because some cases have more than one Determination.</a:t>
            </a:r>
          </a:p>
          <a:p>
            <a:r>
              <a:rPr lang="en-US" dirty="0" smtClean="0"/>
              <a:t>Approximately half of the cases had a response (UDRP is about 30%, generously).</a:t>
            </a:r>
            <a:endParaRPr lang="en-US" dirty="0"/>
          </a:p>
        </p:txBody>
      </p:sp>
    </p:spTree>
    <p:extLst>
      <p:ext uri="{BB962C8B-B14F-4D97-AF65-F5344CB8AC3E}">
        <p14:creationId xmlns:p14="http://schemas.microsoft.com/office/powerpoint/2010/main" val="381557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smtClean="0"/>
              <a:t>URS Observations</a:t>
            </a:r>
            <a:endParaRPr lang="en-US" altLang="en-US" dirty="0"/>
          </a:p>
        </p:txBody>
      </p:sp>
      <p:sp>
        <p:nvSpPr>
          <p:cNvPr id="37891" name="Rectangle 3"/>
          <p:cNvSpPr>
            <a:spLocks noGrp="1" noChangeArrowheads="1"/>
          </p:cNvSpPr>
          <p:nvPr>
            <p:ph type="body" idx="1"/>
          </p:nvPr>
        </p:nvSpPr>
        <p:spPr>
          <a:xfrm>
            <a:off x="457200" y="1447800"/>
            <a:ext cx="8229600" cy="4419600"/>
          </a:xfrm>
        </p:spPr>
        <p:txBody>
          <a:bodyPr/>
          <a:lstStyle/>
          <a:p>
            <a:r>
              <a:rPr lang="en-US" altLang="en-US" sz="2400" dirty="0" smtClean="0"/>
              <a:t>URS replicates much of the UDRP substantively</a:t>
            </a:r>
          </a:p>
          <a:p>
            <a:pPr lvl="1"/>
            <a:r>
              <a:rPr lang="en-US" altLang="en-US" sz="2000" dirty="0" smtClean="0"/>
              <a:t>Adds additional “codification” around complainant’s rights</a:t>
            </a:r>
          </a:p>
          <a:p>
            <a:pPr lvl="1"/>
            <a:r>
              <a:rPr lang="en-US" altLang="en-US" sz="2000" dirty="0" smtClean="0"/>
              <a:t>Adds additional “codification” around respondent’s defenses and other considerations</a:t>
            </a:r>
          </a:p>
          <a:p>
            <a:r>
              <a:rPr lang="en-US" altLang="en-US" sz="2400" dirty="0"/>
              <a:t>Examiners are generally experienced UDRP panelists, with a few additions to accommodate language needs</a:t>
            </a:r>
            <a:r>
              <a:rPr lang="en-US" altLang="en-US" sz="2400" dirty="0" smtClean="0"/>
              <a:t>.</a:t>
            </a:r>
          </a:p>
          <a:p>
            <a:r>
              <a:rPr lang="en-US" altLang="en-US" sz="2400" dirty="0" smtClean="0"/>
              <a:t>Examiners are relying on UDRP knowledge and experience and turning to UDRP when there are questions. </a:t>
            </a:r>
          </a:p>
          <a:p>
            <a:r>
              <a:rPr lang="en-US" altLang="en-US" sz="2400" dirty="0" smtClean="0"/>
              <a:t>Examiners are serious about </a:t>
            </a:r>
            <a:r>
              <a:rPr lang="en-US" altLang="en-US" sz="2400" i="1" dirty="0" smtClean="0"/>
              <a:t>clear and convincing evidence</a:t>
            </a:r>
            <a:r>
              <a:rPr lang="en-US" altLang="en-US" sz="2400" dirty="0" smtClean="0"/>
              <a:t> standard.</a:t>
            </a:r>
            <a:endParaRPr lang="en-US"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smtClean="0"/>
              <a:t>URS Observations</a:t>
            </a:r>
            <a:endParaRPr lang="en-US" altLang="en-US" dirty="0"/>
          </a:p>
        </p:txBody>
      </p:sp>
      <p:sp>
        <p:nvSpPr>
          <p:cNvPr id="38915" name="Rectangle 3"/>
          <p:cNvSpPr>
            <a:spLocks noGrp="1" noChangeArrowheads="1"/>
          </p:cNvSpPr>
          <p:nvPr>
            <p:ph type="body" idx="1"/>
          </p:nvPr>
        </p:nvSpPr>
        <p:spPr>
          <a:xfrm>
            <a:off x="457200" y="1447800"/>
            <a:ext cx="8229600" cy="4495800"/>
          </a:xfrm>
        </p:spPr>
        <p:txBody>
          <a:bodyPr/>
          <a:lstStyle/>
          <a:p>
            <a:r>
              <a:rPr lang="en-US" altLang="en-US" dirty="0" smtClean="0"/>
              <a:t>No findings of abuse or material falsehood to date.</a:t>
            </a:r>
          </a:p>
          <a:p>
            <a:r>
              <a:rPr lang="en-US" altLang="en-US" dirty="0" smtClean="0"/>
              <a:t>Most Examiner Determinations appear to fall within the metes and bounds of the policy, are supported by the case documents, and are tolerably reasoned (URS permits a “summary determination”).</a:t>
            </a:r>
          </a:p>
          <a:p>
            <a:pPr lvl="1"/>
            <a:r>
              <a:rPr lang="en-US" altLang="en-US" dirty="0" smtClean="0"/>
              <a:t>No overt “Examiner got it wrong” cases yet; a few grey areas; clearly Examiners are split on </a:t>
            </a:r>
            <a:r>
              <a:rPr lang="en-US" altLang="en-US" dirty="0" err="1" smtClean="0"/>
              <a:t>Yoyo.email’s</a:t>
            </a:r>
            <a:r>
              <a:rPr lang="en-US" altLang="en-US" dirty="0" smtClean="0"/>
              <a:t> legitimacy/permissibility.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URS Noteworthy Outcomes</a:t>
            </a:r>
            <a:endParaRPr lang="en-US" dirty="0"/>
          </a:p>
        </p:txBody>
      </p:sp>
      <p:graphicFrame>
        <p:nvGraphicFramePr>
          <p:cNvPr id="11" name="Content Placeholder 10"/>
          <p:cNvGraphicFramePr>
            <a:graphicFrameLocks noGrp="1" noChangeAspect="1"/>
          </p:cNvGraphicFramePr>
          <p:nvPr>
            <p:ph sz="half" idx="1"/>
            <p:extLst>
              <p:ext uri="{D42A27DB-BD31-4B8C-83A1-F6EECF244321}">
                <p14:modId xmlns:p14="http://schemas.microsoft.com/office/powerpoint/2010/main" val="577519612"/>
              </p:ext>
            </p:extLst>
          </p:nvPr>
        </p:nvGraphicFramePr>
        <p:xfrm>
          <a:off x="762000" y="1600200"/>
          <a:ext cx="914400" cy="771525"/>
        </p:xfrm>
        <a:graphic>
          <a:graphicData uri="http://schemas.openxmlformats.org/presentationml/2006/ole">
            <mc:AlternateContent xmlns:mc="http://schemas.openxmlformats.org/markup-compatibility/2006">
              <mc:Choice xmlns:v="urn:schemas-microsoft-com:vml" Requires="v">
                <p:oleObj spid="_x0000_s39948"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762000" y="1600200"/>
                        <a:ext cx="914400" cy="771525"/>
                      </a:xfrm>
                      <a:prstGeom prst="rect">
                        <a:avLst/>
                      </a:prstGeom>
                    </p:spPr>
                  </p:pic>
                </p:oleObj>
              </mc:Fallback>
            </mc:AlternateContent>
          </a:graphicData>
        </a:graphic>
      </p:graphicFrame>
      <p:sp>
        <p:nvSpPr>
          <p:cNvPr id="2" name="Content Placeholder 1"/>
          <p:cNvSpPr>
            <a:spLocks noGrp="1"/>
          </p:cNvSpPr>
          <p:nvPr>
            <p:ph sz="half" idx="2"/>
          </p:nvPr>
        </p:nvSpPr>
        <p:spPr>
          <a:xfrm>
            <a:off x="2057400" y="1600201"/>
            <a:ext cx="6629400" cy="4191000"/>
          </a:xfrm>
        </p:spPr>
        <p:txBody>
          <a:bodyPr/>
          <a:lstStyle/>
          <a:p>
            <a:r>
              <a:rPr lang="en-US" dirty="0" smtClean="0"/>
              <a:t>In most cases, the cybersquatting was clear—the brand was well known, and there was (in UDRP parlance) “no conceivable good faith use.”</a:t>
            </a:r>
          </a:p>
          <a:p>
            <a:pPr lvl="1"/>
            <a:r>
              <a:rPr lang="en-US" dirty="0" smtClean="0"/>
              <a:t>Losses tended to occur because:</a:t>
            </a:r>
          </a:p>
          <a:p>
            <a:pPr lvl="2"/>
            <a:r>
              <a:rPr lang="en-US" dirty="0" smtClean="0"/>
              <a:t>The domain was such that the Examiner required actual bad faith use, not just “no conceivable good faith use.”  That is to say, the brand owner brought the dispute too soon.</a:t>
            </a:r>
          </a:p>
          <a:p>
            <a:pPr lvl="2"/>
            <a:r>
              <a:rPr lang="en-US" dirty="0" smtClean="0"/>
              <a:t>Complainant didn’t establish that *it* owned the mark</a:t>
            </a:r>
          </a:p>
        </p:txBody>
      </p:sp>
    </p:spTree>
    <p:extLst>
      <p:ext uri="{BB962C8B-B14F-4D97-AF65-F5344CB8AC3E}">
        <p14:creationId xmlns:p14="http://schemas.microsoft.com/office/powerpoint/2010/main" val="51783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NAF’s EXPERIENCE WITH NGO/IGO FILINGS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6306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Reliance on something other than a TM (under UDRP)</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400" dirty="0" smtClean="0"/>
              <a:t>Parties that have relied on protections other than a TM:</a:t>
            </a:r>
          </a:p>
          <a:p>
            <a:pPr lvl="1"/>
            <a:r>
              <a:rPr lang="en-US" sz="1800" dirty="0" smtClean="0"/>
              <a:t>Red Cross (15 cases, 31 domain names—one loss)</a:t>
            </a:r>
          </a:p>
          <a:p>
            <a:pPr lvl="2"/>
            <a:r>
              <a:rPr lang="en-US" sz="1800" dirty="0" smtClean="0"/>
              <a:t>“</a:t>
            </a:r>
            <a:r>
              <a:rPr lang="en-US" sz="1800" dirty="0" err="1" smtClean="0"/>
              <a:t>RedCrossMafia</a:t>
            </a:r>
            <a:r>
              <a:rPr lang="en-US" sz="1800" dirty="0" smtClean="0"/>
              <a:t>” was not confusingly similar</a:t>
            </a:r>
          </a:p>
          <a:p>
            <a:pPr lvl="1"/>
            <a:r>
              <a:rPr lang="en-US" sz="1800" dirty="0" smtClean="0"/>
              <a:t>International Olympic Committee (18 cases, 31 domain names—100% success rate)</a:t>
            </a:r>
          </a:p>
          <a:p>
            <a:pPr lvl="1"/>
            <a:r>
              <a:rPr lang="en-US" sz="1800" dirty="0" smtClean="0"/>
              <a:t>National Rifle Association (2 cases, 4 domain names—100% success rate)</a:t>
            </a:r>
          </a:p>
          <a:p>
            <a:pPr lvl="1"/>
            <a:r>
              <a:rPr lang="en-US" sz="1800" dirty="0" smtClean="0"/>
              <a:t>*American Veterans (AMVETS) (2 cases, 4 domain names—100% success rate)</a:t>
            </a:r>
          </a:p>
          <a:p>
            <a:pPr lvl="1"/>
            <a:r>
              <a:rPr lang="en-US" sz="1800" dirty="0" smtClean="0"/>
              <a:t>*United States Postal Service (14 cases, 49 domains—two losses early on—100% success since 2001)</a:t>
            </a:r>
          </a:p>
          <a:p>
            <a:pPr lvl="1"/>
            <a:r>
              <a:rPr lang="en-US" sz="1800" dirty="0" smtClean="0"/>
              <a:t>*Civic Non-Partisan Association a/k/a the Vancouver Civic Non-Partisan Association (1 case, 1 domain name, granted)</a:t>
            </a:r>
          </a:p>
          <a:p>
            <a:pPr marL="457200" lvl="1" indent="0">
              <a:buNone/>
            </a:pPr>
            <a:r>
              <a:rPr lang="en-US" sz="1600" i="1" dirty="0" smtClean="0"/>
              <a:t>*Not IGOs nor on the ECOSOC list of INGOs.</a:t>
            </a:r>
          </a:p>
          <a:p>
            <a:endParaRPr lang="en-US" dirty="0"/>
          </a:p>
        </p:txBody>
      </p:sp>
    </p:spTree>
    <p:extLst>
      <p:ext uri="{BB962C8B-B14F-4D97-AF65-F5344CB8AC3E}">
        <p14:creationId xmlns:p14="http://schemas.microsoft.com/office/powerpoint/2010/main" val="185584729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4884</TotalTime>
  <Words>841</Words>
  <Application>Microsoft Macintosh PowerPoint</Application>
  <PresentationFormat>On-screen Show (4:3)</PresentationFormat>
  <Paragraphs>73</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Default Design</vt:lpstr>
      <vt:lpstr>Document</vt:lpstr>
      <vt:lpstr>UDRP and URS for NGOs and IGOs</vt:lpstr>
      <vt:lpstr>Questions Presented </vt:lpstr>
      <vt:lpstr>NAF’s Experience with the URS</vt:lpstr>
      <vt:lpstr>URS Statistics</vt:lpstr>
      <vt:lpstr>URS Observations</vt:lpstr>
      <vt:lpstr>URS Observations</vt:lpstr>
      <vt:lpstr>URS Noteworthy Outcomes</vt:lpstr>
      <vt:lpstr>NAF’s EXPERIENCE WITH NGO/IGO FILINGS</vt:lpstr>
      <vt:lpstr>Reliance on something other than a TM (under UDRP)</vt:lpstr>
      <vt:lpstr>NAF’s Observations w/r/t NGO filings (UDRP)</vt:lpstr>
      <vt:lpstr>Thoughts on the problems to be solved</vt:lpstr>
      <vt:lpstr>Jurisdictional Problems for IGOs</vt:lpstr>
      <vt:lpstr>Necessity of NGO’s to own a TM</vt:lpstr>
      <vt:lpstr>Final Thoughts on a New Policy v. Amending the UDRP</vt:lpstr>
    </vt:vector>
  </TitlesOfParts>
  <Company>NAF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tpetrowsky</dc:creator>
  <cp:lastModifiedBy>Mary Wong</cp:lastModifiedBy>
  <cp:revision>55</cp:revision>
  <dcterms:created xsi:type="dcterms:W3CDTF">2005-11-07T15:46:17Z</dcterms:created>
  <dcterms:modified xsi:type="dcterms:W3CDTF">2014-09-23T17:25:32Z</dcterms:modified>
</cp:coreProperties>
</file>