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901" autoAdjust="0"/>
  </p:normalViewPr>
  <p:slideViewPr>
    <p:cSldViewPr snapToGrid="0" snapToObjects="1">
      <p:cViewPr varScale="1">
        <p:scale>
          <a:sx n="104" d="100"/>
          <a:sy n="104" d="100"/>
        </p:scale>
        <p:origin x="18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9A38-1C45-D246-BA7E-1504B17116E2}" type="datetimeFigureOut">
              <a:rPr lang="en-US" smtClean="0"/>
              <a:t>8/29/16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31F39-0B6F-2841-B042-43F22585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95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8F652-FB76-2A49-A60B-F79418C3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2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8F652-FB76-2A49-A60B-F79418C3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4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609600"/>
            <a:ext cx="22860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609600"/>
            <a:ext cx="67056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8F652-FB76-2A49-A60B-F79418C3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0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8F652-FB76-2A49-A60B-F79418C3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7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8F652-FB76-2A49-A60B-F79418C3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8F652-FB76-2A49-A60B-F79418C3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1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8F652-FB76-2A49-A60B-F79418C3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8F652-FB76-2A49-A60B-F79418C3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8F652-FB76-2A49-A60B-F79418C3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4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8F652-FB76-2A49-A60B-F79418C3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0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8F652-FB76-2A49-A60B-F79418C32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0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PPT-1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09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40687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24600"/>
            <a:ext cx="6858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1417F"/>
                </a:solidFill>
                <a:cs typeface="+mn-cs"/>
              </a:defRPr>
            </a:lvl1pPr>
          </a:lstStyle>
          <a:p>
            <a:fld id="{5228F652-FB76-2A49-A60B-F79418C32B5C}" type="slidenum">
              <a:rPr lang="en-US" smtClean="0"/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02400"/>
            <a:ext cx="8475663" cy="0"/>
          </a:xfrm>
          <a:prstGeom prst="line">
            <a:avLst/>
          </a:prstGeom>
          <a:noFill/>
          <a:ln w="19050">
            <a:solidFill>
              <a:srgbClr val="0141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1417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1417F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1417F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1417F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1417F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1417F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1417F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1417F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1417F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6473"/>
            <a:ext cx="7772400" cy="1470025"/>
          </a:xfrm>
        </p:spPr>
        <p:txBody>
          <a:bodyPr/>
          <a:lstStyle/>
          <a:p>
            <a:r>
              <a:rPr lang="en-US" sz="4000" dirty="0" smtClean="0"/>
              <a:t>New </a:t>
            </a:r>
            <a:r>
              <a:rPr lang="en-US" sz="4000" dirty="0" err="1" smtClean="0"/>
              <a:t>gTLDs</a:t>
            </a:r>
            <a:r>
              <a:rPr lang="en-US" sz="4000" dirty="0" smtClean="0"/>
              <a:t> and the Global South</a:t>
            </a:r>
            <a:br>
              <a:rPr lang="en-US" sz="4000" dirty="0" smtClean="0"/>
            </a:br>
            <a:r>
              <a:rPr lang="en-US" dirty="0" smtClean="0"/>
              <a:t>Reflections on Research to 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7240" y="3886199"/>
            <a:ext cx="6400800" cy="226427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r"/>
            <a:r>
              <a:rPr lang="en-US" sz="3200" dirty="0" smtClean="0"/>
              <a:t>Andrew Mack</a:t>
            </a:r>
          </a:p>
          <a:p>
            <a:pPr algn="r"/>
            <a:r>
              <a:rPr lang="en-US" sz="2000" dirty="0" smtClean="0"/>
              <a:t>AMGlobal Consulting</a:t>
            </a:r>
          </a:p>
          <a:p>
            <a:pPr algn="r"/>
            <a:r>
              <a:rPr lang="en-US" sz="2000" dirty="0" smtClean="0"/>
              <a:t>27 August 2016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2599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381999" cy="1143000"/>
          </a:xfrm>
        </p:spPr>
        <p:txBody>
          <a:bodyPr/>
          <a:lstStyle/>
          <a:p>
            <a:pPr algn="l"/>
            <a:r>
              <a:rPr lang="en-US" sz="4000" dirty="0" smtClean="0"/>
              <a:t>Possible Uses for a new </a:t>
            </a:r>
            <a:r>
              <a:rPr lang="en-US" sz="4000" dirty="0" err="1" smtClean="0"/>
              <a:t>gTLD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Shorter name?  </a:t>
            </a:r>
          </a:p>
          <a:p>
            <a:endParaRPr lang="en-US" dirty="0"/>
          </a:p>
          <a:p>
            <a:r>
              <a:rPr lang="en-US" dirty="0" smtClean="0"/>
              <a:t>Security?  (though some concern that this might also create as many problems as it solves</a:t>
            </a:r>
            <a:r>
              <a:rPr lang="is-IS" dirty="0" smtClean="0"/>
              <a:t>…)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Identity?  Looking at options</a:t>
            </a:r>
            <a:r>
              <a:rPr lang="is-IS" dirty="0" smtClean="0"/>
              <a:t>…</a:t>
            </a:r>
            <a:endParaRPr lang="en-US" dirty="0"/>
          </a:p>
          <a:p>
            <a:pPr lvl="1"/>
            <a:r>
              <a:rPr lang="en-US" dirty="0"/>
              <a:t>to interact with your customers</a:t>
            </a:r>
            <a:r>
              <a:rPr lang="en-US" dirty="0" smtClean="0"/>
              <a:t>/community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to connect with your supply chain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 smtClean="0"/>
              <a:t>Make </a:t>
            </a:r>
            <a:r>
              <a:rPr lang="en-US" dirty="0"/>
              <a:t>money 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27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pPr algn="l"/>
            <a:r>
              <a:rPr lang="en-US" sz="4000" dirty="0" smtClean="0"/>
              <a:t>Cultural Dynamics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Lack of local sophistication – people are still getting comfortable with the legacy TLDs</a:t>
            </a:r>
          </a:p>
          <a:p>
            <a:endParaRPr lang="en-US" dirty="0"/>
          </a:p>
          <a:p>
            <a:r>
              <a:rPr lang="en-US" dirty="0" smtClean="0"/>
              <a:t>The future is ALL mobile</a:t>
            </a:r>
          </a:p>
          <a:p>
            <a:endParaRPr lang="en-US" dirty="0"/>
          </a:p>
          <a:p>
            <a:r>
              <a:rPr lang="en-US" dirty="0" smtClean="0"/>
              <a:t>Some concern that this could seem too “non-traditional” and hence hurt reputation</a:t>
            </a:r>
          </a:p>
          <a:p>
            <a:endParaRPr lang="en-US" dirty="0"/>
          </a:p>
          <a:p>
            <a:r>
              <a:rPr lang="en-US" dirty="0" smtClean="0"/>
              <a:t>Still significant concerns about infrastructure – power for example – making the timing perhaps premature?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36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1143000"/>
          </a:xfrm>
        </p:spPr>
        <p:txBody>
          <a:bodyPr/>
          <a:lstStyle/>
          <a:p>
            <a:pPr algn="l"/>
            <a:r>
              <a:rPr lang="en-US" sz="4000" dirty="0" smtClean="0"/>
              <a:t>Advice for ICANN + Community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3342" cy="479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Outreach: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 much more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 diversified outreach – in person events, webinars, attending sector specific conferences,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Don’t avoid the more traditional media + online press (to help build broader understanding)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 to make communications more frequent and much simpler to understand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 much more info on the timing of the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341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1143000"/>
          </a:xfrm>
        </p:spPr>
        <p:txBody>
          <a:bodyPr/>
          <a:lstStyle/>
          <a:p>
            <a:pPr algn="l"/>
            <a:r>
              <a:rPr lang="en-US" sz="4000" dirty="0" smtClean="0"/>
              <a:t>Advice for ICANN + Community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334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Messaging + Questions: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You – in the global south – can do this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they can expect in terms of assistance – How can we leverage support?  What kind?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this “fits” their market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More around ICANN generally and its role – providing context without asking people to become insiders (or even ICANN attendees)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9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1143000"/>
          </a:xfrm>
        </p:spPr>
        <p:txBody>
          <a:bodyPr/>
          <a:lstStyle/>
          <a:p>
            <a:pPr algn="l"/>
            <a:r>
              <a:rPr lang="en-US" sz="4000" dirty="0" smtClean="0"/>
              <a:t>Advice for ICANN + Community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182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Key Tools: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Clearer timelines and information showing how the process works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Case studies – helping people understand different business models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Answers to questions about SEO, universal acceptance and other technical issues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Specific help with business models for specific targeted groups (e.g. small island states)?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Local consulting resources – a registry?  Other form?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Special funding to both lower entry costs and help defray costs of application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935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pPr algn="l"/>
            <a:r>
              <a:rPr lang="en-US" sz="4000" dirty="0" smtClean="0"/>
              <a:t>Summary for Discussion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8006564" cy="4520267"/>
          </a:xfrm>
        </p:spPr>
        <p:txBody>
          <a:bodyPr/>
          <a:lstStyle/>
          <a:p>
            <a:r>
              <a:rPr lang="en-US" dirty="0" smtClean="0"/>
              <a:t>Calls for ICANN to do more</a:t>
            </a:r>
          </a:p>
          <a:p>
            <a:pPr lvl="1"/>
            <a:r>
              <a:rPr lang="en-US" sz="1800" dirty="0" smtClean="0"/>
              <a:t>Communicate more + more clearly</a:t>
            </a:r>
          </a:p>
          <a:p>
            <a:pPr lvl="1"/>
            <a:r>
              <a:rPr lang="en-US" sz="1800" dirty="0" smtClean="0"/>
              <a:t>Provide case studies and other tools to show how its done</a:t>
            </a:r>
          </a:p>
          <a:p>
            <a:pPr lvl="1"/>
            <a:r>
              <a:rPr lang="en-US" sz="1800" dirty="0" smtClean="0"/>
              <a:t>Support the application process </a:t>
            </a:r>
          </a:p>
          <a:p>
            <a:pPr lvl="1"/>
            <a:r>
              <a:rPr lang="en-US" sz="1800" dirty="0" smtClean="0"/>
              <a:t>Address issues of cost</a:t>
            </a:r>
          </a:p>
          <a:p>
            <a:pPr lvl="1"/>
            <a:endParaRPr lang="en-US" sz="1800" dirty="0"/>
          </a:p>
          <a:p>
            <a:r>
              <a:rPr lang="en-US" dirty="0" smtClean="0"/>
              <a:t>Challenges of an emerging market context – cost seems higher, speculation more speculative</a:t>
            </a:r>
          </a:p>
          <a:p>
            <a:endParaRPr lang="en-US" sz="2000" dirty="0" smtClean="0"/>
          </a:p>
          <a:p>
            <a:r>
              <a:rPr lang="en-US" dirty="0" smtClean="0"/>
              <a:t>Need to work with global south voices and others to build workable models that reflect the reality on the ground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79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1143000"/>
          </a:xfrm>
        </p:spPr>
        <p:txBody>
          <a:bodyPr/>
          <a:lstStyle/>
          <a:p>
            <a:pPr algn="l"/>
            <a:r>
              <a:rPr lang="en-US" sz="4000" dirty="0" smtClean="0"/>
              <a:t>Understanding the Key Questions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9969"/>
          </a:xfrm>
        </p:spPr>
        <p:txBody>
          <a:bodyPr>
            <a:normAutofit fontScale="92500" lnSpcReduction="10000"/>
          </a:bodyPr>
          <a:lstStyle/>
          <a:p>
            <a:endParaRPr lang="en-US" sz="1000" dirty="0" smtClean="0"/>
          </a:p>
          <a:p>
            <a:r>
              <a:rPr lang="en-US" dirty="0" smtClean="0"/>
              <a:t>What did people know and how accurate was their knowledge?</a:t>
            </a:r>
          </a:p>
          <a:p>
            <a:endParaRPr lang="en-US" dirty="0"/>
          </a:p>
          <a:p>
            <a:r>
              <a:rPr lang="en-US" dirty="0" smtClean="0"/>
              <a:t>What were the key barriers or constraints whether or not they considered applying?</a:t>
            </a:r>
          </a:p>
          <a:p>
            <a:endParaRPr lang="en-US" dirty="0"/>
          </a:p>
          <a:p>
            <a:r>
              <a:rPr lang="en-US" dirty="0" smtClean="0"/>
              <a:t>What were the most attractive uses they saw for possible new </a:t>
            </a:r>
            <a:r>
              <a:rPr lang="en-US" dirty="0" err="1" smtClean="0"/>
              <a:t>gTLDs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advice can they offer ICANN </a:t>
            </a:r>
          </a:p>
          <a:p>
            <a:pPr lvl="1"/>
            <a:r>
              <a:rPr lang="en-US" dirty="0"/>
              <a:t>Ways to reach </a:t>
            </a:r>
            <a:r>
              <a:rPr lang="en-US" dirty="0" smtClean="0"/>
              <a:t>out and audiences to reach</a:t>
            </a:r>
            <a:endParaRPr lang="en-US" dirty="0"/>
          </a:p>
          <a:p>
            <a:pPr lvl="1"/>
            <a:r>
              <a:rPr lang="en-US" dirty="0"/>
              <a:t>Key </a:t>
            </a:r>
            <a:r>
              <a:rPr lang="en-US" dirty="0" smtClean="0"/>
              <a:t>messages and questions to be answered?</a:t>
            </a:r>
            <a:endParaRPr lang="en-US" dirty="0"/>
          </a:p>
          <a:p>
            <a:pPr lvl="1"/>
            <a:r>
              <a:rPr lang="en-US" dirty="0"/>
              <a:t>Key tools needed?</a:t>
            </a:r>
          </a:p>
          <a:p>
            <a:pPr lvl="1"/>
            <a:r>
              <a:rPr lang="en-US" dirty="0"/>
              <a:t>Ways to support possible applicants?</a:t>
            </a:r>
          </a:p>
        </p:txBody>
      </p:sp>
    </p:spTree>
    <p:extLst>
      <p:ext uri="{BB962C8B-B14F-4D97-AF65-F5344CB8AC3E}">
        <p14:creationId xmlns:p14="http://schemas.microsoft.com/office/powerpoint/2010/main" val="202348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8352"/>
            <a:ext cx="8686800" cy="1143000"/>
          </a:xfrm>
        </p:spPr>
        <p:txBody>
          <a:bodyPr/>
          <a:lstStyle/>
          <a:p>
            <a:pPr algn="l"/>
            <a:r>
              <a:rPr lang="en-US" sz="4000" dirty="0" smtClean="0"/>
              <a:t>Knowledge Base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200" y="1459108"/>
            <a:ext cx="8021599" cy="4973675"/>
          </a:xfrm>
        </p:spPr>
        <p:txBody>
          <a:bodyPr>
            <a:normAutofit lnSpcReduction="10000"/>
          </a:bodyPr>
          <a:lstStyle/>
          <a:p>
            <a:endParaRPr lang="en-US" sz="1050" dirty="0" smtClean="0"/>
          </a:p>
          <a:p>
            <a:r>
              <a:rPr lang="en-US" dirty="0" smtClean="0"/>
              <a:t>Incredibly varied base of knowledge</a:t>
            </a:r>
          </a:p>
          <a:p>
            <a:pPr lvl="1"/>
            <a:r>
              <a:rPr lang="en-US" dirty="0" smtClean="0"/>
              <a:t>Many had no knowledge of either ICANN or the new </a:t>
            </a:r>
            <a:r>
              <a:rPr lang="en-US" dirty="0" err="1" smtClean="0"/>
              <a:t>gTLD</a:t>
            </a:r>
            <a:r>
              <a:rPr lang="en-US" dirty="0" smtClean="0"/>
              <a:t> program</a:t>
            </a:r>
          </a:p>
          <a:p>
            <a:pPr lvl="1"/>
            <a:r>
              <a:rPr lang="en-US" dirty="0" smtClean="0"/>
              <a:t>Many had small bits of knowledge – including some significant incorrect information</a:t>
            </a:r>
          </a:p>
          <a:p>
            <a:pPr lvl="1"/>
            <a:endParaRPr lang="en-US" dirty="0"/>
          </a:p>
          <a:p>
            <a:r>
              <a:rPr lang="en-US" dirty="0" smtClean="0"/>
              <a:t>No interviewee to date felt they had complete or the right kinds of information</a:t>
            </a:r>
          </a:p>
          <a:p>
            <a:endParaRPr lang="en-US" dirty="0"/>
          </a:p>
          <a:p>
            <a:r>
              <a:rPr lang="en-US" dirty="0" smtClean="0"/>
              <a:t>A number of interviewees described the information as confusing, dense or not accessible enough for non-insiders to use</a:t>
            </a:r>
          </a:p>
          <a:p>
            <a:endParaRPr lang="en-US" dirty="0"/>
          </a:p>
          <a:p>
            <a:r>
              <a:rPr lang="en-US" dirty="0" smtClean="0"/>
              <a:t>“I had no real context for all of this</a:t>
            </a:r>
            <a:r>
              <a:rPr lang="is-IS" dirty="0" smtClean="0"/>
              <a:t>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46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1143000"/>
          </a:xfrm>
        </p:spPr>
        <p:txBody>
          <a:bodyPr/>
          <a:lstStyle/>
          <a:p>
            <a:pPr algn="l"/>
            <a:r>
              <a:rPr lang="en-US" sz="4000" dirty="0" smtClean="0"/>
              <a:t>Getting Information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5624" cy="4869801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For those that had some info on the program, no consistent way of learning about the new </a:t>
            </a:r>
            <a:r>
              <a:rPr lang="en-US" dirty="0" err="1" smtClean="0"/>
              <a:t>gTLDs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Different information sources included</a:t>
            </a:r>
          </a:p>
          <a:p>
            <a:pPr lvl="1"/>
            <a:r>
              <a:rPr lang="en-US" dirty="0" smtClean="0"/>
              <a:t>Blogs and internet postings</a:t>
            </a:r>
          </a:p>
          <a:p>
            <a:pPr lvl="1"/>
            <a:r>
              <a:rPr lang="en-US" dirty="0" smtClean="0"/>
              <a:t>Registrars (trying to sell new </a:t>
            </a:r>
            <a:r>
              <a:rPr lang="en-US" dirty="0" err="1" smtClean="0"/>
              <a:t>gTLDs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News stories</a:t>
            </a:r>
          </a:p>
          <a:p>
            <a:pPr lvl="1"/>
            <a:r>
              <a:rPr lang="en-US" dirty="0" smtClean="0"/>
              <a:t>ICANN and other tech events</a:t>
            </a:r>
          </a:p>
          <a:p>
            <a:pPr lvl="1"/>
            <a:endParaRPr lang="en-US" dirty="0"/>
          </a:p>
          <a:p>
            <a:r>
              <a:rPr lang="en-US" i="1" dirty="0" smtClean="0"/>
              <a:t>The most important source of information was the networks of different interviewees</a:t>
            </a:r>
          </a:p>
          <a:p>
            <a:endParaRPr lang="en-US" dirty="0"/>
          </a:p>
          <a:p>
            <a:r>
              <a:rPr lang="en-US" dirty="0" smtClean="0"/>
              <a:t>Nearly every interviewee that expressed a preference said they wished there had been more information from ICANN – both for potential applicants </a:t>
            </a:r>
            <a:r>
              <a:rPr lang="en-US" i="1" dirty="0" smtClean="0"/>
              <a:t>AND FORM MEMBERS OF THE GENERAL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884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250" y="609600"/>
            <a:ext cx="8216750" cy="1143000"/>
          </a:xfrm>
        </p:spPr>
        <p:txBody>
          <a:bodyPr/>
          <a:lstStyle/>
          <a:p>
            <a:pPr algn="l"/>
            <a:r>
              <a:rPr lang="en-US" sz="4000" dirty="0" smtClean="0"/>
              <a:t>Possible Names for Application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20000" cy="43388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– whether they thought of applying or not – started with the assumption that they would be applying for their name/name of their company or group</a:t>
            </a:r>
          </a:p>
          <a:p>
            <a:endParaRPr lang="en-US" dirty="0"/>
          </a:p>
          <a:p>
            <a:r>
              <a:rPr lang="en-US" dirty="0" smtClean="0"/>
              <a:t>Some – not all – when prompted liked the idea of applying for a category or vertical, either as a way to gain leverage/prominence in that space or as an investment</a:t>
            </a:r>
          </a:p>
          <a:p>
            <a:endParaRPr lang="en-US" dirty="0"/>
          </a:p>
          <a:p>
            <a:r>
              <a:rPr lang="en-US" dirty="0" smtClean="0"/>
              <a:t>Few saw a new </a:t>
            </a:r>
            <a:r>
              <a:rPr lang="en-US" dirty="0" err="1" smtClean="0"/>
              <a:t>gTLD</a:t>
            </a:r>
            <a:r>
              <a:rPr lang="en-US" dirty="0" smtClean="0"/>
              <a:t> in terms of a “speculative investment” – like the development of new real estate in the short 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842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250" y="609600"/>
            <a:ext cx="8216750" cy="1143000"/>
          </a:xfrm>
        </p:spPr>
        <p:txBody>
          <a:bodyPr/>
          <a:lstStyle/>
          <a:p>
            <a:pPr algn="l"/>
            <a:r>
              <a:rPr lang="en-US" sz="4000" dirty="0" smtClean="0"/>
              <a:t>Barriers/ Constraints: Cost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0668"/>
            <a:ext cx="8229600" cy="4862253"/>
          </a:xfrm>
        </p:spPr>
        <p:txBody>
          <a:bodyPr>
            <a:noAutofit/>
          </a:bodyPr>
          <a:lstStyle/>
          <a:p>
            <a:pPr lvl="1"/>
            <a:r>
              <a:rPr lang="en-US" dirty="0" smtClean="0"/>
              <a:t>Few had any sense of the true cost but assumed it would be high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Most stated the cost would be a constraint – “this is real money in the developing world” – need to think in terms of what else people could do with the money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Nobody mentioned the running cost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number of interviewees mentioned switching costs as a concern</a:t>
            </a:r>
          </a:p>
          <a:p>
            <a:pPr lvl="2"/>
            <a:r>
              <a:rPr lang="en-US" dirty="0" smtClean="0"/>
              <a:t>Need to rebrand?</a:t>
            </a:r>
          </a:p>
          <a:p>
            <a:pPr lvl="2"/>
            <a:r>
              <a:rPr lang="en-US" dirty="0" smtClean="0"/>
              <a:t>Need to do SEO?</a:t>
            </a:r>
          </a:p>
          <a:p>
            <a:pPr lvl="2"/>
            <a:r>
              <a:rPr lang="en-US" dirty="0" smtClean="0"/>
              <a:t>Need to improve public awareness?</a:t>
            </a:r>
          </a:p>
        </p:txBody>
      </p:sp>
    </p:spTree>
    <p:extLst>
      <p:ext uri="{BB962C8B-B14F-4D97-AF65-F5344CB8AC3E}">
        <p14:creationId xmlns:p14="http://schemas.microsoft.com/office/powerpoint/2010/main" val="1824383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1" y="597134"/>
            <a:ext cx="9366821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Barriers/Constraints: Complexity &amp; Process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225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Most seemed to think the process would be a challenge but few mentioned technical complexity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number mentioned concern about the lack of locally available consulting resources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number mentioned a complete lack of information about the time-frame/calendar around the application process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“The process wasn’t plug and play</a:t>
            </a:r>
            <a:r>
              <a:rPr lang="is-IS" dirty="0" smtClean="0"/>
              <a:t>… I knew I’d need to do a lot of learning to even consider applying...”</a:t>
            </a:r>
          </a:p>
          <a:p>
            <a:pPr lvl="1"/>
            <a:endParaRPr lang="is-IS" dirty="0"/>
          </a:p>
          <a:p>
            <a:pPr lvl="1"/>
            <a:r>
              <a:rPr lang="is-IS" dirty="0" smtClean="0"/>
              <a:t>“Documentation was too long and timing too short...”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1196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566" y="609600"/>
            <a:ext cx="8176434" cy="1143000"/>
          </a:xfrm>
        </p:spPr>
        <p:txBody>
          <a:bodyPr/>
          <a:lstStyle/>
          <a:p>
            <a:pPr algn="l"/>
            <a:r>
              <a:rPr lang="en-US" sz="4000" dirty="0" smtClean="0"/>
              <a:t>Barriers/ Constraints: Biz Model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11060" cy="486225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By far the biggest concern of most applicants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Concern about how a new </a:t>
            </a:r>
            <a:r>
              <a:rPr lang="en-US" dirty="0" err="1" smtClean="0"/>
              <a:t>gTLD</a:t>
            </a:r>
            <a:r>
              <a:rPr lang="en-US" dirty="0" smtClean="0"/>
              <a:t> would add to their existing brands or activities – what will it add?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Concern about sensitizing customers and the public at large – will this just confuse our constituents?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Inability to see how this was a “must do”, versus a possible idea – why not wait to see how this played out with others?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Strong desire to have more information about possible business models that they might emulate</a:t>
            </a:r>
          </a:p>
        </p:txBody>
      </p:sp>
    </p:spTree>
    <p:extLst>
      <p:ext uri="{BB962C8B-B14F-4D97-AF65-F5344CB8AC3E}">
        <p14:creationId xmlns:p14="http://schemas.microsoft.com/office/powerpoint/2010/main" val="385291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566" y="649912"/>
            <a:ext cx="8176434" cy="1143000"/>
          </a:xfrm>
        </p:spPr>
        <p:txBody>
          <a:bodyPr/>
          <a:lstStyle/>
          <a:p>
            <a:pPr algn="l"/>
            <a:r>
              <a:rPr lang="en-US" sz="4000" dirty="0" smtClean="0"/>
              <a:t>Barriers/ Constraints: Biz Model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384"/>
            <a:ext cx="8411060" cy="486225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Numerous mentions of the limited penetration of e-commerce in these markets, making investing in a new </a:t>
            </a:r>
            <a:r>
              <a:rPr lang="en-US" dirty="0" err="1" smtClean="0"/>
              <a:t>gTLD</a:t>
            </a:r>
            <a:r>
              <a:rPr lang="en-US" dirty="0" smtClean="0"/>
              <a:t> feel riskier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Mention of the attractiveness as a new </a:t>
            </a:r>
            <a:r>
              <a:rPr lang="en-US" dirty="0" err="1" smtClean="0"/>
              <a:t>gTLD</a:t>
            </a:r>
            <a:r>
              <a:rPr lang="en-US" dirty="0" smtClean="0"/>
              <a:t> specifically aimed at providing shorter names – given the mobile focus in global south markets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Some concern about being able to reach wider markets: how will we sell to a broader global north audience if the local global south audience isn’t ready?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How can I make the business case internally – the need for a triple sale: internally to management, to the public, to </a:t>
            </a:r>
            <a:r>
              <a:rPr lang="en-US" dirty="0" err="1" smtClean="0"/>
              <a:t>gTLD</a:t>
            </a:r>
            <a:r>
              <a:rPr lang="en-US" dirty="0" smtClean="0"/>
              <a:t> purchasers</a:t>
            </a:r>
          </a:p>
        </p:txBody>
      </p:sp>
    </p:spTree>
    <p:extLst>
      <p:ext uri="{BB962C8B-B14F-4D97-AF65-F5344CB8AC3E}">
        <p14:creationId xmlns:p14="http://schemas.microsoft.com/office/powerpoint/2010/main" val="40141700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21051</TotalTime>
  <Words>1068</Words>
  <Application>Microsoft Macintosh PowerPoint</Application>
  <PresentationFormat>On-screen Show (4:3)</PresentationFormat>
  <Paragraphs>153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ＭＳ Ｐゴシック</vt:lpstr>
      <vt:lpstr>Default Design</vt:lpstr>
      <vt:lpstr>New gTLDs and the Global South Reflections on Research to Date</vt:lpstr>
      <vt:lpstr>Understanding the Key Questions</vt:lpstr>
      <vt:lpstr>Knowledge Base</vt:lpstr>
      <vt:lpstr>Getting Information  </vt:lpstr>
      <vt:lpstr>Possible Names for Application </vt:lpstr>
      <vt:lpstr>Barriers/ Constraints: Cost </vt:lpstr>
      <vt:lpstr>Barriers/Constraints: Complexity &amp; Process</vt:lpstr>
      <vt:lpstr>Barriers/ Constraints: Biz Model </vt:lpstr>
      <vt:lpstr>Barriers/ Constraints: Biz Model </vt:lpstr>
      <vt:lpstr>Possible Uses for a new gTLD</vt:lpstr>
      <vt:lpstr>Cultural Dynamics</vt:lpstr>
      <vt:lpstr>Advice for ICANN + Community</vt:lpstr>
      <vt:lpstr>Advice for ICANN + Community</vt:lpstr>
      <vt:lpstr>Advice for ICANN + Community</vt:lpstr>
      <vt:lpstr>Summary for Discussion</vt:lpstr>
    </vt:vector>
  </TitlesOfParts>
  <Company>AMGlobal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Regan-Sachs</dc:creator>
  <cp:lastModifiedBy>Alice Jansen</cp:lastModifiedBy>
  <cp:revision>39</cp:revision>
  <dcterms:created xsi:type="dcterms:W3CDTF">2016-02-11T19:45:09Z</dcterms:created>
  <dcterms:modified xsi:type="dcterms:W3CDTF">2016-08-29T06:20:21Z</dcterms:modified>
</cp:coreProperties>
</file>