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8" r:id="rId3"/>
    <p:sldId id="259" r:id="rId4"/>
    <p:sldId id="277" r:id="rId5"/>
    <p:sldId id="273" r:id="rId6"/>
    <p:sldId id="274" r:id="rId7"/>
    <p:sldId id="275" r:id="rId8"/>
    <p:sldId id="276" r:id="rId9"/>
    <p:sldId id="261" r:id="rId10"/>
    <p:sldId id="265" r:id="rId11"/>
    <p:sldId id="266" r:id="rId12"/>
    <p:sldId id="267" r:id="rId13"/>
    <p:sldId id="278" r:id="rId1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4" autoAdjust="0"/>
    <p:restoredTop sz="94660"/>
  </p:normalViewPr>
  <p:slideViewPr>
    <p:cSldViewPr snapToGrid="0">
      <p:cViewPr varScale="1">
        <p:scale>
          <a:sx n="75" d="100"/>
          <a:sy n="75" d="100"/>
        </p:scale>
        <p:origin x="322" y="48"/>
      </p:cViewPr>
      <p:guideLst/>
    </p:cSldViewPr>
  </p:slideViewPr>
  <p:notesTextViewPr>
    <p:cViewPr>
      <p:scale>
        <a:sx n="3" d="2"/>
        <a:sy n="3" d="2"/>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28AE156-7FBA-4743-999B-4EEFAF6A1863}" type="datetimeFigureOut">
              <a:rPr lang="en-US" smtClean="0"/>
              <a:t>10/17/2016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7A55876-7469-49DB-8229-D193EBE5CD1B}" type="slidenum">
              <a:rPr lang="en-US" smtClean="0"/>
              <a:t>‹#›</a:t>
            </a:fld>
            <a:endParaRPr lang="en-US"/>
          </a:p>
        </p:txBody>
      </p:sp>
    </p:spTree>
    <p:extLst>
      <p:ext uri="{BB962C8B-B14F-4D97-AF65-F5344CB8AC3E}">
        <p14:creationId xmlns:p14="http://schemas.microsoft.com/office/powerpoint/2010/main" val="67830916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28AE156-7FBA-4743-999B-4EEFAF6A1863}" type="datetimeFigureOut">
              <a:rPr lang="en-US" smtClean="0"/>
              <a:t>10/17/2016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7A55876-7469-49DB-8229-D193EBE5CD1B}" type="slidenum">
              <a:rPr lang="en-US" smtClean="0"/>
              <a:t>‹#›</a:t>
            </a:fld>
            <a:endParaRPr lang="en-US"/>
          </a:p>
        </p:txBody>
      </p:sp>
    </p:spTree>
    <p:extLst>
      <p:ext uri="{BB962C8B-B14F-4D97-AF65-F5344CB8AC3E}">
        <p14:creationId xmlns:p14="http://schemas.microsoft.com/office/powerpoint/2010/main" val="4884929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28AE156-7FBA-4743-999B-4EEFAF6A1863}" type="datetimeFigureOut">
              <a:rPr lang="en-US" smtClean="0"/>
              <a:t>10/17/2016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7A55876-7469-49DB-8229-D193EBE5CD1B}" type="slidenum">
              <a:rPr lang="en-US" smtClean="0"/>
              <a:t>‹#›</a:t>
            </a:fld>
            <a:endParaRPr lang="en-US"/>
          </a:p>
        </p:txBody>
      </p:sp>
    </p:spTree>
    <p:extLst>
      <p:ext uri="{BB962C8B-B14F-4D97-AF65-F5344CB8AC3E}">
        <p14:creationId xmlns:p14="http://schemas.microsoft.com/office/powerpoint/2010/main" val="72010924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28AE156-7FBA-4743-999B-4EEFAF6A1863}" type="datetimeFigureOut">
              <a:rPr lang="en-US" smtClean="0"/>
              <a:t>10/17/2016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7A55876-7469-49DB-8229-D193EBE5CD1B}" type="slidenum">
              <a:rPr lang="en-US" smtClean="0"/>
              <a:t>‹#›</a:t>
            </a:fld>
            <a:endParaRPr lang="en-US"/>
          </a:p>
        </p:txBody>
      </p:sp>
    </p:spTree>
    <p:extLst>
      <p:ext uri="{BB962C8B-B14F-4D97-AF65-F5344CB8AC3E}">
        <p14:creationId xmlns:p14="http://schemas.microsoft.com/office/powerpoint/2010/main" val="33955607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28AE156-7FBA-4743-999B-4EEFAF6A1863}" type="datetimeFigureOut">
              <a:rPr lang="en-US" smtClean="0"/>
              <a:t>10/17/2016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7A55876-7469-49DB-8229-D193EBE5CD1B}" type="slidenum">
              <a:rPr lang="en-US" smtClean="0"/>
              <a:t>‹#›</a:t>
            </a:fld>
            <a:endParaRPr lang="en-US"/>
          </a:p>
        </p:txBody>
      </p:sp>
    </p:spTree>
    <p:extLst>
      <p:ext uri="{BB962C8B-B14F-4D97-AF65-F5344CB8AC3E}">
        <p14:creationId xmlns:p14="http://schemas.microsoft.com/office/powerpoint/2010/main" val="32987225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28AE156-7FBA-4743-999B-4EEFAF6A1863}" type="datetimeFigureOut">
              <a:rPr lang="en-US" smtClean="0"/>
              <a:t>10/17/2016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7A55876-7469-49DB-8229-D193EBE5CD1B}" type="slidenum">
              <a:rPr lang="en-US" smtClean="0"/>
              <a:t>‹#›</a:t>
            </a:fld>
            <a:endParaRPr lang="en-US"/>
          </a:p>
        </p:txBody>
      </p:sp>
    </p:spTree>
    <p:extLst>
      <p:ext uri="{BB962C8B-B14F-4D97-AF65-F5344CB8AC3E}">
        <p14:creationId xmlns:p14="http://schemas.microsoft.com/office/powerpoint/2010/main" val="297433149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28AE156-7FBA-4743-999B-4EEFAF6A1863}" type="datetimeFigureOut">
              <a:rPr lang="en-US" smtClean="0"/>
              <a:t>10/17/2016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7A55876-7469-49DB-8229-D193EBE5CD1B}" type="slidenum">
              <a:rPr lang="en-US" smtClean="0"/>
              <a:t>‹#›</a:t>
            </a:fld>
            <a:endParaRPr lang="en-US"/>
          </a:p>
        </p:txBody>
      </p:sp>
    </p:spTree>
    <p:extLst>
      <p:ext uri="{BB962C8B-B14F-4D97-AF65-F5344CB8AC3E}">
        <p14:creationId xmlns:p14="http://schemas.microsoft.com/office/powerpoint/2010/main" val="175053238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28AE156-7FBA-4743-999B-4EEFAF6A1863}" type="datetimeFigureOut">
              <a:rPr lang="en-US" smtClean="0"/>
              <a:t>10/17/2016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7A55876-7469-49DB-8229-D193EBE5CD1B}" type="slidenum">
              <a:rPr lang="en-US" smtClean="0"/>
              <a:t>‹#›</a:t>
            </a:fld>
            <a:endParaRPr lang="en-US"/>
          </a:p>
        </p:txBody>
      </p:sp>
    </p:spTree>
    <p:extLst>
      <p:ext uri="{BB962C8B-B14F-4D97-AF65-F5344CB8AC3E}">
        <p14:creationId xmlns:p14="http://schemas.microsoft.com/office/powerpoint/2010/main" val="79334570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28AE156-7FBA-4743-999B-4EEFAF6A1863}" type="datetimeFigureOut">
              <a:rPr lang="en-US" smtClean="0"/>
              <a:t>10/17/2016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7A55876-7469-49DB-8229-D193EBE5CD1B}" type="slidenum">
              <a:rPr lang="en-US" smtClean="0"/>
              <a:t>‹#›</a:t>
            </a:fld>
            <a:endParaRPr lang="en-US"/>
          </a:p>
        </p:txBody>
      </p:sp>
    </p:spTree>
    <p:extLst>
      <p:ext uri="{BB962C8B-B14F-4D97-AF65-F5344CB8AC3E}">
        <p14:creationId xmlns:p14="http://schemas.microsoft.com/office/powerpoint/2010/main" val="11964390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28AE156-7FBA-4743-999B-4EEFAF6A1863}" type="datetimeFigureOut">
              <a:rPr lang="en-US" smtClean="0"/>
              <a:t>10/17/2016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7A55876-7469-49DB-8229-D193EBE5CD1B}" type="slidenum">
              <a:rPr lang="en-US" smtClean="0"/>
              <a:t>‹#›</a:t>
            </a:fld>
            <a:endParaRPr lang="en-US"/>
          </a:p>
        </p:txBody>
      </p:sp>
    </p:spTree>
    <p:extLst>
      <p:ext uri="{BB962C8B-B14F-4D97-AF65-F5344CB8AC3E}">
        <p14:creationId xmlns:p14="http://schemas.microsoft.com/office/powerpoint/2010/main" val="182825944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28AE156-7FBA-4743-999B-4EEFAF6A1863}" type="datetimeFigureOut">
              <a:rPr lang="en-US" smtClean="0"/>
              <a:t>10/17/2016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7A55876-7469-49DB-8229-D193EBE5CD1B}" type="slidenum">
              <a:rPr lang="en-US" smtClean="0"/>
              <a:t>‹#›</a:t>
            </a:fld>
            <a:endParaRPr lang="en-US"/>
          </a:p>
        </p:txBody>
      </p:sp>
    </p:spTree>
    <p:extLst>
      <p:ext uri="{BB962C8B-B14F-4D97-AF65-F5344CB8AC3E}">
        <p14:creationId xmlns:p14="http://schemas.microsoft.com/office/powerpoint/2010/main" val="130717230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28AE156-7FBA-4743-999B-4EEFAF6A1863}" type="datetimeFigureOut">
              <a:rPr lang="en-US" smtClean="0"/>
              <a:t>10/17/2016</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7A55876-7469-49DB-8229-D193EBE5CD1B}" type="slidenum">
              <a:rPr lang="en-US" smtClean="0"/>
              <a:t>‹#›</a:t>
            </a:fld>
            <a:endParaRPr lang="en-US"/>
          </a:p>
        </p:txBody>
      </p:sp>
    </p:spTree>
    <p:extLst>
      <p:ext uri="{BB962C8B-B14F-4D97-AF65-F5344CB8AC3E}">
        <p14:creationId xmlns:p14="http://schemas.microsoft.com/office/powerpoint/2010/main" val="112028954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hyperlink" Target="https://www.icann.org/resources/pages/model-mous-2012-02-25-en"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Provision of back-end registry services </a:t>
            </a:r>
            <a:endParaRPr lang="en-US" dirty="0"/>
          </a:p>
        </p:txBody>
      </p:sp>
      <p:sp>
        <p:nvSpPr>
          <p:cNvPr id="3" name="Subtitle 2"/>
          <p:cNvSpPr>
            <a:spLocks noGrp="1"/>
          </p:cNvSpPr>
          <p:nvPr>
            <p:ph type="subTitle" idx="1"/>
          </p:nvPr>
        </p:nvSpPr>
        <p:spPr/>
        <p:txBody>
          <a:bodyPr>
            <a:normAutofit/>
          </a:bodyPr>
          <a:lstStyle/>
          <a:p>
            <a:r>
              <a:rPr lang="en-US" dirty="0" smtClean="0"/>
              <a:t>What are the options?</a:t>
            </a:r>
          </a:p>
          <a:p>
            <a:endParaRPr lang="en-US" dirty="0"/>
          </a:p>
          <a:p>
            <a:pPr algn="l"/>
            <a:endParaRPr lang="en-US" dirty="0" smtClean="0"/>
          </a:p>
        </p:txBody>
      </p:sp>
    </p:spTree>
    <p:extLst>
      <p:ext uri="{BB962C8B-B14F-4D97-AF65-F5344CB8AC3E}">
        <p14:creationId xmlns:p14="http://schemas.microsoft.com/office/powerpoint/2010/main" val="5711583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782955"/>
          </a:xfrm>
        </p:spPr>
        <p:txBody>
          <a:bodyPr>
            <a:normAutofit fontScale="90000"/>
          </a:bodyPr>
          <a:lstStyle/>
          <a:p>
            <a:r>
              <a:rPr lang="en-US" dirty="0" smtClean="0"/>
              <a:t>How can the repetitive aspect of PDT be resolved?</a:t>
            </a:r>
            <a:br>
              <a:rPr lang="en-US" dirty="0" smtClean="0"/>
            </a:br>
            <a:endParaRPr lang="en-US" dirty="0"/>
          </a:p>
        </p:txBody>
      </p:sp>
      <p:sp>
        <p:nvSpPr>
          <p:cNvPr id="3" name="Content Placeholder 2"/>
          <p:cNvSpPr>
            <a:spLocks noGrp="1"/>
          </p:cNvSpPr>
          <p:nvPr>
            <p:ph idx="1"/>
          </p:nvPr>
        </p:nvSpPr>
        <p:spPr>
          <a:xfrm>
            <a:off x="838200" y="1297305"/>
            <a:ext cx="10515600" cy="4351338"/>
          </a:xfrm>
        </p:spPr>
        <p:txBody>
          <a:bodyPr>
            <a:normAutofit/>
          </a:bodyPr>
          <a:lstStyle/>
          <a:p>
            <a:r>
              <a:rPr lang="en-US" dirty="0" smtClean="0"/>
              <a:t>A new RSP would only be required to submit to PDT once.</a:t>
            </a:r>
          </a:p>
          <a:p>
            <a:pPr marL="0" indent="0">
              <a:buNone/>
            </a:pPr>
            <a:endParaRPr lang="en-US" dirty="0"/>
          </a:p>
        </p:txBody>
      </p:sp>
    </p:spTree>
    <p:extLst>
      <p:ext uri="{BB962C8B-B14F-4D97-AF65-F5344CB8AC3E}">
        <p14:creationId xmlns:p14="http://schemas.microsoft.com/office/powerpoint/2010/main" val="333267183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z="3100" dirty="0" smtClean="0"/>
              <a:t/>
            </a:r>
            <a:br>
              <a:rPr lang="en-US" sz="3100" dirty="0" smtClean="0"/>
            </a:br>
            <a:r>
              <a:rPr lang="en-US" sz="3100" dirty="0" smtClean="0"/>
              <a:t>What options are available to satisfy ICANN that an RSP is technically competent to manage the operation of multiple TLDs, while also ensuring security and stability of the DNS</a:t>
            </a:r>
            <a:r>
              <a:rPr lang="en-US" dirty="0" smtClean="0"/>
              <a:t>.</a:t>
            </a:r>
            <a:br>
              <a:rPr lang="en-US" dirty="0" smtClean="0"/>
            </a:br>
            <a:endParaRPr lang="en-US" dirty="0"/>
          </a:p>
        </p:txBody>
      </p:sp>
      <p:sp>
        <p:nvSpPr>
          <p:cNvPr id="3" name="Content Placeholder 2"/>
          <p:cNvSpPr>
            <a:spLocks noGrp="1"/>
          </p:cNvSpPr>
          <p:nvPr>
            <p:ph idx="1"/>
          </p:nvPr>
        </p:nvSpPr>
        <p:spPr/>
        <p:txBody>
          <a:bodyPr>
            <a:normAutofit fontScale="92500"/>
          </a:bodyPr>
          <a:lstStyle/>
          <a:p>
            <a:r>
              <a:rPr lang="en-US" dirty="0" smtClean="0"/>
              <a:t>ICANN Proven Providers will have been subject to monitoring of their technical performance over an extended period of time by the commencement of another application round for new </a:t>
            </a:r>
            <a:r>
              <a:rPr lang="en-US" dirty="0" err="1" smtClean="0"/>
              <a:t>gTLDs</a:t>
            </a:r>
            <a:r>
              <a:rPr lang="en-US" dirty="0" smtClean="0"/>
              <a:t>. ICANN should have knowledge of the performance and capabilities of those RSPs and as such no further testing would be required.</a:t>
            </a:r>
          </a:p>
          <a:p>
            <a:r>
              <a:rPr lang="en-US" dirty="0" smtClean="0"/>
              <a:t>Pre-Certified Providers and Post-application certified Providers may be subject to additional testing once details are known of the number of TLDs to be supported to address any concerns or security and stability.</a:t>
            </a:r>
          </a:p>
          <a:p>
            <a:r>
              <a:rPr lang="en-US" dirty="0" smtClean="0"/>
              <a:t>All RSPs could voluntarily submit to annual performance test conducted by an independent third party, which is intended to assess if the infrastructure of the RSP is requisite to meet the scale of the respective RSPs operation.</a:t>
            </a:r>
          </a:p>
          <a:p>
            <a:pPr marL="0" indent="0">
              <a:buNone/>
            </a:pPr>
            <a:endParaRPr lang="en-US" dirty="0" smtClean="0"/>
          </a:p>
        </p:txBody>
      </p:sp>
    </p:spTree>
    <p:extLst>
      <p:ext uri="{BB962C8B-B14F-4D97-AF65-F5344CB8AC3E}">
        <p14:creationId xmlns:p14="http://schemas.microsoft.com/office/powerpoint/2010/main" val="37691970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
            </a:r>
            <a:br>
              <a:rPr lang="en-US" dirty="0" smtClean="0"/>
            </a:br>
            <a:r>
              <a:rPr lang="en-US" sz="4000" dirty="0" smtClean="0"/>
              <a:t>How can ICANN and RSPs engage on matters of security and stability absent a contractual arrangement?</a:t>
            </a:r>
            <a:br>
              <a:rPr lang="en-US" sz="4000" dirty="0" smtClean="0"/>
            </a:br>
            <a:endParaRPr lang="en-US" sz="4000" dirty="0"/>
          </a:p>
        </p:txBody>
      </p:sp>
      <p:sp>
        <p:nvSpPr>
          <p:cNvPr id="3" name="Content Placeholder 2"/>
          <p:cNvSpPr>
            <a:spLocks noGrp="1"/>
          </p:cNvSpPr>
          <p:nvPr>
            <p:ph idx="1"/>
          </p:nvPr>
        </p:nvSpPr>
        <p:spPr/>
        <p:txBody>
          <a:bodyPr>
            <a:normAutofit/>
          </a:bodyPr>
          <a:lstStyle/>
          <a:p>
            <a:r>
              <a:rPr lang="en-US" dirty="0" smtClean="0"/>
              <a:t>Individual RSPs could agree to an </a:t>
            </a:r>
            <a:r>
              <a:rPr lang="en-US" dirty="0" smtClean="0">
                <a:hlinkClick r:id="rId2"/>
              </a:rPr>
              <a:t>exchange of letters </a:t>
            </a:r>
            <a:r>
              <a:rPr lang="en-US" dirty="0" smtClean="0"/>
              <a:t>(similar to </a:t>
            </a:r>
            <a:r>
              <a:rPr lang="en-US" dirty="0" err="1" smtClean="0"/>
              <a:t>ccTLDs</a:t>
            </a:r>
            <a:r>
              <a:rPr lang="en-US" dirty="0" smtClean="0"/>
              <a:t>) with ICANN outlining respective responsibilities relating to the DNS.</a:t>
            </a:r>
          </a:p>
          <a:p>
            <a:r>
              <a:rPr lang="en-US" dirty="0" smtClean="0"/>
              <a:t>The RSP should be nominated by the Registry Operator as the Technical point of contact and the initial point of contact where issues of security and stability arise.</a:t>
            </a:r>
          </a:p>
          <a:p>
            <a:r>
              <a:rPr lang="en-US" dirty="0" smtClean="0"/>
              <a:t>The RSP will remain accountable to the Registry Operator through the provision of services in accordance with SLAs in the Registry Agreement.</a:t>
            </a:r>
          </a:p>
          <a:p>
            <a:endParaRPr lang="en-US" dirty="0"/>
          </a:p>
        </p:txBody>
      </p:sp>
    </p:spTree>
    <p:extLst>
      <p:ext uri="{BB962C8B-B14F-4D97-AF65-F5344CB8AC3E}">
        <p14:creationId xmlns:p14="http://schemas.microsoft.com/office/powerpoint/2010/main" val="143742471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How can the process to swap out an </a:t>
            </a:r>
            <a:r>
              <a:rPr lang="en-US" dirty="0" err="1"/>
              <a:t>RSP</a:t>
            </a:r>
            <a:r>
              <a:rPr lang="en-US" dirty="0"/>
              <a:t> be more streamlined</a:t>
            </a:r>
            <a:r>
              <a:rPr lang="en-US" dirty="0" smtClean="0"/>
              <a:t>?</a:t>
            </a:r>
            <a:endParaRPr lang="en-AU" dirty="0"/>
          </a:p>
        </p:txBody>
      </p:sp>
      <p:sp>
        <p:nvSpPr>
          <p:cNvPr id="3" name="Content Placeholder 2"/>
          <p:cNvSpPr>
            <a:spLocks noGrp="1"/>
          </p:cNvSpPr>
          <p:nvPr>
            <p:ph idx="1"/>
          </p:nvPr>
        </p:nvSpPr>
        <p:spPr/>
        <p:txBody>
          <a:bodyPr/>
          <a:lstStyle/>
          <a:p>
            <a:r>
              <a:rPr lang="en-AU" dirty="0"/>
              <a:t>Gather feedback from the community about what is and is not working</a:t>
            </a:r>
          </a:p>
          <a:p>
            <a:r>
              <a:rPr lang="en-AU" dirty="0" smtClean="0"/>
              <a:t>Formation of a Working Group to examine processes that are already in place and to propose adjustments to existing processes or new</a:t>
            </a:r>
            <a:r>
              <a:rPr lang="en-AU" dirty="0"/>
              <a:t> processes </a:t>
            </a:r>
            <a:r>
              <a:rPr lang="en-AU" dirty="0" smtClean="0"/>
              <a:t>that will smooth the process</a:t>
            </a:r>
          </a:p>
          <a:p>
            <a:endParaRPr lang="en-AU" dirty="0" smtClean="0"/>
          </a:p>
          <a:p>
            <a:endParaRPr lang="en-AU" dirty="0"/>
          </a:p>
        </p:txBody>
      </p:sp>
    </p:spTree>
    <p:extLst>
      <p:ext uri="{BB962C8B-B14F-4D97-AF65-F5344CB8AC3E}">
        <p14:creationId xmlns:p14="http://schemas.microsoft.com/office/powerpoint/2010/main" val="186122795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884555"/>
          </a:xfrm>
        </p:spPr>
        <p:txBody>
          <a:bodyPr/>
          <a:lstStyle/>
          <a:p>
            <a:r>
              <a:rPr lang="en-US" dirty="0" smtClean="0"/>
              <a:t>Issues</a:t>
            </a:r>
            <a:endParaRPr lang="en-US" dirty="0"/>
          </a:p>
        </p:txBody>
      </p:sp>
      <p:sp>
        <p:nvSpPr>
          <p:cNvPr id="3" name="Content Placeholder 2"/>
          <p:cNvSpPr>
            <a:spLocks noGrp="1"/>
          </p:cNvSpPr>
          <p:nvPr>
            <p:ph idx="1"/>
          </p:nvPr>
        </p:nvSpPr>
        <p:spPr>
          <a:xfrm>
            <a:off x="838200" y="1249680"/>
            <a:ext cx="10515600" cy="5120640"/>
          </a:xfrm>
        </p:spPr>
        <p:txBody>
          <a:bodyPr>
            <a:normAutofit fontScale="62500" lnSpcReduction="20000"/>
          </a:bodyPr>
          <a:lstStyle/>
          <a:p>
            <a:r>
              <a:rPr lang="en-US" dirty="0" smtClean="0"/>
              <a:t>The majority of 2012 New gTLD applicants relied upon the expertise of their chosen registry service provider (RSP) to prepare answers to the technical questions in the New gTLD Application, and respond to clarifying questions. </a:t>
            </a:r>
          </a:p>
          <a:p>
            <a:pPr lvl="1"/>
            <a:r>
              <a:rPr lang="en-US" dirty="0" smtClean="0"/>
              <a:t>This process was repetitive and resource intensive for the RSP</a:t>
            </a:r>
          </a:p>
          <a:p>
            <a:pPr lvl="1"/>
            <a:r>
              <a:rPr lang="en-US" dirty="0" smtClean="0"/>
              <a:t>The applicant incurred additional costs related to responding to clarifying questions, which were also repetitive and resource intensive for the RSP</a:t>
            </a:r>
          </a:p>
          <a:p>
            <a:pPr lvl="1"/>
            <a:r>
              <a:rPr lang="en-US" dirty="0" smtClean="0"/>
              <a:t>Some applicants incurred these costs only to be unsuccessful in their bid for the TLD</a:t>
            </a:r>
          </a:p>
          <a:p>
            <a:r>
              <a:rPr lang="en-US" dirty="0" smtClean="0"/>
              <a:t>Pre Delegation Testing is repetitive and largely ineffective. </a:t>
            </a:r>
          </a:p>
          <a:p>
            <a:pPr lvl="1"/>
            <a:r>
              <a:rPr lang="en-US" dirty="0" smtClean="0"/>
              <a:t>Each RSP was required to undergo the same Pre-Delegation Testing (PDT) for every registry operator.</a:t>
            </a:r>
          </a:p>
          <a:p>
            <a:pPr lvl="1"/>
            <a:r>
              <a:rPr lang="en-US" dirty="0" smtClean="0"/>
              <a:t>The PDT did not consider the number of TLDs the RSP was supporting and therefore did not test the capacity of the RSP to support additional TLDs or x number of TLDs or domains under management.</a:t>
            </a:r>
          </a:p>
          <a:p>
            <a:pPr lvl="1"/>
            <a:r>
              <a:rPr lang="en-US" dirty="0" smtClean="0"/>
              <a:t>Little in the existing PDT criteria serves stability and resiliency, </a:t>
            </a:r>
            <a:r>
              <a:rPr lang="en-US" dirty="0" err="1" smtClean="0"/>
              <a:t>ie</a:t>
            </a:r>
            <a:r>
              <a:rPr lang="en-US" dirty="0" smtClean="0"/>
              <a:t>. capacity in excess of activity or addressing threats</a:t>
            </a:r>
          </a:p>
          <a:p>
            <a:r>
              <a:rPr lang="en-US" dirty="0" smtClean="0"/>
              <a:t>The 2012 New gTLD program resulted in a limited number of RSPs</a:t>
            </a:r>
          </a:p>
          <a:p>
            <a:pPr lvl="1"/>
            <a:r>
              <a:rPr lang="en-US" dirty="0" smtClean="0"/>
              <a:t>90% of the 1930 applicants share one of 13 technical infrastructure providers or RSPs (with the Neustar/ARI acquisition and MMX stepping out of the RSP business that number is probably now closer to 10)</a:t>
            </a:r>
          </a:p>
          <a:p>
            <a:r>
              <a:rPr lang="en-US" dirty="0" smtClean="0"/>
              <a:t>RSPs do not have a formal relationship with ICANN</a:t>
            </a:r>
          </a:p>
          <a:p>
            <a:pPr lvl="1"/>
            <a:r>
              <a:rPr lang="en-US" dirty="0" smtClean="0"/>
              <a:t>ICANN has a contractual relationship with the registry operator, who in turn has a contractual relationship with the RSP</a:t>
            </a:r>
          </a:p>
          <a:p>
            <a:r>
              <a:rPr lang="en-US" dirty="0" smtClean="0"/>
              <a:t>Security and Stability of the DNS</a:t>
            </a:r>
          </a:p>
          <a:p>
            <a:pPr lvl="1"/>
            <a:r>
              <a:rPr lang="en-US" dirty="0" smtClean="0"/>
              <a:t>This is ICANN’s core mission and concern has been expressed that this was not adequately addressed in the 2012 round.</a:t>
            </a:r>
          </a:p>
        </p:txBody>
      </p:sp>
    </p:spTree>
    <p:extLst>
      <p:ext uri="{BB962C8B-B14F-4D97-AF65-F5344CB8AC3E}">
        <p14:creationId xmlns:p14="http://schemas.microsoft.com/office/powerpoint/2010/main" val="1269846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Problems we’re trying to solve</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How can the technical components of the application and evaluation processes from 2012 be streamlined to remove the burden on applicants and the repetitive answers provided by RSPs, but still satisfy ICANN’s requirement for technical competence?</a:t>
            </a:r>
          </a:p>
          <a:p>
            <a:r>
              <a:rPr lang="en-US" dirty="0" smtClean="0"/>
              <a:t>How can PDT repetitive testing be resolved?</a:t>
            </a:r>
          </a:p>
          <a:p>
            <a:r>
              <a:rPr lang="en-US" dirty="0" smtClean="0"/>
              <a:t>What options are available to satisfy ICANN that an RSP is technically competent to manage the operation of multiple TLDs, while also ensuring security and stability of the DNS.</a:t>
            </a:r>
          </a:p>
          <a:p>
            <a:r>
              <a:rPr lang="en-US" dirty="0" smtClean="0"/>
              <a:t>How can ICANN and RSPs engage on matters of security and stability absent a contractual arrangement?</a:t>
            </a:r>
          </a:p>
          <a:p>
            <a:r>
              <a:rPr lang="en-US" dirty="0" smtClean="0"/>
              <a:t>How can the process to swap out an RSP be more streamlined?</a:t>
            </a:r>
          </a:p>
          <a:p>
            <a:pPr marL="0" indent="0">
              <a:buNone/>
            </a:pPr>
            <a:endParaRPr lang="en-US" dirty="0" smtClean="0"/>
          </a:p>
          <a:p>
            <a:endParaRPr lang="en-US" dirty="0" smtClean="0"/>
          </a:p>
          <a:p>
            <a:endParaRPr lang="en-US" dirty="0"/>
          </a:p>
        </p:txBody>
      </p:sp>
    </p:spTree>
    <p:extLst>
      <p:ext uri="{BB962C8B-B14F-4D97-AF65-F5344CB8AC3E}">
        <p14:creationId xmlns:p14="http://schemas.microsoft.com/office/powerpoint/2010/main" val="53420489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Possible Solutions</a:t>
            </a:r>
            <a:endParaRPr lang="en-US" dirty="0"/>
          </a:p>
        </p:txBody>
      </p:sp>
      <p:sp>
        <p:nvSpPr>
          <p:cNvPr id="3" name="Content Placeholder 2"/>
          <p:cNvSpPr>
            <a:spLocks noGrp="1"/>
          </p:cNvSpPr>
          <p:nvPr>
            <p:ph idx="1"/>
          </p:nvPr>
        </p:nvSpPr>
        <p:spPr/>
        <p:txBody>
          <a:bodyPr/>
          <a:lstStyle/>
          <a:p>
            <a:r>
              <a:rPr lang="en-US" dirty="0" smtClean="0"/>
              <a:t>ICANN Proven Provider</a:t>
            </a:r>
          </a:p>
          <a:p>
            <a:r>
              <a:rPr lang="en-US" dirty="0" smtClean="0"/>
              <a:t>ICANN Pre-Certified Provider</a:t>
            </a:r>
          </a:p>
          <a:p>
            <a:r>
              <a:rPr lang="en-US" dirty="0" smtClean="0"/>
              <a:t>ICANN Post-Application Certified Provider</a:t>
            </a:r>
            <a:endParaRPr lang="en-US" dirty="0"/>
          </a:p>
        </p:txBody>
      </p:sp>
    </p:spTree>
    <p:extLst>
      <p:ext uri="{BB962C8B-B14F-4D97-AF65-F5344CB8AC3E}">
        <p14:creationId xmlns:p14="http://schemas.microsoft.com/office/powerpoint/2010/main" val="191998597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
            </a:r>
            <a:br>
              <a:rPr lang="en-US" dirty="0" smtClean="0"/>
            </a:br>
            <a:r>
              <a:rPr lang="en-US" dirty="0" smtClean="0"/>
              <a:t>ICANN </a:t>
            </a:r>
            <a:r>
              <a:rPr lang="en-US" dirty="0"/>
              <a:t>Proven Providers</a:t>
            </a:r>
            <a:br>
              <a:rPr lang="en-US" dirty="0"/>
            </a:br>
            <a:endParaRPr lang="en-US" dirty="0"/>
          </a:p>
        </p:txBody>
      </p:sp>
      <p:sp>
        <p:nvSpPr>
          <p:cNvPr id="3" name="Content Placeholder 2"/>
          <p:cNvSpPr>
            <a:spLocks noGrp="1"/>
          </p:cNvSpPr>
          <p:nvPr>
            <p:ph idx="1"/>
          </p:nvPr>
        </p:nvSpPr>
        <p:spPr/>
        <p:txBody>
          <a:bodyPr/>
          <a:lstStyle/>
          <a:p>
            <a:pPr lvl="1"/>
            <a:r>
              <a:rPr lang="en-US" dirty="0" smtClean="0"/>
              <a:t>As a result of the 2012 new gTLD application and evaluation processes and Pre-Delegation Testing (PDT) ICANN approved a number of RSPs to provide the technical infrastructure to registry operators.</a:t>
            </a:r>
          </a:p>
          <a:p>
            <a:pPr lvl="1"/>
            <a:r>
              <a:rPr lang="en-US" dirty="0" smtClean="0"/>
              <a:t>ICANN continues to monitor the performance of those RSPs via the Registry Agreement that contains SLAs and technical requirements that Registry Operators, via their RSPs, are required to meet on an ongoing basis.</a:t>
            </a:r>
          </a:p>
          <a:p>
            <a:pPr lvl="1"/>
            <a:r>
              <a:rPr lang="en-US" dirty="0" smtClean="0"/>
              <a:t>In any future round of new </a:t>
            </a:r>
            <a:r>
              <a:rPr lang="en-US" dirty="0" err="1" smtClean="0"/>
              <a:t>gTLDs</a:t>
            </a:r>
            <a:r>
              <a:rPr lang="en-US" dirty="0" smtClean="0"/>
              <a:t>, applicants could select from the current pool of Proven Providers to satisfy ICANN’s requirements related to technical competence.</a:t>
            </a:r>
          </a:p>
          <a:p>
            <a:pPr lvl="1"/>
            <a:r>
              <a:rPr lang="en-US" dirty="0" smtClean="0"/>
              <a:t>As Proven Providers there would be no requirement for those RSPs to submit to any additional evaluation or testing during any future new gTLD round.</a:t>
            </a:r>
          </a:p>
          <a:p>
            <a:pPr lvl="1"/>
            <a:endParaRPr lang="en-US" dirty="0" smtClean="0"/>
          </a:p>
          <a:p>
            <a:endParaRPr lang="en-US" dirty="0"/>
          </a:p>
        </p:txBody>
      </p:sp>
    </p:spTree>
    <p:extLst>
      <p:ext uri="{BB962C8B-B14F-4D97-AF65-F5344CB8AC3E}">
        <p14:creationId xmlns:p14="http://schemas.microsoft.com/office/powerpoint/2010/main" val="82017086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
            </a:r>
            <a:br>
              <a:rPr lang="en-US" dirty="0" smtClean="0"/>
            </a:br>
            <a:r>
              <a:rPr lang="en-US" dirty="0" smtClean="0"/>
              <a:t>ICANN </a:t>
            </a:r>
            <a:r>
              <a:rPr lang="en-US" dirty="0"/>
              <a:t>Pre-certified Providers</a:t>
            </a:r>
            <a:br>
              <a:rPr lang="en-US" dirty="0"/>
            </a:br>
            <a:endParaRPr lang="en-US" dirty="0"/>
          </a:p>
        </p:txBody>
      </p:sp>
      <p:sp>
        <p:nvSpPr>
          <p:cNvPr id="3" name="Content Placeholder 2"/>
          <p:cNvSpPr>
            <a:spLocks noGrp="1"/>
          </p:cNvSpPr>
          <p:nvPr>
            <p:ph idx="1"/>
          </p:nvPr>
        </p:nvSpPr>
        <p:spPr/>
        <p:txBody>
          <a:bodyPr>
            <a:normAutofit/>
          </a:bodyPr>
          <a:lstStyle/>
          <a:p>
            <a:pPr lvl="1"/>
            <a:r>
              <a:rPr lang="en-US" dirty="0" smtClean="0"/>
              <a:t>New RSPs not approved by ICANN through the 2012 process would be afforded the opportunity to become Pre-Certified Providers, at their own cost and up to one year before the commencement of the next new gTLD process.</a:t>
            </a:r>
          </a:p>
          <a:p>
            <a:pPr lvl="1"/>
            <a:r>
              <a:rPr lang="en-US" dirty="0" smtClean="0"/>
              <a:t>The new RSPs would be required to prepare responses to technical questions related to their technical infrastructure, which would in turn be evaluated by a technical panel.</a:t>
            </a:r>
          </a:p>
          <a:p>
            <a:pPr lvl="1"/>
            <a:r>
              <a:rPr lang="en-US" dirty="0" smtClean="0"/>
              <a:t>Those that pass the theoretical evaluation would also be subjected to a Pre-Delegation Test that is tailored to test the technical infrastructure as described in their responses to the technical questions.</a:t>
            </a:r>
          </a:p>
          <a:p>
            <a:pPr lvl="1"/>
            <a:r>
              <a:rPr lang="en-US" dirty="0" smtClean="0"/>
              <a:t>In any future round of new </a:t>
            </a:r>
            <a:r>
              <a:rPr lang="en-US" dirty="0" err="1" smtClean="0"/>
              <a:t>gTLDs</a:t>
            </a:r>
            <a:r>
              <a:rPr lang="en-US" dirty="0" smtClean="0"/>
              <a:t>, applicants could select from the ICANN Pre-certified Providers to satisfy ICANN’s requirements related to technical competence.</a:t>
            </a:r>
          </a:p>
          <a:p>
            <a:pPr lvl="1"/>
            <a:endParaRPr lang="en-US" dirty="0" smtClean="0"/>
          </a:p>
          <a:p>
            <a:endParaRPr lang="en-US" dirty="0"/>
          </a:p>
        </p:txBody>
      </p:sp>
    </p:spTree>
    <p:extLst>
      <p:ext uri="{BB962C8B-B14F-4D97-AF65-F5344CB8AC3E}">
        <p14:creationId xmlns:p14="http://schemas.microsoft.com/office/powerpoint/2010/main" val="105114398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
            </a:r>
            <a:br>
              <a:rPr lang="en-US" dirty="0" smtClean="0"/>
            </a:br>
            <a:r>
              <a:rPr lang="en-US" dirty="0" smtClean="0"/>
              <a:t>ICANN </a:t>
            </a:r>
            <a:r>
              <a:rPr lang="en-US" dirty="0"/>
              <a:t>Post application-certified Providers</a:t>
            </a:r>
            <a:br>
              <a:rPr lang="en-US" dirty="0"/>
            </a:br>
            <a:endParaRPr lang="en-US" dirty="0"/>
          </a:p>
        </p:txBody>
      </p:sp>
      <p:sp>
        <p:nvSpPr>
          <p:cNvPr id="3" name="Content Placeholder 2"/>
          <p:cNvSpPr>
            <a:spLocks noGrp="1"/>
          </p:cNvSpPr>
          <p:nvPr>
            <p:ph idx="1"/>
          </p:nvPr>
        </p:nvSpPr>
        <p:spPr/>
        <p:txBody>
          <a:bodyPr>
            <a:normAutofit lnSpcReduction="10000"/>
          </a:bodyPr>
          <a:lstStyle/>
          <a:p>
            <a:pPr lvl="1"/>
            <a:r>
              <a:rPr lang="en-US" dirty="0" smtClean="0"/>
              <a:t>In </a:t>
            </a:r>
            <a:r>
              <a:rPr lang="en-US" dirty="0"/>
              <a:t>any future round of new </a:t>
            </a:r>
            <a:r>
              <a:rPr lang="en-US" dirty="0" err="1"/>
              <a:t>gTLDs</a:t>
            </a:r>
            <a:r>
              <a:rPr lang="en-US" dirty="0"/>
              <a:t>, applicants could </a:t>
            </a:r>
            <a:r>
              <a:rPr lang="en-US" dirty="0" smtClean="0"/>
              <a:t>opt </a:t>
            </a:r>
            <a:r>
              <a:rPr lang="en-US" dirty="0"/>
              <a:t>to satisfy ICANN’s requirements related to technical </a:t>
            </a:r>
            <a:r>
              <a:rPr lang="en-US" dirty="0" smtClean="0"/>
              <a:t>competence at the time they submit their application.</a:t>
            </a:r>
            <a:endParaRPr lang="en-US" dirty="0"/>
          </a:p>
          <a:p>
            <a:pPr lvl="1"/>
            <a:r>
              <a:rPr lang="en-US" dirty="0" smtClean="0"/>
              <a:t>The applicant would be required to prepare responses to technical questions related to their technical infrastructure, which would in turn be evaluated by a technical panel.</a:t>
            </a:r>
          </a:p>
          <a:p>
            <a:pPr lvl="1"/>
            <a:r>
              <a:rPr lang="en-US" dirty="0" smtClean="0"/>
              <a:t>Those that pass the theoretical evaluation would also be subjected to a Pre-Delegation Test that is tailored to test the technical infrastructure as described in the responses to the technical questions.</a:t>
            </a:r>
          </a:p>
          <a:p>
            <a:pPr lvl="1"/>
            <a:r>
              <a:rPr lang="en-US" dirty="0" smtClean="0"/>
              <a:t>Note: It is possible that some applicants for single strings may want to run their own infrastructure. This option may be most appropriate for such applicants. In the event that the applicant is in a contention set, they could be provided the option to defer PDT until the contention set is resolved.</a:t>
            </a:r>
          </a:p>
          <a:p>
            <a:pPr lvl="1"/>
            <a:endParaRPr lang="en-US" dirty="0" smtClean="0"/>
          </a:p>
          <a:p>
            <a:endParaRPr lang="en-US" dirty="0"/>
          </a:p>
        </p:txBody>
      </p:sp>
    </p:spTree>
    <p:extLst>
      <p:ext uri="{BB962C8B-B14F-4D97-AF65-F5344CB8AC3E}">
        <p14:creationId xmlns:p14="http://schemas.microsoft.com/office/powerpoint/2010/main" val="418121336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do the solutions solve the problems?</a:t>
            </a:r>
            <a:endParaRPr lang="en-US" dirty="0"/>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241712459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400" dirty="0"/>
              <a:t>How can the technical components of the application and evaluation processes from 2012 be streamlined to remove the burden on applicants and the repetitive answers provided by RSPs, but still satisfy ICANN’s requirement for technical competence</a:t>
            </a:r>
            <a:r>
              <a:rPr lang="en-US" sz="2400" dirty="0" smtClean="0"/>
              <a:t>?</a:t>
            </a:r>
          </a:p>
        </p:txBody>
      </p:sp>
      <p:sp>
        <p:nvSpPr>
          <p:cNvPr id="3" name="Content Placeholder 2"/>
          <p:cNvSpPr>
            <a:spLocks noGrp="1"/>
          </p:cNvSpPr>
          <p:nvPr>
            <p:ph idx="1"/>
          </p:nvPr>
        </p:nvSpPr>
        <p:spPr/>
        <p:txBody>
          <a:bodyPr>
            <a:normAutofit/>
          </a:bodyPr>
          <a:lstStyle/>
          <a:p>
            <a:r>
              <a:rPr lang="en-US" sz="2000" dirty="0" smtClean="0"/>
              <a:t>Applicants now have three options in the application process:</a:t>
            </a:r>
          </a:p>
          <a:p>
            <a:pPr lvl="1"/>
            <a:r>
              <a:rPr lang="en-US" sz="1600" dirty="0" smtClean="0"/>
              <a:t>‘tick </a:t>
            </a:r>
            <a:r>
              <a:rPr lang="en-US" sz="1600" dirty="0"/>
              <a:t>a box’ indicating that they will engage an ICANN Proven Provider; or</a:t>
            </a:r>
          </a:p>
          <a:p>
            <a:pPr lvl="1"/>
            <a:r>
              <a:rPr lang="en-US" sz="1600" dirty="0" smtClean="0"/>
              <a:t>‘tick </a:t>
            </a:r>
            <a:r>
              <a:rPr lang="en-US" sz="1600" dirty="0"/>
              <a:t>a box’ indicating that they will engage </a:t>
            </a:r>
            <a:r>
              <a:rPr lang="en-US" sz="1600" dirty="0" smtClean="0"/>
              <a:t>an ICANN Pre-Certified Provider; or</a:t>
            </a:r>
          </a:p>
          <a:p>
            <a:pPr lvl="1"/>
            <a:r>
              <a:rPr lang="en-US" sz="1600" dirty="0" smtClean="0"/>
              <a:t>Opt to complete technical component of their application and go through the evaluation process and PDT testing.</a:t>
            </a:r>
          </a:p>
          <a:p>
            <a:r>
              <a:rPr lang="en-US" sz="2000" dirty="0" smtClean="0"/>
              <a:t>In the event that the applicant uses the services of an ICANN Proven Provider or and ICANN Pre-Certified Provider there would be no requirement to provide answers to technical questions or be subject to technical evaluation or PDT.</a:t>
            </a:r>
          </a:p>
          <a:p>
            <a:r>
              <a:rPr lang="en-US" sz="2000" dirty="0" smtClean="0"/>
              <a:t>Applicant would be required to acknowledge their responsibilities as it relates to meeting the technical and service levels of the Registry Agreement. </a:t>
            </a:r>
          </a:p>
          <a:p>
            <a:pPr marL="0" indent="0">
              <a:buNone/>
            </a:pPr>
            <a:endParaRPr lang="en-US" sz="2000" dirty="0" smtClean="0"/>
          </a:p>
          <a:p>
            <a:endParaRPr lang="en-US" sz="2000" dirty="0"/>
          </a:p>
        </p:txBody>
      </p:sp>
    </p:spTree>
    <p:extLst>
      <p:ext uri="{BB962C8B-B14F-4D97-AF65-F5344CB8AC3E}">
        <p14:creationId xmlns:p14="http://schemas.microsoft.com/office/powerpoint/2010/main" val="97495071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588</TotalTime>
  <Words>1246</Words>
  <Application>Microsoft Office PowerPoint</Application>
  <PresentationFormat>Widescreen</PresentationFormat>
  <Paragraphs>64</Paragraphs>
  <Slides>13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13</vt:i4>
      </vt:variant>
    </vt:vector>
  </HeadingPairs>
  <TitlesOfParts>
    <vt:vector size="17" baseType="lpstr">
      <vt:lpstr>Arial</vt:lpstr>
      <vt:lpstr>Calibri</vt:lpstr>
      <vt:lpstr>Calibri Light</vt:lpstr>
      <vt:lpstr>Office Theme</vt:lpstr>
      <vt:lpstr>Provision of back-end registry services </vt:lpstr>
      <vt:lpstr>Issues</vt:lpstr>
      <vt:lpstr>Problems we’re trying to solve</vt:lpstr>
      <vt:lpstr>Possible Solutions</vt:lpstr>
      <vt:lpstr> ICANN Proven Providers </vt:lpstr>
      <vt:lpstr> ICANN Pre-certified Providers </vt:lpstr>
      <vt:lpstr> ICANN Post application-certified Providers </vt:lpstr>
      <vt:lpstr>How do the solutions solve the problems?</vt:lpstr>
      <vt:lpstr>How can the technical components of the application and evaluation processes from 2012 be streamlined to remove the burden on applicants and the repetitive answers provided by RSPs, but still satisfy ICANN’s requirement for technical competence?</vt:lpstr>
      <vt:lpstr>How can the repetitive aspect of PDT be resolved? </vt:lpstr>
      <vt:lpstr> What options are available to satisfy ICANN that an RSP is technically competent to manage the operation of multiple TLDs, while also ensuring security and stability of the DNS. </vt:lpstr>
      <vt:lpstr> How can ICANN and RSPs engage on matters of security and stability absent a contractual arrangement? </vt:lpstr>
      <vt:lpstr>How can the process to swap out an RSP be more streamlined?</vt:lpstr>
    </vt:vector>
  </TitlesOfParts>
  <Company>Neustar Inc.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NOT RSP ACCREDITATION</dc:title>
  <dc:creator>Austin, Donna</dc:creator>
  <cp:lastModifiedBy>Austin, Donna</cp:lastModifiedBy>
  <cp:revision>45</cp:revision>
  <dcterms:created xsi:type="dcterms:W3CDTF">2016-10-12T17:57:35Z</dcterms:created>
  <dcterms:modified xsi:type="dcterms:W3CDTF">2016-10-18T00:20:54Z</dcterms:modified>
</cp:coreProperties>
</file>

<file path=docProps/thumbnail.jpeg>
</file>