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
  </p:notesMasterIdLst>
  <p:handoutMasterIdLst>
    <p:handoutMasterId r:id="rId7"/>
  </p:handoutMasterIdLst>
  <p:sldIdLst>
    <p:sldId id="609" r:id="rId2"/>
    <p:sldId id="624" r:id="rId3"/>
    <p:sldId id="620" r:id="rId4"/>
    <p:sldId id="621"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DEDE"/>
    <a:srgbClr val="002B49"/>
    <a:srgbClr val="9C240F"/>
    <a:srgbClr val="CB460F"/>
    <a:srgbClr val="FA5B36"/>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9" autoAdjust="0"/>
    <p:restoredTop sz="95646" autoAdjust="0"/>
  </p:normalViewPr>
  <p:slideViewPr>
    <p:cSldViewPr snapToGrid="0" snapToObjects="1">
      <p:cViewPr varScale="1">
        <p:scale>
          <a:sx n="122" d="100"/>
          <a:sy n="122" d="100"/>
        </p:scale>
        <p:origin x="1744" y="200"/>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8/29/19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8/29/19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userDrawn="1">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
        <p:nvSpPr>
          <p:cNvPr id="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a:t>
              </a:r>
              <a:r>
                <a:rPr lang="en-US" sz="1400" dirty="0" err="1">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Drag picture to placeholder or click icon to add</a:t>
            </a: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Drag picture to placeholder or click icon to add</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0"/>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urldefense.proofpoint.com/v2/url?u=https-3A__siteresources.worldbank.org_TRANSLATIONSERVICESEXT_Resources_CountryNamesandAdjectives.doc&amp;d=DwMGaQ&amp;c=FmY1u3PJp6wrcrwll3mSVzgfkbPSS6sJms7xcl4I5cM&amp;r=mBQzlSaM6eYCHFBU-v48zs-QSrjHB0aWmHuE4X4drzI&amp;m=iCXCHkyI_8DfpxQdrcfOG-_VcNCU6Uq2aCdLsF4CDhU&amp;s=dF3S7AJY-NZYMhIsKpNo1t_LU55M3jqb5njmY8MgCRE&amp;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urldefense.proofpoint.com/v2/url?u=https-3A__siteresources.worldbank.org_TRANSLATIONSERVICESEXT_Resources_CountryNamesandAdjectives.doc&amp;d=DwMGaQ&amp;c=FmY1u3PJp6wrcrwll3mSVzgfkbPSS6sJms7xcl4I5cM&amp;r=mBQzlSaM6eYCHFBU-v48zs-QSrjHB0aWmHuE4X4drzI&amp;m=5qg3-agefNMSj3n3OG_XftVQnc2Gz_dBzXLxhCYQMeA&amp;s=0OuS-60D3gBq-bnJOnrCaxT7kHU-t83f-yiH6O9Ves0&amp;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6859" y="118915"/>
            <a:ext cx="8012951" cy="450663"/>
          </a:xfrm>
        </p:spPr>
        <p:txBody>
          <a:bodyPr/>
          <a:lstStyle/>
          <a:p>
            <a:r>
              <a:rPr lang="en-US" dirty="0"/>
              <a:t>Proposal 1 (1/2)</a:t>
            </a:r>
            <a:endParaRPr lang="en-US" dirty="0">
              <a:solidFill>
                <a:srgbClr val="FF0000"/>
              </a:solidFill>
            </a:endParaRPr>
          </a:p>
        </p:txBody>
      </p:sp>
      <p:sp>
        <p:nvSpPr>
          <p:cNvPr id="3" name="Content Placeholder 2"/>
          <p:cNvSpPr>
            <a:spLocks noGrp="1"/>
          </p:cNvSpPr>
          <p:nvPr>
            <p:ph sz="quarter" idx="10"/>
          </p:nvPr>
        </p:nvSpPr>
        <p:spPr>
          <a:xfrm>
            <a:off x="52786" y="737092"/>
            <a:ext cx="9091214" cy="5541661"/>
          </a:xfrm>
        </p:spPr>
        <p:txBody>
          <a:bodyPr/>
          <a:lstStyle/>
          <a:p>
            <a:pPr marL="0" indent="0">
              <a:buNone/>
            </a:pPr>
            <a:r>
              <a:rPr lang="en-US" u="sng" dirty="0"/>
              <a:t>Proposal.</a:t>
            </a:r>
            <a:endParaRPr lang="en-US" dirty="0"/>
          </a:p>
          <a:p>
            <a:pPr marL="0" indent="0">
              <a:buNone/>
            </a:pPr>
            <a:r>
              <a:rPr lang="en-US" dirty="0"/>
              <a:t>Applications of strings regarding terms beyond the 2012 AGB rules with geographic meaning shall be subject to an obligation of the applicant to contact the relevant public authorities, in order to put them on notice.</a:t>
            </a:r>
            <a:br>
              <a:rPr lang="en-US" dirty="0"/>
            </a:br>
            <a:br>
              <a:rPr lang="en-US" dirty="0"/>
            </a:br>
            <a:r>
              <a:rPr lang="en-US" u="sng" dirty="0"/>
              <a:t>Affected Strings.</a:t>
            </a:r>
            <a:r>
              <a:rPr lang="en-US" dirty="0"/>
              <a:t> </a:t>
            </a:r>
          </a:p>
          <a:p>
            <a:pPr marL="0" indent="0">
              <a:buNone/>
            </a:pPr>
            <a:r>
              <a:rPr lang="en-US" dirty="0"/>
              <a:t>(a) Exact matches of adjectival forms of country names (as set out in the ISO 3166-1 list), in the official language(s) of the country in question. The adjectival forms of country names shall be found on the World Bank Country Names and Adjectives list (</a:t>
            </a:r>
            <a:r>
              <a:rPr lang="en-US" u="sng" dirty="0">
                <a:hlinkClick r:id="rId2"/>
              </a:rPr>
              <a:t>World Bank List[siteresources.worldbank.org]</a:t>
            </a:r>
            <a:r>
              <a:rPr lang="en-US" dirty="0"/>
              <a:t>).</a:t>
            </a:r>
          </a:p>
          <a:p>
            <a:pPr marL="0" indent="0">
              <a:buNone/>
            </a:pPr>
            <a:r>
              <a:rPr lang="en-US" dirty="0"/>
              <a:t>(b) Other terms with geographic meaning, as notified by GAC Members states or other UN Member states to the ICANN Organization within a deadline of 12 months following the adoption of this proposal. In such notifications the interested countries must provide the source in national law for considering the relevant term as especially protected; The list of notified terms shall be made publicly available by ICANN Org.</a:t>
            </a:r>
          </a:p>
        </p:txBody>
      </p:sp>
    </p:spTree>
    <p:extLst>
      <p:ext uri="{BB962C8B-B14F-4D97-AF65-F5344CB8AC3E}">
        <p14:creationId xmlns:p14="http://schemas.microsoft.com/office/powerpoint/2010/main" val="2303567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6859" y="118915"/>
            <a:ext cx="8012951" cy="450663"/>
          </a:xfrm>
        </p:spPr>
        <p:txBody>
          <a:bodyPr/>
          <a:lstStyle/>
          <a:p>
            <a:r>
              <a:rPr lang="en-US" dirty="0"/>
              <a:t>Proposal 1 (2/2)</a:t>
            </a:r>
            <a:endParaRPr lang="en-US" dirty="0">
              <a:solidFill>
                <a:srgbClr val="FF0000"/>
              </a:solidFill>
            </a:endParaRPr>
          </a:p>
        </p:txBody>
      </p:sp>
      <p:sp>
        <p:nvSpPr>
          <p:cNvPr id="3" name="Content Placeholder 2"/>
          <p:cNvSpPr>
            <a:spLocks noGrp="1"/>
          </p:cNvSpPr>
          <p:nvPr>
            <p:ph sz="quarter" idx="10"/>
          </p:nvPr>
        </p:nvSpPr>
        <p:spPr>
          <a:xfrm>
            <a:off x="52786" y="737092"/>
            <a:ext cx="9091214" cy="5541661"/>
          </a:xfrm>
        </p:spPr>
        <p:txBody>
          <a:bodyPr/>
          <a:lstStyle/>
          <a:p>
            <a:pPr marL="0" indent="0">
              <a:buNone/>
            </a:pPr>
            <a:r>
              <a:rPr lang="en-US" sz="1600" u="sng" dirty="0"/>
              <a:t>Contact details of interested countries</a:t>
            </a:r>
            <a:r>
              <a:rPr lang="en-US" sz="1600" dirty="0"/>
              <a:t>.</a:t>
            </a:r>
          </a:p>
          <a:p>
            <a:pPr marL="0" indent="0">
              <a:buNone/>
            </a:pPr>
            <a:r>
              <a:rPr lang="en-US" sz="1600" dirty="0"/>
              <a:t>Interested countries must provide relevant contact details to ICANN at least three (3) months in advance of the opening of each application window. </a:t>
            </a:r>
          </a:p>
          <a:p>
            <a:pPr marL="0" indent="0">
              <a:buNone/>
            </a:pPr>
            <a:r>
              <a:rPr lang="en-US" sz="1600" u="sng" dirty="0"/>
              <a:t>Obligation to contact interested countries.</a:t>
            </a:r>
            <a:endParaRPr lang="en-US" sz="1600" dirty="0"/>
          </a:p>
          <a:p>
            <a:pPr marL="0" indent="0">
              <a:buNone/>
            </a:pPr>
            <a:r>
              <a:rPr lang="en-US" sz="1600" dirty="0"/>
              <a:t>Applicants for such a term will then be under an obligation to contact the relevant country. Said obligation to contact must be fulfilled, at the latest, in the period between applications closing and reveal day, but an applicant may choose to notify earlier than this.</a:t>
            </a:r>
          </a:p>
          <a:p>
            <a:pPr marL="0" indent="0">
              <a:buNone/>
            </a:pPr>
            <a:r>
              <a:rPr lang="en-US" sz="1600" dirty="0"/>
              <a:t>Said obligation to put on notice the relevant country may be performed in an automatized fashion by ICANN Org, if the applicant so wishes. </a:t>
            </a:r>
          </a:p>
          <a:p>
            <a:pPr marL="0" indent="0">
              <a:buNone/>
            </a:pPr>
            <a:r>
              <a:rPr lang="en-US" sz="1600" u="sng" dirty="0"/>
              <a:t>No further legal effect.</a:t>
            </a:r>
            <a:endParaRPr lang="en-US" sz="1600" dirty="0"/>
          </a:p>
          <a:p>
            <a:pPr marL="0" indent="0">
              <a:buNone/>
            </a:pPr>
            <a:r>
              <a:rPr lang="en-US" sz="1600" dirty="0"/>
              <a:t>There is no further obligation whatsoever arising from this provision and it may not be construed as requiring a letter of non-objection from the relevant public authority. Nothing in this section may be construed against an applicant or ICANN Org as an admission that the applicant or ICANN Org believes that the Affected String is geographical in nature, is protected under law, or that the relevant government has any particular right to take action against an application for the TLD consisting of the Affected String.</a:t>
            </a:r>
          </a:p>
        </p:txBody>
      </p:sp>
    </p:spTree>
    <p:extLst>
      <p:ext uri="{BB962C8B-B14F-4D97-AF65-F5344CB8AC3E}">
        <p14:creationId xmlns:p14="http://schemas.microsoft.com/office/powerpoint/2010/main" val="3128848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6859" y="118915"/>
            <a:ext cx="8012951" cy="450663"/>
          </a:xfrm>
        </p:spPr>
        <p:txBody>
          <a:bodyPr/>
          <a:lstStyle/>
          <a:p>
            <a:r>
              <a:rPr lang="en-US" dirty="0"/>
              <a:t>Proposal 2 </a:t>
            </a:r>
            <a:r>
              <a:rPr lang="en-US" dirty="0">
                <a:solidFill>
                  <a:schemeClr val="tx1"/>
                </a:solidFill>
              </a:rPr>
              <a:t>(1/2)</a:t>
            </a:r>
          </a:p>
        </p:txBody>
      </p:sp>
      <p:sp>
        <p:nvSpPr>
          <p:cNvPr id="3" name="Content Placeholder 2"/>
          <p:cNvSpPr>
            <a:spLocks noGrp="1"/>
          </p:cNvSpPr>
          <p:nvPr>
            <p:ph sz="quarter" idx="10"/>
          </p:nvPr>
        </p:nvSpPr>
        <p:spPr>
          <a:xfrm>
            <a:off x="426859" y="1104956"/>
            <a:ext cx="8439810" cy="5012066"/>
          </a:xfrm>
        </p:spPr>
        <p:txBody>
          <a:bodyPr/>
          <a:lstStyle/>
          <a:p>
            <a:pPr marL="0" indent="0">
              <a:buNone/>
            </a:pPr>
            <a:r>
              <a:rPr lang="en-US" sz="1800" u="sng" dirty="0"/>
              <a:t>Proposal. </a:t>
            </a:r>
            <a:r>
              <a:rPr lang="en-US" sz="1800" dirty="0"/>
              <a:t>There should be an Early Reveal Process, which is an opportunity for national governments to receive early notification about particular applications so that they can take whatever steps they wish to take. </a:t>
            </a:r>
          </a:p>
          <a:p>
            <a:pPr marL="0" indent="0">
              <a:buNone/>
            </a:pPr>
            <a:r>
              <a:rPr lang="en-US" sz="1800" u="sng" dirty="0"/>
              <a:t>Affected Strings.</a:t>
            </a:r>
            <a:r>
              <a:rPr lang="en-US" sz="1800" dirty="0"/>
              <a:t> Exact matches of adjectival forms of country names (as set out in the ISO 3166-1 list), in the official language(s) of the country in question, shall be subject to the Early Reveal Process described below. The adjectival forms of country names shall be found on the World Bank Country Names and Adjectives list (</a:t>
            </a:r>
            <a:r>
              <a:rPr lang="en-US" sz="1800" u="sng" dirty="0">
                <a:hlinkClick r:id="rId2"/>
              </a:rPr>
              <a:t>World Bank List [siteresources.worldbank.org]</a:t>
            </a:r>
            <a:r>
              <a:rPr lang="en-US" sz="1800" dirty="0"/>
              <a:t>). </a:t>
            </a:r>
            <a:endParaRPr lang="en-US" sz="1800" dirty="0">
              <a:solidFill>
                <a:srgbClr val="FF0000"/>
              </a:solidFill>
            </a:endParaRPr>
          </a:p>
          <a:p>
            <a:pPr marL="0" indent="0">
              <a:buNone/>
            </a:pPr>
            <a:r>
              <a:rPr lang="en-US" sz="1800" u="sng" dirty="0"/>
              <a:t>Purpose.</a:t>
            </a:r>
            <a:r>
              <a:rPr lang="en-US" sz="1800" dirty="0"/>
              <a:t> The purpose of the Early Reveal Process is to provide early notice to relevant national governments regarding new gTLD applications for exact matches to adjectival forms of country names found on the World Bank List.</a:t>
            </a:r>
          </a:p>
          <a:p>
            <a:pPr marL="0" indent="0">
              <a:buNone/>
            </a:pPr>
            <a:r>
              <a:rPr lang="en-US" sz="1800" u="sng" dirty="0"/>
              <a:t>Notification by National Governments.</a:t>
            </a:r>
            <a:r>
              <a:rPr lang="en-US" sz="1800" dirty="0"/>
              <a:t> Interested national governments must provide relevant contact details to ICANN at least three (3) months in advance of the opening of each application window.</a:t>
            </a:r>
            <a:endParaRPr lang="en-US" sz="1800" u="sng" dirty="0"/>
          </a:p>
          <a:p>
            <a:endParaRPr lang="en-US" sz="1600" dirty="0">
              <a:solidFill>
                <a:srgbClr val="FF0000"/>
              </a:solidFill>
            </a:endParaRPr>
          </a:p>
        </p:txBody>
      </p:sp>
    </p:spTree>
    <p:extLst>
      <p:ext uri="{BB962C8B-B14F-4D97-AF65-F5344CB8AC3E}">
        <p14:creationId xmlns:p14="http://schemas.microsoft.com/office/powerpoint/2010/main" val="168702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6859" y="118915"/>
            <a:ext cx="8012951" cy="450663"/>
          </a:xfrm>
        </p:spPr>
        <p:txBody>
          <a:bodyPr/>
          <a:lstStyle/>
          <a:p>
            <a:r>
              <a:rPr lang="en-US" dirty="0"/>
              <a:t>Proposal 2 (2/2)</a:t>
            </a:r>
            <a:endParaRPr lang="en-US" dirty="0">
              <a:solidFill>
                <a:schemeClr val="tx1"/>
              </a:solidFill>
            </a:endParaRPr>
          </a:p>
        </p:txBody>
      </p:sp>
      <p:sp>
        <p:nvSpPr>
          <p:cNvPr id="3" name="Content Placeholder 2"/>
          <p:cNvSpPr>
            <a:spLocks noGrp="1"/>
          </p:cNvSpPr>
          <p:nvPr>
            <p:ph sz="quarter" idx="10"/>
          </p:nvPr>
        </p:nvSpPr>
        <p:spPr>
          <a:xfrm>
            <a:off x="426859" y="905258"/>
            <a:ext cx="8012951" cy="5541661"/>
          </a:xfrm>
        </p:spPr>
        <p:txBody>
          <a:bodyPr/>
          <a:lstStyle/>
          <a:p>
            <a:pPr marL="0" indent="0">
              <a:buNone/>
            </a:pPr>
            <a:r>
              <a:rPr lang="en-US" u="sng" dirty="0"/>
              <a:t>Notification to National Governments.</a:t>
            </a:r>
            <a:r>
              <a:rPr lang="en-US" dirty="0"/>
              <a:t>  As soon as possible after, but never before, the close of each application window , but no later than 1 month after the close, ICANN Org should reveal relevant applied-for terms and applicant contact information to those national governments who provided contact information. </a:t>
            </a:r>
          </a:p>
          <a:p>
            <a:pPr marL="0" indent="0">
              <a:buNone/>
            </a:pPr>
            <a:r>
              <a:rPr lang="en-US" u="sng" dirty="0"/>
              <a:t>Notice by ICANN.</a:t>
            </a:r>
            <a:r>
              <a:rPr lang="en-US" b="1" dirty="0"/>
              <a:t> </a:t>
            </a:r>
            <a:r>
              <a:rPr lang="en-US" dirty="0"/>
              <a:t>ICANN Org will provide notice of the Affected Strings to National Governments who timely submit their contact information. There is no obligation for applicants arising from this Early Reveal Process to seek  a letter of consent/non-objection from the relevant public authority. </a:t>
            </a:r>
          </a:p>
          <a:p>
            <a:pPr marL="0" indent="0">
              <a:buNone/>
            </a:pPr>
            <a:r>
              <a:rPr lang="en-US" u="sng" dirty="0"/>
              <a:t>No Legal Effect.</a:t>
            </a:r>
            <a:r>
              <a:rPr lang="en-US" dirty="0"/>
              <a:t>  Nothing in this section may be construed against an applicant or ICANN Org as an admission that the applicant or ICANN Org believes that the Affected String is geographical in nature, is protected under law, or that the relevant government has any particular right to take action against an application for the TLD consisting of the Affected String.</a:t>
            </a:r>
          </a:p>
        </p:txBody>
      </p:sp>
    </p:spTree>
    <p:extLst>
      <p:ext uri="{BB962C8B-B14F-4D97-AF65-F5344CB8AC3E}">
        <p14:creationId xmlns:p14="http://schemas.microsoft.com/office/powerpoint/2010/main" val="3562519371"/>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20170607 (2).potx" id="{F2E86674-818B-4AF6-B9A5-625A3A795F51}" vid="{F6BB203E-BAFC-494B-A50F-57F1DB9FFF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 PPT Template 4x3 20170620 (1)</Template>
  <TotalTime>21828</TotalTime>
  <Words>98</Words>
  <Application>Microsoft Macintosh PowerPoint</Application>
  <PresentationFormat>On-screen Show (4:3)</PresentationFormat>
  <Paragraphs>22</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Wingdings</vt:lpstr>
      <vt:lpstr>ICANNPPT_Arial_4x3_June 2017_potx</vt:lpstr>
      <vt:lpstr>Proposal 1 (1/2)</vt:lpstr>
      <vt:lpstr>Proposal 1 (2/2)</vt:lpstr>
      <vt:lpstr>Proposal 2 (1/2)</vt:lpstr>
      <vt:lpstr>Proposal 2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Emily Barabas</dc:creator>
  <cp:lastModifiedBy>Emily Barabas</cp:lastModifiedBy>
  <cp:revision>98</cp:revision>
  <cp:lastPrinted>2019-08-19T18:34:16Z</cp:lastPrinted>
  <dcterms:created xsi:type="dcterms:W3CDTF">2017-12-05T11:18:13Z</dcterms:created>
  <dcterms:modified xsi:type="dcterms:W3CDTF">2019-08-30T06:17:23Z</dcterms:modified>
</cp:coreProperties>
</file>