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540" r:id="rId2"/>
    <p:sldId id="709" r:id="rId3"/>
    <p:sldId id="756" r:id="rId4"/>
    <p:sldId id="744" r:id="rId5"/>
    <p:sldId id="758" r:id="rId6"/>
    <p:sldId id="746" r:id="rId7"/>
    <p:sldId id="747" r:id="rId8"/>
    <p:sldId id="764" r:id="rId9"/>
    <p:sldId id="765" r:id="rId10"/>
    <p:sldId id="766" r:id="rId11"/>
    <p:sldId id="767" r:id="rId12"/>
    <p:sldId id="769" r:id="rId13"/>
    <p:sldId id="768" r:id="rId14"/>
    <p:sldId id="74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EDE"/>
    <a:srgbClr val="000000"/>
    <a:srgbClr val="0B2F49"/>
    <a:srgbClr val="002B49"/>
    <a:srgbClr val="9C240F"/>
    <a:srgbClr val="CB460F"/>
    <a:srgbClr val="FA5B36"/>
    <a:srgbClr val="0E4B91"/>
    <a:srgbClr val="18548A"/>
    <a:srgbClr val="15538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43" autoAdjust="0"/>
    <p:restoredTop sz="94088" autoAdjust="0"/>
  </p:normalViewPr>
  <p:slideViewPr>
    <p:cSldViewPr snapToGrid="0" snapToObjects="1">
      <p:cViewPr varScale="1">
        <p:scale>
          <a:sx n="112" d="100"/>
          <a:sy n="112" d="100"/>
        </p:scale>
        <p:origin x="1552" y="192"/>
      </p:cViewPr>
      <p:guideLst>
        <p:guide orient="horz" pos="1416"/>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6/14/18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6/14/18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stylized agenda slide</a:t>
            </a:r>
            <a:r>
              <a:rPr lang="en-US" baseline="0" dirty="0"/>
              <a:t> for your presentation.</a:t>
            </a:r>
          </a:p>
          <a:p>
            <a:endParaRPr lang="en-US" baseline="0" dirty="0"/>
          </a:p>
          <a:p>
            <a:r>
              <a:rPr lang="en-US" dirty="0"/>
              <a:t>To</a:t>
            </a:r>
            <a:r>
              <a:rPr lang="en-US" baseline="0" dirty="0"/>
              <a:t> </a:t>
            </a:r>
            <a:r>
              <a:rPr lang="en-US" dirty="0"/>
              <a:t>delete a box,</a:t>
            </a:r>
            <a:r>
              <a:rPr lang="en-US" baseline="0" dirty="0"/>
              <a:t> </a:t>
            </a:r>
            <a:r>
              <a:rPr lang="en-US" dirty="0"/>
              <a:t>if there are too many boxes,</a:t>
            </a:r>
            <a:r>
              <a:rPr lang="en-US" baseline="0" dirty="0"/>
              <a:t> click the edge of the box, ensure the entire box is highlighted, then DELETE.  </a:t>
            </a:r>
          </a:p>
          <a:p>
            <a:endParaRPr lang="en-US" baseline="0" dirty="0"/>
          </a:p>
          <a:p>
            <a:r>
              <a:rPr lang="en-US" baseline="0" dirty="0"/>
              <a:t>To update the numbers and text, click inside the circle for the numbers or in the box for the text, revise the text.</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a:t>
            </a:fld>
            <a:endParaRPr lang="en-US"/>
          </a:p>
        </p:txBody>
      </p:sp>
    </p:spTree>
    <p:extLst>
      <p:ext uri="{BB962C8B-B14F-4D97-AF65-F5344CB8AC3E}">
        <p14:creationId xmlns:p14="http://schemas.microsoft.com/office/powerpoint/2010/main" val="502138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14</a:t>
            </a:fld>
            <a:endParaRPr lang="en-US"/>
          </a:p>
        </p:txBody>
      </p:sp>
    </p:spTree>
    <p:extLst>
      <p:ext uri="{BB962C8B-B14F-4D97-AF65-F5344CB8AC3E}">
        <p14:creationId xmlns:p14="http://schemas.microsoft.com/office/powerpoint/2010/main" val="2208048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20.emf"/><Relationship Id="rId16" Type="http://schemas.openxmlformats.org/officeDocument/2006/relationships/image" Target="../media/image25.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3.png"/><Relationship Id="rId5" Type="http://schemas.openxmlformats.org/officeDocument/2006/relationships/image" Target="../media/image21.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6.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7744845"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7744845"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7744845"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7744845"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4" y="3562904"/>
            <a:ext cx="7744845"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4" y="4252817"/>
            <a:ext cx="7744845"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4" y="4544352"/>
            <a:ext cx="7744845"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4" y="2854692"/>
            <a:ext cx="7744845"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3"/>
                </a:rPr>
                <a:t>flickr.com</a:t>
              </a:r>
              <a:r>
                <a:rPr lang="en-US" sz="1400">
                  <a:solidFill>
                    <a:srgbClr val="0A304B"/>
                  </a:solidFill>
                  <a:latin typeface="+mn-lt"/>
                  <a:ea typeface="Segoe UI" panose="020B0502040204020203" pitchFamily="34" charset="0"/>
                  <a:cs typeface="Arial"/>
                  <a:hlinkClick r:id="rId3"/>
                </a:rPr>
                <a:t>/</a:t>
              </a:r>
              <a:r>
                <a:rPr lang="en-US" sz="1400" err="1">
                  <a:solidFill>
                    <a:srgbClr val="0A304B"/>
                  </a:solidFill>
                  <a:latin typeface="+mn-lt"/>
                  <a:ea typeface="Segoe UI" panose="020B0502040204020203" pitchFamily="34" charset="0"/>
                  <a:cs typeface="Arial"/>
                  <a:hlinkClick r:id="rId3"/>
                </a:rPr>
                <a:t>icann</a:t>
              </a:r>
              <a:endParaRPr lang="en-US" sz="140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6"/>
                </a:rPr>
                <a:t>linkedin</a:t>
              </a:r>
              <a:r>
                <a:rPr lang="en-US" sz="1400">
                  <a:solidFill>
                    <a:srgbClr val="0A304B"/>
                  </a:solidFill>
                  <a:latin typeface="+mn-lt"/>
                  <a:ea typeface="Segoe UI" panose="020B0502040204020203" pitchFamily="34" charset="0"/>
                  <a:cs typeface="Arial"/>
                  <a:hlinkClick r:id="rId6"/>
                </a:rPr>
                <a:t>/company/</a:t>
              </a:r>
              <a:r>
                <a:rPr lang="en-US" sz="1400" err="1">
                  <a:solidFill>
                    <a:srgbClr val="0A304B"/>
                  </a:solidFill>
                  <a:latin typeface="+mn-lt"/>
                  <a:ea typeface="Segoe UI" panose="020B0502040204020203" pitchFamily="34" charset="0"/>
                  <a:cs typeface="Arial"/>
                  <a:hlinkClick r:id="rId6"/>
                </a:rPr>
                <a:t>icann</a:t>
              </a:r>
              <a:endParaRPr lang="en-US" sz="140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9"/>
                </a:rPr>
                <a:t>@</a:t>
              </a:r>
              <a:r>
                <a:rPr lang="en-US" sz="1400" err="1">
                  <a:solidFill>
                    <a:srgbClr val="0A304B"/>
                  </a:solidFill>
                  <a:latin typeface="+mn-lt"/>
                  <a:ea typeface="Segoe UI" panose="020B0502040204020203" pitchFamily="34" charset="0"/>
                  <a:cs typeface="Arial"/>
                  <a:hlinkClick r:id="rId9"/>
                </a:rPr>
                <a:t>icann</a:t>
              </a:r>
              <a:endParaRPr lang="en-US" sz="140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12"/>
                </a:rPr>
                <a:t>facebook.com/</a:t>
              </a:r>
              <a:r>
                <a:rPr lang="en-US" sz="1400" err="1">
                  <a:solidFill>
                    <a:srgbClr val="0A304B"/>
                  </a:solidFill>
                  <a:latin typeface="+mn-lt"/>
                  <a:ea typeface="Segoe UI" panose="020B0502040204020203" pitchFamily="34" charset="0"/>
                  <a:cs typeface="Arial"/>
                  <a:hlinkClick r:id="rId12"/>
                </a:rPr>
                <a:t>icannorg</a:t>
              </a:r>
              <a:r>
                <a:rPr lang="en-US" sz="1400">
                  <a:solidFill>
                    <a:srgbClr val="0A304B"/>
                  </a:solidFill>
                  <a:latin typeface="+mn-lt"/>
                  <a:ea typeface="Segoe UI" panose="020B0502040204020203" pitchFamily="34" charset="0"/>
                  <a:cs typeface="Arial"/>
                  <a:hlinkClick r:id="rId12"/>
                </a:rPr>
                <a:t> </a:t>
              </a:r>
              <a:endParaRPr lang="en-US" sz="140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17"/>
                </a:rPr>
                <a:t>youtube.com/</a:t>
              </a:r>
              <a:r>
                <a:rPr lang="en-US" sz="1400" err="1">
                  <a:solidFill>
                    <a:srgbClr val="0A304B"/>
                  </a:solidFill>
                  <a:latin typeface="+mn-lt"/>
                  <a:ea typeface="Segoe UI" panose="020B0502040204020203" pitchFamily="34" charset="0"/>
                  <a:cs typeface="Arial"/>
                  <a:hlinkClick r:id="rId17"/>
                </a:rPr>
                <a:t>icannnews</a:t>
              </a:r>
              <a:endParaRPr lang="en-US" sz="140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18"/>
                </a:rPr>
                <a:t>soundcloud</a:t>
              </a:r>
              <a:r>
                <a:rPr lang="en-US" sz="1400">
                  <a:solidFill>
                    <a:srgbClr val="0A304B"/>
                  </a:solidFill>
                  <a:latin typeface="+mn-lt"/>
                  <a:ea typeface="Segoe UI" panose="020B0502040204020203" pitchFamily="34" charset="0"/>
                  <a:cs typeface="Arial"/>
                  <a:hlinkClick r:id="rId18"/>
                </a:rPr>
                <a:t>/</a:t>
              </a:r>
              <a:r>
                <a:rPr lang="en-US" sz="1400" err="1">
                  <a:solidFill>
                    <a:srgbClr val="0A304B"/>
                  </a:solidFill>
                  <a:latin typeface="+mn-lt"/>
                  <a:ea typeface="Segoe UI" panose="020B0502040204020203" pitchFamily="34" charset="0"/>
                  <a:cs typeface="Arial"/>
                  <a:hlinkClick r:id="rId18"/>
                </a:rPr>
                <a:t>icann</a:t>
              </a:r>
              <a:endParaRPr lang="en-US" sz="140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20"/>
                </a:rPr>
                <a:t>slideshare</a:t>
              </a:r>
              <a:r>
                <a:rPr lang="en-US" sz="1400">
                  <a:solidFill>
                    <a:srgbClr val="0A304B"/>
                  </a:solidFill>
                  <a:latin typeface="+mn-lt"/>
                  <a:ea typeface="Segoe UI" panose="020B0502040204020203" pitchFamily="34" charset="0"/>
                  <a:cs typeface="Arial"/>
                  <a:hlinkClick r:id="rId20"/>
                </a:rPr>
                <a:t>/</a:t>
              </a:r>
              <a:r>
                <a:rPr lang="en-US" sz="1400" err="1">
                  <a:solidFill>
                    <a:srgbClr val="0A304B"/>
                  </a:solidFill>
                  <a:latin typeface="+mn-lt"/>
                  <a:ea typeface="Segoe UI" panose="020B0502040204020203" pitchFamily="34" charset="0"/>
                  <a:cs typeface="Arial"/>
                  <a:hlinkClick r:id="rId20"/>
                </a:rPr>
                <a:t>icannpresentations</a:t>
              </a:r>
              <a:endParaRPr lang="en-US" sz="140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itle 4"/>
          <p:cNvSpPr>
            <a:spLocks noGrp="1"/>
          </p:cNvSpPr>
          <p:nvPr>
            <p:ph type="title" hasCustomPrompt="1"/>
          </p:nvPr>
        </p:nvSpPr>
        <p:spPr>
          <a:xfrm>
            <a:off x="2086472" y="2363562"/>
            <a:ext cx="4724634" cy="801345"/>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dirty="0"/>
              <a:t>Drag picture to placeholder or click icon to add</a:t>
            </a:r>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dirty="0"/>
              <a:t>Drag picture to placeholder or click icon to add</a:t>
            </a:r>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0" cstate="screen">
            <a:extLst>
              <a:ext uri="{28A0092B-C50C-407E-A947-70E740481C1C}">
                <a14:useLocalDpi xmlns:a14="http://schemas.microsoft.com/office/drawing/2010/main"/>
              </a:ext>
            </a:extLst>
          </a:blip>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tiff"/><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Insert title here</a:t>
            </a:r>
            <a:br>
              <a:rPr lang="en-US"/>
            </a:br>
            <a:r>
              <a:rPr lang="en-US"/>
              <a:t>(75 characters maximum)</a:t>
            </a:r>
            <a:endParaRPr lang="en-US" dirty="0"/>
          </a:p>
        </p:txBody>
      </p:sp>
      <p:sp>
        <p:nvSpPr>
          <p:cNvPr id="3" name="Text Placeholder 2"/>
          <p:cNvSpPr>
            <a:spLocks noGrp="1"/>
          </p:cNvSpPr>
          <p:nvPr>
            <p:ph type="body" sz="quarter" idx="10"/>
          </p:nvPr>
        </p:nvSpPr>
        <p:spPr/>
        <p:txBody>
          <a:bodyPr/>
          <a:lstStyle/>
          <a:p>
            <a:r>
              <a:rPr lang="en-US"/>
              <a:t>Name of Presenter</a:t>
            </a:r>
            <a:endParaRPr lang="en-US" dirty="0"/>
          </a:p>
        </p:txBody>
      </p:sp>
      <p:sp>
        <p:nvSpPr>
          <p:cNvPr id="4" name="Text Placeholder 3"/>
          <p:cNvSpPr>
            <a:spLocks noGrp="1"/>
          </p:cNvSpPr>
          <p:nvPr>
            <p:ph type="body" sz="quarter" idx="11"/>
          </p:nvPr>
        </p:nvSpPr>
        <p:spPr/>
        <p:txBody>
          <a:bodyPr>
            <a:normAutofit lnSpcReduction="10000"/>
          </a:bodyPr>
          <a:lstStyle/>
          <a:p>
            <a:r>
              <a:rPr lang="en-US"/>
              <a:t>Event Name</a:t>
            </a:r>
            <a:endParaRPr lang="en-US" dirty="0"/>
          </a:p>
        </p:txBody>
      </p:sp>
      <p:sp>
        <p:nvSpPr>
          <p:cNvPr id="5" name="Text Placeholder 4"/>
          <p:cNvSpPr>
            <a:spLocks noGrp="1"/>
          </p:cNvSpPr>
          <p:nvPr>
            <p:ph type="body" sz="quarter" idx="12"/>
          </p:nvPr>
        </p:nvSpPr>
        <p:spPr/>
        <p:txBody>
          <a:bodyPr/>
          <a:lstStyle/>
          <a:p>
            <a:r>
              <a:rPr lang="en-US"/>
              <a:t>DD Month 2017</a:t>
            </a:r>
            <a:endParaRPr lang="en-US" dirty="0"/>
          </a:p>
        </p:txBody>
      </p:sp>
      <p:sp>
        <p:nvSpPr>
          <p:cNvPr id="6" name="Text Placeholder 5"/>
          <p:cNvSpPr>
            <a:spLocks noGrp="1"/>
          </p:cNvSpPr>
          <p:nvPr>
            <p:ph type="body" sz="quarter" idx="13"/>
          </p:nvPr>
        </p:nvSpPr>
        <p:spPr/>
        <p:txBody>
          <a:bodyPr/>
          <a:lstStyle/>
          <a:p>
            <a:r>
              <a:rPr lang="en-US"/>
              <a:t>Insert subtitle here (75 characters maximum)</a:t>
            </a:r>
            <a:endParaRPr lang="en-US" dirty="0"/>
          </a:p>
        </p:txBody>
      </p:sp>
      <p:pic>
        <p:nvPicPr>
          <p:cNvPr id="7" name="Picture 6">
            <a:extLst>
              <a:ext uri="{FF2B5EF4-FFF2-40B4-BE49-F238E27FC236}">
                <a16:creationId xmlns:a16="http://schemas.microsoft.com/office/drawing/2014/main" id="{1EAFB2C5-11BD-6E4E-89CA-427DB4D9B3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B49B76A0-F9F5-9B49-9C31-08B4F83E5B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9333" y="-15789"/>
            <a:ext cx="4611600" cy="2751797"/>
          </a:xfrm>
          <a:prstGeom prst="rect">
            <a:avLst/>
          </a:prstGeom>
        </p:spPr>
      </p:pic>
      <p:sp>
        <p:nvSpPr>
          <p:cNvPr id="9" name="TextBox 8">
            <a:extLst>
              <a:ext uri="{FF2B5EF4-FFF2-40B4-BE49-F238E27FC236}">
                <a16:creationId xmlns:a16="http://schemas.microsoft.com/office/drawing/2014/main" id="{30856B24-C4F4-4140-A78B-FDF336AB9C71}"/>
              </a:ext>
            </a:extLst>
          </p:cNvPr>
          <p:cNvSpPr txBox="1"/>
          <p:nvPr/>
        </p:nvSpPr>
        <p:spPr>
          <a:xfrm>
            <a:off x="0" y="5121104"/>
            <a:ext cx="9144000" cy="1354217"/>
          </a:xfrm>
          <a:prstGeom prst="rect">
            <a:avLst/>
          </a:prstGeom>
          <a:noFill/>
        </p:spPr>
        <p:txBody>
          <a:bodyPr wrap="square" lIns="0" tIns="0" rIns="0" bIns="0" rtlCol="0">
            <a:spAutoFit/>
          </a:bodyPr>
          <a:lstStyle/>
          <a:p>
            <a:pPr algn="ctr"/>
            <a:r>
              <a:rPr lang="en-US" sz="3200" b="1" dirty="0">
                <a:solidFill>
                  <a:schemeClr val="bg1"/>
                </a:solidFill>
                <a:cs typeface="Source Sans Pro"/>
              </a:rPr>
              <a:t>Rights Protection Mechanisms (RPMS)</a:t>
            </a:r>
          </a:p>
          <a:p>
            <a:pPr algn="ctr"/>
            <a:r>
              <a:rPr lang="en-US" sz="3200" b="1" dirty="0">
                <a:solidFill>
                  <a:schemeClr val="bg1"/>
                </a:solidFill>
                <a:cs typeface="Source Sans Pro"/>
              </a:rPr>
              <a:t>Policy Development Process</a:t>
            </a:r>
          </a:p>
          <a:p>
            <a:pPr algn="ctr"/>
            <a:r>
              <a:rPr lang="en-US" sz="2400" b="1" dirty="0">
                <a:solidFill>
                  <a:schemeClr val="bg1"/>
                </a:solidFill>
                <a:cs typeface="Source Sans Pro"/>
              </a:rPr>
              <a:t>JUNE 2018</a:t>
            </a:r>
          </a:p>
        </p:txBody>
      </p:sp>
    </p:spTree>
    <p:extLst>
      <p:ext uri="{BB962C8B-B14F-4D97-AF65-F5344CB8AC3E}">
        <p14:creationId xmlns:p14="http://schemas.microsoft.com/office/powerpoint/2010/main" val="315617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Issues Identified and Possible Actions, Cont.</a:t>
            </a:r>
          </a:p>
        </p:txBody>
      </p:sp>
      <p:sp>
        <p:nvSpPr>
          <p:cNvPr id="3" name="Content Placeholder 2"/>
          <p:cNvSpPr>
            <a:spLocks noGrp="1"/>
          </p:cNvSpPr>
          <p:nvPr>
            <p:ph sz="quarter" idx="10"/>
          </p:nvPr>
        </p:nvSpPr>
        <p:spPr>
          <a:xfrm>
            <a:off x="563880" y="730630"/>
            <a:ext cx="7907338" cy="5578730"/>
          </a:xfrm>
        </p:spPr>
        <p:txBody>
          <a:bodyPr/>
          <a:lstStyle/>
          <a:p>
            <a:pPr marL="0" indent="0">
              <a:spcBef>
                <a:spcPts val="600"/>
              </a:spcBef>
              <a:spcAft>
                <a:spcPts val="600"/>
              </a:spcAft>
              <a:buNone/>
            </a:pPr>
            <a:r>
              <a:rPr lang="en-US" sz="2400" b="1" dirty="0"/>
              <a:t>Discussion:</a:t>
            </a:r>
          </a:p>
          <a:p>
            <a:pPr>
              <a:spcBef>
                <a:spcPts val="300"/>
              </a:spcBef>
              <a:spcAft>
                <a:spcPts val="300"/>
              </a:spcAft>
            </a:pPr>
            <a:r>
              <a:rPr lang="en-US" sz="2200" dirty="0"/>
              <a:t>Highlight the second response and revisit at an appropriate time.</a:t>
            </a:r>
          </a:p>
          <a:p>
            <a:pPr>
              <a:spcBef>
                <a:spcPts val="300"/>
              </a:spcBef>
              <a:spcAft>
                <a:spcPts val="300"/>
              </a:spcAft>
            </a:pPr>
            <a:r>
              <a:rPr lang="en-US" sz="2200" dirty="0"/>
              <a:t>Regarding remedies, consider an option of a voluntary (negotiated) transfer from a losing respondent to a prevailing complainant before the domain expires. There are negotiated transfers taking place, not sure how they are implemented. </a:t>
            </a:r>
          </a:p>
          <a:p>
            <a:pPr>
              <a:spcBef>
                <a:spcPts val="300"/>
              </a:spcBef>
              <a:spcAft>
                <a:spcPts val="300"/>
              </a:spcAft>
            </a:pPr>
            <a:r>
              <a:rPr lang="en-US" sz="2200" dirty="0"/>
              <a:t>It would be interesting to look at the suggested remedies to see if they were considered in the history of the promulgation of the URS: </a:t>
            </a:r>
          </a:p>
          <a:p>
            <a:pPr lvl="1">
              <a:spcBef>
                <a:spcPts val="300"/>
              </a:spcBef>
              <a:spcAft>
                <a:spcPts val="300"/>
              </a:spcAft>
            </a:pPr>
            <a:r>
              <a:rPr lang="en-US" sz="2200" dirty="0"/>
              <a:t>"a right of first refusal to purchase the domain when it next becomes available." and </a:t>
            </a:r>
          </a:p>
          <a:p>
            <a:pPr lvl="1">
              <a:spcBef>
                <a:spcPts val="300"/>
              </a:spcBef>
              <a:spcAft>
                <a:spcPts val="300"/>
              </a:spcAft>
            </a:pPr>
            <a:r>
              <a:rPr lang="en-US" sz="2200" dirty="0"/>
              <a:t>"an established process for requesting suspension renewals”.</a:t>
            </a:r>
          </a:p>
        </p:txBody>
      </p:sp>
    </p:spTree>
    <p:extLst>
      <p:ext uri="{BB962C8B-B14F-4D97-AF65-F5344CB8AC3E}">
        <p14:creationId xmlns:p14="http://schemas.microsoft.com/office/powerpoint/2010/main" val="3423268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Issues Identified and Possible Actions, Cont.</a:t>
            </a:r>
          </a:p>
        </p:txBody>
      </p:sp>
      <p:sp>
        <p:nvSpPr>
          <p:cNvPr id="3" name="Content Placeholder 2"/>
          <p:cNvSpPr>
            <a:spLocks noGrp="1"/>
          </p:cNvSpPr>
          <p:nvPr>
            <p:ph sz="quarter" idx="10"/>
          </p:nvPr>
        </p:nvSpPr>
        <p:spPr>
          <a:xfrm>
            <a:off x="609600" y="833500"/>
            <a:ext cx="7907338" cy="800990"/>
          </a:xfrm>
        </p:spPr>
        <p:txBody>
          <a:bodyPr/>
          <a:lstStyle/>
          <a:p>
            <a:pPr marL="0" indent="0">
              <a:spcBef>
                <a:spcPts val="600"/>
              </a:spcBef>
              <a:spcAft>
                <a:spcPts val="600"/>
              </a:spcAft>
              <a:buNone/>
            </a:pPr>
            <a:r>
              <a:rPr lang="en-US" sz="2400" b="1" dirty="0"/>
              <a:t>Practical Issues, Question 6: </a:t>
            </a:r>
            <a:r>
              <a:rPr lang="en-US" sz="2200" i="1" dirty="0"/>
              <a:t>Do you believe the existing word limitation for filings in a URS proceeding is appropriate?</a:t>
            </a:r>
          </a:p>
        </p:txBody>
      </p:sp>
      <p:pic>
        <p:nvPicPr>
          <p:cNvPr id="7" name="Picture 6" descr="table732548780.png">
            <a:extLst>
              <a:ext uri="{FF2B5EF4-FFF2-40B4-BE49-F238E27FC236}">
                <a16:creationId xmlns:a16="http://schemas.microsoft.com/office/drawing/2014/main" id="{EE36C6D1-57CB-4749-80E6-D5C975DE46DF}"/>
              </a:ext>
            </a:extLst>
          </p:cNvPr>
          <p:cNvPicPr>
            <a:picLocks noChangeAspect="1"/>
          </p:cNvPicPr>
          <p:nvPr/>
        </p:nvPicPr>
        <p:blipFill>
          <a:blip r:embed="rId2"/>
          <a:stretch>
            <a:fillRect/>
          </a:stretch>
        </p:blipFill>
        <p:spPr>
          <a:xfrm>
            <a:off x="2661288" y="1921401"/>
            <a:ext cx="5388428" cy="1859642"/>
          </a:xfrm>
          <a:prstGeom prst="rect">
            <a:avLst/>
          </a:prstGeom>
        </p:spPr>
      </p:pic>
      <p:sp>
        <p:nvSpPr>
          <p:cNvPr id="8" name="Rectangle 7">
            <a:extLst>
              <a:ext uri="{FF2B5EF4-FFF2-40B4-BE49-F238E27FC236}">
                <a16:creationId xmlns:a16="http://schemas.microsoft.com/office/drawing/2014/main" id="{7EC3F125-D4FD-8348-89D8-05D3CFEAC664}"/>
              </a:ext>
            </a:extLst>
          </p:cNvPr>
          <p:cNvSpPr/>
          <p:nvPr/>
        </p:nvSpPr>
        <p:spPr>
          <a:xfrm>
            <a:off x="576479" y="3893864"/>
            <a:ext cx="7928277" cy="2031325"/>
          </a:xfrm>
          <a:prstGeom prst="rect">
            <a:avLst/>
          </a:prstGeom>
        </p:spPr>
        <p:txBody>
          <a:bodyPr wrap="square">
            <a:spAutoFit/>
          </a:bodyPr>
          <a:lstStyle/>
          <a:p>
            <a:r>
              <a:rPr lang="en-US" b="1" dirty="0">
                <a:solidFill>
                  <a:srgbClr val="333D47"/>
                </a:solidFill>
                <a:latin typeface="Arial" panose="020B0604020202020204" pitchFamily="34" charset="0"/>
                <a:ea typeface="Arial" panose="020B0604020202020204" pitchFamily="34" charset="0"/>
              </a:rPr>
              <a:t>Responses:</a:t>
            </a:r>
          </a:p>
          <a:p>
            <a:endParaRPr lang="en-US" b="1" dirty="0">
              <a:solidFill>
                <a:srgbClr val="333D47"/>
              </a:solidFill>
              <a:latin typeface="Arial" panose="020B0604020202020204" pitchFamily="34" charset="0"/>
              <a:ea typeface="Arial" panose="020B0604020202020204" pitchFamily="34" charset="0"/>
            </a:endParaRPr>
          </a:p>
          <a:p>
            <a:pPr marL="342900" lvl="0" indent="-342900">
              <a:buFont typeface="+mj-lt"/>
              <a:buAutoNum type="arabicPeriod"/>
            </a:pPr>
            <a:r>
              <a:rPr lang="en-US" dirty="0"/>
              <a:t>500 words is arbitrary and often insufficient</a:t>
            </a:r>
          </a:p>
          <a:p>
            <a:pPr marL="342900" lvl="0" indent="-342900">
              <a:buFont typeface="+mj-lt"/>
              <a:buAutoNum type="arabicPeriod"/>
            </a:pPr>
            <a:r>
              <a:rPr lang="en-US" dirty="0"/>
              <a:t>Some cases need more explanations than others</a:t>
            </a:r>
          </a:p>
          <a:p>
            <a:pPr marL="342900" lvl="0" indent="-342900">
              <a:buFont typeface="+mj-lt"/>
              <a:buAutoNum type="arabicPeriod"/>
            </a:pPr>
            <a:r>
              <a:rPr lang="en-US" dirty="0"/>
              <a:t>Word limit for complaints should be kept low but raised to 1,000 to accommodate things like case citations</a:t>
            </a:r>
          </a:p>
          <a:p>
            <a:pPr marL="342900" lvl="0" indent="-342900">
              <a:buFont typeface="+mj-lt"/>
              <a:buAutoNum type="arabicPeriod"/>
            </a:pPr>
            <a:r>
              <a:rPr lang="en-US" dirty="0"/>
              <a:t>should be slightly increased</a:t>
            </a:r>
          </a:p>
        </p:txBody>
      </p:sp>
    </p:spTree>
    <p:extLst>
      <p:ext uri="{BB962C8B-B14F-4D97-AF65-F5344CB8AC3E}">
        <p14:creationId xmlns:p14="http://schemas.microsoft.com/office/powerpoint/2010/main" val="2941926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Issues Identified and Possible Actions, Cont.</a:t>
            </a:r>
          </a:p>
        </p:txBody>
      </p:sp>
      <p:sp>
        <p:nvSpPr>
          <p:cNvPr id="3" name="Content Placeholder 2"/>
          <p:cNvSpPr>
            <a:spLocks noGrp="1"/>
          </p:cNvSpPr>
          <p:nvPr>
            <p:ph sz="quarter" idx="10"/>
          </p:nvPr>
        </p:nvSpPr>
        <p:spPr>
          <a:xfrm>
            <a:off x="609600" y="890650"/>
            <a:ext cx="7907338" cy="5151376"/>
          </a:xfrm>
        </p:spPr>
        <p:txBody>
          <a:bodyPr/>
          <a:lstStyle/>
          <a:p>
            <a:pPr marL="0" indent="0">
              <a:spcBef>
                <a:spcPts val="600"/>
              </a:spcBef>
              <a:spcAft>
                <a:spcPts val="600"/>
              </a:spcAft>
              <a:buNone/>
            </a:pPr>
            <a:r>
              <a:rPr lang="en-US" sz="2400" b="1" dirty="0"/>
              <a:t>Practical Issues, Question 8: </a:t>
            </a:r>
            <a:r>
              <a:rPr lang="en-US" sz="2200" i="1" dirty="0"/>
              <a:t>Do you believe the existing limitations on the submission of evidence in a URS proceeding are appropriate? </a:t>
            </a:r>
          </a:p>
        </p:txBody>
      </p:sp>
      <p:pic>
        <p:nvPicPr>
          <p:cNvPr id="6" name="Picture 5" descr="table732563580.png">
            <a:extLst>
              <a:ext uri="{FF2B5EF4-FFF2-40B4-BE49-F238E27FC236}">
                <a16:creationId xmlns:a16="http://schemas.microsoft.com/office/drawing/2014/main" id="{26AD142F-6C2F-9840-AA62-24F5FF0D669E}"/>
              </a:ext>
            </a:extLst>
          </p:cNvPr>
          <p:cNvPicPr>
            <a:picLocks noChangeAspect="1"/>
          </p:cNvPicPr>
          <p:nvPr/>
        </p:nvPicPr>
        <p:blipFill>
          <a:blip r:embed="rId2"/>
          <a:stretch>
            <a:fillRect/>
          </a:stretch>
        </p:blipFill>
        <p:spPr>
          <a:xfrm>
            <a:off x="2901318" y="1887111"/>
            <a:ext cx="5388428" cy="1859642"/>
          </a:xfrm>
          <a:prstGeom prst="rect">
            <a:avLst/>
          </a:prstGeom>
        </p:spPr>
      </p:pic>
      <p:sp>
        <p:nvSpPr>
          <p:cNvPr id="9" name="Rectangle 8">
            <a:extLst>
              <a:ext uri="{FF2B5EF4-FFF2-40B4-BE49-F238E27FC236}">
                <a16:creationId xmlns:a16="http://schemas.microsoft.com/office/drawing/2014/main" id="{D8E45302-8640-B44D-B485-53727F74530A}"/>
              </a:ext>
            </a:extLst>
          </p:cNvPr>
          <p:cNvSpPr/>
          <p:nvPr/>
        </p:nvSpPr>
        <p:spPr>
          <a:xfrm>
            <a:off x="416459" y="3586835"/>
            <a:ext cx="7928277" cy="2585323"/>
          </a:xfrm>
          <a:prstGeom prst="rect">
            <a:avLst/>
          </a:prstGeom>
        </p:spPr>
        <p:txBody>
          <a:bodyPr wrap="square">
            <a:spAutoFit/>
          </a:bodyPr>
          <a:lstStyle/>
          <a:p>
            <a:r>
              <a:rPr lang="en-US" b="1" dirty="0">
                <a:solidFill>
                  <a:srgbClr val="333D47"/>
                </a:solidFill>
                <a:latin typeface="Arial" panose="020B0604020202020204" pitchFamily="34" charset="0"/>
                <a:ea typeface="Arial" panose="020B0604020202020204" pitchFamily="34" charset="0"/>
              </a:rPr>
              <a:t>Responses:</a:t>
            </a:r>
          </a:p>
          <a:p>
            <a:endParaRPr lang="en-US" b="1" dirty="0">
              <a:solidFill>
                <a:srgbClr val="333D47"/>
              </a:solidFill>
              <a:latin typeface="Arial" panose="020B0604020202020204" pitchFamily="34" charset="0"/>
              <a:ea typeface="Arial" panose="020B0604020202020204" pitchFamily="34" charset="0"/>
            </a:endParaRPr>
          </a:p>
          <a:p>
            <a:pPr marL="342900" lvl="0" indent="-342900">
              <a:buFont typeface="+mj-lt"/>
              <a:buAutoNum type="arabicPeriod"/>
            </a:pPr>
            <a:r>
              <a:rPr lang="en-US" dirty="0"/>
              <a:t>Often exhibits are required to prove a point that can't be captured in 500 words.</a:t>
            </a:r>
          </a:p>
          <a:p>
            <a:pPr marL="342900" indent="-342900">
              <a:buFont typeface="+mj-lt"/>
              <a:buAutoNum type="arabicPeriod"/>
            </a:pPr>
            <a:r>
              <a:rPr lang="en-US" dirty="0"/>
              <a:t>Regarding submission of evidence, allowance should be made for evidence of cybersquatting beyond what may be shown in a resolving website. E.g., evidence of other bad faith activities such as phishing emails should be more easily accommodated in the URS process.</a:t>
            </a:r>
          </a:p>
          <a:p>
            <a:pPr marL="342900" lvl="0" indent="-342900">
              <a:buFont typeface="+mj-lt"/>
              <a:buAutoNum type="arabicPeriod"/>
            </a:pPr>
            <a:r>
              <a:rPr lang="en-US" dirty="0"/>
              <a:t>Need clearer way to submit additional evidence.</a:t>
            </a:r>
          </a:p>
        </p:txBody>
      </p:sp>
    </p:spTree>
    <p:extLst>
      <p:ext uri="{BB962C8B-B14F-4D97-AF65-F5344CB8AC3E}">
        <p14:creationId xmlns:p14="http://schemas.microsoft.com/office/powerpoint/2010/main" val="3323857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Issues Identified and Possible Actions, Cont.</a:t>
            </a:r>
          </a:p>
        </p:txBody>
      </p:sp>
      <p:sp>
        <p:nvSpPr>
          <p:cNvPr id="3" name="Content Placeholder 2"/>
          <p:cNvSpPr>
            <a:spLocks noGrp="1"/>
          </p:cNvSpPr>
          <p:nvPr>
            <p:ph sz="quarter" idx="10"/>
          </p:nvPr>
        </p:nvSpPr>
        <p:spPr>
          <a:xfrm>
            <a:off x="609600" y="959230"/>
            <a:ext cx="7907338" cy="5030090"/>
          </a:xfrm>
        </p:spPr>
        <p:txBody>
          <a:bodyPr/>
          <a:lstStyle/>
          <a:p>
            <a:pPr marL="0" indent="0">
              <a:spcBef>
                <a:spcPts val="600"/>
              </a:spcBef>
              <a:spcAft>
                <a:spcPts val="600"/>
              </a:spcAft>
              <a:buNone/>
            </a:pPr>
            <a:r>
              <a:rPr lang="en-US" sz="2400" b="1" dirty="0"/>
              <a:t>Discussion:</a:t>
            </a:r>
          </a:p>
          <a:p>
            <a:pPr>
              <a:spcBef>
                <a:spcPts val="600"/>
              </a:spcBef>
              <a:spcAft>
                <a:spcPts val="600"/>
              </a:spcAft>
            </a:pPr>
            <a:r>
              <a:rPr lang="en-US" sz="2200" dirty="0"/>
              <a:t>Seems like important procedural changes. </a:t>
            </a:r>
          </a:p>
          <a:p>
            <a:pPr>
              <a:spcBef>
                <a:spcPts val="600"/>
              </a:spcBef>
              <a:spcAft>
                <a:spcPts val="600"/>
              </a:spcAft>
            </a:pPr>
            <a:r>
              <a:rPr lang="en-US" sz="2200" dirty="0"/>
              <a:t>Should not be particularly objectionable but would be easy fixes.</a:t>
            </a:r>
          </a:p>
          <a:p>
            <a:pPr>
              <a:spcBef>
                <a:spcPts val="600"/>
              </a:spcBef>
              <a:spcAft>
                <a:spcPts val="600"/>
              </a:spcAft>
            </a:pPr>
            <a:r>
              <a:rPr lang="en-US" sz="2200" dirty="0"/>
              <a:t>Procedural changes could include:</a:t>
            </a:r>
          </a:p>
          <a:p>
            <a:pPr lvl="1">
              <a:spcBef>
                <a:spcPts val="600"/>
              </a:spcBef>
              <a:spcAft>
                <a:spcPts val="600"/>
              </a:spcAft>
            </a:pPr>
            <a:r>
              <a:rPr lang="en-US" sz="2200" dirty="0"/>
              <a:t>Increasing the word limit to 1000 words; </a:t>
            </a:r>
          </a:p>
          <a:p>
            <a:pPr lvl="1">
              <a:spcBef>
                <a:spcPts val="600"/>
              </a:spcBef>
              <a:spcAft>
                <a:spcPts val="600"/>
              </a:spcAft>
            </a:pPr>
            <a:r>
              <a:rPr lang="en-US" sz="2200" dirty="0"/>
              <a:t>allowing exhibits; and </a:t>
            </a:r>
          </a:p>
          <a:p>
            <a:pPr lvl="1">
              <a:spcBef>
                <a:spcPts val="600"/>
              </a:spcBef>
              <a:spcAft>
                <a:spcPts val="600"/>
              </a:spcAft>
            </a:pPr>
            <a:r>
              <a:rPr lang="en-US" sz="2200" dirty="0"/>
              <a:t>accommodations of additional evidence of bad faith.</a:t>
            </a:r>
          </a:p>
        </p:txBody>
      </p:sp>
    </p:spTree>
    <p:extLst>
      <p:ext uri="{BB962C8B-B14F-4D97-AF65-F5344CB8AC3E}">
        <p14:creationId xmlns:p14="http://schemas.microsoft.com/office/powerpoint/2010/main" val="372318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and Questions</a:t>
            </a:r>
          </a:p>
        </p:txBody>
      </p:sp>
    </p:spTree>
    <p:extLst>
      <p:ext uri="{BB962C8B-B14F-4D97-AF65-F5344CB8AC3E}">
        <p14:creationId xmlns:p14="http://schemas.microsoft.com/office/powerpoint/2010/main" val="1561942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142" y="761997"/>
            <a:ext cx="6647777" cy="2533369"/>
          </a:xfrm>
        </p:spPr>
        <p:txBody>
          <a:bodyPr/>
          <a:lstStyle/>
          <a:p>
            <a:r>
              <a:rPr lang="en-US" sz="3200" dirty="0"/>
              <a:t>Presentation from the Uniform Rapid Suspension (URS) Practitioners Sub Team </a:t>
            </a:r>
            <a:br>
              <a:rPr lang="en-US" dirty="0"/>
            </a:br>
            <a:endParaRPr lang="en-US" sz="2000" dirty="0"/>
          </a:p>
        </p:txBody>
      </p:sp>
      <p:sp>
        <p:nvSpPr>
          <p:cNvPr id="4" name="Text Placeholder 3"/>
          <p:cNvSpPr>
            <a:spLocks noGrp="1"/>
          </p:cNvSpPr>
          <p:nvPr>
            <p:ph type="body" sz="quarter" idx="11"/>
          </p:nvPr>
        </p:nvSpPr>
        <p:spPr>
          <a:xfrm>
            <a:off x="2061883" y="4029404"/>
            <a:ext cx="6382512" cy="1022656"/>
          </a:xfrm>
        </p:spPr>
        <p:txBody>
          <a:bodyPr>
            <a:normAutofit/>
          </a:bodyPr>
          <a:lstStyle/>
          <a:p>
            <a:r>
              <a:rPr lang="en-US" dirty="0"/>
              <a:t>Status Update Presentation to the Working Group</a:t>
            </a:r>
          </a:p>
        </p:txBody>
      </p:sp>
      <p:sp>
        <p:nvSpPr>
          <p:cNvPr id="5" name="Text Placeholder 4"/>
          <p:cNvSpPr>
            <a:spLocks noGrp="1"/>
          </p:cNvSpPr>
          <p:nvPr>
            <p:ph type="body" sz="quarter" idx="12"/>
          </p:nvPr>
        </p:nvSpPr>
        <p:spPr>
          <a:xfrm>
            <a:off x="2061883" y="4944177"/>
            <a:ext cx="6382512" cy="403785"/>
          </a:xfrm>
        </p:spPr>
        <p:txBody>
          <a:bodyPr/>
          <a:lstStyle/>
          <a:p>
            <a:r>
              <a:rPr lang="en-US" dirty="0"/>
              <a:t>Wednesday, 27 June 2018</a:t>
            </a:r>
          </a:p>
        </p:txBody>
      </p:sp>
    </p:spTree>
    <p:extLst>
      <p:ext uri="{BB962C8B-B14F-4D97-AF65-F5344CB8AC3E}">
        <p14:creationId xmlns:p14="http://schemas.microsoft.com/office/powerpoint/2010/main" val="3964940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424544" y="1477141"/>
            <a:ext cx="2539800" cy="217525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Arial"/>
              <a:cs typeface="Arial"/>
            </a:endParaRPr>
          </a:p>
        </p:txBody>
      </p:sp>
      <p:sp>
        <p:nvSpPr>
          <p:cNvPr id="21" name="Rectangle 20"/>
          <p:cNvSpPr/>
          <p:nvPr/>
        </p:nvSpPr>
        <p:spPr>
          <a:xfrm>
            <a:off x="4424544" y="1477141"/>
            <a:ext cx="2539800" cy="87588"/>
          </a:xfrm>
          <a:prstGeom prst="rect">
            <a:avLst/>
          </a:prstGeom>
          <a:solidFill>
            <a:srgbClr val="14535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46" name="Oval 45"/>
          <p:cNvSpPr/>
          <p:nvPr/>
        </p:nvSpPr>
        <p:spPr>
          <a:xfrm>
            <a:off x="5442161" y="1679392"/>
            <a:ext cx="498944" cy="498944"/>
          </a:xfrm>
          <a:prstGeom prst="ellipse">
            <a:avLst/>
          </a:prstGeom>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a:cs typeface="Arial"/>
            </a:endParaRPr>
          </a:p>
        </p:txBody>
      </p:sp>
      <p:sp>
        <p:nvSpPr>
          <p:cNvPr id="14" name="Rectangle 13"/>
          <p:cNvSpPr/>
          <p:nvPr/>
        </p:nvSpPr>
        <p:spPr>
          <a:xfrm>
            <a:off x="1725931" y="1477141"/>
            <a:ext cx="2539800" cy="2175252"/>
          </a:xfrm>
          <a:prstGeom prst="rect">
            <a:avLst/>
          </a:prstGeom>
          <a:solidFill>
            <a:schemeClr val="accent1">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cs typeface="Arial"/>
            </a:endParaRPr>
          </a:p>
        </p:txBody>
      </p:sp>
      <p:sp>
        <p:nvSpPr>
          <p:cNvPr id="20" name="Rectangle 19"/>
          <p:cNvSpPr/>
          <p:nvPr/>
        </p:nvSpPr>
        <p:spPr>
          <a:xfrm>
            <a:off x="1725931" y="1477141"/>
            <a:ext cx="2539800" cy="875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 name="Oval 2"/>
          <p:cNvSpPr/>
          <p:nvPr/>
        </p:nvSpPr>
        <p:spPr>
          <a:xfrm>
            <a:off x="2741347" y="1688777"/>
            <a:ext cx="498944" cy="49894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6" name="TextBox 25"/>
          <p:cNvSpPr txBox="1"/>
          <p:nvPr/>
        </p:nvSpPr>
        <p:spPr>
          <a:xfrm>
            <a:off x="1961179" y="2160279"/>
            <a:ext cx="2080048" cy="584775"/>
          </a:xfrm>
          <a:prstGeom prst="rect">
            <a:avLst/>
          </a:prstGeom>
          <a:noFill/>
        </p:spPr>
        <p:txBody>
          <a:bodyPr wrap="square" rtlCol="0">
            <a:spAutoFit/>
          </a:bodyPr>
          <a:lstStyle/>
          <a:p>
            <a:pPr algn="ctr"/>
            <a:r>
              <a:rPr lang="en-US" sz="1600" dirty="0">
                <a:solidFill>
                  <a:srgbClr val="FFFFFF"/>
                </a:solidFill>
                <a:latin typeface="Arial"/>
                <a:cs typeface="Arial"/>
              </a:rPr>
              <a:t>Current Status and Next Steps</a:t>
            </a:r>
          </a:p>
        </p:txBody>
      </p:sp>
      <p:sp>
        <p:nvSpPr>
          <p:cNvPr id="28" name="TextBox 27"/>
          <p:cNvSpPr txBox="1"/>
          <p:nvPr/>
        </p:nvSpPr>
        <p:spPr>
          <a:xfrm>
            <a:off x="4654294" y="2160279"/>
            <a:ext cx="2080048" cy="1077218"/>
          </a:xfrm>
          <a:prstGeom prst="rect">
            <a:avLst/>
          </a:prstGeom>
          <a:noFill/>
        </p:spPr>
        <p:txBody>
          <a:bodyPr wrap="square" rtlCol="0">
            <a:spAutoFit/>
          </a:bodyPr>
          <a:lstStyle/>
          <a:p>
            <a:pPr algn="ctr"/>
            <a:r>
              <a:rPr lang="en-US" sz="1600" dirty="0">
                <a:solidFill>
                  <a:srgbClr val="FFFFFF"/>
                </a:solidFill>
                <a:latin typeface="Arial"/>
                <a:cs typeface="Arial"/>
              </a:rPr>
              <a:t>Results from URS Practitioners Survey: Issues Identified and Possible Actions</a:t>
            </a:r>
          </a:p>
        </p:txBody>
      </p:sp>
      <p:sp>
        <p:nvSpPr>
          <p:cNvPr id="24" name="TextBox 23"/>
          <p:cNvSpPr txBox="1"/>
          <p:nvPr/>
        </p:nvSpPr>
        <p:spPr>
          <a:xfrm>
            <a:off x="1725931" y="1697271"/>
            <a:ext cx="2539800" cy="446276"/>
          </a:xfrm>
          <a:prstGeom prst="rect">
            <a:avLst/>
          </a:prstGeom>
          <a:noFill/>
        </p:spPr>
        <p:txBody>
          <a:bodyPr wrap="square" rtlCol="0">
            <a:spAutoFit/>
          </a:bodyPr>
          <a:lstStyle/>
          <a:p>
            <a:pPr algn="ctr"/>
            <a:r>
              <a:rPr lang="en-US" sz="2300" b="1" dirty="0">
                <a:solidFill>
                  <a:srgbClr val="FFFFFF"/>
                </a:solidFill>
                <a:latin typeface="Arial"/>
                <a:cs typeface="Arial"/>
              </a:rPr>
              <a:t>1</a:t>
            </a:r>
          </a:p>
        </p:txBody>
      </p:sp>
      <p:sp>
        <p:nvSpPr>
          <p:cNvPr id="25" name="TextBox 24"/>
          <p:cNvSpPr txBox="1"/>
          <p:nvPr/>
        </p:nvSpPr>
        <p:spPr>
          <a:xfrm>
            <a:off x="4424544" y="1686322"/>
            <a:ext cx="2539800" cy="446276"/>
          </a:xfrm>
          <a:prstGeom prst="rect">
            <a:avLst/>
          </a:prstGeom>
          <a:noFill/>
        </p:spPr>
        <p:txBody>
          <a:bodyPr wrap="square" rtlCol="0">
            <a:spAutoFit/>
          </a:bodyPr>
          <a:lstStyle/>
          <a:p>
            <a:pPr algn="ctr"/>
            <a:r>
              <a:rPr lang="en-US" sz="2300" b="1" dirty="0">
                <a:solidFill>
                  <a:srgbClr val="FFFFFF"/>
                </a:solidFill>
                <a:latin typeface="Arial"/>
                <a:cs typeface="Arial"/>
              </a:rPr>
              <a:t>2</a:t>
            </a:r>
          </a:p>
        </p:txBody>
      </p:sp>
      <p:sp>
        <p:nvSpPr>
          <p:cNvPr id="2" name="Title 1"/>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1466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Current Status &amp; Next Steps</a:t>
            </a:r>
          </a:p>
        </p:txBody>
      </p:sp>
      <p:sp>
        <p:nvSpPr>
          <p:cNvPr id="3" name="Content Placeholder 2"/>
          <p:cNvSpPr>
            <a:spLocks noGrp="1"/>
          </p:cNvSpPr>
          <p:nvPr>
            <p:ph sz="quarter" idx="10"/>
          </p:nvPr>
        </p:nvSpPr>
        <p:spPr>
          <a:xfrm>
            <a:off x="609600" y="1207322"/>
            <a:ext cx="7907338" cy="4571813"/>
          </a:xfrm>
        </p:spPr>
        <p:txBody>
          <a:bodyPr/>
          <a:lstStyle/>
          <a:p>
            <a:r>
              <a:rPr lang="en-US" sz="2400" b="1" dirty="0"/>
              <a:t>Current Status:</a:t>
            </a:r>
          </a:p>
          <a:p>
            <a:pPr lvl="1"/>
            <a:r>
              <a:rPr lang="en-US" sz="2200" dirty="0"/>
              <a:t>Developed questions for URS practitioners;</a:t>
            </a:r>
          </a:p>
          <a:p>
            <a:pPr lvl="1"/>
            <a:r>
              <a:rPr lang="en-US" sz="2200" dirty="0"/>
              <a:t>Administered a survey to a list of URS practitioners;</a:t>
            </a:r>
          </a:p>
          <a:p>
            <a:pPr lvl="1"/>
            <a:r>
              <a:rPr lang="en-US" sz="2200" dirty="0"/>
              <a:t>Received and analyzed survey results;</a:t>
            </a:r>
          </a:p>
          <a:p>
            <a:pPr lvl="1"/>
            <a:r>
              <a:rPr lang="en-US" sz="2200" dirty="0"/>
              <a:t>Identified suggested possible actions;</a:t>
            </a:r>
          </a:p>
          <a:p>
            <a:pPr lvl="1"/>
            <a:r>
              <a:rPr lang="en-US" sz="2200" dirty="0"/>
              <a:t>Discussion with full Working Group at ICANN62.</a:t>
            </a:r>
          </a:p>
          <a:p>
            <a:r>
              <a:rPr lang="en-US" sz="2400" b="1" dirty="0"/>
              <a:t>Next Steps:</a:t>
            </a:r>
          </a:p>
          <a:p>
            <a:pPr lvl="1"/>
            <a:r>
              <a:rPr lang="en-US" sz="2200" dirty="0"/>
              <a:t>Working Group to agree to possible actions and/or recommendations to incorporate in the Initial Report.</a:t>
            </a:r>
          </a:p>
        </p:txBody>
      </p:sp>
    </p:spTree>
    <p:extLst>
      <p:ext uri="{BB962C8B-B14F-4D97-AF65-F5344CB8AC3E}">
        <p14:creationId xmlns:p14="http://schemas.microsoft.com/office/powerpoint/2010/main" val="4010839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List of URS Practitioners</a:t>
            </a:r>
          </a:p>
        </p:txBody>
      </p:sp>
      <p:graphicFrame>
        <p:nvGraphicFramePr>
          <p:cNvPr id="3" name="Table 2">
            <a:extLst>
              <a:ext uri="{FF2B5EF4-FFF2-40B4-BE49-F238E27FC236}">
                <a16:creationId xmlns:a16="http://schemas.microsoft.com/office/drawing/2014/main" id="{40520221-84BD-1842-8F6A-C285D760D6DE}"/>
              </a:ext>
            </a:extLst>
          </p:cNvPr>
          <p:cNvGraphicFramePr>
            <a:graphicFrameLocks noGrp="1"/>
          </p:cNvGraphicFramePr>
          <p:nvPr>
            <p:extLst>
              <p:ext uri="{D42A27DB-BD31-4B8C-83A1-F6EECF244321}">
                <p14:modId xmlns:p14="http://schemas.microsoft.com/office/powerpoint/2010/main" val="3886414727"/>
              </p:ext>
            </p:extLst>
          </p:nvPr>
        </p:nvGraphicFramePr>
        <p:xfrm>
          <a:off x="4958335" y="868680"/>
          <a:ext cx="3625596" cy="5143505"/>
        </p:xfrm>
        <a:graphic>
          <a:graphicData uri="http://schemas.openxmlformats.org/drawingml/2006/table">
            <a:tbl>
              <a:tblPr>
                <a:tableStyleId>{5C22544A-7EE6-4342-B048-85BDC9FD1C3A}</a:tableStyleId>
              </a:tblPr>
              <a:tblGrid>
                <a:gridCol w="3625596">
                  <a:extLst>
                    <a:ext uri="{9D8B030D-6E8A-4147-A177-3AD203B41FA5}">
                      <a16:colId xmlns:a16="http://schemas.microsoft.com/office/drawing/2014/main" val="1981516941"/>
                    </a:ext>
                  </a:extLst>
                </a:gridCol>
              </a:tblGrid>
              <a:tr h="142577">
                <a:tc>
                  <a:txBody>
                    <a:bodyPr/>
                    <a:lstStyle/>
                    <a:p>
                      <a:pPr algn="l" fontAlgn="t"/>
                      <a:r>
                        <a:rPr lang="en-US" sz="700" u="none" strike="noStrike">
                          <a:effectLst/>
                        </a:rPr>
                        <a:t>Rauschhofer Rechtsanwälte of Wiesbaden, Germany </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763527861"/>
                  </a:ext>
                </a:extLst>
              </a:tr>
              <a:tr h="142577">
                <a:tc>
                  <a:txBody>
                    <a:bodyPr/>
                    <a:lstStyle/>
                    <a:p>
                      <a:pPr algn="l" fontAlgn="t"/>
                      <a:r>
                        <a:rPr lang="en-US" sz="700" u="none" strike="noStrike">
                          <a:effectLst/>
                        </a:rPr>
                        <a:t>Nameshield of Angers, France. </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1611811013"/>
                  </a:ext>
                </a:extLst>
              </a:tr>
              <a:tr h="142577">
                <a:tc>
                  <a:txBody>
                    <a:bodyPr/>
                    <a:lstStyle/>
                    <a:p>
                      <a:pPr algn="l" fontAlgn="t"/>
                      <a:r>
                        <a:rPr lang="en-US" sz="700" u="none" strike="noStrike">
                          <a:effectLst/>
                        </a:rPr>
                        <a:t>Stobbs Julius E Stobbs of Cambridge </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3962009116"/>
                  </a:ext>
                </a:extLst>
              </a:tr>
              <a:tr h="142577">
                <a:tc>
                  <a:txBody>
                    <a:bodyPr/>
                    <a:lstStyle/>
                    <a:p>
                      <a:pPr algn="l" fontAlgn="t"/>
                      <a:r>
                        <a:rPr lang="en-US" sz="700" u="none" strike="noStrike">
                          <a:effectLst/>
                        </a:rPr>
                        <a:t>Bloomberg L.P. of New York, New York, USA.</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3589835940"/>
                  </a:ext>
                </a:extLst>
              </a:tr>
              <a:tr h="142577">
                <a:tc>
                  <a:txBody>
                    <a:bodyPr/>
                    <a:lstStyle/>
                    <a:p>
                      <a:pPr algn="l" fontAlgn="t"/>
                      <a:r>
                        <a:rPr lang="en-US" sz="700" u="none" strike="noStrike">
                          <a:effectLst/>
                        </a:rPr>
                        <a:t>The GigaLaw Firm, Douglas M Isenberg, Attorney at Law, LLC of Atlanta, Georgia, USA.</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3266718947"/>
                  </a:ext>
                </a:extLst>
              </a:tr>
              <a:tr h="142577">
                <a:tc>
                  <a:txBody>
                    <a:bodyPr/>
                    <a:lstStyle/>
                    <a:p>
                      <a:pPr algn="l" fontAlgn="t"/>
                      <a:r>
                        <a:rPr lang="en-US" sz="700" u="none" strike="noStrike">
                          <a:effectLst/>
                        </a:rPr>
                        <a:t>Cowan, Liebowitz &amp; Latman, P.C. of New York, New York, USA.</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345423256"/>
                  </a:ext>
                </a:extLst>
              </a:tr>
              <a:tr h="142577">
                <a:tc>
                  <a:txBody>
                    <a:bodyPr/>
                    <a:lstStyle/>
                    <a:p>
                      <a:pPr algn="l" fontAlgn="t"/>
                      <a:r>
                        <a:rPr lang="en-US" sz="700" u="none" strike="noStrike">
                          <a:effectLst/>
                        </a:rPr>
                        <a:t>Mayer Brown JSM</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226502365"/>
                  </a:ext>
                </a:extLst>
              </a:tr>
              <a:tr h="142577">
                <a:tc>
                  <a:txBody>
                    <a:bodyPr/>
                    <a:lstStyle/>
                    <a:p>
                      <a:pPr algn="l" fontAlgn="t"/>
                      <a:r>
                        <a:rPr lang="en-US" sz="700" u="none" strike="noStrike">
                          <a:effectLst/>
                        </a:rPr>
                        <a:t>Marchais Associes Philippe MARTINI-BERTHON of Paris, France</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4287790739"/>
                  </a:ext>
                </a:extLst>
              </a:tr>
              <a:tr h="142577">
                <a:tc>
                  <a:txBody>
                    <a:bodyPr/>
                    <a:lstStyle/>
                    <a:p>
                      <a:pPr algn="l" fontAlgn="t"/>
                      <a:r>
                        <a:rPr lang="en-US" sz="700" u="none" strike="noStrike">
                          <a:effectLst/>
                        </a:rPr>
                        <a:t>David Taylor of Paris</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2407940715"/>
                  </a:ext>
                </a:extLst>
              </a:tr>
              <a:tr h="142577">
                <a:tc>
                  <a:txBody>
                    <a:bodyPr/>
                    <a:lstStyle/>
                    <a:p>
                      <a:pPr algn="l" fontAlgn="t"/>
                      <a:r>
                        <a:rPr lang="en-US" sz="700" u="none" strike="noStrike">
                          <a:effectLst/>
                        </a:rPr>
                        <a:t>McDermott Will &amp; Emery LLP of Irvine, California, USA.</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2737819588"/>
                  </a:ext>
                </a:extLst>
              </a:tr>
              <a:tr h="142577">
                <a:tc>
                  <a:txBody>
                    <a:bodyPr/>
                    <a:lstStyle/>
                    <a:p>
                      <a:pPr algn="l" fontAlgn="t"/>
                      <a:r>
                        <a:rPr lang="en-US" sz="700" u="none" strike="noStrike">
                          <a:effectLst/>
                        </a:rPr>
                        <a:t>INSIDERS Mathieu Lamotte of Paris</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1146814548"/>
                  </a:ext>
                </a:extLst>
              </a:tr>
              <a:tr h="142577">
                <a:tc>
                  <a:txBody>
                    <a:bodyPr/>
                    <a:lstStyle/>
                    <a:p>
                      <a:pPr algn="l" fontAlgn="t"/>
                      <a:r>
                        <a:rPr lang="en-US" sz="700" u="none" strike="noStrike">
                          <a:effectLst/>
                        </a:rPr>
                        <a:t>IBM of Armonk, New York </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3648805435"/>
                  </a:ext>
                </a:extLst>
              </a:tr>
              <a:tr h="142577">
                <a:tc>
                  <a:txBody>
                    <a:bodyPr/>
                    <a:lstStyle/>
                    <a:p>
                      <a:pPr algn="l" fontAlgn="t"/>
                      <a:r>
                        <a:rPr lang="en-US" sz="700" u="none" strike="noStrike">
                          <a:effectLst/>
                        </a:rPr>
                        <a:t>Kelley Drye &amp; Warren LLP of New York, New York, </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1738562651"/>
                  </a:ext>
                </a:extLst>
              </a:tr>
              <a:tr h="142577">
                <a:tc>
                  <a:txBody>
                    <a:bodyPr/>
                    <a:lstStyle/>
                    <a:p>
                      <a:pPr algn="l" fontAlgn="t"/>
                      <a:r>
                        <a:rPr lang="en-US" sz="700" u="none" strike="noStrike">
                          <a:effectLst/>
                        </a:rPr>
                        <a:t>Partridge IP Law P.C. Mark V.B. Partridge of Chicago, IL, USA</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3606992842"/>
                  </a:ext>
                </a:extLst>
              </a:tr>
              <a:tr h="142577">
                <a:tc>
                  <a:txBody>
                    <a:bodyPr/>
                    <a:lstStyle/>
                    <a:p>
                      <a:pPr algn="l" fontAlgn="t"/>
                      <a:r>
                        <a:rPr lang="en-US" sz="700" u="none" strike="noStrike">
                          <a:effectLst/>
                        </a:rPr>
                        <a:t>DOMAINOO Joanna Aknin of Paris, France</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2443446147"/>
                  </a:ext>
                </a:extLst>
              </a:tr>
              <a:tr h="142577">
                <a:tc>
                  <a:txBody>
                    <a:bodyPr/>
                    <a:lstStyle/>
                    <a:p>
                      <a:pPr algn="l" fontAlgn="t"/>
                      <a:r>
                        <a:rPr lang="en-US" sz="700" u="none" strike="noStrike">
                          <a:effectLst/>
                        </a:rPr>
                        <a:t>Fross Zelnick Lehrman &amp; Zissu, P.C. Todd Martin of New York, NY, </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3837571997"/>
                  </a:ext>
                </a:extLst>
              </a:tr>
              <a:tr h="142577">
                <a:tc>
                  <a:txBody>
                    <a:bodyPr/>
                    <a:lstStyle/>
                    <a:p>
                      <a:pPr algn="l" fontAlgn="t"/>
                      <a:r>
                        <a:rPr lang="en-US" sz="700" u="none" strike="noStrike">
                          <a:effectLst/>
                        </a:rPr>
                        <a:t>Aaron B Newell of London, UK </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4031414082"/>
                  </a:ext>
                </a:extLst>
              </a:tr>
              <a:tr h="142577">
                <a:tc>
                  <a:txBody>
                    <a:bodyPr/>
                    <a:lstStyle/>
                    <a:p>
                      <a:pPr algn="l" fontAlgn="t"/>
                      <a:r>
                        <a:rPr lang="en-US" sz="700" u="none" strike="noStrike">
                          <a:effectLst/>
                        </a:rPr>
                        <a:t>Holland &amp; Hart LLP Darin L. Brown of Boulder, CO </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1048999822"/>
                  </a:ext>
                </a:extLst>
              </a:tr>
              <a:tr h="142577">
                <a:tc>
                  <a:txBody>
                    <a:bodyPr/>
                    <a:lstStyle/>
                    <a:p>
                      <a:pPr algn="l" fontAlgn="t"/>
                      <a:r>
                        <a:rPr lang="en-US" sz="700" u="none" strike="noStrike">
                          <a:effectLst/>
                        </a:rPr>
                        <a:t>Kleinberg &amp; Lerner, LLP Marshall A Lerner of Los Angeles, CA, </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1304437809"/>
                  </a:ext>
                </a:extLst>
              </a:tr>
              <a:tr h="142577">
                <a:tc>
                  <a:txBody>
                    <a:bodyPr/>
                    <a:lstStyle/>
                    <a:p>
                      <a:pPr algn="l" fontAlgn="t"/>
                      <a:r>
                        <a:rPr lang="en-US" sz="700" u="none" strike="noStrike">
                          <a:effectLst/>
                        </a:rPr>
                        <a:t>DLA Piper LLP (US) of Washington, District of Columbia, USA.</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3067107370"/>
                  </a:ext>
                </a:extLst>
              </a:tr>
              <a:tr h="142577">
                <a:tc>
                  <a:txBody>
                    <a:bodyPr/>
                    <a:lstStyle/>
                    <a:p>
                      <a:pPr algn="l" fontAlgn="t"/>
                      <a:r>
                        <a:rPr lang="en-US" sz="700" u="none" strike="noStrike">
                          <a:effectLst/>
                        </a:rPr>
                        <a:t>Faegre Baker Daniels, LLP Stephanie A. Gumm of Indianapolis, IN, USA</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593415945"/>
                  </a:ext>
                </a:extLst>
              </a:tr>
              <a:tr h="142577">
                <a:tc>
                  <a:txBody>
                    <a:bodyPr/>
                    <a:lstStyle/>
                    <a:p>
                      <a:pPr algn="l" fontAlgn="t"/>
                      <a:r>
                        <a:rPr lang="en-US" sz="700" u="none" strike="noStrike">
                          <a:effectLst/>
                        </a:rPr>
                        <a:t>Beetz&amp;Partner Patentanwaelte</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3878896118"/>
                  </a:ext>
                </a:extLst>
              </a:tr>
              <a:tr h="142577">
                <a:tc>
                  <a:txBody>
                    <a:bodyPr/>
                    <a:lstStyle/>
                    <a:p>
                      <a:pPr algn="l" fontAlgn="t"/>
                      <a:r>
                        <a:rPr lang="en-US" sz="700" u="none" strike="noStrike">
                          <a:effectLst/>
                        </a:rPr>
                        <a:t>CSC Digital Brand Services of Wilmington, DE </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1978361430"/>
                  </a:ext>
                </a:extLst>
              </a:tr>
              <a:tr h="142577">
                <a:tc>
                  <a:txBody>
                    <a:bodyPr/>
                    <a:lstStyle/>
                    <a:p>
                      <a:pPr algn="l" fontAlgn="t"/>
                      <a:r>
                        <a:rPr lang="en-US" sz="700" u="none" strike="noStrike">
                          <a:effectLst/>
                        </a:rPr>
                        <a:t>BARDEHLE PAGENBERG Pascal Boehner of München, Germany</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828656595"/>
                  </a:ext>
                </a:extLst>
              </a:tr>
              <a:tr h="142577">
                <a:tc>
                  <a:txBody>
                    <a:bodyPr/>
                    <a:lstStyle/>
                    <a:p>
                      <a:pPr algn="l" fontAlgn="t"/>
                      <a:r>
                        <a:rPr lang="en-US" sz="700" u="none" strike="noStrike">
                          <a:effectLst/>
                        </a:rPr>
                        <a:t>Boehmert &amp; Boehmert Lawfirm of Potsdam, Germany. </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2124197833"/>
                  </a:ext>
                </a:extLst>
              </a:tr>
              <a:tr h="142577">
                <a:tc>
                  <a:txBody>
                    <a:bodyPr/>
                    <a:lstStyle/>
                    <a:p>
                      <a:pPr algn="l" fontAlgn="t"/>
                      <a:r>
                        <a:rPr lang="en-US" sz="700" u="none" strike="noStrike">
                          <a:effectLst/>
                        </a:rPr>
                        <a:t>Baker McKenzie of London, United Kingdom.</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1565511022"/>
                  </a:ext>
                </a:extLst>
              </a:tr>
              <a:tr h="142577">
                <a:tc>
                  <a:txBody>
                    <a:bodyPr/>
                    <a:lstStyle/>
                    <a:p>
                      <a:pPr algn="l" fontAlgn="t"/>
                      <a:r>
                        <a:rPr lang="en-US" sz="700" u="none" strike="noStrike">
                          <a:effectLst/>
                        </a:rPr>
                        <a:t>Katten Muchin Rosenman LLP Jessica M Garrett </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3621879249"/>
                  </a:ext>
                </a:extLst>
              </a:tr>
              <a:tr h="142577">
                <a:tc>
                  <a:txBody>
                    <a:bodyPr/>
                    <a:lstStyle/>
                    <a:p>
                      <a:pPr algn="l" fontAlgn="t"/>
                      <a:r>
                        <a:rPr lang="en-US" sz="700" u="none" strike="noStrike" dirty="0">
                          <a:effectLst/>
                        </a:rPr>
                        <a:t>Dreyfus &amp; </a:t>
                      </a:r>
                      <a:r>
                        <a:rPr lang="en-US" sz="700" u="none" strike="noStrike" dirty="0" err="1">
                          <a:effectLst/>
                        </a:rPr>
                        <a:t>associés</a:t>
                      </a:r>
                      <a:r>
                        <a:rPr lang="en-US" sz="700" u="none" strike="noStrike" dirty="0">
                          <a:effectLst/>
                        </a:rPr>
                        <a:t> Nathalie Dreyfus of Paris, France</a:t>
                      </a:r>
                      <a:endParaRPr lang="en-US" sz="700" b="0" i="0" u="none" strike="noStrike" dirty="0">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3341063539"/>
                  </a:ext>
                </a:extLst>
              </a:tr>
              <a:tr h="142577">
                <a:tc>
                  <a:txBody>
                    <a:bodyPr/>
                    <a:lstStyle/>
                    <a:p>
                      <a:pPr algn="l" fontAlgn="t"/>
                      <a:r>
                        <a:rPr lang="en-US" sz="700" u="none" strike="noStrike" dirty="0">
                          <a:effectLst/>
                        </a:rPr>
                        <a:t>HK2 </a:t>
                      </a:r>
                      <a:r>
                        <a:rPr lang="en-US" sz="700" u="none" strike="noStrike" dirty="0" err="1">
                          <a:effectLst/>
                        </a:rPr>
                        <a:t>Rechtsanwälte</a:t>
                      </a:r>
                      <a:r>
                        <a:rPr lang="en-US" sz="700" u="none" strike="noStrike" dirty="0">
                          <a:effectLst/>
                        </a:rPr>
                        <a:t> of Berlin, Germany.</a:t>
                      </a:r>
                      <a:endParaRPr lang="en-US" sz="700" b="0" i="0" u="none" strike="noStrike" dirty="0">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1877146909"/>
                  </a:ext>
                </a:extLst>
              </a:tr>
              <a:tr h="142577">
                <a:tc>
                  <a:txBody>
                    <a:bodyPr/>
                    <a:lstStyle/>
                    <a:p>
                      <a:pPr algn="l" fontAlgn="t"/>
                      <a:r>
                        <a:rPr lang="en-US" sz="700" u="none" strike="noStrike">
                          <a:effectLst/>
                        </a:rPr>
                        <a:t>John Berryhill of Ridley Park, Pennsylvania, USA.</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541553131"/>
                  </a:ext>
                </a:extLst>
              </a:tr>
              <a:tr h="142577">
                <a:tc>
                  <a:txBody>
                    <a:bodyPr/>
                    <a:lstStyle/>
                    <a:p>
                      <a:pPr algn="l" fontAlgn="t"/>
                      <a:r>
                        <a:rPr lang="en-US" sz="700" u="none" strike="noStrike">
                          <a:effectLst/>
                        </a:rPr>
                        <a:t>Jaburg &amp; Wilk, P.C. of Phoenix, Arizona </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143538679"/>
                  </a:ext>
                </a:extLst>
              </a:tr>
              <a:tr h="142577">
                <a:tc>
                  <a:txBody>
                    <a:bodyPr/>
                    <a:lstStyle/>
                    <a:p>
                      <a:pPr algn="l" fontAlgn="t"/>
                      <a:r>
                        <a:rPr lang="en-US" sz="700" u="none" strike="noStrike">
                          <a:effectLst/>
                        </a:rPr>
                        <a:t>GED Testing Service LLC of Bloomington, Minnesota </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2445887569"/>
                  </a:ext>
                </a:extLst>
              </a:tr>
              <a:tr h="153310">
                <a:tc>
                  <a:txBody>
                    <a:bodyPr/>
                    <a:lstStyle/>
                    <a:p>
                      <a:pPr algn="l" fontAlgn="t"/>
                      <a:r>
                        <a:rPr lang="en-US" sz="700" u="none" strike="noStrike">
                          <a:effectLst/>
                        </a:rPr>
                        <a:t>Steven M Levy of Philadelphia, USA</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875134550"/>
                  </a:ext>
                </a:extLst>
              </a:tr>
              <a:tr h="142577">
                <a:tc>
                  <a:txBody>
                    <a:bodyPr/>
                    <a:lstStyle/>
                    <a:p>
                      <a:pPr algn="l" fontAlgn="t"/>
                      <a:r>
                        <a:rPr lang="en-US" sz="700" u="none" strike="noStrike">
                          <a:effectLst/>
                        </a:rPr>
                        <a:t>William J Seiter of Santa Monica, CA, USA </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2574200691"/>
                  </a:ext>
                </a:extLst>
              </a:tr>
              <a:tr h="142577">
                <a:tc>
                  <a:txBody>
                    <a:bodyPr/>
                    <a:lstStyle/>
                    <a:p>
                      <a:pPr algn="l" fontAlgn="t"/>
                      <a:r>
                        <a:rPr lang="en-US" sz="700" u="none" strike="noStrike">
                          <a:effectLst/>
                        </a:rPr>
                        <a:t>Dennemeyer &amp; Associates S.A Clémence Le Cointe of HOWALD, Luxembourg</a:t>
                      </a:r>
                      <a:endParaRPr lang="en-US" sz="700" b="0" i="0" u="none" strike="noStrike">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2859297295"/>
                  </a:ext>
                </a:extLst>
              </a:tr>
              <a:tr h="142577">
                <a:tc>
                  <a:txBody>
                    <a:bodyPr/>
                    <a:lstStyle/>
                    <a:p>
                      <a:pPr algn="l" fontAlgn="t"/>
                      <a:r>
                        <a:rPr lang="en-US" sz="700" u="none" strike="noStrike" dirty="0">
                          <a:effectLst/>
                        </a:rPr>
                        <a:t>Wolfram Group LLC Noah K Tilton of Champaign</a:t>
                      </a:r>
                      <a:endParaRPr lang="en-US" sz="700" b="0" i="0" u="none" strike="noStrike" dirty="0">
                        <a:solidFill>
                          <a:srgbClr val="000000"/>
                        </a:solidFill>
                        <a:effectLst/>
                        <a:latin typeface="Calibri" panose="020F0502020204030204" pitchFamily="34" charset="0"/>
                      </a:endParaRPr>
                    </a:p>
                  </a:txBody>
                  <a:tcPr marL="6485" marR="6485" marT="6485" marB="0"/>
                </a:tc>
                <a:extLst>
                  <a:ext uri="{0D108BD9-81ED-4DB2-BD59-A6C34878D82A}">
                    <a16:rowId xmlns:a16="http://schemas.microsoft.com/office/drawing/2014/main" val="2618121082"/>
                  </a:ext>
                </a:extLst>
              </a:tr>
            </a:tbl>
          </a:graphicData>
        </a:graphic>
      </p:graphicFrame>
      <p:sp>
        <p:nvSpPr>
          <p:cNvPr id="7" name="Content Placeholder 2">
            <a:extLst>
              <a:ext uri="{FF2B5EF4-FFF2-40B4-BE49-F238E27FC236}">
                <a16:creationId xmlns:a16="http://schemas.microsoft.com/office/drawing/2014/main" id="{F4BF6793-8C4B-784D-B43A-764E0D5282B8}"/>
              </a:ext>
            </a:extLst>
          </p:cNvPr>
          <p:cNvSpPr>
            <a:spLocks noGrp="1"/>
          </p:cNvSpPr>
          <p:nvPr>
            <p:ph sz="quarter" idx="10"/>
          </p:nvPr>
        </p:nvSpPr>
        <p:spPr>
          <a:xfrm>
            <a:off x="335280" y="875853"/>
            <a:ext cx="4248150" cy="4347658"/>
          </a:xfrm>
        </p:spPr>
        <p:txBody>
          <a:bodyPr/>
          <a:lstStyle/>
          <a:p>
            <a:r>
              <a:rPr lang="en-US" sz="2200" dirty="0"/>
              <a:t>Selected URS practitioners who had handled 5 cases or more;</a:t>
            </a:r>
          </a:p>
          <a:p>
            <a:r>
              <a:rPr lang="en-US" sz="2200" dirty="0"/>
              <a:t>Final list was 34 practitioners;</a:t>
            </a:r>
          </a:p>
          <a:p>
            <a:r>
              <a:rPr lang="en-US" sz="2200" dirty="0"/>
              <a:t>Forum assisted in administering the survey;</a:t>
            </a:r>
          </a:p>
          <a:p>
            <a:r>
              <a:rPr lang="en-US" sz="2200" dirty="0"/>
              <a:t>Survey was open for ~3 weeks;</a:t>
            </a:r>
          </a:p>
          <a:p>
            <a:r>
              <a:rPr lang="en-US" sz="2200" dirty="0"/>
              <a:t>There were two reminders;</a:t>
            </a:r>
          </a:p>
          <a:p>
            <a:r>
              <a:rPr lang="en-US" sz="2200" dirty="0"/>
              <a:t>As of 14 June there were 14 responses.</a:t>
            </a:r>
          </a:p>
          <a:p>
            <a:endParaRPr lang="en-US" sz="2000" dirty="0"/>
          </a:p>
        </p:txBody>
      </p:sp>
    </p:spTree>
    <p:extLst>
      <p:ext uri="{BB962C8B-B14F-4D97-AF65-F5344CB8AC3E}">
        <p14:creationId xmlns:p14="http://schemas.microsoft.com/office/powerpoint/2010/main" val="3668487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Respondent Cases Handled</a:t>
            </a:r>
          </a:p>
        </p:txBody>
      </p:sp>
      <p:sp>
        <p:nvSpPr>
          <p:cNvPr id="3" name="Content Placeholder 2"/>
          <p:cNvSpPr>
            <a:spLocks noGrp="1"/>
          </p:cNvSpPr>
          <p:nvPr>
            <p:ph sz="quarter" idx="10"/>
          </p:nvPr>
        </p:nvSpPr>
        <p:spPr>
          <a:xfrm>
            <a:off x="609600" y="890650"/>
            <a:ext cx="7907338" cy="5151376"/>
          </a:xfrm>
        </p:spPr>
        <p:txBody>
          <a:bodyPr/>
          <a:lstStyle/>
          <a:p>
            <a:pPr marL="0" indent="0">
              <a:spcBef>
                <a:spcPts val="600"/>
              </a:spcBef>
              <a:spcAft>
                <a:spcPts val="600"/>
              </a:spcAft>
              <a:buNone/>
            </a:pPr>
            <a:r>
              <a:rPr lang="en-US" sz="2400" b="1" dirty="0"/>
              <a:t>Of the 14 respondents:</a:t>
            </a:r>
          </a:p>
          <a:p>
            <a:pPr>
              <a:spcBef>
                <a:spcPts val="600"/>
              </a:spcBef>
              <a:spcAft>
                <a:spcPts val="600"/>
              </a:spcAft>
            </a:pPr>
            <a:r>
              <a:rPr lang="en-US" sz="2200" dirty="0"/>
              <a:t>2 handled 3-5 cases = 6-10 cases</a:t>
            </a:r>
          </a:p>
          <a:p>
            <a:pPr>
              <a:spcBef>
                <a:spcPts val="600"/>
              </a:spcBef>
              <a:spcAft>
                <a:spcPts val="600"/>
              </a:spcAft>
            </a:pPr>
            <a:r>
              <a:rPr lang="en-US" sz="2200" dirty="0"/>
              <a:t>5 handled 5-10 cases = 25-50 cases</a:t>
            </a:r>
          </a:p>
          <a:p>
            <a:pPr>
              <a:spcBef>
                <a:spcPts val="600"/>
              </a:spcBef>
              <a:spcAft>
                <a:spcPts val="600"/>
              </a:spcAft>
            </a:pPr>
            <a:r>
              <a:rPr lang="en-US" sz="2200" dirty="0"/>
              <a:t>6 handled 10 or more cases = 60+ cases</a:t>
            </a:r>
          </a:p>
          <a:p>
            <a:pPr marL="0" indent="0">
              <a:spcBef>
                <a:spcPts val="600"/>
              </a:spcBef>
              <a:spcAft>
                <a:spcPts val="600"/>
              </a:spcAft>
              <a:buNone/>
            </a:pPr>
            <a:r>
              <a:rPr lang="en-US" sz="2200" dirty="0"/>
              <a:t>Represents 91-120+ cases out of 827 total </a:t>
            </a:r>
          </a:p>
          <a:p>
            <a:pPr>
              <a:spcBef>
                <a:spcPts val="600"/>
              </a:spcBef>
              <a:spcAft>
                <a:spcPts val="600"/>
              </a:spcAft>
            </a:pPr>
            <a:endParaRPr lang="en-US" sz="2400" dirty="0"/>
          </a:p>
          <a:p>
            <a:pPr marL="912813" lvl="1" indent="-457200">
              <a:buFont typeface="+mj-lt"/>
              <a:buAutoNum type="arabicPeriod"/>
            </a:pPr>
            <a:endParaRPr lang="en-US" dirty="0"/>
          </a:p>
          <a:p>
            <a:pPr lvl="1"/>
            <a:endParaRPr lang="en-US" dirty="0"/>
          </a:p>
        </p:txBody>
      </p:sp>
      <p:pic>
        <p:nvPicPr>
          <p:cNvPr id="4" name="Picture 3" descr="table732327750.png">
            <a:extLst>
              <a:ext uri="{FF2B5EF4-FFF2-40B4-BE49-F238E27FC236}">
                <a16:creationId xmlns:a16="http://schemas.microsoft.com/office/drawing/2014/main" id="{81BFCA55-F476-214D-93A7-F9B15804673B}"/>
              </a:ext>
            </a:extLst>
          </p:cNvPr>
          <p:cNvPicPr>
            <a:picLocks noChangeAspect="1"/>
          </p:cNvPicPr>
          <p:nvPr/>
        </p:nvPicPr>
        <p:blipFill>
          <a:blip r:embed="rId2"/>
          <a:stretch>
            <a:fillRect/>
          </a:stretch>
        </p:blipFill>
        <p:spPr>
          <a:xfrm>
            <a:off x="1346838" y="3624470"/>
            <a:ext cx="6334122" cy="2186018"/>
          </a:xfrm>
          <a:prstGeom prst="rect">
            <a:avLst/>
          </a:prstGeom>
        </p:spPr>
      </p:pic>
    </p:spTree>
    <p:extLst>
      <p:ext uri="{BB962C8B-B14F-4D97-AF65-F5344CB8AC3E}">
        <p14:creationId xmlns:p14="http://schemas.microsoft.com/office/powerpoint/2010/main" val="3972856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Issues Identified and Possible Actions</a:t>
            </a:r>
          </a:p>
        </p:txBody>
      </p:sp>
      <p:sp>
        <p:nvSpPr>
          <p:cNvPr id="3" name="Content Placeholder 2"/>
          <p:cNvSpPr>
            <a:spLocks noGrp="1"/>
          </p:cNvSpPr>
          <p:nvPr>
            <p:ph sz="quarter" idx="10"/>
          </p:nvPr>
        </p:nvSpPr>
        <p:spPr>
          <a:xfrm>
            <a:off x="609600" y="787780"/>
            <a:ext cx="7907338" cy="1087901"/>
          </a:xfrm>
        </p:spPr>
        <p:txBody>
          <a:bodyPr/>
          <a:lstStyle/>
          <a:p>
            <a:pPr marL="0" indent="0">
              <a:spcBef>
                <a:spcPts val="600"/>
              </a:spcBef>
              <a:spcAft>
                <a:spcPts val="600"/>
              </a:spcAft>
              <a:buNone/>
            </a:pPr>
            <a:r>
              <a:rPr lang="en-US" sz="2200" b="1" dirty="0"/>
              <a:t>Substantive Issues, Question 4: </a:t>
            </a:r>
            <a:r>
              <a:rPr lang="en-US" sz="2200" i="1" dirty="0"/>
              <a:t>Have you encountered any problems with the implementation of the relief awarded following a URS decision? </a:t>
            </a:r>
          </a:p>
        </p:txBody>
      </p:sp>
      <p:pic>
        <p:nvPicPr>
          <p:cNvPr id="4" name="Picture 3" descr="table732470250.png">
            <a:extLst>
              <a:ext uri="{FF2B5EF4-FFF2-40B4-BE49-F238E27FC236}">
                <a16:creationId xmlns:a16="http://schemas.microsoft.com/office/drawing/2014/main" id="{3ED67FBB-80FD-5148-9451-5B74878B74B7}"/>
              </a:ext>
            </a:extLst>
          </p:cNvPr>
          <p:cNvPicPr>
            <a:picLocks noChangeAspect="1"/>
          </p:cNvPicPr>
          <p:nvPr/>
        </p:nvPicPr>
        <p:blipFill>
          <a:blip r:embed="rId2"/>
          <a:stretch>
            <a:fillRect/>
          </a:stretch>
        </p:blipFill>
        <p:spPr>
          <a:xfrm>
            <a:off x="2958468" y="2069991"/>
            <a:ext cx="5388428" cy="1016000"/>
          </a:xfrm>
          <a:prstGeom prst="rect">
            <a:avLst/>
          </a:prstGeom>
        </p:spPr>
      </p:pic>
      <p:sp>
        <p:nvSpPr>
          <p:cNvPr id="6" name="Rectangle 5">
            <a:extLst>
              <a:ext uri="{FF2B5EF4-FFF2-40B4-BE49-F238E27FC236}">
                <a16:creationId xmlns:a16="http://schemas.microsoft.com/office/drawing/2014/main" id="{B32C6726-D135-2C4B-BAF4-1710975FAA5F}"/>
              </a:ext>
            </a:extLst>
          </p:cNvPr>
          <p:cNvSpPr/>
          <p:nvPr/>
        </p:nvSpPr>
        <p:spPr>
          <a:xfrm>
            <a:off x="370739" y="3162344"/>
            <a:ext cx="8556091" cy="2585323"/>
          </a:xfrm>
          <a:prstGeom prst="rect">
            <a:avLst/>
          </a:prstGeom>
        </p:spPr>
        <p:txBody>
          <a:bodyPr wrap="square">
            <a:spAutoFit/>
          </a:bodyPr>
          <a:lstStyle/>
          <a:p>
            <a:r>
              <a:rPr lang="en-US" b="1" dirty="0">
                <a:solidFill>
                  <a:srgbClr val="333D47"/>
                </a:solidFill>
                <a:latin typeface="Arial" panose="020B0604020202020204" pitchFamily="34" charset="0"/>
                <a:ea typeface="Arial" panose="020B0604020202020204" pitchFamily="34" charset="0"/>
              </a:rPr>
              <a:t>Responses:</a:t>
            </a:r>
          </a:p>
          <a:p>
            <a:endParaRPr lang="en-US" b="1" dirty="0">
              <a:solidFill>
                <a:srgbClr val="333D47"/>
              </a:solidFill>
              <a:latin typeface="Arial" panose="020B0604020202020204" pitchFamily="34" charset="0"/>
              <a:ea typeface="Arial" panose="020B0604020202020204" pitchFamily="34" charset="0"/>
            </a:endParaRPr>
          </a:p>
          <a:p>
            <a:pPr marL="342900" lvl="0" indent="-342900">
              <a:buFont typeface="+mj-lt"/>
              <a:buAutoNum type="arabicPeriod"/>
            </a:pPr>
            <a:r>
              <a:rPr lang="en-US" dirty="0"/>
              <a:t>The relief awarded by the URS process is inadequate. In some cases, a losing Respondent is able to re-register a domain once it becomes available.</a:t>
            </a:r>
          </a:p>
          <a:p>
            <a:pPr marL="342900" lvl="0" indent="-342900">
              <a:buFont typeface="+mj-lt"/>
              <a:buAutoNum type="arabicPeriod"/>
            </a:pPr>
            <a:r>
              <a:rPr lang="en-US" dirty="0"/>
              <a:t>After the lock, the </a:t>
            </a:r>
            <a:r>
              <a:rPr lang="en-US" dirty="0" err="1"/>
              <a:t>cybersquatters</a:t>
            </a:r>
            <a:r>
              <a:rPr lang="en-US" dirty="0"/>
              <a:t> just renew the domain name. </a:t>
            </a:r>
          </a:p>
          <a:p>
            <a:pPr marL="342900" lvl="0" indent="-342900">
              <a:buFont typeface="+mj-lt"/>
              <a:buAutoNum type="arabicPeriod"/>
            </a:pPr>
            <a:r>
              <a:rPr lang="en-US" dirty="0"/>
              <a:t>Any problems with Chinese Registrar in order to implement the decision.	 </a:t>
            </a:r>
          </a:p>
          <a:p>
            <a:pPr marL="342900" lvl="0" indent="-342900">
              <a:buFont typeface="+mj-lt"/>
              <a:buAutoNum type="arabicPeriod"/>
            </a:pPr>
            <a:r>
              <a:rPr lang="en-US" dirty="0"/>
              <a:t>Registrars often do not respond to the request for renewal of the suspension. </a:t>
            </a:r>
          </a:p>
          <a:p>
            <a:pPr marL="342900" lvl="0" indent="-342900">
              <a:buFont typeface="+mj-lt"/>
              <a:buAutoNum type="arabicPeriod"/>
            </a:pPr>
            <a:r>
              <a:rPr lang="en-US" dirty="0"/>
              <a:t>Some registrars do not understand the process of paying for an additional year of suspension. </a:t>
            </a:r>
          </a:p>
        </p:txBody>
      </p:sp>
    </p:spTree>
    <p:extLst>
      <p:ext uri="{BB962C8B-B14F-4D97-AF65-F5344CB8AC3E}">
        <p14:creationId xmlns:p14="http://schemas.microsoft.com/office/powerpoint/2010/main" val="3481745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Issues Identified and Possible Actions, Cont.</a:t>
            </a:r>
          </a:p>
        </p:txBody>
      </p:sp>
      <p:sp>
        <p:nvSpPr>
          <p:cNvPr id="3" name="Content Placeholder 2"/>
          <p:cNvSpPr>
            <a:spLocks noGrp="1"/>
          </p:cNvSpPr>
          <p:nvPr>
            <p:ph sz="quarter" idx="10"/>
          </p:nvPr>
        </p:nvSpPr>
        <p:spPr>
          <a:xfrm>
            <a:off x="609600" y="959230"/>
            <a:ext cx="7907338" cy="5030090"/>
          </a:xfrm>
        </p:spPr>
        <p:txBody>
          <a:bodyPr/>
          <a:lstStyle/>
          <a:p>
            <a:pPr marL="0" indent="0">
              <a:spcBef>
                <a:spcPts val="600"/>
              </a:spcBef>
              <a:spcAft>
                <a:spcPts val="600"/>
              </a:spcAft>
              <a:buNone/>
            </a:pPr>
            <a:r>
              <a:rPr lang="en-US" sz="2400" b="1" dirty="0"/>
              <a:t>Discussion:</a:t>
            </a:r>
          </a:p>
          <a:p>
            <a:pPr>
              <a:spcBef>
                <a:spcPts val="600"/>
              </a:spcBef>
              <a:spcAft>
                <a:spcPts val="600"/>
              </a:spcAft>
            </a:pPr>
            <a:r>
              <a:rPr lang="en-US" sz="2200" dirty="0"/>
              <a:t>Not a surprising response and probably also explains why not a huge a number of cases filed.</a:t>
            </a:r>
          </a:p>
          <a:p>
            <a:pPr>
              <a:spcBef>
                <a:spcPts val="600"/>
              </a:spcBef>
              <a:spcAft>
                <a:spcPts val="600"/>
              </a:spcAft>
            </a:pPr>
            <a:r>
              <a:rPr lang="en-US" sz="2200" dirty="0"/>
              <a:t>Possible procedural problem because registrars should be responding.</a:t>
            </a:r>
          </a:p>
          <a:p>
            <a:pPr>
              <a:spcBef>
                <a:spcPts val="600"/>
              </a:spcBef>
              <a:spcAft>
                <a:spcPts val="600"/>
              </a:spcAft>
            </a:pPr>
            <a:r>
              <a:rPr lang="en-US" sz="2200" dirty="0"/>
              <a:t>The issue on the Chinese registrar is that it is often very hard to get Chinese registrars to implement decisions appropriately.  The registrars put up a number of what appear road blocks.  Some issues in the UDRP for example, may involve PRC laws re .com registration, so not surprised that there would be implementation issues with URS relief.</a:t>
            </a:r>
          </a:p>
          <a:p>
            <a:pPr>
              <a:spcBef>
                <a:spcPts val="600"/>
              </a:spcBef>
              <a:spcAft>
                <a:spcPts val="600"/>
              </a:spcAft>
            </a:pPr>
            <a:r>
              <a:rPr lang="en-US" sz="2200" dirty="0"/>
              <a:t>Need to determine the issues concerning not implementing the suspension and not obeying the rule. </a:t>
            </a:r>
          </a:p>
        </p:txBody>
      </p:sp>
    </p:spTree>
    <p:extLst>
      <p:ext uri="{BB962C8B-B14F-4D97-AF65-F5344CB8AC3E}">
        <p14:creationId xmlns:p14="http://schemas.microsoft.com/office/powerpoint/2010/main" val="2979392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Issues Identified and Possible Actions, Cont.</a:t>
            </a:r>
          </a:p>
        </p:txBody>
      </p:sp>
      <p:sp>
        <p:nvSpPr>
          <p:cNvPr id="3" name="Content Placeholder 2"/>
          <p:cNvSpPr>
            <a:spLocks noGrp="1"/>
          </p:cNvSpPr>
          <p:nvPr>
            <p:ph sz="quarter" idx="10"/>
          </p:nvPr>
        </p:nvSpPr>
        <p:spPr>
          <a:xfrm>
            <a:off x="198120" y="730630"/>
            <a:ext cx="7907338" cy="767861"/>
          </a:xfrm>
        </p:spPr>
        <p:txBody>
          <a:bodyPr/>
          <a:lstStyle/>
          <a:p>
            <a:pPr marL="0" indent="0">
              <a:spcBef>
                <a:spcPts val="600"/>
              </a:spcBef>
              <a:spcAft>
                <a:spcPts val="600"/>
              </a:spcAft>
              <a:buNone/>
            </a:pPr>
            <a:r>
              <a:rPr lang="en-US" sz="2200" b="1" dirty="0"/>
              <a:t>Substantive Issues, Question 5: </a:t>
            </a:r>
            <a:r>
              <a:rPr lang="en-US" sz="2200" i="1" dirty="0"/>
              <a:t>Do you believe the relief provided by a URS proceeding is adequate? </a:t>
            </a:r>
          </a:p>
        </p:txBody>
      </p:sp>
      <p:pic>
        <p:nvPicPr>
          <p:cNvPr id="7" name="Picture 6" descr="table732473400.png">
            <a:extLst>
              <a:ext uri="{FF2B5EF4-FFF2-40B4-BE49-F238E27FC236}">
                <a16:creationId xmlns:a16="http://schemas.microsoft.com/office/drawing/2014/main" id="{5533364C-26D1-4949-AD67-EA63C982F366}"/>
              </a:ext>
            </a:extLst>
          </p:cNvPr>
          <p:cNvPicPr>
            <a:picLocks noChangeAspect="1"/>
          </p:cNvPicPr>
          <p:nvPr/>
        </p:nvPicPr>
        <p:blipFill>
          <a:blip r:embed="rId2"/>
          <a:stretch>
            <a:fillRect/>
          </a:stretch>
        </p:blipFill>
        <p:spPr>
          <a:xfrm>
            <a:off x="3804288" y="1441341"/>
            <a:ext cx="4733922" cy="1633760"/>
          </a:xfrm>
          <a:prstGeom prst="rect">
            <a:avLst/>
          </a:prstGeom>
        </p:spPr>
      </p:pic>
      <p:sp>
        <p:nvSpPr>
          <p:cNvPr id="9" name="Rectangle 8">
            <a:extLst>
              <a:ext uri="{FF2B5EF4-FFF2-40B4-BE49-F238E27FC236}">
                <a16:creationId xmlns:a16="http://schemas.microsoft.com/office/drawing/2014/main" id="{861F52B5-CB90-3242-9174-9F3795F89262}"/>
              </a:ext>
            </a:extLst>
          </p:cNvPr>
          <p:cNvSpPr/>
          <p:nvPr/>
        </p:nvSpPr>
        <p:spPr>
          <a:xfrm>
            <a:off x="226336" y="2542641"/>
            <a:ext cx="8917663" cy="3816429"/>
          </a:xfrm>
          <a:prstGeom prst="rect">
            <a:avLst/>
          </a:prstGeom>
        </p:spPr>
        <p:txBody>
          <a:bodyPr wrap="square">
            <a:spAutoFit/>
          </a:bodyPr>
          <a:lstStyle/>
          <a:p>
            <a:r>
              <a:rPr lang="en-US" b="1" dirty="0">
                <a:solidFill>
                  <a:srgbClr val="333D47"/>
                </a:solidFill>
                <a:latin typeface="Arial" panose="020B0604020202020204" pitchFamily="34" charset="0"/>
                <a:ea typeface="Arial" panose="020B0604020202020204" pitchFamily="34" charset="0"/>
              </a:rPr>
              <a:t>Responses:</a:t>
            </a:r>
          </a:p>
          <a:p>
            <a:endParaRPr lang="en-US" sz="1600" b="1" dirty="0">
              <a:solidFill>
                <a:srgbClr val="333D47"/>
              </a:solidFill>
              <a:latin typeface="Arial" panose="020B0604020202020204" pitchFamily="34" charset="0"/>
              <a:ea typeface="Arial" panose="020B0604020202020204" pitchFamily="34" charset="0"/>
            </a:endParaRPr>
          </a:p>
          <a:p>
            <a:pPr marL="342900" lvl="0" indent="-342900">
              <a:buFont typeface="+mj-lt"/>
              <a:buAutoNum type="arabicPeriod"/>
            </a:pPr>
            <a:r>
              <a:rPr lang="en-US" sz="1600" dirty="0"/>
              <a:t>A winning Complainant should have the option of either a) transfer of the domain to Complainant or b) a right of first refusal to purchase the domain when it next becomes available.</a:t>
            </a:r>
          </a:p>
          <a:p>
            <a:pPr marL="342900" lvl="0" indent="-342900">
              <a:buFont typeface="+mj-lt"/>
              <a:buAutoNum type="arabicPeriod"/>
            </a:pPr>
            <a:r>
              <a:rPr lang="en-US" sz="1600" dirty="0"/>
              <a:t>Transfer or annulation of the domain name.</a:t>
            </a:r>
          </a:p>
          <a:p>
            <a:pPr marL="342900" lvl="0" indent="-342900">
              <a:buFont typeface="+mj-lt"/>
              <a:buAutoNum type="arabicPeriod"/>
            </a:pPr>
            <a:r>
              <a:rPr lang="en-US" sz="1600" dirty="0"/>
              <a:t>Allow for cancellation or transfer of domain names.  </a:t>
            </a:r>
          </a:p>
          <a:p>
            <a:pPr marL="342900" lvl="0" indent="-342900">
              <a:buFont typeface="+mj-lt"/>
              <a:buAutoNum type="arabicPeriod"/>
            </a:pPr>
            <a:r>
              <a:rPr lang="en-US" sz="1600" dirty="0"/>
              <a:t>Include transfer as a remedy in the event of default. </a:t>
            </a:r>
          </a:p>
          <a:p>
            <a:pPr marL="342900" lvl="0" indent="-342900">
              <a:buFont typeface="+mj-lt"/>
              <a:buAutoNum type="arabicPeriod"/>
            </a:pPr>
            <a:r>
              <a:rPr lang="en-US" sz="1600" dirty="0"/>
              <a:t>A possible remedy should be the transfer of the domain name </a:t>
            </a:r>
          </a:p>
          <a:p>
            <a:pPr marL="342900" lvl="0" indent="-342900">
              <a:buFont typeface="+mj-lt"/>
              <a:buAutoNum type="arabicPeriod"/>
            </a:pPr>
            <a:r>
              <a:rPr lang="en-US" sz="1600" dirty="0"/>
              <a:t>Suspension is good, but the respondent can re-register. </a:t>
            </a:r>
          </a:p>
          <a:p>
            <a:pPr marL="342900" indent="-342900">
              <a:buFont typeface="+mj-lt"/>
              <a:buAutoNum type="arabicPeriod"/>
            </a:pPr>
            <a:r>
              <a:rPr lang="en-US" sz="1600" dirty="0"/>
              <a:t>After the lock, the </a:t>
            </a:r>
            <a:r>
              <a:rPr lang="en-US" sz="1600" dirty="0" err="1"/>
              <a:t>cybersquatters</a:t>
            </a:r>
            <a:r>
              <a:rPr lang="en-US" sz="1600" dirty="0"/>
              <a:t> just renew the domain name. It's turning out to be a worthless remedy.</a:t>
            </a:r>
          </a:p>
          <a:p>
            <a:pPr marL="342900" lvl="0" indent="-342900">
              <a:buFont typeface="+mj-lt"/>
              <a:buAutoNum type="arabicPeriod"/>
            </a:pPr>
            <a:r>
              <a:rPr lang="en-US" sz="1600" dirty="0"/>
              <a:t>There needs to be an established process for requesting suspension renewals. Often, when Registrars are contacted regarding renewal, the Registrars are unaware of the renewal option or simply does not reply. </a:t>
            </a:r>
          </a:p>
        </p:txBody>
      </p:sp>
    </p:spTree>
    <p:extLst>
      <p:ext uri="{BB962C8B-B14F-4D97-AF65-F5344CB8AC3E}">
        <p14:creationId xmlns:p14="http://schemas.microsoft.com/office/powerpoint/2010/main" val="3537848317"/>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 4x3 150ppi 20170607.potx" id="{2C2D46DB-C1DF-4BFC-AD4B-E57CF89D291D}" vid="{0E147FBD-869D-4E05-B9AA-3D7DA63920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 ICANN PPT Template 4x3 150ppi 20170607</Template>
  <TotalTime>57968</TotalTime>
  <Words>1262</Words>
  <Application>Microsoft Macintosh PowerPoint</Application>
  <PresentationFormat>On-screen Show (4:3)</PresentationFormat>
  <Paragraphs>140</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ＭＳ Ｐゴシック</vt:lpstr>
      <vt:lpstr>Arial</vt:lpstr>
      <vt:lpstr>Calibri</vt:lpstr>
      <vt:lpstr>Segoe UI</vt:lpstr>
      <vt:lpstr>Source Sans Pro</vt:lpstr>
      <vt:lpstr>Wingdings</vt:lpstr>
      <vt:lpstr>ICANNPPT_Arial_4x3_June 2017_potx</vt:lpstr>
      <vt:lpstr>Insert title here (75 characters maximum)</vt:lpstr>
      <vt:lpstr>Presentation from the Uniform Rapid Suspension (URS) Practitioners Sub Team  </vt:lpstr>
      <vt:lpstr>Agenda</vt:lpstr>
      <vt:lpstr>Current Status &amp; Next Steps</vt:lpstr>
      <vt:lpstr>List of URS Practitioners</vt:lpstr>
      <vt:lpstr>Respondent Cases Handled</vt:lpstr>
      <vt:lpstr>Issues Identified and Possible Actions</vt:lpstr>
      <vt:lpstr>Issues Identified and Possible Actions, Cont.</vt:lpstr>
      <vt:lpstr>Issues Identified and Possible Actions, Cont.</vt:lpstr>
      <vt:lpstr>Issues Identified and Possible Actions, Cont.</vt:lpstr>
      <vt:lpstr>Issues Identified and Possible Actions, Cont.</vt:lpstr>
      <vt:lpstr>Issues Identified and Possible Actions, Cont.</vt:lpstr>
      <vt:lpstr>Issues Identified and Possible Actions, Cont.</vt:lpstr>
      <vt:lpstr>Thank You and Questions</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(75 characters maximum)</dc:title>
  <dc:creator>Nanig Mehranian</dc:creator>
  <cp:lastModifiedBy>Microsoft Office User</cp:lastModifiedBy>
  <cp:revision>434</cp:revision>
  <cp:lastPrinted>2018-06-14T23:11:31Z</cp:lastPrinted>
  <dcterms:created xsi:type="dcterms:W3CDTF">2017-06-19T18:34:57Z</dcterms:created>
  <dcterms:modified xsi:type="dcterms:W3CDTF">2018-06-14T23:12:15Z</dcterms:modified>
</cp:coreProperties>
</file>