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540" r:id="rId2"/>
    <p:sldId id="709" r:id="rId3"/>
    <p:sldId id="756" r:id="rId4"/>
    <p:sldId id="335" r:id="rId5"/>
    <p:sldId id="544" r:id="rId6"/>
    <p:sldId id="744" r:id="rId7"/>
    <p:sldId id="757" r:id="rId8"/>
    <p:sldId id="758" r:id="rId9"/>
    <p:sldId id="759" r:id="rId10"/>
    <p:sldId id="760" r:id="rId11"/>
    <p:sldId id="806" r:id="rId12"/>
    <p:sldId id="761" r:id="rId13"/>
    <p:sldId id="762" r:id="rId14"/>
    <p:sldId id="763" r:id="rId15"/>
    <p:sldId id="764" r:id="rId16"/>
    <p:sldId id="765" r:id="rId17"/>
    <p:sldId id="766" r:id="rId18"/>
    <p:sldId id="767" r:id="rId19"/>
    <p:sldId id="768" r:id="rId20"/>
    <p:sldId id="808" r:id="rId21"/>
    <p:sldId id="769" r:id="rId22"/>
    <p:sldId id="770" r:id="rId23"/>
    <p:sldId id="771" r:id="rId24"/>
    <p:sldId id="772" r:id="rId25"/>
    <p:sldId id="773" r:id="rId26"/>
    <p:sldId id="774" r:id="rId27"/>
    <p:sldId id="775" r:id="rId28"/>
    <p:sldId id="776" r:id="rId29"/>
    <p:sldId id="777" r:id="rId30"/>
    <p:sldId id="778" r:id="rId31"/>
    <p:sldId id="779" r:id="rId32"/>
    <p:sldId id="780" r:id="rId33"/>
    <p:sldId id="781" r:id="rId34"/>
    <p:sldId id="782" r:id="rId35"/>
    <p:sldId id="783" r:id="rId36"/>
    <p:sldId id="784" r:id="rId37"/>
    <p:sldId id="785" r:id="rId38"/>
    <p:sldId id="786" r:id="rId39"/>
    <p:sldId id="809" r:id="rId40"/>
    <p:sldId id="787" r:id="rId41"/>
    <p:sldId id="788" r:id="rId42"/>
    <p:sldId id="789" r:id="rId43"/>
    <p:sldId id="790" r:id="rId44"/>
    <p:sldId id="810" r:id="rId45"/>
    <p:sldId id="811" r:id="rId46"/>
    <p:sldId id="791" r:id="rId47"/>
    <p:sldId id="792" r:id="rId48"/>
    <p:sldId id="793" r:id="rId49"/>
    <p:sldId id="794" r:id="rId50"/>
    <p:sldId id="795" r:id="rId51"/>
    <p:sldId id="796" r:id="rId52"/>
    <p:sldId id="797" r:id="rId53"/>
    <p:sldId id="798" r:id="rId54"/>
    <p:sldId id="799" r:id="rId55"/>
    <p:sldId id="800" r:id="rId56"/>
    <p:sldId id="801" r:id="rId57"/>
    <p:sldId id="802" r:id="rId58"/>
    <p:sldId id="803" r:id="rId59"/>
    <p:sldId id="812" r:id="rId60"/>
    <p:sldId id="804" r:id="rId61"/>
    <p:sldId id="805" r:id="rId62"/>
    <p:sldId id="813" r:id="rId63"/>
    <p:sldId id="74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000000"/>
    <a:srgbClr val="0B2F49"/>
    <a:srgbClr val="002B49"/>
    <a:srgbClr val="9C240F"/>
    <a:srgbClr val="CB460F"/>
    <a:srgbClr val="FA5B36"/>
    <a:srgbClr val="0E4B91"/>
    <a:srgbClr val="18548A"/>
    <a:srgbClr val="1553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4" autoAdjust="0"/>
    <p:restoredTop sz="94088" autoAdjust="0"/>
  </p:normalViewPr>
  <p:slideViewPr>
    <p:cSldViewPr snapToGrid="0" snapToObjects="1">
      <p:cViewPr varScale="1">
        <p:scale>
          <a:sx n="127" d="100"/>
          <a:sy n="127" d="100"/>
        </p:scale>
        <p:origin x="928" y="184"/>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50213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423632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63</a:t>
            </a:fld>
            <a:endParaRPr lang="en-US"/>
          </a:p>
        </p:txBody>
      </p:sp>
    </p:spTree>
    <p:extLst>
      <p:ext uri="{BB962C8B-B14F-4D97-AF65-F5344CB8AC3E}">
        <p14:creationId xmlns:p14="http://schemas.microsoft.com/office/powerpoint/2010/main" val="220804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2086472" y="2363562"/>
            <a:ext cx="4724634" cy="801345"/>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hyperlink" Target="https://docs.google.com/spreadsheets/d/1I-qe_I4OkQT7IU_rjHMQVa9Ebj8Ik6vay1vr5Yt9ZIg/edit?usp=sharing" TargetMode="External"/><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 title here</a:t>
            </a:r>
            <a:br>
              <a:rPr lang="en-US"/>
            </a:br>
            <a:r>
              <a:rPr lang="en-US"/>
              <a:t>(75 characters maximum)</a:t>
            </a:r>
            <a:endParaRPr lang="en-US" dirty="0"/>
          </a:p>
        </p:txBody>
      </p:sp>
      <p:sp>
        <p:nvSpPr>
          <p:cNvPr id="3" name="Text Placeholder 2"/>
          <p:cNvSpPr>
            <a:spLocks noGrp="1"/>
          </p:cNvSpPr>
          <p:nvPr>
            <p:ph type="body" sz="quarter" idx="10"/>
          </p:nvPr>
        </p:nvSpPr>
        <p:spPr/>
        <p:txBody>
          <a:bodyPr/>
          <a:lstStyle/>
          <a:p>
            <a:r>
              <a:rPr lang="en-US"/>
              <a:t>Name of Presenter</a:t>
            </a:r>
            <a:endParaRPr lang="en-US" dirty="0"/>
          </a:p>
        </p:txBody>
      </p:sp>
      <p:sp>
        <p:nvSpPr>
          <p:cNvPr id="4" name="Text Placeholder 3"/>
          <p:cNvSpPr>
            <a:spLocks noGrp="1"/>
          </p:cNvSpPr>
          <p:nvPr>
            <p:ph type="body" sz="quarter" idx="11"/>
          </p:nvPr>
        </p:nvSpPr>
        <p:spPr/>
        <p:txBody>
          <a:bodyPr>
            <a:normAutofit lnSpcReduction="10000"/>
          </a:bodyPr>
          <a:lstStyle/>
          <a:p>
            <a:r>
              <a:rPr lang="en-US"/>
              <a:t>Event Name</a:t>
            </a:r>
            <a:endParaRPr lang="en-US" dirty="0"/>
          </a:p>
        </p:txBody>
      </p:sp>
      <p:sp>
        <p:nvSpPr>
          <p:cNvPr id="5" name="Text Placeholder 4"/>
          <p:cNvSpPr>
            <a:spLocks noGrp="1"/>
          </p:cNvSpPr>
          <p:nvPr>
            <p:ph type="body" sz="quarter" idx="12"/>
          </p:nvPr>
        </p:nvSpPr>
        <p:spPr/>
        <p:txBody>
          <a:bodyPr/>
          <a:lstStyle/>
          <a:p>
            <a:r>
              <a:rPr lang="en-US"/>
              <a:t>DD Month 2017</a:t>
            </a:r>
            <a:endParaRPr lang="en-US" dirty="0"/>
          </a:p>
        </p:txBody>
      </p:sp>
      <p:sp>
        <p:nvSpPr>
          <p:cNvPr id="6" name="Text Placeholder 5"/>
          <p:cNvSpPr>
            <a:spLocks noGrp="1"/>
          </p:cNvSpPr>
          <p:nvPr>
            <p:ph type="body" sz="quarter" idx="13"/>
          </p:nvPr>
        </p:nvSpPr>
        <p:spPr/>
        <p:txBody>
          <a:bodyPr/>
          <a:lstStyle/>
          <a:p>
            <a:r>
              <a:rPr lang="en-US"/>
              <a:t>Insert subtitle here (75 characters maximum)</a:t>
            </a:r>
            <a:endParaRPr lang="en-US" dirty="0"/>
          </a:p>
        </p:txBody>
      </p:sp>
      <p:pic>
        <p:nvPicPr>
          <p:cNvPr id="7" name="Picture 6">
            <a:extLst>
              <a:ext uri="{FF2B5EF4-FFF2-40B4-BE49-F238E27FC236}">
                <a16:creationId xmlns:a16="http://schemas.microsoft.com/office/drawing/2014/main" id="{1EAFB2C5-11BD-6E4E-89CA-427DB4D9B3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B49B76A0-F9F5-9B49-9C31-08B4F83E5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9333" y="-15789"/>
            <a:ext cx="4611600" cy="2751797"/>
          </a:xfrm>
          <a:prstGeom prst="rect">
            <a:avLst/>
          </a:prstGeom>
        </p:spPr>
      </p:pic>
      <p:sp>
        <p:nvSpPr>
          <p:cNvPr id="9" name="TextBox 8">
            <a:extLst>
              <a:ext uri="{FF2B5EF4-FFF2-40B4-BE49-F238E27FC236}">
                <a16:creationId xmlns:a16="http://schemas.microsoft.com/office/drawing/2014/main" id="{30856B24-C4F4-4140-A78B-FDF336AB9C71}"/>
              </a:ext>
            </a:extLst>
          </p:cNvPr>
          <p:cNvSpPr txBox="1"/>
          <p:nvPr/>
        </p:nvSpPr>
        <p:spPr>
          <a:xfrm>
            <a:off x="0" y="5121104"/>
            <a:ext cx="9144000" cy="1354217"/>
          </a:xfrm>
          <a:prstGeom prst="rect">
            <a:avLst/>
          </a:prstGeom>
          <a:noFill/>
        </p:spPr>
        <p:txBody>
          <a:bodyPr wrap="square" lIns="0" tIns="0" rIns="0" bIns="0" rtlCol="0">
            <a:spAutoFit/>
          </a:bodyPr>
          <a:lstStyle/>
          <a:p>
            <a:pPr algn="ctr"/>
            <a:r>
              <a:rPr lang="en-US" sz="3200" b="1" dirty="0">
                <a:solidFill>
                  <a:schemeClr val="bg1"/>
                </a:solidFill>
                <a:cs typeface="Source Sans Pro"/>
              </a:rPr>
              <a:t>Rights Protection Mechanisms (RPMS)</a:t>
            </a:r>
          </a:p>
          <a:p>
            <a:pPr algn="ctr"/>
            <a:r>
              <a:rPr lang="en-US" sz="3200" b="1" dirty="0">
                <a:solidFill>
                  <a:schemeClr val="bg1"/>
                </a:solidFill>
                <a:cs typeface="Source Sans Pro"/>
              </a:rPr>
              <a:t>Policy Development Process</a:t>
            </a:r>
          </a:p>
          <a:p>
            <a:pPr algn="ctr"/>
            <a:r>
              <a:rPr lang="en-US" sz="2400" b="1" dirty="0">
                <a:solidFill>
                  <a:schemeClr val="bg1"/>
                </a:solidFill>
                <a:cs typeface="Source Sans Pro"/>
              </a:rPr>
              <a:t>JUNE 2018</a:t>
            </a:r>
          </a:p>
        </p:txBody>
      </p:sp>
    </p:spTree>
    <p:extLst>
      <p:ext uri="{BB962C8B-B14F-4D97-AF65-F5344CB8AC3E}">
        <p14:creationId xmlns:p14="http://schemas.microsoft.com/office/powerpoint/2010/main" val="31561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11 – Communications</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8"/>
            <a:ext cx="8398706" cy="88412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receive information from ICANN with regard to the point of contact of the Back End Registry Operator appointed by a Registry Operator?</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630108301"/>
              </p:ext>
            </p:extLst>
          </p:nvPr>
        </p:nvGraphicFramePr>
        <p:xfrm>
          <a:off x="374904" y="1982376"/>
          <a:ext cx="8398707" cy="7416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p>
                  </a:txBody>
                  <a:tcPr>
                    <a:solidFill>
                      <a:schemeClr val="bg1">
                        <a:lumMod val="95000"/>
                      </a:schemeClr>
                    </a:solidFill>
                  </a:tcPr>
                </a:tc>
                <a:tc>
                  <a:txBody>
                    <a:bodyPr/>
                    <a:lstStyle/>
                    <a:p>
                      <a:r>
                        <a:rPr lang="en-US" dirty="0"/>
                        <a:t>yes</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59640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12 – Communications</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8"/>
            <a:ext cx="8398706" cy="88412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experienced difficulties in communicating with Registry Operators in respect of their role in any part of a URS proceeding? If yes, please elaborate.</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979114759"/>
              </p:ext>
            </p:extLst>
          </p:nvPr>
        </p:nvGraphicFramePr>
        <p:xfrm>
          <a:off x="374904" y="1982376"/>
          <a:ext cx="8398707" cy="32054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takes some ROs longer time to respond to inquiries </a:t>
                      </a:r>
                    </a:p>
                  </a:txBody>
                  <a:tcPr>
                    <a:solidFill>
                      <a:schemeClr val="bg1">
                        <a:lumMod val="95000"/>
                      </a:schemeClr>
                    </a:solidFill>
                  </a:tcPr>
                </a:tc>
                <a:tc>
                  <a:txBody>
                    <a:bodyPr/>
                    <a:lstStyle/>
                    <a:p>
                      <a:r>
                        <a:rPr lang="en-US" sz="1800" b="0" i="0" kern="1200" dirty="0">
                          <a:solidFill>
                            <a:schemeClr val="dk1"/>
                          </a:solidFill>
                          <a:effectLst/>
                          <a:latin typeface="+mn-lt"/>
                          <a:ea typeface="+mn-ea"/>
                          <a:cs typeface="+mn-cs"/>
                        </a:rPr>
                        <a:t>difficulty and delay in getting responses to verification and lock requests from some Registries; </a:t>
                      </a:r>
                      <a:r>
                        <a:rPr lang="en-US" sz="1800" kern="1200" dirty="0">
                          <a:solidFill>
                            <a:schemeClr val="dk1"/>
                          </a:solidFill>
                          <a:effectLst/>
                          <a:latin typeface="+mn-lt"/>
                          <a:ea typeface="+mn-ea"/>
                          <a:cs typeface="+mn-cs"/>
                        </a:rPr>
                        <a:t>difficulty in getting the Registry and Registrar to implement a settlement which involves a transfer at the Registrar level</a:t>
                      </a:r>
                      <a:r>
                        <a:rPr lang="en-US" dirty="0">
                          <a:effectLst/>
                        </a:rPr>
                        <a:t> </a:t>
                      </a:r>
                      <a:endParaRPr lang="en-US"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some RO’s email addresses are different from the contact present in ICANN’s repository;  sent reminders to ROs &amp; submitted reports to ICANN for the lack of response/implementation</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415974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14 – The Complaint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20821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accept Complaints that do not contain all the elements required in URS Rule 3(b)? Please provide your online forms for Complaint filing and identify any deviation from URS Rule 3(b).</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223153321"/>
              </p:ext>
            </p:extLst>
          </p:nvPr>
        </p:nvGraphicFramePr>
        <p:xfrm>
          <a:off x="374904" y="2329615"/>
          <a:ext cx="8398707" cy="3659011"/>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8861">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280150">
                <a:tc>
                  <a:txBody>
                    <a:bodyPr/>
                    <a:lstStyle/>
                    <a:p>
                      <a:r>
                        <a:rPr lang="en-US" sz="1800" kern="1200" dirty="0">
                          <a:solidFill>
                            <a:schemeClr val="dk1"/>
                          </a:solidFill>
                          <a:effectLst/>
                          <a:latin typeface="+mn-lt"/>
                          <a:ea typeface="+mn-ea"/>
                          <a:cs typeface="+mn-cs"/>
                        </a:rPr>
                        <a:t>yes</a:t>
                      </a:r>
                    </a:p>
                    <a:p>
                      <a:endParaRPr lang="en-US" sz="1800" kern="1200" dirty="0">
                        <a:solidFill>
                          <a:schemeClr val="dk1"/>
                        </a:solidFill>
                        <a:effectLst/>
                        <a:latin typeface="+mn-lt"/>
                        <a:ea typeface="+mn-ea"/>
                        <a:cs typeface="+mn-cs"/>
                      </a:endParaRPr>
                    </a:p>
                  </a:txBody>
                  <a:tcPr>
                    <a:solidFill>
                      <a:schemeClr val="bg1">
                        <a:lumMod val="95000"/>
                      </a:schemeClr>
                    </a:solidFill>
                  </a:tcPr>
                </a:tc>
                <a:tc>
                  <a:txBody>
                    <a:bodyPr/>
                    <a:lstStyle/>
                    <a:p>
                      <a:r>
                        <a:rPr lang="en-US" dirty="0"/>
                        <a:t>no</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 (accepts “Doe Complaint” starting from 25 May 2018)</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
        <p:nvSpPr>
          <p:cNvPr id="6" name="Rounded Rectangle 5">
            <a:extLst>
              <a:ext uri="{FF2B5EF4-FFF2-40B4-BE49-F238E27FC236}">
                <a16:creationId xmlns:a16="http://schemas.microsoft.com/office/drawing/2014/main" id="{CF17D0AD-F63C-7440-BC63-EA45FAB71441}"/>
              </a:ext>
            </a:extLst>
          </p:cNvPr>
          <p:cNvSpPr/>
          <p:nvPr/>
        </p:nvSpPr>
        <p:spPr>
          <a:xfrm>
            <a:off x="497711" y="3229337"/>
            <a:ext cx="2500132" cy="245383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1">
                    <a:lumMod val="75000"/>
                  </a:schemeClr>
                </a:solidFill>
              </a:rPr>
              <a:t>Questions:</a:t>
            </a:r>
          </a:p>
          <a:p>
            <a:r>
              <a:rPr lang="en-US" sz="1400" b="1" dirty="0">
                <a:solidFill>
                  <a:schemeClr val="accent1">
                    <a:lumMod val="75000"/>
                  </a:schemeClr>
                </a:solidFill>
              </a:rPr>
              <a:t>1. </a:t>
            </a:r>
            <a:r>
              <a:rPr lang="en-US" sz="1400" dirty="0">
                <a:solidFill>
                  <a:schemeClr val="accent1">
                    <a:lumMod val="75000"/>
                  </a:schemeClr>
                </a:solidFill>
              </a:rPr>
              <a:t>What do you mean by yes?</a:t>
            </a:r>
            <a:endParaRPr lang="en-US" sz="1400" b="1" dirty="0">
              <a:solidFill>
                <a:schemeClr val="accent1">
                  <a:lumMod val="75000"/>
                </a:schemeClr>
              </a:solidFill>
            </a:endParaRPr>
          </a:p>
          <a:p>
            <a:r>
              <a:rPr lang="en-US" sz="1400" b="1" dirty="0">
                <a:solidFill>
                  <a:schemeClr val="accent1">
                    <a:lumMod val="75000"/>
                  </a:schemeClr>
                </a:solidFill>
              </a:rPr>
              <a:t>2. </a:t>
            </a:r>
            <a:r>
              <a:rPr lang="en-US" sz="1400" dirty="0">
                <a:solidFill>
                  <a:schemeClr val="accent1">
                    <a:lumMod val="75000"/>
                  </a:schemeClr>
                </a:solidFill>
              </a:rPr>
              <a:t>In light of GDPR, do you accept URS Complaints if Complainant does not provide the contact details of the Respondent (“Doe Complaint”)?</a:t>
            </a:r>
          </a:p>
        </p:txBody>
      </p:sp>
      <p:sp>
        <p:nvSpPr>
          <p:cNvPr id="7" name="Rounded Rectangle 6">
            <a:extLst>
              <a:ext uri="{FF2B5EF4-FFF2-40B4-BE49-F238E27FC236}">
                <a16:creationId xmlns:a16="http://schemas.microsoft.com/office/drawing/2014/main" id="{FC5CDB06-A686-3045-B1F9-50B0607C439E}"/>
              </a:ext>
            </a:extLst>
          </p:cNvPr>
          <p:cNvSpPr/>
          <p:nvPr/>
        </p:nvSpPr>
        <p:spPr>
          <a:xfrm>
            <a:off x="3324191" y="3229337"/>
            <a:ext cx="2500132" cy="245383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1">
                    <a:lumMod val="75000"/>
                  </a:schemeClr>
                </a:solidFill>
              </a:rPr>
              <a:t>Questions:</a:t>
            </a:r>
          </a:p>
          <a:p>
            <a:r>
              <a:rPr lang="en-US" sz="1400" b="1" dirty="0">
                <a:solidFill>
                  <a:schemeClr val="accent1">
                    <a:lumMod val="75000"/>
                  </a:schemeClr>
                </a:solidFill>
              </a:rPr>
              <a:t>1. </a:t>
            </a:r>
            <a:r>
              <a:rPr lang="en-US" sz="1400" dirty="0">
                <a:solidFill>
                  <a:schemeClr val="accent1">
                    <a:lumMod val="75000"/>
                  </a:schemeClr>
                </a:solidFill>
              </a:rPr>
              <a:t>In light of GDPR, do you accept URS Complaints if Complainant does not provide the contact details of the Respondent (“Doe Complaint”)?</a:t>
            </a:r>
          </a:p>
        </p:txBody>
      </p:sp>
    </p:spTree>
    <p:extLst>
      <p:ext uri="{BB962C8B-B14F-4D97-AF65-F5344CB8AC3E}">
        <p14:creationId xmlns:p14="http://schemas.microsoft.com/office/powerpoint/2010/main" val="43801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17 – The Complaint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590176"/>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What other circumstances – not included in the non-exclusive list in the URS Procedure 1.2.6.3 – have led your Examiners to determine that the domain name was registered and was being used in bad faith? Have there been cases where your Examiners have not expressly cited a circumstance as the basis of their finding of demonstrable bad faith registration and use?</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560821344"/>
              </p:ext>
            </p:extLst>
          </p:nvPr>
        </p:nvGraphicFramePr>
        <p:xfrm>
          <a:off x="374904" y="2618984"/>
          <a:ext cx="8398707" cy="29311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p>
                  </a:txBody>
                  <a:tcPr>
                    <a:solidFill>
                      <a:schemeClr val="bg1">
                        <a:lumMod val="95000"/>
                      </a:schemeClr>
                    </a:solidFill>
                  </a:tcPr>
                </a:tc>
                <a:tc>
                  <a:txBody>
                    <a:bodyPr/>
                    <a:lstStyle/>
                    <a:p>
                      <a:r>
                        <a:rPr lang="en-US" u="sng" dirty="0"/>
                        <a:t>pending response</a:t>
                      </a:r>
                    </a:p>
                  </a:txBody>
                  <a:tcPr>
                    <a:solidFill>
                      <a:schemeClr val="bg1">
                        <a:lumMod val="95000"/>
                      </a:schemeClr>
                    </a:solidFill>
                  </a:tcPr>
                </a:tc>
                <a:tc>
                  <a:txBody>
                    <a:bodyPr/>
                    <a:lstStyle/>
                    <a:p>
                      <a:r>
                        <a:rPr lang="en-US" sz="1800" b="1" kern="1200" dirty="0">
                          <a:solidFill>
                            <a:schemeClr val="dk1"/>
                          </a:solidFill>
                          <a:effectLst/>
                          <a:latin typeface="+mn-lt"/>
                          <a:ea typeface="+mn-ea"/>
                          <a:cs typeface="+mn-cs"/>
                        </a:rPr>
                        <a:t>yes</a:t>
                      </a:r>
                      <a:r>
                        <a:rPr lang="en-US" sz="1800" kern="1200" dirty="0">
                          <a:solidFill>
                            <a:schemeClr val="dk1"/>
                          </a:solidFill>
                          <a:effectLst/>
                          <a:latin typeface="+mn-lt"/>
                          <a:ea typeface="+mn-ea"/>
                          <a:cs typeface="+mn-cs"/>
                        </a:rPr>
                        <a:t> to “other circumstances”; </a:t>
                      </a:r>
                    </a:p>
                    <a:p>
                      <a:r>
                        <a:rPr lang="en-US" sz="1800" b="1" i="0" u="none" strike="noStrike" kern="1200" dirty="0">
                          <a:solidFill>
                            <a:schemeClr val="dk1"/>
                          </a:solidFill>
                          <a:effectLst/>
                          <a:latin typeface="+mn-lt"/>
                          <a:ea typeface="+mn-ea"/>
                          <a:cs typeface="+mn-cs"/>
                        </a:rPr>
                        <a:t>no</a:t>
                      </a:r>
                      <a:r>
                        <a:rPr lang="en-US" sz="1800" b="0" i="0" u="none" strike="noStrike" kern="1200" dirty="0">
                          <a:solidFill>
                            <a:schemeClr val="dk1"/>
                          </a:solidFill>
                          <a:effectLst/>
                          <a:latin typeface="+mn-lt"/>
                          <a:ea typeface="+mn-ea"/>
                          <a:cs typeface="+mn-cs"/>
                        </a:rPr>
                        <a:t> cases where Examiners have not expressly cited a circumstance as the basis of their finding of demonstrable bad faith registration and use</a:t>
                      </a:r>
                      <a:endParaRPr lang="en-US" sz="12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99052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18 – The Complaint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791523"/>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Has any Complainant expressed any difficulty with regard to the 500-word limit set for the Complaint?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926681559"/>
              </p:ext>
            </p:extLst>
          </p:nvPr>
        </p:nvGraphicFramePr>
        <p:xfrm>
          <a:off x="374903" y="1878205"/>
          <a:ext cx="8398707" cy="210820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p>
                  </a:txBody>
                  <a:tcPr>
                    <a:solidFill>
                      <a:schemeClr val="bg1">
                        <a:lumMod val="95000"/>
                      </a:schemeClr>
                    </a:solidFill>
                  </a:tcPr>
                </a:tc>
                <a:tc>
                  <a:txBody>
                    <a:bodyPr/>
                    <a:lstStyle/>
                    <a:p>
                      <a:r>
                        <a:rPr lang="en-US" u="none" dirty="0"/>
                        <a:t>yes</a:t>
                      </a:r>
                    </a:p>
                    <a:p>
                      <a:endParaRPr lang="en-US" u="none" dirty="0"/>
                    </a:p>
                    <a:p>
                      <a:endParaRPr lang="en-US" u="none" dirty="0"/>
                    </a:p>
                    <a:p>
                      <a:endParaRPr lang="en-US" u="none" dirty="0"/>
                    </a:p>
                    <a:p>
                      <a:endParaRPr lang="en-US" u="none" dirty="0"/>
                    </a:p>
                    <a:p>
                      <a:endParaRPr lang="en-US" u="none"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
        <p:nvSpPr>
          <p:cNvPr id="6" name="Rounded Rectangle 5">
            <a:extLst>
              <a:ext uri="{FF2B5EF4-FFF2-40B4-BE49-F238E27FC236}">
                <a16:creationId xmlns:a16="http://schemas.microsoft.com/office/drawing/2014/main" id="{E2A50D7C-FF5D-E54C-8CC4-4F909C3D6CCD}"/>
              </a:ext>
            </a:extLst>
          </p:cNvPr>
          <p:cNvSpPr/>
          <p:nvPr/>
        </p:nvSpPr>
        <p:spPr>
          <a:xfrm>
            <a:off x="3324190" y="2754776"/>
            <a:ext cx="2500132" cy="100699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1">
                    <a:lumMod val="75000"/>
                  </a:schemeClr>
                </a:solidFill>
              </a:rPr>
              <a:t>Questions: </a:t>
            </a:r>
            <a:r>
              <a:rPr lang="en-US" dirty="0">
                <a:solidFill>
                  <a:schemeClr val="accent1">
                    <a:lumMod val="75000"/>
                  </a:schemeClr>
                </a:solidFill>
              </a:rPr>
              <a:t>What is your suggested word limit? </a:t>
            </a:r>
          </a:p>
        </p:txBody>
      </p:sp>
    </p:spTree>
    <p:extLst>
      <p:ext uri="{BB962C8B-B14F-4D97-AF65-F5344CB8AC3E}">
        <p14:creationId xmlns:p14="http://schemas.microsoft.com/office/powerpoint/2010/main" val="329920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19 – The Complaint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014548"/>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check to determine whether a domain that is cited in a new URS Complaint is already subject to an open and active URS or UDRP proceeding? If so, how do you find this information?</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492067887"/>
              </p:ext>
            </p:extLst>
          </p:nvPr>
        </p:nvGraphicFramePr>
        <p:xfrm>
          <a:off x="374903" y="2063400"/>
          <a:ext cx="8398707" cy="29311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yes, conducts cross-checks</a:t>
                      </a:r>
                      <a:r>
                        <a:rPr lang="en-US" dirty="0">
                          <a:effectLst/>
                        </a:rPr>
                        <a:t> </a:t>
                      </a:r>
                    </a:p>
                    <a:p>
                      <a:endParaRPr lang="en-US" sz="1800" kern="1200" dirty="0">
                        <a:solidFill>
                          <a:schemeClr val="dk1"/>
                        </a:solidFill>
                        <a:effectLst/>
                        <a:latin typeface="+mn-lt"/>
                        <a:ea typeface="+mn-ea"/>
                        <a:cs typeface="+mn-cs"/>
                      </a:endParaRPr>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relies heavily upon info from Complaint, but conducts searches if there is a suspicion</a:t>
                      </a:r>
                      <a:r>
                        <a:rPr lang="en-US" dirty="0">
                          <a:effectLst/>
                        </a:rPr>
                        <a:t> </a:t>
                      </a:r>
                      <a:endParaRPr lang="en-US" u="none" dirty="0"/>
                    </a:p>
                    <a:p>
                      <a:endParaRPr lang="en-US" u="none" dirty="0"/>
                    </a:p>
                    <a:p>
                      <a:endParaRPr lang="en-US" u="none" dirty="0"/>
                    </a:p>
                    <a:p>
                      <a:endParaRPr lang="en-US" u="none" dirty="0"/>
                    </a:p>
                    <a:p>
                      <a:endParaRPr lang="en-US" u="none" dirty="0"/>
                    </a:p>
                    <a:p>
                      <a:endParaRPr lang="en-US" u="none"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yes, conducts manual online research at the URS and UDRP Providers’ websites </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
        <p:nvSpPr>
          <p:cNvPr id="6" name="Rounded Rectangle 5">
            <a:extLst>
              <a:ext uri="{FF2B5EF4-FFF2-40B4-BE49-F238E27FC236}">
                <a16:creationId xmlns:a16="http://schemas.microsoft.com/office/drawing/2014/main" id="{E2A50D7C-FF5D-E54C-8CC4-4F909C3D6CCD}"/>
              </a:ext>
            </a:extLst>
          </p:cNvPr>
          <p:cNvSpPr/>
          <p:nvPr/>
        </p:nvSpPr>
        <p:spPr>
          <a:xfrm>
            <a:off x="3324190" y="3727049"/>
            <a:ext cx="2500132" cy="100699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1">
                    <a:lumMod val="75000"/>
                  </a:schemeClr>
                </a:solidFill>
              </a:rPr>
              <a:t>Question: </a:t>
            </a:r>
            <a:r>
              <a:rPr lang="en-US" dirty="0">
                <a:solidFill>
                  <a:schemeClr val="accent1">
                    <a:lumMod val="75000"/>
                  </a:schemeClr>
                </a:solidFill>
              </a:rPr>
              <a:t>What triggers such suspicion? </a:t>
            </a:r>
          </a:p>
        </p:txBody>
      </p:sp>
      <p:sp>
        <p:nvSpPr>
          <p:cNvPr id="7" name="Rounded Rectangle 6">
            <a:extLst>
              <a:ext uri="{FF2B5EF4-FFF2-40B4-BE49-F238E27FC236}">
                <a16:creationId xmlns:a16="http://schemas.microsoft.com/office/drawing/2014/main" id="{8CE1E542-F8C9-A34B-B148-33DEF861FE10}"/>
              </a:ext>
            </a:extLst>
          </p:cNvPr>
          <p:cNvSpPr/>
          <p:nvPr/>
        </p:nvSpPr>
        <p:spPr>
          <a:xfrm>
            <a:off x="513471" y="3138668"/>
            <a:ext cx="2500132" cy="125971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1">
                    <a:lumMod val="75000"/>
                  </a:schemeClr>
                </a:solidFill>
              </a:rPr>
              <a:t>Question: </a:t>
            </a:r>
            <a:r>
              <a:rPr lang="en-US" dirty="0">
                <a:solidFill>
                  <a:schemeClr val="accent1">
                    <a:lumMod val="75000"/>
                  </a:schemeClr>
                </a:solidFill>
              </a:rPr>
              <a:t>How do you conduct cross-checks? Please elaborate.</a:t>
            </a:r>
          </a:p>
        </p:txBody>
      </p:sp>
    </p:spTree>
    <p:extLst>
      <p:ext uri="{BB962C8B-B14F-4D97-AF65-F5344CB8AC3E}">
        <p14:creationId xmlns:p14="http://schemas.microsoft.com/office/powerpoint/2010/main" val="248059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21 – The Complaint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8"/>
            <a:ext cx="8398706" cy="91884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accepted any Complaints that multiple related companies brought against a single domain name Registrant?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743716322"/>
              </p:ext>
            </p:extLst>
          </p:nvPr>
        </p:nvGraphicFramePr>
        <p:xfrm>
          <a:off x="374904" y="2028674"/>
          <a:ext cx="8398707" cy="128524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yes (no elaboration on the number of such Complaints) </a:t>
                      </a:r>
                      <a:endParaRPr lang="en-US"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yes (21 cases)</a:t>
                      </a:r>
                      <a:endParaRPr lang="en-US"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550002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22 – The Complaint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8"/>
            <a:ext cx="8398706" cy="90727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accepted any Complaints that were filed against multiple related Registrants in the same filing?</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415162980"/>
              </p:ext>
            </p:extLst>
          </p:nvPr>
        </p:nvGraphicFramePr>
        <p:xfrm>
          <a:off x="374904" y="2005525"/>
          <a:ext cx="8398707" cy="128524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yes (no elaboration on the number of such Complaints) </a:t>
                      </a:r>
                      <a:endParaRPr lang="en-US"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yes (5 cases)</a:t>
                      </a:r>
                      <a:endParaRPr lang="en-US"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65236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23 – The Complaint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8"/>
            <a:ext cx="8398706" cy="90727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How many Complaints have you accepted that listed fifteen or more disputed domain names registered by the same Registrant?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319719593"/>
              </p:ext>
            </p:extLst>
          </p:nvPr>
        </p:nvGraphicFramePr>
        <p:xfrm>
          <a:off x="374904" y="2017100"/>
          <a:ext cx="8398707" cy="128524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endParaRPr lang="en-US" dirty="0"/>
                    </a:p>
                  </a:txBody>
                  <a:tcPr>
                    <a:solidFill>
                      <a:schemeClr val="bg1">
                        <a:lumMod val="95000"/>
                      </a:schemeClr>
                    </a:solidFill>
                  </a:tcPr>
                </a:tc>
                <a:tc>
                  <a:txBody>
                    <a:bodyPr/>
                    <a:lstStyle/>
                    <a:p>
                      <a:r>
                        <a:rPr lang="en-US" dirty="0"/>
                        <a:t>yes (6 cases - 16, 474, 85, 31, 202, and 32 domain names)</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426352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26 – Fees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8"/>
            <a:ext cx="8398706" cy="91884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have any opinion regarding the design and feasibility of a “loser pays” model that could levy additional costs against a losing party to a URS?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351548193"/>
              </p:ext>
            </p:extLst>
          </p:nvPr>
        </p:nvGraphicFramePr>
        <p:xfrm>
          <a:off x="374904" y="2017100"/>
          <a:ext cx="8398707" cy="7416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not against</a:t>
                      </a:r>
                      <a:endParaRPr lang="en-US" dirty="0"/>
                    </a:p>
                  </a:txBody>
                  <a:tcPr>
                    <a:solidFill>
                      <a:schemeClr val="bg1">
                        <a:lumMod val="95000"/>
                      </a:schemeClr>
                    </a:solidFill>
                  </a:tcPr>
                </a:tc>
                <a:tc>
                  <a:txBody>
                    <a:bodyPr/>
                    <a:lstStyle/>
                    <a:p>
                      <a:r>
                        <a:rPr lang="en-US" dirty="0"/>
                        <a:t>against</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against</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96932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142" y="761997"/>
            <a:ext cx="6647777" cy="2533369"/>
          </a:xfrm>
        </p:spPr>
        <p:txBody>
          <a:bodyPr/>
          <a:lstStyle/>
          <a:p>
            <a:r>
              <a:rPr lang="en-US" sz="3200" dirty="0"/>
              <a:t>Working Session of the Uniform Rapid Suspension (URS) Providers Sub Team </a:t>
            </a:r>
            <a:br>
              <a:rPr lang="en-US" dirty="0"/>
            </a:br>
            <a:endParaRPr lang="en-US" sz="2000" dirty="0"/>
          </a:p>
        </p:txBody>
      </p:sp>
      <p:sp>
        <p:nvSpPr>
          <p:cNvPr id="5" name="Text Placeholder 4"/>
          <p:cNvSpPr>
            <a:spLocks noGrp="1"/>
          </p:cNvSpPr>
          <p:nvPr>
            <p:ph type="body" sz="quarter" idx="12"/>
          </p:nvPr>
        </p:nvSpPr>
        <p:spPr>
          <a:xfrm>
            <a:off x="2061883" y="4944177"/>
            <a:ext cx="6382512" cy="403785"/>
          </a:xfrm>
        </p:spPr>
        <p:txBody>
          <a:bodyPr/>
          <a:lstStyle/>
          <a:p>
            <a:r>
              <a:rPr lang="en-US" dirty="0"/>
              <a:t>Thursday, 28 June 2018</a:t>
            </a:r>
          </a:p>
        </p:txBody>
      </p:sp>
    </p:spTree>
    <p:extLst>
      <p:ext uri="{BB962C8B-B14F-4D97-AF65-F5344CB8AC3E}">
        <p14:creationId xmlns:p14="http://schemas.microsoft.com/office/powerpoint/2010/main" val="396494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28 – Fees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8"/>
            <a:ext cx="8398706" cy="94199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received feedback on whether your fees structure has been a major deterrent to the filing of Complaints or Responses?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97540110"/>
              </p:ext>
            </p:extLst>
          </p:nvPr>
        </p:nvGraphicFramePr>
        <p:xfrm>
          <a:off x="374904" y="2051823"/>
          <a:ext cx="8398707" cy="37541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endParaRPr lang="en-US" dirty="0"/>
                    </a:p>
                  </a:txBody>
                  <a:tcPr>
                    <a:solidFill>
                      <a:schemeClr val="bg1">
                        <a:lumMod val="95000"/>
                      </a:schemeClr>
                    </a:solidFill>
                  </a:tcPr>
                </a:tc>
                <a:tc>
                  <a:txBody>
                    <a:bodyPr/>
                    <a:lstStyle/>
                    <a:p>
                      <a:r>
                        <a:rPr lang="en-US" dirty="0"/>
                        <a:t>no</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 MFSD provided thoughtful comments with regard to the difficulties of filing “Doe Complaints”, as well as other factors deterrent to filling Complaints; MFSD also offered suggestions for procedural amendments to resolve some of the issues facing the Doe Complaints</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415636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31 – Administrative Review</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8"/>
            <a:ext cx="8398706" cy="675776"/>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How many Complaints have been found non-compliant?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033575045"/>
              </p:ext>
            </p:extLst>
          </p:nvPr>
        </p:nvGraphicFramePr>
        <p:xfrm>
          <a:off x="374904" y="1762456"/>
          <a:ext cx="8398707" cy="7416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more than 2 cases</a:t>
                      </a:r>
                      <a:endParaRPr lang="en-US" dirty="0"/>
                    </a:p>
                  </a:txBody>
                  <a:tcPr>
                    <a:solidFill>
                      <a:schemeClr val="bg1">
                        <a:lumMod val="95000"/>
                      </a:schemeClr>
                    </a:solidFill>
                  </a:tcPr>
                </a:tc>
                <a:tc>
                  <a:txBody>
                    <a:bodyPr/>
                    <a:lstStyle/>
                    <a:p>
                      <a:r>
                        <a:rPr lang="en-US" dirty="0"/>
                        <a:t>17 cases </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 cases</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829637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4904" y="46179"/>
            <a:ext cx="8676499" cy="450663"/>
          </a:xfrm>
        </p:spPr>
        <p:txBody>
          <a:bodyPr/>
          <a:lstStyle/>
          <a:p>
            <a:r>
              <a:rPr lang="en-US" sz="2700" dirty="0"/>
              <a:t>Row 35 – Notice of Complaint &amp; Locking of Domain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20821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received any notification of non-delivery of communications? If Respondents did not receive notifications on the first attempt, how could they know of the Complaint? What steps do you take if you receive notifications of non-delivery?</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453746579"/>
              </p:ext>
            </p:extLst>
          </p:nvPr>
        </p:nvGraphicFramePr>
        <p:xfrm>
          <a:off x="374904" y="2329616"/>
          <a:ext cx="8398707" cy="18338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endParaRPr lang="en-US" dirty="0"/>
                    </a:p>
                  </a:txBody>
                  <a:tcPr>
                    <a:solidFill>
                      <a:schemeClr val="bg1">
                        <a:lumMod val="95000"/>
                      </a:schemeClr>
                    </a:solidFill>
                  </a:tcPr>
                </a:tc>
                <a:tc>
                  <a:txBody>
                    <a:bodyPr/>
                    <a:lstStyle/>
                    <a:p>
                      <a:r>
                        <a:rPr lang="en-US" dirty="0"/>
                        <a:t>yes (returned pieces of mail on 151 URS cases; out of those 151 cases, a response was received in 29 of them.</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 (no elaboration on the number of such notifications)</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75317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40 – The Response</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20821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received any requests for an extension of time to respond? A) If yes, how many/what percentage of the Respondents asked for an extension of time? B) How many of these requests were received after Default (14 Calendar Days), or after Determination (no more than 30 Calendar Days)?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217010771"/>
              </p:ext>
            </p:extLst>
          </p:nvPr>
        </p:nvGraphicFramePr>
        <p:xfrm>
          <a:off x="374904" y="2329616"/>
          <a:ext cx="8398707" cy="10109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endParaRPr lang="en-US" dirty="0"/>
                    </a:p>
                  </a:txBody>
                  <a:tcPr>
                    <a:solidFill>
                      <a:schemeClr val="bg1">
                        <a:lumMod val="95000"/>
                      </a:schemeClr>
                    </a:solidFill>
                  </a:tcPr>
                </a:tc>
                <a:tc>
                  <a:txBody>
                    <a:bodyPr/>
                    <a:lstStyle/>
                    <a:p>
                      <a:r>
                        <a:rPr lang="en-US" dirty="0"/>
                        <a:t>A) yes (36 cases)</a:t>
                      </a:r>
                    </a:p>
                    <a:p>
                      <a:r>
                        <a:rPr lang="en-US" dirty="0"/>
                        <a:t>B) </a:t>
                      </a:r>
                      <a:r>
                        <a:rPr lang="en-US" u="sng" dirty="0"/>
                        <a:t>pending response</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46253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41 – The Response</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20821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ever extended the period of time for the filing of a Response by a Respondent under exceptional cases per URS Rule 5(e)? If yes, what have you considered as "exceptional cases" in those instances?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389007713"/>
              </p:ext>
            </p:extLst>
          </p:nvPr>
        </p:nvGraphicFramePr>
        <p:xfrm>
          <a:off x="374904" y="2329616"/>
          <a:ext cx="8398707" cy="15595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n/a</a:t>
                      </a:r>
                      <a:endParaRPr lang="en-US" dirty="0"/>
                    </a:p>
                  </a:txBody>
                  <a:tcPr>
                    <a:solidFill>
                      <a:schemeClr val="bg1">
                        <a:lumMod val="95000"/>
                      </a:schemeClr>
                    </a:solidFill>
                  </a:tcPr>
                </a:tc>
                <a:tc>
                  <a:txBody>
                    <a:bodyPr/>
                    <a:lstStyle/>
                    <a:p>
                      <a:r>
                        <a:rPr lang="en-US" dirty="0"/>
                        <a:t>yes (</a:t>
                      </a:r>
                      <a:r>
                        <a:rPr lang="en-US" sz="1800" b="0" i="0" kern="1200" dirty="0">
                          <a:solidFill>
                            <a:schemeClr val="dk1"/>
                          </a:solidFill>
                          <a:effectLst/>
                          <a:latin typeface="+mn-lt"/>
                          <a:ea typeface="+mn-ea"/>
                          <a:cs typeface="+mn-cs"/>
                        </a:rPr>
                        <a:t>liberally grants extensions to Respondents if a reason is provide)</a:t>
                      </a:r>
                      <a:endParaRPr lang="en-US"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n/a</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484367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42 – The Response</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3782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conducted a compliance check for a Respondent for factors beyond the two items stated in URS Rule 5(g)?</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926487993"/>
              </p:ext>
            </p:extLst>
          </p:nvPr>
        </p:nvGraphicFramePr>
        <p:xfrm>
          <a:off x="374904" y="1912928"/>
          <a:ext cx="8398707" cy="7416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endParaRPr lang="en-US" dirty="0"/>
                    </a:p>
                  </a:txBody>
                  <a:tcPr>
                    <a:solidFill>
                      <a:schemeClr val="bg1">
                        <a:lumMod val="95000"/>
                      </a:schemeClr>
                    </a:solidFill>
                  </a:tcPr>
                </a:tc>
                <a:tc>
                  <a:txBody>
                    <a:bodyPr/>
                    <a:lstStyle/>
                    <a:p>
                      <a:r>
                        <a:rPr lang="en-US" dirty="0"/>
                        <a:t>yes</a:t>
                      </a:r>
                      <a:endParaRPr lang="en-US"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746185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43 – The Response</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3782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Who determines whether a Response is non-compliant – you or the appointed Examiner?</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144147903"/>
              </p:ext>
            </p:extLst>
          </p:nvPr>
        </p:nvGraphicFramePr>
        <p:xfrm>
          <a:off x="374904" y="1912928"/>
          <a:ext cx="8398707" cy="23825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ADNDRC only flags the “superficial formatting and non-compliance issue”; the appointed Examiners screen the other non-compliance issues</a:t>
                      </a:r>
                      <a:r>
                        <a:rPr lang="en-US" dirty="0">
                          <a:effectLst/>
                        </a:rPr>
                        <a:t> </a:t>
                      </a:r>
                      <a:endParaRPr lang="en-US"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FORUM screens all response compliance issues</a:t>
                      </a:r>
                      <a:r>
                        <a:rPr lang="en-US" dirty="0">
                          <a:effectLst/>
                        </a:rPr>
                        <a:t> </a:t>
                      </a:r>
                      <a:endParaRPr lang="en-US"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MFSD only screens non-payment issue, and flags other non-compliance issues for the Examiner to consider</a:t>
                      </a:r>
                      <a:r>
                        <a:rPr lang="en-US" dirty="0">
                          <a:effectLst/>
                        </a:rPr>
                        <a:t> </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4025063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49 – The Response</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45585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What are the fees were associated with these any late Responses?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894444262"/>
              </p:ext>
            </p:extLst>
          </p:nvPr>
        </p:nvGraphicFramePr>
        <p:xfrm>
          <a:off x="374903" y="1542539"/>
          <a:ext cx="8398707" cy="43484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500" b="1" kern="1200" dirty="0">
                          <a:solidFill>
                            <a:schemeClr val="dk1"/>
                          </a:solidFill>
                          <a:effectLst/>
                          <a:latin typeface="+mn-lt"/>
                          <a:ea typeface="+mn-ea"/>
                          <a:cs typeface="+mn-cs"/>
                        </a:rPr>
                        <a:t>paid by Respondent, non-refundable </a:t>
                      </a:r>
                    </a:p>
                    <a:p>
                      <a:r>
                        <a:rPr lang="en-US" sz="1500" kern="1200" dirty="0">
                          <a:solidFill>
                            <a:schemeClr val="dk1"/>
                          </a:solidFill>
                          <a:effectLst/>
                          <a:latin typeface="+mn-lt"/>
                          <a:ea typeface="+mn-ea"/>
                          <a:cs typeface="+mn-cs"/>
                        </a:rPr>
                        <a:t>1 to 5 domain names: $180</a:t>
                      </a:r>
                    </a:p>
                    <a:p>
                      <a:endParaRPr lang="en-US" sz="1500" kern="1200" dirty="0">
                        <a:solidFill>
                          <a:schemeClr val="dk1"/>
                        </a:solidFill>
                        <a:effectLst/>
                        <a:latin typeface="+mn-lt"/>
                        <a:ea typeface="+mn-ea"/>
                        <a:cs typeface="+mn-cs"/>
                      </a:endParaRPr>
                    </a:p>
                    <a:p>
                      <a:r>
                        <a:rPr lang="en-US" sz="1500" kern="1200" dirty="0">
                          <a:solidFill>
                            <a:schemeClr val="dk1"/>
                          </a:solidFill>
                          <a:effectLst/>
                          <a:latin typeface="+mn-lt"/>
                          <a:ea typeface="+mn-ea"/>
                          <a:cs typeface="+mn-cs"/>
                        </a:rPr>
                        <a:t>6 to 14 domain names: $200</a:t>
                      </a:r>
                    </a:p>
                    <a:p>
                      <a:r>
                        <a:rPr lang="en-US" sz="1500" kern="1200" dirty="0">
                          <a:solidFill>
                            <a:schemeClr val="dk1"/>
                          </a:solidFill>
                          <a:effectLst/>
                          <a:latin typeface="+mn-lt"/>
                          <a:ea typeface="+mn-ea"/>
                          <a:cs typeface="+mn-cs"/>
                        </a:rPr>
                        <a:t> </a:t>
                      </a:r>
                    </a:p>
                    <a:p>
                      <a:r>
                        <a:rPr lang="en-US" sz="1500" kern="1200" dirty="0">
                          <a:solidFill>
                            <a:schemeClr val="dk1"/>
                          </a:solidFill>
                          <a:effectLst/>
                          <a:latin typeface="+mn-lt"/>
                          <a:ea typeface="+mn-ea"/>
                          <a:cs typeface="+mn-cs"/>
                        </a:rPr>
                        <a:t>15 to 29 domain names: $225</a:t>
                      </a:r>
                    </a:p>
                    <a:p>
                      <a:r>
                        <a:rPr lang="en-US" sz="1500" kern="1200" dirty="0">
                          <a:solidFill>
                            <a:schemeClr val="dk1"/>
                          </a:solidFill>
                          <a:effectLst/>
                          <a:latin typeface="+mn-lt"/>
                          <a:ea typeface="+mn-ea"/>
                          <a:cs typeface="+mn-cs"/>
                        </a:rPr>
                        <a:t> </a:t>
                      </a:r>
                    </a:p>
                    <a:p>
                      <a:r>
                        <a:rPr lang="en-US" sz="1500" kern="1200" dirty="0">
                          <a:solidFill>
                            <a:schemeClr val="dk1"/>
                          </a:solidFill>
                          <a:effectLst/>
                          <a:latin typeface="+mn-lt"/>
                          <a:ea typeface="+mn-ea"/>
                          <a:cs typeface="+mn-cs"/>
                        </a:rPr>
                        <a:t>30 domain names or more - to be determined by the Relevant Office of ADNDRC</a:t>
                      </a:r>
                    </a:p>
                  </a:txBody>
                  <a:tcPr>
                    <a:solidFill>
                      <a:schemeClr val="bg1">
                        <a:lumMod val="95000"/>
                      </a:schemeClr>
                    </a:solidFill>
                  </a:tcPr>
                </a:tc>
                <a:tc>
                  <a:txBody>
                    <a:bodyPr/>
                    <a:lstStyle/>
                    <a:p>
                      <a:r>
                        <a:rPr lang="en-US" sz="1500" b="1" kern="1200" dirty="0">
                          <a:solidFill>
                            <a:schemeClr val="dk1"/>
                          </a:solidFill>
                          <a:effectLst/>
                          <a:latin typeface="+mn-lt"/>
                          <a:ea typeface="+mn-ea"/>
                          <a:cs typeface="+mn-cs"/>
                        </a:rPr>
                        <a:t>paid by Respondent, non-refundable </a:t>
                      </a:r>
                    </a:p>
                    <a:p>
                      <a:r>
                        <a:rPr lang="en-US" sz="1500" kern="1200" dirty="0">
                          <a:solidFill>
                            <a:schemeClr val="dk1"/>
                          </a:solidFill>
                          <a:effectLst/>
                          <a:latin typeface="+mn-lt"/>
                          <a:ea typeface="+mn-ea"/>
                          <a:cs typeface="+mn-cs"/>
                        </a:rPr>
                        <a:t>re-examination fee, more than 30 days late: $200</a:t>
                      </a:r>
                    </a:p>
                    <a:p>
                      <a:endParaRPr lang="en-US" sz="1500" kern="1200" dirty="0">
                        <a:solidFill>
                          <a:schemeClr val="dk1"/>
                        </a:solidFill>
                        <a:effectLst/>
                        <a:latin typeface="+mn-lt"/>
                        <a:ea typeface="+mn-ea"/>
                        <a:cs typeface="+mn-cs"/>
                      </a:endParaRPr>
                    </a:p>
                    <a:p>
                      <a:r>
                        <a:rPr lang="en-US" sz="1500" kern="1200" dirty="0">
                          <a:solidFill>
                            <a:schemeClr val="dk1"/>
                          </a:solidFill>
                          <a:effectLst/>
                          <a:latin typeface="+mn-lt"/>
                          <a:ea typeface="+mn-ea"/>
                          <a:cs typeface="+mn-cs"/>
                        </a:rPr>
                        <a:t>re-examination extension fee: $100</a:t>
                      </a:r>
                    </a:p>
                    <a:p>
                      <a:r>
                        <a:rPr lang="en-US" sz="1500" dirty="0">
                          <a:effectLst/>
                        </a:rPr>
                        <a:t> </a:t>
                      </a:r>
                      <a:endParaRPr lang="en-US" sz="1500" u="sng" dirty="0"/>
                    </a:p>
                  </a:txBody>
                  <a:tcPr>
                    <a:solidFill>
                      <a:schemeClr val="bg1">
                        <a:lumMod val="95000"/>
                      </a:schemeClr>
                    </a:solidFill>
                  </a:tcPr>
                </a:tc>
                <a:tc>
                  <a:txBody>
                    <a:bodyPr/>
                    <a:lstStyle/>
                    <a:p>
                      <a:r>
                        <a:rPr lang="en-US" sz="1500" b="1" kern="1200" dirty="0">
                          <a:solidFill>
                            <a:schemeClr val="dk1"/>
                          </a:solidFill>
                          <a:effectLst/>
                          <a:latin typeface="+mn-lt"/>
                          <a:ea typeface="+mn-ea"/>
                          <a:cs typeface="+mn-cs"/>
                        </a:rPr>
                        <a:t>paid by Respondent, non-refundable</a:t>
                      </a:r>
                    </a:p>
                    <a:p>
                      <a:r>
                        <a:rPr lang="en-US" sz="1500" kern="1200" dirty="0">
                          <a:solidFill>
                            <a:schemeClr val="dk1"/>
                          </a:solidFill>
                          <a:effectLst/>
                          <a:latin typeface="+mn-lt"/>
                          <a:ea typeface="+mn-ea"/>
                          <a:cs typeface="+mn-cs"/>
                        </a:rPr>
                        <a:t>natural person/sole proprietorship/public body/non-profit entity: </a:t>
                      </a:r>
                    </a:p>
                    <a:p>
                      <a:r>
                        <a:rPr lang="en-US" sz="1500" kern="1200" dirty="0">
                          <a:solidFill>
                            <a:schemeClr val="dk1"/>
                          </a:solidFill>
                          <a:effectLst/>
                          <a:latin typeface="+mn-lt"/>
                          <a:ea typeface="+mn-ea"/>
                          <a:cs typeface="+mn-cs"/>
                        </a:rPr>
                        <a:t>1-15 domain names: €175</a:t>
                      </a:r>
                    </a:p>
                    <a:p>
                      <a:r>
                        <a:rPr lang="en-US" sz="1500" kern="1200" dirty="0">
                          <a:solidFill>
                            <a:schemeClr val="dk1"/>
                          </a:solidFill>
                          <a:effectLst/>
                          <a:latin typeface="+mn-lt"/>
                          <a:ea typeface="+mn-ea"/>
                          <a:cs typeface="+mn-cs"/>
                        </a:rPr>
                        <a:t>16-50 domain names: €200</a:t>
                      </a:r>
                    </a:p>
                    <a:p>
                      <a:r>
                        <a:rPr lang="en-US" sz="1500" kern="1200" dirty="0">
                          <a:solidFill>
                            <a:schemeClr val="dk1"/>
                          </a:solidFill>
                          <a:effectLst/>
                          <a:latin typeface="+mn-lt"/>
                          <a:ea typeface="+mn-ea"/>
                          <a:cs typeface="+mn-cs"/>
                        </a:rPr>
                        <a:t>50 domain names or more: to be decided with MFSD</a:t>
                      </a:r>
                    </a:p>
                    <a:p>
                      <a:endParaRPr lang="en-US" sz="1500" kern="1200" dirty="0">
                        <a:solidFill>
                          <a:schemeClr val="dk1"/>
                        </a:solidFill>
                        <a:effectLst/>
                        <a:latin typeface="+mn-lt"/>
                        <a:ea typeface="+mn-ea"/>
                        <a:cs typeface="+mn-cs"/>
                      </a:endParaRPr>
                    </a:p>
                    <a:p>
                      <a:r>
                        <a:rPr lang="en-US" sz="1500" kern="1200" dirty="0">
                          <a:solidFill>
                            <a:schemeClr val="dk1"/>
                          </a:solidFill>
                          <a:effectLst/>
                          <a:latin typeface="+mn-lt"/>
                          <a:ea typeface="+mn-ea"/>
                          <a:cs typeface="+mn-cs"/>
                        </a:rPr>
                        <a:t>partnership/corporation/public company/private limited/limited liability company: </a:t>
                      </a:r>
                    </a:p>
                    <a:p>
                      <a:r>
                        <a:rPr lang="en-US" sz="1500" kern="1200" dirty="0">
                          <a:solidFill>
                            <a:schemeClr val="dk1"/>
                          </a:solidFill>
                          <a:effectLst/>
                          <a:latin typeface="+mn-lt"/>
                          <a:ea typeface="+mn-ea"/>
                          <a:cs typeface="+mn-cs"/>
                        </a:rPr>
                        <a:t>1-15 domain names: €190</a:t>
                      </a:r>
                    </a:p>
                    <a:p>
                      <a:r>
                        <a:rPr lang="en-US" sz="1500" kern="1200" dirty="0">
                          <a:solidFill>
                            <a:schemeClr val="dk1"/>
                          </a:solidFill>
                          <a:effectLst/>
                          <a:latin typeface="+mn-lt"/>
                          <a:ea typeface="+mn-ea"/>
                          <a:cs typeface="+mn-cs"/>
                        </a:rPr>
                        <a:t>16-50 domain names: €225</a:t>
                      </a:r>
                    </a:p>
                    <a:p>
                      <a:r>
                        <a:rPr lang="en-US" sz="1500" kern="1200" dirty="0">
                          <a:solidFill>
                            <a:schemeClr val="dk1"/>
                          </a:solidFill>
                          <a:effectLst/>
                          <a:latin typeface="+mn-lt"/>
                          <a:ea typeface="+mn-ea"/>
                          <a:cs typeface="+mn-cs"/>
                        </a:rPr>
                        <a:t>50 domain names or more – to be decided with MFSD</a:t>
                      </a:r>
                      <a:r>
                        <a:rPr lang="en-US" sz="1500" dirty="0">
                          <a:effectLst/>
                        </a:rPr>
                        <a:t> </a:t>
                      </a:r>
                      <a:endParaRPr lang="en-US" sz="15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54979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50 – The Response</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28923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A) Has any Respondent expressed any difficulty with regard to the 2,500-word limit set for the Response? B) Do you believe that the balance of the word limits for the Complaint (500 words) and the Response (2,500 words) is reasonable? If not, what adjusted balance would you suggest?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014977382"/>
              </p:ext>
            </p:extLst>
          </p:nvPr>
        </p:nvGraphicFramePr>
        <p:xfrm>
          <a:off x="374903" y="2352766"/>
          <a:ext cx="8398707" cy="15595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342900" indent="-342900">
                        <a:buAutoNum type="alphaUcParenR"/>
                      </a:pPr>
                      <a:r>
                        <a:rPr lang="en-US" dirty="0"/>
                        <a:t>no</a:t>
                      </a:r>
                    </a:p>
                    <a:p>
                      <a:pPr marL="342900" indent="-342900">
                        <a:buAutoNum type="alphaUcParenR"/>
                      </a:pPr>
                      <a:r>
                        <a:rPr lang="en-US" dirty="0"/>
                        <a:t>no answer </a:t>
                      </a:r>
                    </a:p>
                  </a:txBody>
                  <a:tcPr>
                    <a:solidFill>
                      <a:schemeClr val="bg1">
                        <a:lumMod val="95000"/>
                      </a:schemeClr>
                    </a:solidFill>
                  </a:tcPr>
                </a:tc>
                <a:tc>
                  <a:txBody>
                    <a:bodyPr/>
                    <a:lstStyle/>
                    <a:p>
                      <a:pPr marL="342900" indent="-342900">
                        <a:buAutoNum type="alphaUcParenR"/>
                      </a:pPr>
                      <a:r>
                        <a:rPr lang="en-US" sz="1800" kern="1200" dirty="0">
                          <a:solidFill>
                            <a:schemeClr val="dk1"/>
                          </a:solidFill>
                          <a:effectLst/>
                          <a:latin typeface="+mn-lt"/>
                          <a:ea typeface="+mn-ea"/>
                          <a:cs typeface="+mn-cs"/>
                        </a:rPr>
                        <a:t>yes (not long enough for both Respondents and Complaints)</a:t>
                      </a:r>
                    </a:p>
                    <a:p>
                      <a:r>
                        <a:rPr lang="en-US" sz="1800" u="none" kern="1200" dirty="0">
                          <a:solidFill>
                            <a:schemeClr val="dk1"/>
                          </a:solidFill>
                          <a:effectLst/>
                          <a:latin typeface="+mn-lt"/>
                          <a:ea typeface="+mn-ea"/>
                          <a:cs typeface="+mn-cs"/>
                        </a:rPr>
                        <a:t>B) no answer </a:t>
                      </a:r>
                      <a:endParaRPr lang="en-US" u="none" dirty="0"/>
                    </a:p>
                  </a:txBody>
                  <a:tcPr>
                    <a:solidFill>
                      <a:schemeClr val="bg1">
                        <a:lumMod val="95000"/>
                      </a:schemeClr>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Tx/>
                        <a:buAutoNum type="alphaUcParenR"/>
                        <a:tabLst/>
                        <a:defRPr/>
                      </a:pPr>
                      <a:r>
                        <a:rPr lang="en-US" sz="1800" kern="1200" dirty="0">
                          <a:solidFill>
                            <a:schemeClr val="dk1"/>
                          </a:solidFill>
                          <a:effectLst/>
                          <a:latin typeface="+mn-lt"/>
                          <a:ea typeface="+mn-ea"/>
                          <a:cs typeface="+mn-cs"/>
                        </a:rPr>
                        <a:t>no</a:t>
                      </a:r>
                    </a:p>
                    <a:p>
                      <a:pPr marL="342900" marR="0" lvl="0" indent="-342900" algn="l" defTabSz="457200" rtl="0" eaLnBrk="1" fontAlgn="auto" latinLnBrk="0" hangingPunct="1">
                        <a:lnSpc>
                          <a:spcPct val="100000"/>
                        </a:lnSpc>
                        <a:spcBef>
                          <a:spcPts val="0"/>
                        </a:spcBef>
                        <a:spcAft>
                          <a:spcPts val="0"/>
                        </a:spcAft>
                        <a:buClrTx/>
                        <a:buSzTx/>
                        <a:buFontTx/>
                        <a:buAutoNum type="alphaUcParenR"/>
                        <a:tabLst/>
                        <a:defRPr/>
                      </a:pPr>
                      <a:r>
                        <a:rPr lang="en-US" sz="1800" kern="1200" dirty="0">
                          <a:solidFill>
                            <a:schemeClr val="dk1"/>
                          </a:solidFill>
                          <a:effectLst/>
                          <a:latin typeface="+mn-lt"/>
                          <a:ea typeface="+mn-ea"/>
                          <a:cs typeface="+mn-cs"/>
                        </a:rPr>
                        <a:t>yes</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184300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53 – The Response</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2624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What, if any, other anecdotal feedback have you received from Respondents regarding the URS Rule and Procedures or your administration of the same?</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199662601"/>
              </p:ext>
            </p:extLst>
          </p:nvPr>
        </p:nvGraphicFramePr>
        <p:xfrm>
          <a:off x="374903" y="1924503"/>
          <a:ext cx="8398707" cy="210820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dirty="0"/>
                        <a:t>no feedback</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Respondents did not know how to proceed and needed FORUM’s assistance; general complaints regarding online filing portal</a:t>
                      </a:r>
                      <a:r>
                        <a:rPr lang="en-US" dirty="0">
                          <a:effectLst/>
                        </a:rPr>
                        <a:t> </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 feedback</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11182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25931" y="1477141"/>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20" name="Rectangle 19"/>
          <p:cNvSpPr/>
          <p:nvPr/>
        </p:nvSpPr>
        <p:spPr>
          <a:xfrm>
            <a:off x="1725931" y="1477141"/>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Oval 2"/>
          <p:cNvSpPr/>
          <p:nvPr/>
        </p:nvSpPr>
        <p:spPr>
          <a:xfrm>
            <a:off x="2741347" y="1688777"/>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1961179" y="2160279"/>
            <a:ext cx="2080048" cy="338554"/>
          </a:xfrm>
          <a:prstGeom prst="rect">
            <a:avLst/>
          </a:prstGeom>
          <a:noFill/>
        </p:spPr>
        <p:txBody>
          <a:bodyPr wrap="square" rtlCol="0">
            <a:spAutoFit/>
          </a:bodyPr>
          <a:lstStyle/>
          <a:p>
            <a:pPr algn="ctr"/>
            <a:r>
              <a:rPr lang="en-US" sz="1600" dirty="0">
                <a:solidFill>
                  <a:srgbClr val="FFFFFF"/>
                </a:solidFill>
                <a:latin typeface="Arial"/>
                <a:cs typeface="Arial"/>
              </a:rPr>
              <a:t>Status Update</a:t>
            </a:r>
          </a:p>
        </p:txBody>
      </p:sp>
      <p:sp>
        <p:nvSpPr>
          <p:cNvPr id="24" name="TextBox 23"/>
          <p:cNvSpPr txBox="1"/>
          <p:nvPr/>
        </p:nvSpPr>
        <p:spPr>
          <a:xfrm>
            <a:off x="1725931" y="1697271"/>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1</a:t>
            </a:r>
          </a:p>
        </p:txBody>
      </p:sp>
      <p:sp>
        <p:nvSpPr>
          <p:cNvPr id="2" name="Title 1"/>
          <p:cNvSpPr>
            <a:spLocks noGrp="1"/>
          </p:cNvSpPr>
          <p:nvPr>
            <p:ph type="title"/>
          </p:nvPr>
        </p:nvSpPr>
        <p:spPr/>
        <p:txBody>
          <a:bodyPr/>
          <a:lstStyle/>
          <a:p>
            <a:r>
              <a:rPr lang="en-US" dirty="0"/>
              <a:t>Agenda</a:t>
            </a:r>
          </a:p>
        </p:txBody>
      </p:sp>
      <p:sp>
        <p:nvSpPr>
          <p:cNvPr id="22" name="Rectangle 21">
            <a:extLst>
              <a:ext uri="{FF2B5EF4-FFF2-40B4-BE49-F238E27FC236}">
                <a16:creationId xmlns:a16="http://schemas.microsoft.com/office/drawing/2014/main" id="{31DCA00F-88B4-C746-93F4-D75CFE11D9E7}"/>
              </a:ext>
            </a:extLst>
          </p:cNvPr>
          <p:cNvSpPr/>
          <p:nvPr/>
        </p:nvSpPr>
        <p:spPr>
          <a:xfrm>
            <a:off x="4500979" y="1477141"/>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a:cs typeface="Arial"/>
            </a:endParaRPr>
          </a:p>
        </p:txBody>
      </p:sp>
      <p:sp>
        <p:nvSpPr>
          <p:cNvPr id="23" name="Rectangle 22">
            <a:extLst>
              <a:ext uri="{FF2B5EF4-FFF2-40B4-BE49-F238E27FC236}">
                <a16:creationId xmlns:a16="http://schemas.microsoft.com/office/drawing/2014/main" id="{93E0C8F8-38E9-2F46-8F85-F657D6B733E0}"/>
              </a:ext>
            </a:extLst>
          </p:cNvPr>
          <p:cNvSpPr/>
          <p:nvPr/>
        </p:nvSpPr>
        <p:spPr>
          <a:xfrm>
            <a:off x="4500979" y="1477141"/>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7" name="Oval 26">
            <a:extLst>
              <a:ext uri="{FF2B5EF4-FFF2-40B4-BE49-F238E27FC236}">
                <a16:creationId xmlns:a16="http://schemas.microsoft.com/office/drawing/2014/main" id="{D9FB06B4-D053-054D-9F82-A079560DFFE2}"/>
              </a:ext>
            </a:extLst>
          </p:cNvPr>
          <p:cNvSpPr/>
          <p:nvPr/>
        </p:nvSpPr>
        <p:spPr>
          <a:xfrm>
            <a:off x="5518596" y="1679392"/>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a:cs typeface="Arial"/>
            </a:endParaRPr>
          </a:p>
        </p:txBody>
      </p:sp>
      <p:sp>
        <p:nvSpPr>
          <p:cNvPr id="29" name="TextBox 28">
            <a:extLst>
              <a:ext uri="{FF2B5EF4-FFF2-40B4-BE49-F238E27FC236}">
                <a16:creationId xmlns:a16="http://schemas.microsoft.com/office/drawing/2014/main" id="{6A458465-6DC1-C14C-A44F-3AFF05375938}"/>
              </a:ext>
            </a:extLst>
          </p:cNvPr>
          <p:cNvSpPr txBox="1"/>
          <p:nvPr/>
        </p:nvSpPr>
        <p:spPr>
          <a:xfrm>
            <a:off x="4730729" y="2160279"/>
            <a:ext cx="2080048" cy="830997"/>
          </a:xfrm>
          <a:prstGeom prst="rect">
            <a:avLst/>
          </a:prstGeom>
          <a:noFill/>
        </p:spPr>
        <p:txBody>
          <a:bodyPr wrap="square" rtlCol="0">
            <a:spAutoFit/>
          </a:bodyPr>
          <a:lstStyle/>
          <a:p>
            <a:pPr algn="ctr"/>
            <a:r>
              <a:rPr lang="en-US" sz="1600" dirty="0">
                <a:solidFill>
                  <a:srgbClr val="FFFFFF"/>
                </a:solidFill>
                <a:latin typeface="Arial"/>
                <a:cs typeface="Arial"/>
              </a:rPr>
              <a:t>Review Questions with Divergent Responses</a:t>
            </a:r>
          </a:p>
        </p:txBody>
      </p:sp>
      <p:sp>
        <p:nvSpPr>
          <p:cNvPr id="30" name="TextBox 29">
            <a:extLst>
              <a:ext uri="{FF2B5EF4-FFF2-40B4-BE49-F238E27FC236}">
                <a16:creationId xmlns:a16="http://schemas.microsoft.com/office/drawing/2014/main" id="{88FD9B7D-69BF-A041-99F0-A7C0A47CEEA1}"/>
              </a:ext>
            </a:extLst>
          </p:cNvPr>
          <p:cNvSpPr txBox="1"/>
          <p:nvPr/>
        </p:nvSpPr>
        <p:spPr>
          <a:xfrm>
            <a:off x="4500979" y="168632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2</a:t>
            </a:r>
          </a:p>
        </p:txBody>
      </p:sp>
    </p:spTree>
    <p:extLst>
      <p:ext uri="{BB962C8B-B14F-4D97-AF65-F5344CB8AC3E}">
        <p14:creationId xmlns:p14="http://schemas.microsoft.com/office/powerpoint/2010/main" val="1466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55 – Stay of Administrative Proceeding</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069315"/>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received any joint requests for a Stay of the Administrative Proceeding? If yes, how many cases were reinstated or otherwise dismissed upon expiration of the Stay?</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317188778"/>
              </p:ext>
            </p:extLst>
          </p:nvPr>
        </p:nvGraphicFramePr>
        <p:xfrm>
          <a:off x="374903" y="2155996"/>
          <a:ext cx="8398707" cy="18338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dirty="0"/>
                        <a:t>no</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yes</a:t>
                      </a:r>
                      <a:r>
                        <a:rPr lang="en-US" dirty="0">
                          <a:effectLst/>
                        </a:rPr>
                        <a:t>  (58 cases; 36/58 cases </a:t>
                      </a:r>
                      <a:r>
                        <a:rPr lang="en-US" sz="1800" b="0" i="0" kern="1200" dirty="0">
                          <a:solidFill>
                            <a:schemeClr val="dk1"/>
                          </a:solidFill>
                          <a:effectLst/>
                          <a:latin typeface="+mn-lt"/>
                          <a:ea typeface="+mn-ea"/>
                          <a:cs typeface="+mn-cs"/>
                        </a:rPr>
                        <a:t>were ultimately joined by the other party and an Order staying the proceeding was issued</a:t>
                      </a:r>
                      <a:r>
                        <a:rPr lang="en-US" dirty="0">
                          <a:effectLst/>
                        </a:rPr>
                        <a:t>)</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748042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56 – Stay of Administrative Proceeding</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6097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received any requests for a Stay after the appointment of the Examiner? If so, how was this handled?</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25685298"/>
              </p:ext>
            </p:extLst>
          </p:nvPr>
        </p:nvGraphicFramePr>
        <p:xfrm>
          <a:off x="374903" y="1959226"/>
          <a:ext cx="8398707" cy="15595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dirty="0"/>
                        <a:t>no</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yes (the </a:t>
                      </a:r>
                      <a:r>
                        <a:rPr lang="en-US" sz="1800" b="0" i="0" kern="1200" dirty="0">
                          <a:solidFill>
                            <a:schemeClr val="dk1"/>
                          </a:solidFill>
                          <a:effectLst/>
                          <a:latin typeface="+mn-lt"/>
                          <a:ea typeface="+mn-ea"/>
                          <a:cs typeface="+mn-cs"/>
                        </a:rPr>
                        <a:t>request for a stay is Ordered by the Examiner in those instances</a:t>
                      </a:r>
                      <a:r>
                        <a:rPr lang="en-US" dirty="0">
                          <a:effectLst/>
                        </a:rPr>
                        <a:t>)</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578105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60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95695"/>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What factors should we consider in regard to evaluating your processes and practices pertaining to Examiners’ selection and training?</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811970394"/>
              </p:ext>
            </p:extLst>
          </p:nvPr>
        </p:nvGraphicFramePr>
        <p:xfrm>
          <a:off x="374903" y="1970801"/>
          <a:ext cx="8398707" cy="32054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“panel selection and training processes must be flexible and not rigorous”, no elaboration on detailed factors</a:t>
                      </a:r>
                      <a:r>
                        <a:rPr lang="en-US" dirty="0">
                          <a:effectLst/>
                        </a:rPr>
                        <a:t> </a:t>
                      </a:r>
                      <a:endParaRPr lang="en-US" dirty="0"/>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dispute resolution experience, language skills, experience in IP/domain name disputes, willingness to get paid less, availability, fast turnaround, UDRP Panelists</a:t>
                      </a:r>
                      <a:r>
                        <a:rPr lang="en-US" dirty="0">
                          <a:effectLst/>
                        </a:rPr>
                        <a:t> </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language skills, experience in IP/domain name disputes/ADR proceedings, UDRP Panelists/TLD Panelists, Examiners at the other two Providers, appointment, education/training opportunities </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7428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62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45585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Why have the qualifications of some of your Examiners not been published?</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745322055"/>
              </p:ext>
            </p:extLst>
          </p:nvPr>
        </p:nvGraphicFramePr>
        <p:xfrm>
          <a:off x="374903" y="1542539"/>
          <a:ext cx="8398707" cy="210820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qualifications will be published “subject to examiner’s consent on how much information can be made publicly available”</a:t>
                      </a:r>
                      <a:r>
                        <a:rPr lang="en-US" sz="1600" dirty="0">
                          <a:effectLst/>
                        </a:rPr>
                        <a:t> </a:t>
                      </a:r>
                      <a:endParaRPr lang="en-US" sz="1500" kern="1200" dirty="0">
                        <a:solidFill>
                          <a:schemeClr val="dk1"/>
                        </a:solidFill>
                        <a:effectLst/>
                        <a:latin typeface="+mn-lt"/>
                        <a:ea typeface="+mn-ea"/>
                        <a:cs typeface="+mn-cs"/>
                      </a:endParaRPr>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“there may be very brief moments when a current Examiner’s qualifications are not available because they are being updated”</a:t>
                      </a:r>
                      <a:r>
                        <a:rPr lang="en-US" sz="1600" dirty="0">
                          <a:effectLst/>
                        </a:rPr>
                        <a:t> </a:t>
                      </a:r>
                      <a:r>
                        <a:rPr lang="en-US" sz="1500" dirty="0">
                          <a:effectLst/>
                        </a:rPr>
                        <a:t> </a:t>
                      </a:r>
                      <a:endParaRPr lang="en-US" sz="1500" u="sng"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qualifications of all Examiners are published </a:t>
                      </a:r>
                      <a:endParaRPr lang="en-US" sz="15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578723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63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6097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What is your conflict of interest policy for Examiners? How do you make the Examiners aware of their obligation to be impartial and independent?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4282513530"/>
              </p:ext>
            </p:extLst>
          </p:nvPr>
        </p:nvGraphicFramePr>
        <p:xfrm>
          <a:off x="374903" y="1959226"/>
          <a:ext cx="8398707" cy="18338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if the Parties consent, a person may serve as an Examiner even if he/she has any interest in the dispute</a:t>
                      </a:r>
                      <a:r>
                        <a:rPr lang="en-US" dirty="0">
                          <a:effectLst/>
                        </a:rPr>
                        <a:t> </a:t>
                      </a:r>
                      <a:endParaRPr lang="en-US" dirty="0"/>
                    </a:p>
                  </a:txBody>
                  <a:tcPr>
                    <a:solidFill>
                      <a:schemeClr val="bg1">
                        <a:lumMod val="95000"/>
                      </a:schemeClr>
                    </a:solidFill>
                  </a:tcPr>
                </a:tc>
                <a:tc>
                  <a:txBody>
                    <a:bodyPr/>
                    <a:lstStyle/>
                    <a:p>
                      <a:pPr marL="0" indent="0">
                        <a:buNone/>
                      </a:pPr>
                      <a:r>
                        <a:rPr lang="en-US" u="none" dirty="0"/>
                        <a:t>no indication of exception </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no indication of exception</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545188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65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6097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Can you provide a copy of any oath taken by your Examiners to affirm that they will be neutral and independent? Is the oath signed by the Examiners?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573931852"/>
              </p:ext>
            </p:extLst>
          </p:nvPr>
        </p:nvGraphicFramePr>
        <p:xfrm>
          <a:off x="374903" y="1959226"/>
          <a:ext cx="8398707" cy="10109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email</a:t>
                      </a:r>
                      <a:endParaRPr lang="en-US" dirty="0"/>
                    </a:p>
                  </a:txBody>
                  <a:tcPr>
                    <a:solidFill>
                      <a:schemeClr val="bg1">
                        <a:lumMod val="95000"/>
                      </a:schemeClr>
                    </a:solidFill>
                  </a:tcPr>
                </a:tc>
                <a:tc>
                  <a:txBody>
                    <a:bodyPr/>
                    <a:lstStyle/>
                    <a:p>
                      <a:pPr marL="0" indent="0">
                        <a:buNone/>
                      </a:pPr>
                      <a:r>
                        <a:rPr lang="en-US" u="none" dirty="0"/>
                        <a:t>Neutral’s Oath form </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email &amp; confirmation on Determination form</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95366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67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069315"/>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Has any of your Examiners voluntarily disclosed any conflict of interest? If not, then what action was taken upon discovery of any conflict? If a conflict was disclosed, did the Examiner do this before and/or during the case proceeding?</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982756165"/>
              </p:ext>
            </p:extLst>
          </p:nvPr>
        </p:nvGraphicFramePr>
        <p:xfrm>
          <a:off x="374903" y="2155996"/>
          <a:ext cx="8398707" cy="29311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dirty="0"/>
                        <a:t>no direct answer </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yes (case coordinator notes the conflict of interest, case is then reassigned to the next Examiner in the rotation); no </a:t>
                      </a:r>
                      <a:r>
                        <a:rPr lang="en-US" sz="1800" b="0" i="0" kern="1200" dirty="0">
                          <a:solidFill>
                            <a:schemeClr val="dk1"/>
                          </a:solidFill>
                          <a:effectLst/>
                          <a:latin typeface="+mn-lt"/>
                          <a:ea typeface="+mn-ea"/>
                          <a:cs typeface="+mn-cs"/>
                        </a:rPr>
                        <a:t>instance of a conflict presenting itself after an Examiner has accepted a case</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 (before appointment, MFSD requests Examiner to disclose possible conflict of interest); no </a:t>
                      </a:r>
                      <a:r>
                        <a:rPr lang="en-US" sz="1800" b="0" i="0" kern="1200" dirty="0">
                          <a:solidFill>
                            <a:schemeClr val="dk1"/>
                          </a:solidFill>
                          <a:effectLst/>
                          <a:latin typeface="+mn-lt"/>
                          <a:ea typeface="+mn-ea"/>
                          <a:cs typeface="+mn-cs"/>
                        </a:rPr>
                        <a:t>instance of a conflict presenting itself after an Examiner has accepted a case</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351515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73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45585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How large is the pool of URS Examiners?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4073479986"/>
              </p:ext>
            </p:extLst>
          </p:nvPr>
        </p:nvGraphicFramePr>
        <p:xfrm>
          <a:off x="374903" y="1542539"/>
          <a:ext cx="8398707" cy="10109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180 Examiners (as of 03 May 2018) </a:t>
                      </a:r>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122 Examiners (as of 03 May 2018)</a:t>
                      </a:r>
                      <a:endParaRPr lang="en-US" sz="1500" u="sng"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23 Examiners (as of 03 May 2018)</a:t>
                      </a:r>
                      <a:endParaRPr lang="en-US" sz="15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560026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74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6097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What procedures do you employ to rotate case assignments among your Examiners?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916096288"/>
              </p:ext>
            </p:extLst>
          </p:nvPr>
        </p:nvGraphicFramePr>
        <p:xfrm>
          <a:off x="374903" y="1959226"/>
          <a:ext cx="8398707" cy="32054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assignment depends on nature of the disputes, availability, identity of the Parties, nationality of the Parties, Examiners’ independence and impartiality, their past experience working with URS Parties, legal background</a:t>
                      </a:r>
                      <a:r>
                        <a:rPr lang="en-US" dirty="0">
                          <a:effectLst/>
                        </a:rPr>
                        <a:t> </a:t>
                      </a:r>
                      <a:endParaRPr lang="en-US" dirty="0"/>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rotation with 4 cases assigned at a time, exception made for availability and language considerations </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adopts the principle of the rotation; </a:t>
                      </a:r>
                      <a:r>
                        <a:rPr lang="en-US" sz="1800" kern="1200" dirty="0">
                          <a:solidFill>
                            <a:schemeClr val="dk1"/>
                          </a:solidFill>
                          <a:effectLst/>
                          <a:latin typeface="+mn-lt"/>
                          <a:ea typeface="+mn-ea"/>
                          <a:cs typeface="+mn-cs"/>
                        </a:rPr>
                        <a:t>assignment depends on language skills, availability </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55343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75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976718"/>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Has any Examiner ever been removed from the pool of Examiners for any reason? If so, why? What behaviors would disqualify/bar an Examiner from future cases?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342116473"/>
              </p:ext>
            </p:extLst>
          </p:nvPr>
        </p:nvGraphicFramePr>
        <p:xfrm>
          <a:off x="374903" y="2063398"/>
          <a:ext cx="8398707" cy="357124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700" dirty="0"/>
                        <a:t>no (answers are not complete) </a:t>
                      </a:r>
                    </a:p>
                  </a:txBody>
                  <a:tcPr>
                    <a:solidFill>
                      <a:schemeClr val="bg1">
                        <a:lumMod val="95000"/>
                      </a:schemeClr>
                    </a:solidFill>
                  </a:tcPr>
                </a:tc>
                <a:tc>
                  <a:txBody>
                    <a:bodyPr/>
                    <a:lstStyle/>
                    <a:p>
                      <a:pPr marL="0" indent="0">
                        <a:buNone/>
                      </a:pPr>
                      <a:r>
                        <a:rPr lang="en-US" sz="1700" u="none" dirty="0"/>
                        <a:t>no; e.g., </a:t>
                      </a:r>
                      <a:r>
                        <a:rPr lang="en-US" sz="1700" b="0" i="0" kern="1200" dirty="0">
                          <a:solidFill>
                            <a:schemeClr val="dk1"/>
                          </a:solidFill>
                          <a:effectLst/>
                          <a:latin typeface="+mn-lt"/>
                          <a:ea typeface="+mn-ea"/>
                          <a:cs typeface="+mn-cs"/>
                        </a:rPr>
                        <a:t>failing to comply with deadlines, failure to understand the Policy and Rules, or repeatedly not being available to take a case due to schedule or conflicts of interest</a:t>
                      </a:r>
                      <a:endParaRPr lang="en-US" sz="1700"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kern="1200" dirty="0">
                          <a:solidFill>
                            <a:schemeClr val="dk1"/>
                          </a:solidFill>
                          <a:effectLst/>
                          <a:latin typeface="+mn-lt"/>
                          <a:ea typeface="+mn-ea"/>
                          <a:cs typeface="+mn-cs"/>
                        </a:rPr>
                        <a:t>no; e.g., non-compliance with the deadlines of the URS proceeding, repeated non-availability to being appointed as Examiner, non-declaration of conflict of interest, repeated non-participation at trainings, rendering Determinations contrary to the policies and rules or with insufficient and illogical reasoning</a:t>
                      </a:r>
                      <a:endParaRPr lang="en-US" sz="17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68613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prstGeom prst="rect">
            <a:avLst/>
          </a:prstGeom>
        </p:spPr>
        <p:txBody>
          <a:bodyPr/>
          <a:lstStyle/>
          <a:p>
            <a:r>
              <a:rPr lang="en-US" dirty="0">
                <a:latin typeface="Arial"/>
                <a:cs typeface="Arial"/>
              </a:rPr>
              <a:t>Status Update</a:t>
            </a:r>
          </a:p>
        </p:txBody>
      </p:sp>
      <p:grpSp>
        <p:nvGrpSpPr>
          <p:cNvPr id="74" name="Group 73"/>
          <p:cNvGrpSpPr/>
          <p:nvPr/>
        </p:nvGrpSpPr>
        <p:grpSpPr>
          <a:xfrm>
            <a:off x="557054" y="1102881"/>
            <a:ext cx="1955928" cy="1394847"/>
            <a:chOff x="408226" y="1213404"/>
            <a:chExt cx="1955928" cy="1394847"/>
          </a:xfrm>
        </p:grpSpPr>
        <p:sp>
          <p:nvSpPr>
            <p:cNvPr id="53" name="Rectangle 52"/>
            <p:cNvSpPr/>
            <p:nvPr/>
          </p:nvSpPr>
          <p:spPr>
            <a:xfrm>
              <a:off x="408227" y="1213404"/>
              <a:ext cx="1955927" cy="1394847"/>
            </a:xfrm>
            <a:prstGeom prst="rect">
              <a:avLst/>
            </a:prstGeom>
            <a:solidFill>
              <a:schemeClr val="accent1">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7" name="TextBox 56"/>
            <p:cNvSpPr txBox="1"/>
            <p:nvPr/>
          </p:nvSpPr>
          <p:spPr>
            <a:xfrm>
              <a:off x="408226" y="1291597"/>
              <a:ext cx="1946159"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a:solidFill>
                    <a:srgbClr val="FFFFFF"/>
                  </a:solidFill>
                  <a:latin typeface="Arial"/>
                  <a:cs typeface="Arial"/>
                </a:rPr>
                <a:t>04 May 2018</a:t>
              </a:r>
            </a:p>
            <a:p>
              <a:pPr algn="ctr"/>
              <a:r>
                <a:rPr lang="en-US" sz="1400" dirty="0">
                  <a:solidFill>
                    <a:srgbClr val="FFFFFF"/>
                  </a:solidFill>
                  <a:latin typeface="Arial"/>
                  <a:cs typeface="Arial"/>
                </a:rPr>
                <a:t>89 questions sent to the three URS Providers</a:t>
              </a:r>
            </a:p>
          </p:txBody>
        </p:sp>
      </p:grpSp>
      <p:pic>
        <p:nvPicPr>
          <p:cNvPr id="62" name="Picture 6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55048" y="1614158"/>
            <a:ext cx="539472" cy="339272"/>
          </a:xfrm>
          <a:prstGeom prst="rect">
            <a:avLst/>
          </a:prstGeom>
        </p:spPr>
      </p:pic>
      <p:grpSp>
        <p:nvGrpSpPr>
          <p:cNvPr id="73" name="Group 72"/>
          <p:cNvGrpSpPr/>
          <p:nvPr/>
        </p:nvGrpSpPr>
        <p:grpSpPr>
          <a:xfrm>
            <a:off x="3507364" y="1102881"/>
            <a:ext cx="1965695" cy="1394847"/>
            <a:chOff x="3338997" y="1213404"/>
            <a:chExt cx="1965695" cy="1394847"/>
          </a:xfrm>
        </p:grpSpPr>
        <p:sp>
          <p:nvSpPr>
            <p:cNvPr id="66" name="Rectangle 65"/>
            <p:cNvSpPr/>
            <p:nvPr/>
          </p:nvSpPr>
          <p:spPr>
            <a:xfrm>
              <a:off x="3348765" y="1213404"/>
              <a:ext cx="1955927" cy="1394847"/>
            </a:xfrm>
            <a:prstGeom prst="rect">
              <a:avLst/>
            </a:prstGeom>
            <a:solidFill>
              <a:schemeClr val="accent3">
                <a:alpha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700">
                <a:latin typeface="Arial"/>
                <a:cs typeface="Arial"/>
              </a:endParaRPr>
            </a:p>
          </p:txBody>
        </p:sp>
        <p:sp>
          <p:nvSpPr>
            <p:cNvPr id="67" name="TextBox 66"/>
            <p:cNvSpPr txBox="1"/>
            <p:nvPr/>
          </p:nvSpPr>
          <p:spPr>
            <a:xfrm>
              <a:off x="3338997" y="1291597"/>
              <a:ext cx="1965695" cy="1169551"/>
            </a:xfrm>
            <a:prstGeom prst="rect">
              <a:avLst/>
            </a:prstGeom>
            <a:noFill/>
          </p:spPr>
          <p:txBody>
            <a:bodyPr wrap="square" rtlCol="0">
              <a:spAutoFit/>
            </a:bodyPr>
            <a:lstStyle/>
            <a:p>
              <a:pPr algn="ctr"/>
              <a:r>
                <a:rPr lang="en-US" sz="1400" b="1" dirty="0">
                  <a:solidFill>
                    <a:srgbClr val="FFFFFF"/>
                  </a:solidFill>
                  <a:latin typeface="Arial"/>
                  <a:cs typeface="Arial"/>
                </a:rPr>
                <a:t>08 June 2018</a:t>
              </a:r>
            </a:p>
            <a:p>
              <a:pPr algn="ctr"/>
              <a:r>
                <a:rPr lang="en-US" sz="1400" dirty="0">
                  <a:solidFill>
                    <a:srgbClr val="FFFFFF"/>
                  </a:solidFill>
                  <a:latin typeface="Arial"/>
                  <a:cs typeface="Arial"/>
                </a:rPr>
                <a:t>All Providers responded; pending FORUM’s response to 20 questions</a:t>
              </a:r>
            </a:p>
          </p:txBody>
        </p:sp>
      </p:grpSp>
      <p:pic>
        <p:nvPicPr>
          <p:cNvPr id="68" name="Picture 6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24893" y="1614158"/>
            <a:ext cx="539472" cy="339272"/>
          </a:xfrm>
          <a:prstGeom prst="rect">
            <a:avLst/>
          </a:prstGeom>
        </p:spPr>
      </p:pic>
      <p:grpSp>
        <p:nvGrpSpPr>
          <p:cNvPr id="72" name="Group 71"/>
          <p:cNvGrpSpPr/>
          <p:nvPr/>
        </p:nvGrpSpPr>
        <p:grpSpPr>
          <a:xfrm>
            <a:off x="6477209" y="1102881"/>
            <a:ext cx="1955927" cy="1394847"/>
            <a:chOff x="6328381" y="1213404"/>
            <a:chExt cx="1955927" cy="1394847"/>
          </a:xfrm>
        </p:grpSpPr>
        <p:sp>
          <p:nvSpPr>
            <p:cNvPr id="69" name="Rectangle 68"/>
            <p:cNvSpPr/>
            <p:nvPr/>
          </p:nvSpPr>
          <p:spPr>
            <a:xfrm>
              <a:off x="6328381" y="1213404"/>
              <a:ext cx="1955927" cy="1394847"/>
            </a:xfrm>
            <a:prstGeom prst="rect">
              <a:avLst/>
            </a:prstGeom>
            <a:solidFill>
              <a:schemeClr val="accent4">
                <a:alpha val="7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700">
                <a:latin typeface="Arial"/>
                <a:cs typeface="Arial"/>
              </a:endParaRPr>
            </a:p>
          </p:txBody>
        </p:sp>
        <p:sp>
          <p:nvSpPr>
            <p:cNvPr id="70" name="TextBox 69"/>
            <p:cNvSpPr txBox="1"/>
            <p:nvPr/>
          </p:nvSpPr>
          <p:spPr>
            <a:xfrm>
              <a:off x="6367371" y="1291597"/>
              <a:ext cx="1916937" cy="954107"/>
            </a:xfrm>
            <a:prstGeom prst="rect">
              <a:avLst/>
            </a:prstGeom>
            <a:noFill/>
          </p:spPr>
          <p:txBody>
            <a:bodyPr wrap="square" rtlCol="0">
              <a:spAutoFit/>
            </a:bodyPr>
            <a:lstStyle/>
            <a:p>
              <a:pPr algn="ctr"/>
              <a:r>
                <a:rPr lang="en-US" sz="1400" b="1" dirty="0">
                  <a:solidFill>
                    <a:srgbClr val="FFFFFF"/>
                  </a:solidFill>
                  <a:latin typeface="Arial"/>
                  <a:cs typeface="Arial"/>
                </a:rPr>
                <a:t>13 June 2018</a:t>
              </a:r>
            </a:p>
            <a:p>
              <a:pPr algn="ctr"/>
              <a:r>
                <a:rPr lang="en-US" sz="1400" dirty="0">
                  <a:solidFill>
                    <a:srgbClr val="FFFFFF"/>
                  </a:solidFill>
                  <a:latin typeface="Arial"/>
                  <a:cs typeface="Arial"/>
                </a:rPr>
                <a:t>Providers Sub Team began reviewing responses</a:t>
              </a:r>
            </a:p>
          </p:txBody>
        </p:sp>
      </p:grpSp>
      <p:grpSp>
        <p:nvGrpSpPr>
          <p:cNvPr id="75" name="Group 74"/>
          <p:cNvGrpSpPr/>
          <p:nvPr/>
        </p:nvGrpSpPr>
        <p:grpSpPr>
          <a:xfrm>
            <a:off x="557054" y="3594036"/>
            <a:ext cx="1955928" cy="1394847"/>
            <a:chOff x="408226" y="1213404"/>
            <a:chExt cx="1955928" cy="1394847"/>
          </a:xfrm>
        </p:grpSpPr>
        <p:sp>
          <p:nvSpPr>
            <p:cNvPr id="76" name="Rectangle 75"/>
            <p:cNvSpPr/>
            <p:nvPr/>
          </p:nvSpPr>
          <p:spPr>
            <a:xfrm>
              <a:off x="408227" y="1213404"/>
              <a:ext cx="1955927" cy="1394847"/>
            </a:xfrm>
            <a:prstGeom prst="rect">
              <a:avLst/>
            </a:prstGeom>
            <a:solidFill>
              <a:schemeClr val="accent5">
                <a:alpha val="81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00">
                <a:latin typeface="Arial"/>
                <a:cs typeface="Arial"/>
              </a:endParaRPr>
            </a:p>
          </p:txBody>
        </p:sp>
        <p:sp>
          <p:nvSpPr>
            <p:cNvPr id="77" name="TextBox 76"/>
            <p:cNvSpPr txBox="1"/>
            <p:nvPr/>
          </p:nvSpPr>
          <p:spPr>
            <a:xfrm>
              <a:off x="408226" y="1340460"/>
              <a:ext cx="1955928" cy="954107"/>
            </a:xfrm>
            <a:prstGeom prst="rect">
              <a:avLst/>
            </a:prstGeom>
            <a:noFill/>
          </p:spPr>
          <p:txBody>
            <a:bodyPr wrap="square" rtlCol="0">
              <a:spAutoFit/>
            </a:bodyPr>
            <a:lstStyle/>
            <a:p>
              <a:pPr algn="ctr"/>
              <a:r>
                <a:rPr lang="en-US" sz="1400" dirty="0">
                  <a:solidFill>
                    <a:srgbClr val="FFFFFF"/>
                  </a:solidFill>
                  <a:latin typeface="Arial"/>
                  <a:cs typeface="Arial"/>
                </a:rPr>
                <a:t>Developing follow-up questions; reviewing questions with divergent responses</a:t>
              </a:r>
            </a:p>
          </p:txBody>
        </p:sp>
      </p:grpSp>
      <p:pic>
        <p:nvPicPr>
          <p:cNvPr id="78" name="Picture 7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55048" y="4105313"/>
            <a:ext cx="539472" cy="339272"/>
          </a:xfrm>
          <a:prstGeom prst="rect">
            <a:avLst/>
          </a:prstGeom>
        </p:spPr>
      </p:pic>
      <p:sp>
        <p:nvSpPr>
          <p:cNvPr id="80" name="Rectangle 79"/>
          <p:cNvSpPr/>
          <p:nvPr/>
        </p:nvSpPr>
        <p:spPr>
          <a:xfrm>
            <a:off x="3517132" y="3594036"/>
            <a:ext cx="1955927" cy="1394847"/>
          </a:xfrm>
          <a:prstGeom prst="rect">
            <a:avLst/>
          </a:prstGeom>
          <a:solidFill>
            <a:schemeClr val="accent2">
              <a:alpha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700">
              <a:latin typeface="Arial"/>
              <a:cs typeface="Arial"/>
            </a:endParaRPr>
          </a:p>
        </p:txBody>
      </p:sp>
      <p:cxnSp>
        <p:nvCxnSpPr>
          <p:cNvPr id="89" name="Elbow Connector 88"/>
          <p:cNvCxnSpPr>
            <a:stCxn id="76" idx="0"/>
            <a:endCxn id="69" idx="2"/>
          </p:cNvCxnSpPr>
          <p:nvPr/>
        </p:nvCxnSpPr>
        <p:spPr>
          <a:xfrm rot="5400000" flipH="1" flipV="1">
            <a:off x="3946942" y="85805"/>
            <a:ext cx="1096308" cy="5920154"/>
          </a:xfrm>
          <a:prstGeom prst="bentConnector3">
            <a:avLst>
              <a:gd name="adj1" fmla="val 50000"/>
            </a:avLst>
          </a:prstGeom>
          <a:ln w="2857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57055" y="966996"/>
            <a:ext cx="1955927" cy="146834"/>
          </a:xfrm>
          <a:prstGeom prst="rect">
            <a:avLst/>
          </a:prstGeom>
          <a:solidFill>
            <a:srgbClr val="156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8" name="Rectangle 27"/>
          <p:cNvSpPr/>
          <p:nvPr/>
        </p:nvSpPr>
        <p:spPr>
          <a:xfrm>
            <a:off x="3517132" y="966996"/>
            <a:ext cx="1955927" cy="146834"/>
          </a:xfrm>
          <a:prstGeom prst="rect">
            <a:avLst/>
          </a:prstGeom>
          <a:solidFill>
            <a:srgbClr val="145052"/>
          </a:solidFill>
          <a:ln w="19050" cmpd="sng">
            <a:solidFill>
              <a:srgbClr val="1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9" name="Rectangle 28"/>
          <p:cNvSpPr/>
          <p:nvPr/>
        </p:nvSpPr>
        <p:spPr>
          <a:xfrm>
            <a:off x="6477209" y="966996"/>
            <a:ext cx="1955927" cy="146834"/>
          </a:xfrm>
          <a:prstGeom prst="rect">
            <a:avLst/>
          </a:prstGeom>
          <a:solidFill>
            <a:srgbClr val="BA7132"/>
          </a:solidFill>
          <a:ln>
            <a:solidFill>
              <a:srgbClr val="B87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0" name="Rectangle 29"/>
          <p:cNvSpPr/>
          <p:nvPr/>
        </p:nvSpPr>
        <p:spPr>
          <a:xfrm>
            <a:off x="557055" y="3447202"/>
            <a:ext cx="1955927" cy="146834"/>
          </a:xfrm>
          <a:prstGeom prst="rect">
            <a:avLst/>
          </a:prstGeom>
          <a:solidFill>
            <a:srgbClr val="A34729"/>
          </a:solidFill>
          <a:ln>
            <a:solidFill>
              <a:srgbClr val="A14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1" name="Rectangle 30"/>
          <p:cNvSpPr/>
          <p:nvPr/>
        </p:nvSpPr>
        <p:spPr>
          <a:xfrm>
            <a:off x="3517132" y="3447202"/>
            <a:ext cx="1955927" cy="146834"/>
          </a:xfrm>
          <a:prstGeom prst="rect">
            <a:avLst/>
          </a:prstGeom>
          <a:solidFill>
            <a:srgbClr val="092F4B"/>
          </a:solidFill>
          <a:ln>
            <a:solidFill>
              <a:srgbClr val="0B2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pic>
        <p:nvPicPr>
          <p:cNvPr id="4" name="Picture 3">
            <a:extLst>
              <a:ext uri="{FF2B5EF4-FFF2-40B4-BE49-F238E27FC236}">
                <a16:creationId xmlns:a16="http://schemas.microsoft.com/office/drawing/2014/main" id="{A1A31A06-B680-1C4C-BBAF-CF7F813B0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132" y="3816459"/>
            <a:ext cx="1980053" cy="1181644"/>
          </a:xfrm>
          <a:prstGeom prst="rect">
            <a:avLst/>
          </a:prstGeom>
        </p:spPr>
      </p:pic>
      <p:sp>
        <p:nvSpPr>
          <p:cNvPr id="34" name="TextBox 33">
            <a:extLst>
              <a:ext uri="{FF2B5EF4-FFF2-40B4-BE49-F238E27FC236}">
                <a16:creationId xmlns:a16="http://schemas.microsoft.com/office/drawing/2014/main" id="{17D57B11-1BA5-CD49-B25E-4DCA72AA7D71}"/>
              </a:ext>
            </a:extLst>
          </p:cNvPr>
          <p:cNvSpPr txBox="1"/>
          <p:nvPr/>
        </p:nvSpPr>
        <p:spPr>
          <a:xfrm>
            <a:off x="3517132" y="3651530"/>
            <a:ext cx="1965695" cy="307777"/>
          </a:xfrm>
          <a:prstGeom prst="rect">
            <a:avLst/>
          </a:prstGeom>
          <a:noFill/>
        </p:spPr>
        <p:txBody>
          <a:bodyPr wrap="square" rtlCol="0">
            <a:spAutoFit/>
          </a:bodyPr>
          <a:lstStyle/>
          <a:p>
            <a:pPr algn="ctr"/>
            <a:r>
              <a:rPr lang="en-US" sz="1400" b="1" dirty="0">
                <a:solidFill>
                  <a:srgbClr val="FFFFFF"/>
                </a:solidFill>
                <a:latin typeface="Arial"/>
                <a:cs typeface="Arial"/>
              </a:rPr>
              <a:t>28 June 2018</a:t>
            </a:r>
          </a:p>
        </p:txBody>
      </p:sp>
      <p:sp>
        <p:nvSpPr>
          <p:cNvPr id="5" name="TextBox 4">
            <a:extLst>
              <a:ext uri="{FF2B5EF4-FFF2-40B4-BE49-F238E27FC236}">
                <a16:creationId xmlns:a16="http://schemas.microsoft.com/office/drawing/2014/main" id="{37D2A908-3E0F-184D-B09E-14DC1C9BEB1B}"/>
              </a:ext>
            </a:extLst>
          </p:cNvPr>
          <p:cNvSpPr txBox="1"/>
          <p:nvPr/>
        </p:nvSpPr>
        <p:spPr>
          <a:xfrm>
            <a:off x="1464282" y="5536916"/>
            <a:ext cx="6899325" cy="553998"/>
          </a:xfrm>
          <a:prstGeom prst="rect">
            <a:avLst/>
          </a:prstGeom>
          <a:noFill/>
        </p:spPr>
        <p:txBody>
          <a:bodyPr wrap="none" lIns="0" tIns="0" rIns="0" bIns="0" rtlCol="0">
            <a:spAutoFit/>
          </a:bodyPr>
          <a:lstStyle/>
          <a:p>
            <a:r>
              <a:rPr lang="en-US" b="1" dirty="0"/>
              <a:t>Click </a:t>
            </a:r>
            <a:r>
              <a:rPr lang="en-US" b="1" dirty="0">
                <a:hlinkClick r:id="rId5"/>
              </a:rPr>
              <a:t>HERE</a:t>
            </a:r>
            <a:r>
              <a:rPr lang="en-US" b="1" dirty="0"/>
              <a:t> to Review the Full Responses from URS Providers </a:t>
            </a:r>
          </a:p>
          <a:p>
            <a:endParaRPr lang="en-US" dirty="0" err="1">
              <a:cs typeface="Source Sans Pro"/>
            </a:endParaRPr>
          </a:p>
        </p:txBody>
      </p:sp>
      <p:pic>
        <p:nvPicPr>
          <p:cNvPr id="32" name="Picture 31" descr="0049-folder-open.eps">
            <a:extLst>
              <a:ext uri="{FF2B5EF4-FFF2-40B4-BE49-F238E27FC236}">
                <a16:creationId xmlns:a16="http://schemas.microsoft.com/office/drawing/2014/main" id="{08093277-A0E5-3C4A-9694-E0A53E5E54A9}"/>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3491" y="5424287"/>
            <a:ext cx="568124" cy="469795"/>
          </a:xfrm>
          <a:prstGeom prst="rect">
            <a:avLst/>
          </a:prstGeom>
        </p:spPr>
      </p:pic>
      <p:sp>
        <p:nvSpPr>
          <p:cNvPr id="6" name="Rounded Rectangle 5">
            <a:extLst>
              <a:ext uri="{FF2B5EF4-FFF2-40B4-BE49-F238E27FC236}">
                <a16:creationId xmlns:a16="http://schemas.microsoft.com/office/drawing/2014/main" id="{C7A0A929-B63E-5B4A-9B2B-6EED77F52CC2}"/>
              </a:ext>
            </a:extLst>
          </p:cNvPr>
          <p:cNvSpPr/>
          <p:nvPr/>
        </p:nvSpPr>
        <p:spPr>
          <a:xfrm>
            <a:off x="478042" y="5298493"/>
            <a:ext cx="8058232" cy="713433"/>
          </a:xfrm>
          <a:prstGeom prst="round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7904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76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976718"/>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permit one to continue being an Examiner if one represented a Complainant in a URS or UDRP proceeding where there was finding of Reverse Domain Name Hijacking?</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076399907"/>
              </p:ext>
            </p:extLst>
          </p:nvPr>
        </p:nvGraphicFramePr>
        <p:xfrm>
          <a:off x="374903" y="2063398"/>
          <a:ext cx="8398707" cy="210820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will not permit such Examiner to continue presiding in a URS case</a:t>
                      </a:r>
                      <a:r>
                        <a:rPr lang="en-US" dirty="0">
                          <a:effectLst/>
                        </a:rPr>
                        <a:t> </a:t>
                      </a:r>
                      <a:endParaRPr lang="en-US" dirty="0"/>
                    </a:p>
                  </a:txBody>
                  <a:tcPr>
                    <a:solidFill>
                      <a:schemeClr val="bg1">
                        <a:lumMod val="95000"/>
                      </a:schemeClr>
                    </a:solidFill>
                  </a:tcPr>
                </a:tc>
                <a:tc>
                  <a:txBody>
                    <a:bodyPr/>
                    <a:lstStyle/>
                    <a:p>
                      <a:pPr marL="0" indent="0">
                        <a:buNone/>
                      </a:pPr>
                      <a:r>
                        <a:rPr lang="en-US" u="none" dirty="0"/>
                        <a:t>n/a (</a:t>
                      </a:r>
                      <a:r>
                        <a:rPr lang="en-US" sz="1800" kern="1200" dirty="0">
                          <a:solidFill>
                            <a:schemeClr val="dk1"/>
                          </a:solidFill>
                          <a:effectLst/>
                          <a:latin typeface="+mn-lt"/>
                          <a:ea typeface="+mn-ea"/>
                          <a:cs typeface="+mn-cs"/>
                        </a:rPr>
                        <a:t>did not provide complete response)</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n/a (</a:t>
                      </a:r>
                      <a:r>
                        <a:rPr lang="en-US" sz="1800" kern="1200" dirty="0">
                          <a:solidFill>
                            <a:schemeClr val="dk1"/>
                          </a:solidFill>
                          <a:effectLst/>
                          <a:latin typeface="+mn-lt"/>
                          <a:ea typeface="+mn-ea"/>
                          <a:cs typeface="+mn-cs"/>
                        </a:rPr>
                        <a:t>no monitoring of UDRP proceedings with finding of RDNH; evaluate on a case by case basis should that happen)</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137659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77 – Examiner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6"/>
            <a:ext cx="8398706" cy="156702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A) What steps, if any, do you take to ensure that your Examiners have demonstrable relevant legal background? B) What steps, if any, do you take to ensure that your Examiners have a diversity of relevant experience (e.g., have experience representing Respondents as well as Complainants)? If so, please explain.</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428848247"/>
              </p:ext>
            </p:extLst>
          </p:nvPr>
        </p:nvGraphicFramePr>
        <p:xfrm>
          <a:off x="374903" y="2653707"/>
          <a:ext cx="8398707" cy="32054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500" dirty="0"/>
                        <a:t>review resumes &amp; speak to them</a:t>
                      </a:r>
                    </a:p>
                  </a:txBody>
                  <a:tcPr>
                    <a:solidFill>
                      <a:schemeClr val="bg1">
                        <a:lumMod val="95000"/>
                      </a:schemeClr>
                    </a:solidFill>
                  </a:tcPr>
                </a:tc>
                <a:tc>
                  <a:txBody>
                    <a:bodyPr/>
                    <a:lstStyle/>
                    <a:p>
                      <a:pPr marL="0" indent="0">
                        <a:buNone/>
                      </a:pPr>
                      <a:r>
                        <a:rPr lang="en-US" sz="1500" u="sng" dirty="0"/>
                        <a:t>pending response</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“open, transparent and non-discriminatory” selection process, “engage with various stakeholders of the Internet community, including domain owners' associations, and encourage professionals having language skills and thorough experience in domain name disputes to send us their CVs and requests of accreditation”</a:t>
                      </a:r>
                      <a:r>
                        <a:rPr lang="en-US" sz="1500" dirty="0">
                          <a:effectLst/>
                        </a:rPr>
                        <a:t> </a:t>
                      </a:r>
                      <a:endParaRPr lang="en-US" sz="15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973579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79 – Language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976718"/>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experienced any difficulties or issues with the current URS language requirements? What steps have you taken to comply with and implement the current requirements?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763060051"/>
              </p:ext>
            </p:extLst>
          </p:nvPr>
        </p:nvGraphicFramePr>
        <p:xfrm>
          <a:off x="374903" y="2063398"/>
          <a:ext cx="8398707" cy="23825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all communications is only conducted in English; </a:t>
                      </a:r>
                      <a:r>
                        <a:rPr lang="en-US" sz="1800" b="0" i="0" kern="1200" dirty="0">
                          <a:solidFill>
                            <a:schemeClr val="dk1"/>
                          </a:solidFill>
                          <a:effectLst/>
                          <a:latin typeface="+mn-lt"/>
                          <a:ea typeface="+mn-ea"/>
                          <a:cs typeface="+mn-cs"/>
                        </a:rPr>
                        <a:t>does receive inquiries, especially from the Respondent, regarding the language of the proceedings</a:t>
                      </a:r>
                      <a:endParaRPr lang="en-US" dirty="0"/>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provides translation and appoints Examiners that speak the language of the Respondent</a:t>
                      </a:r>
                      <a:r>
                        <a:rPr lang="en-US" dirty="0">
                          <a:effectLst/>
                        </a:rPr>
                        <a:t> </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provides translation and appoints Examiners that speak the language of the Respondent</a:t>
                      </a:r>
                      <a:r>
                        <a:rPr lang="en-US" dirty="0">
                          <a:effectLst/>
                        </a:rPr>
                        <a:t> </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978554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80 – Language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2624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utilize WHOIS data in order to determine the proper language to be used in transmitting the Notice of Complaint?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4006327888"/>
              </p:ext>
            </p:extLst>
          </p:nvPr>
        </p:nvGraphicFramePr>
        <p:xfrm>
          <a:off x="374903" y="1912927"/>
          <a:ext cx="8398707" cy="128524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no</a:t>
                      </a:r>
                      <a:endParaRPr lang="en-US" dirty="0"/>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yes (</a:t>
                      </a:r>
                      <a:r>
                        <a:rPr lang="en-US" sz="1800" b="0" i="0" kern="1200" dirty="0">
                          <a:solidFill>
                            <a:schemeClr val="dk1"/>
                          </a:solidFill>
                          <a:effectLst/>
                          <a:latin typeface="+mn-lt"/>
                          <a:ea typeface="+mn-ea"/>
                          <a:cs typeface="+mn-cs"/>
                        </a:rPr>
                        <a:t>WHOIS as well as information obtained from Registrars)</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623361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81 – Language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2624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think it would be feasible to mandate sending Registry and Registrar notices in the same language(s)? </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116594051"/>
              </p:ext>
            </p:extLst>
          </p:nvPr>
        </p:nvGraphicFramePr>
        <p:xfrm>
          <a:off x="374903" y="1912927"/>
          <a:ext cx="8398707" cy="7416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no</a:t>
                      </a:r>
                      <a:endParaRPr lang="en-US" dirty="0"/>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no</a:t>
                      </a:r>
                      <a:endParaRPr lang="en-US"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 direct answer </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652312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84 – Language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976718"/>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Can you provide any information as to whether, and in how many instances, it has been demonstrated that a Respondent had the capability of understanding English in addition to their primary language?</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771501768"/>
              </p:ext>
            </p:extLst>
          </p:nvPr>
        </p:nvGraphicFramePr>
        <p:xfrm>
          <a:off x="374903" y="2063398"/>
          <a:ext cx="8398707" cy="18338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b="0" kern="1200" dirty="0">
                          <a:solidFill>
                            <a:schemeClr val="dk1"/>
                          </a:solidFill>
                          <a:effectLst/>
                          <a:latin typeface="+mn-lt"/>
                          <a:ea typeface="+mn-ea"/>
                          <a:cs typeface="+mn-cs"/>
                        </a:rPr>
                        <a:t>no elaboration on any instance </a:t>
                      </a:r>
                      <a:endParaRPr lang="en-US" b="0" dirty="0"/>
                    </a:p>
                  </a:txBody>
                  <a:tcPr>
                    <a:solidFill>
                      <a:schemeClr val="bg1">
                        <a:lumMod val="95000"/>
                      </a:schemeClr>
                    </a:solidFill>
                  </a:tcPr>
                </a:tc>
                <a:tc>
                  <a:txBody>
                    <a:bodyPr/>
                    <a:lstStyle/>
                    <a:p>
                      <a:pPr marL="0" indent="0">
                        <a:buNone/>
                      </a:pPr>
                      <a:r>
                        <a:rPr lang="en-US" sz="1800" u="sng" kern="1200" dirty="0">
                          <a:solidFill>
                            <a:schemeClr val="dk1"/>
                          </a:solidFill>
                          <a:effectLst/>
                          <a:latin typeface="+mn-lt"/>
                          <a:ea typeface="+mn-ea"/>
                          <a:cs typeface="+mn-cs"/>
                        </a:rPr>
                        <a:t>pending response</a:t>
                      </a:r>
                      <a:endParaRPr lang="en-US"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Dispute no. F52833A5, D5C230DE, D70B9442, 6DDAB859, 800AA499, 30AF44A1, 369B0FE1, 804D64F0, 12835AFC</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197752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92 – Default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976718"/>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Has any of your Examiners drawn inferences per URS Rule 12(f) when a party is not in compliance with URS Rules, Procedures, and Supplemental Rules, in the absence of exceptional circumstances? If so, what inferences were made?</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441893358"/>
              </p:ext>
            </p:extLst>
          </p:nvPr>
        </p:nvGraphicFramePr>
        <p:xfrm>
          <a:off x="374903" y="2063398"/>
          <a:ext cx="8398707" cy="15595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no</a:t>
                      </a:r>
                      <a:endParaRPr lang="en-US" dirty="0"/>
                    </a:p>
                  </a:txBody>
                  <a:tcPr>
                    <a:solidFill>
                      <a:schemeClr val="bg1">
                        <a:lumMod val="95000"/>
                      </a:schemeClr>
                    </a:solidFill>
                  </a:tcPr>
                </a:tc>
                <a:tc>
                  <a:txBody>
                    <a:bodyPr/>
                    <a:lstStyle/>
                    <a:p>
                      <a:pPr marL="0" indent="0">
                        <a:buNone/>
                      </a:pPr>
                      <a:r>
                        <a:rPr lang="en-US" sz="1800" u="sng" kern="1200" dirty="0">
                          <a:solidFill>
                            <a:schemeClr val="dk1"/>
                          </a:solidFill>
                          <a:effectLst/>
                          <a:latin typeface="+mn-lt"/>
                          <a:ea typeface="+mn-ea"/>
                          <a:cs typeface="+mn-cs"/>
                        </a:rPr>
                        <a:t>pending response</a:t>
                      </a:r>
                      <a:endParaRPr lang="en-US"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 </a:t>
                      </a:r>
                      <a:r>
                        <a:rPr lang="en-US" sz="1800" b="0" i="0" kern="1200" dirty="0">
                          <a:solidFill>
                            <a:schemeClr val="dk1"/>
                          </a:solidFill>
                          <a:effectLst/>
                          <a:latin typeface="+mn-lt"/>
                          <a:ea typeface="+mn-ea"/>
                          <a:cs typeface="+mn-cs"/>
                        </a:rPr>
                        <a:t>(e.g. Dispute no. 8422F178 e-</a:t>
                      </a:r>
                      <a:r>
                        <a:rPr lang="en-US" sz="1800" b="0" i="0" kern="1200" dirty="0" err="1">
                          <a:solidFill>
                            <a:schemeClr val="dk1"/>
                          </a:solidFill>
                          <a:effectLst/>
                          <a:latin typeface="+mn-lt"/>
                          <a:ea typeface="+mn-ea"/>
                          <a:cs typeface="+mn-cs"/>
                        </a:rPr>
                        <a:t>leclerc.paris</a:t>
                      </a:r>
                      <a:r>
                        <a:rPr lang="en-US" sz="1800" b="0" i="0" kern="1200" dirty="0">
                          <a:solidFill>
                            <a:schemeClr val="dk1"/>
                          </a:solidFill>
                          <a:effectLst/>
                          <a:latin typeface="+mn-lt"/>
                          <a:ea typeface="+mn-ea"/>
                          <a:cs typeface="+mn-cs"/>
                        </a:rPr>
                        <a:t>; Dispute no. 429EC571 </a:t>
                      </a:r>
                      <a:r>
                        <a:rPr lang="en-US" sz="1800" b="0" i="0" kern="1200" dirty="0" err="1">
                          <a:solidFill>
                            <a:schemeClr val="dk1"/>
                          </a:solidFill>
                          <a:effectLst/>
                          <a:latin typeface="+mn-lt"/>
                          <a:ea typeface="+mn-ea"/>
                          <a:cs typeface="+mn-cs"/>
                        </a:rPr>
                        <a:t>reinhausen.international</a:t>
                      </a:r>
                      <a:r>
                        <a:rPr lang="en-US" sz="1800" b="0" i="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640076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95 – Examiner Determination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6"/>
            <a:ext cx="8398706" cy="160175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Noting that URS Rule 13(a) provides that an Examiner may “make a Determination …in accordance with …any rules and principles of law that it deems applicable”, are you aware of instances where an Examiner has invoked substantive criteria beyond those articulated in the URS Rules, Procedure, and Supplemental Rules?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471936546"/>
              </p:ext>
            </p:extLst>
          </p:nvPr>
        </p:nvGraphicFramePr>
        <p:xfrm>
          <a:off x="374903" y="2711580"/>
          <a:ext cx="8398707" cy="15595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references past UDRP/URS cases in addition to URS Rules and Procedures</a:t>
                      </a:r>
                      <a:r>
                        <a:rPr lang="en-US" dirty="0">
                          <a:effectLst/>
                        </a:rPr>
                        <a:t> </a:t>
                      </a:r>
                      <a:endParaRPr lang="en-US" dirty="0"/>
                    </a:p>
                  </a:txBody>
                  <a:tcPr>
                    <a:solidFill>
                      <a:schemeClr val="bg1">
                        <a:lumMod val="95000"/>
                      </a:schemeClr>
                    </a:solidFill>
                  </a:tcPr>
                </a:tc>
                <a:tc>
                  <a:txBody>
                    <a:bodyPr/>
                    <a:lstStyle/>
                    <a:p>
                      <a:pPr marL="0" indent="0">
                        <a:buNone/>
                      </a:pPr>
                      <a:r>
                        <a:rPr lang="en-US" sz="1800" u="sng" kern="1200" dirty="0">
                          <a:solidFill>
                            <a:schemeClr val="dk1"/>
                          </a:solidFill>
                          <a:effectLst/>
                          <a:latin typeface="+mn-lt"/>
                          <a:ea typeface="+mn-ea"/>
                          <a:cs typeface="+mn-cs"/>
                        </a:rPr>
                        <a:t>pending response</a:t>
                      </a:r>
                      <a:endParaRPr lang="en-US"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17666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97 – Examiner Determination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6"/>
            <a:ext cx="8398706" cy="184792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How do you compel your Examiners to comply with your templates in writing their Determinations or guidelines? Do you intervene in an administrative capacity to ensure your Examiners provide the most comprehensive written Determinations they possibly can? How do you strive to standardize the completeness or quality of your Examiners’ written Determinations beyond the use of your online Determination template or form?</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43181191"/>
              </p:ext>
            </p:extLst>
          </p:nvPr>
        </p:nvGraphicFramePr>
        <p:xfrm>
          <a:off x="374903" y="2954648"/>
          <a:ext cx="8398707" cy="32359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300" kern="1200" dirty="0">
                          <a:solidFill>
                            <a:schemeClr val="dk1"/>
                          </a:solidFill>
                          <a:effectLst/>
                          <a:latin typeface="+mn-lt"/>
                          <a:ea typeface="+mn-ea"/>
                          <a:cs typeface="+mn-cs"/>
                        </a:rPr>
                        <a:t>“routinely go through Examiners decisions to ensure standards of decisions, and will note down Examiners who we think have not adhered with the standards or qualities of URS awards, and will not appoint them”</a:t>
                      </a:r>
                      <a:r>
                        <a:rPr lang="en-US" sz="1300" dirty="0">
                          <a:effectLst/>
                        </a:rPr>
                        <a:t> </a:t>
                      </a:r>
                      <a:endParaRPr lang="en-US" sz="1300" dirty="0"/>
                    </a:p>
                  </a:txBody>
                  <a:tcPr>
                    <a:solidFill>
                      <a:schemeClr val="bg1">
                        <a:lumMod val="95000"/>
                      </a:schemeClr>
                    </a:solidFill>
                  </a:tcPr>
                </a:tc>
                <a:tc>
                  <a:txBody>
                    <a:bodyPr/>
                    <a:lstStyle/>
                    <a:p>
                      <a:r>
                        <a:rPr lang="en-US" sz="1300" kern="1200" dirty="0">
                          <a:solidFill>
                            <a:schemeClr val="dk1"/>
                          </a:solidFill>
                          <a:effectLst/>
                          <a:latin typeface="+mn-lt"/>
                          <a:ea typeface="+mn-ea"/>
                          <a:cs typeface="+mn-cs"/>
                        </a:rPr>
                        <a:t>does not intervene “unless there is a Determination or series of Determinations by the same Examiner that are in some way questionable”</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effectLst/>
                          <a:latin typeface="+mn-lt"/>
                          <a:ea typeface="+mn-ea"/>
                          <a:cs typeface="+mn-cs"/>
                        </a:rPr>
                        <a:t>“Examiners were encouraged by MFSD to refer to WIPO Overview of WIPO Panels Views on Selected UDRP Questions, Third Edition (WIPO Jurisprudential Overview 3.0)”; “adopts the best practice of well-known international Dispute Resolution Providers (e.g. WIPO and CAC), known also as ex-post quality check”; “the only sanction applicable by MFSD…is the de-accreditation and de-listing of an Examiner”; monitors case law and education of Examiners</a:t>
                      </a:r>
                      <a:r>
                        <a:rPr lang="en-US" sz="1300" dirty="0">
                          <a:effectLst/>
                        </a:rPr>
                        <a:t> </a:t>
                      </a:r>
                      <a:endParaRPr lang="en-US" sz="13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21579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98 – Examiner Determination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6"/>
            <a:ext cx="8398706" cy="162490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The URS Documents Sub Team has suggested that a Guide for URS Examiners be developed, to assist them with understanding the distinction between clear-cut and more difficult cases. Do you agree? If so, who should develop this guide – ICANN, each Provider separately, or should all Providers collaborate to develop a uniform guide?</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704554411"/>
              </p:ext>
            </p:extLst>
          </p:nvPr>
        </p:nvGraphicFramePr>
        <p:xfrm>
          <a:off x="374903" y="2782347"/>
          <a:ext cx="8398707" cy="128524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yes, collaboration with the other providers and ICANN</a:t>
                      </a:r>
                      <a:r>
                        <a:rPr lang="en-US" sz="1800" dirty="0">
                          <a:effectLst/>
                        </a:rPr>
                        <a:t> </a:t>
                      </a:r>
                      <a:endParaRPr lang="en-US" sz="1800"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not necessarily, but if needed, collaboration with the other providers</a:t>
                      </a:r>
                      <a:r>
                        <a:rPr lang="en-US" sz="1800" dirty="0">
                          <a:effectLst/>
                        </a:rPr>
                        <a:t> </a:t>
                      </a:r>
                      <a:endParaRPr lang="en-US" sz="1800" kern="1200" dirty="0">
                        <a:solidFill>
                          <a:schemeClr val="dk1"/>
                        </a:solidFill>
                        <a:effectLst/>
                        <a:latin typeface="+mn-lt"/>
                        <a:ea typeface="+mn-ea"/>
                        <a:cs typeface="+mn-cs"/>
                      </a:endParaRP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not necessarily, but if needed, collaboration with the other providers</a:t>
                      </a:r>
                      <a:r>
                        <a:rPr lang="en-US" sz="1800" dirty="0">
                          <a:effectLst/>
                        </a:rPr>
                        <a:t> </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57648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with Divergent Responses</a:t>
            </a:r>
          </a:p>
        </p:txBody>
      </p:sp>
      <p:sp>
        <p:nvSpPr>
          <p:cNvPr id="5" name="Text Placeholder 4"/>
          <p:cNvSpPr>
            <a:spLocks noGrp="1"/>
          </p:cNvSpPr>
          <p:nvPr>
            <p:ph type="body" sz="quarter" idx="11"/>
          </p:nvPr>
        </p:nvSpPr>
        <p:spPr/>
        <p:txBody>
          <a:bodyPr/>
          <a:lstStyle/>
          <a:p>
            <a:r>
              <a:rPr lang="en-US" b="1" dirty="0"/>
              <a:t>also including </a:t>
            </a:r>
          </a:p>
          <a:p>
            <a:pPr marL="342900" indent="-342900">
              <a:buFont typeface="Arial" panose="020B0604020202020204" pitchFamily="34" charset="0"/>
              <a:buChar char="•"/>
            </a:pPr>
            <a:r>
              <a:rPr lang="en-US" dirty="0"/>
              <a:t>questions with incomplete responses </a:t>
            </a:r>
          </a:p>
          <a:p>
            <a:pPr marL="342900" indent="-342900">
              <a:buFont typeface="Arial" panose="020B0604020202020204" pitchFamily="34" charset="0"/>
              <a:buChar char="•"/>
            </a:pPr>
            <a:r>
              <a:rPr lang="en-US" dirty="0"/>
              <a:t>follow-up questions</a:t>
            </a:r>
          </a:p>
        </p:txBody>
      </p:sp>
    </p:spTree>
    <p:extLst>
      <p:ext uri="{BB962C8B-B14F-4D97-AF65-F5344CB8AC3E}">
        <p14:creationId xmlns:p14="http://schemas.microsoft.com/office/powerpoint/2010/main" val="373528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99 – Examiner Determination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2624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How do your Examiners apply the “clear and convincing evidence” standard of proof required in URS cases?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601047785"/>
              </p:ext>
            </p:extLst>
          </p:nvPr>
        </p:nvGraphicFramePr>
        <p:xfrm>
          <a:off x="374903" y="1912927"/>
          <a:ext cx="8398707" cy="41198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600" kern="1200" dirty="0">
                          <a:solidFill>
                            <a:schemeClr val="dk1"/>
                          </a:solidFill>
                          <a:effectLst/>
                          <a:latin typeface="+mn-lt"/>
                          <a:ea typeface="+mn-ea"/>
                          <a:cs typeface="+mn-cs"/>
                        </a:rPr>
                        <a:t>no elaboration on how Examiners apply the “clear and convincing evidence”</a:t>
                      </a:r>
                      <a:r>
                        <a:rPr lang="en-US" sz="1600" dirty="0">
                          <a:effectLst/>
                        </a:rPr>
                        <a:t> </a:t>
                      </a:r>
                      <a:endParaRPr lang="en-US" sz="1600" dirty="0"/>
                    </a:p>
                  </a:txBody>
                  <a:tcPr>
                    <a:solidFill>
                      <a:schemeClr val="bg1">
                        <a:lumMod val="95000"/>
                      </a:schemeClr>
                    </a:solidFill>
                  </a:tcPr>
                </a:tc>
                <a:tc>
                  <a:txBody>
                    <a:bodyPr/>
                    <a:lstStyle/>
                    <a:p>
                      <a:pPr marL="0" indent="0">
                        <a:buNone/>
                      </a:pPr>
                      <a:r>
                        <a:rPr lang="en-US" sz="1600" u="sng" kern="1200" dirty="0">
                          <a:solidFill>
                            <a:schemeClr val="dk1"/>
                          </a:solidFill>
                          <a:effectLst/>
                          <a:latin typeface="+mn-lt"/>
                          <a:ea typeface="+mn-ea"/>
                          <a:cs typeface="+mn-cs"/>
                        </a:rPr>
                        <a:t>pending response</a:t>
                      </a:r>
                      <a:endParaRPr lang="en-US" sz="1600"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“Section VII of our online Determination form…requires the Examiners to reassume the position and defenses of the Parties (A and B), the procedural findings (C), the findings of facts (D), the reasoning with reference to the three URS requirements (paragraph 1.2.6 of the URS Procedure), providing them with instructions and guidelines on the URS elements and defenses”</a:t>
                      </a:r>
                      <a:r>
                        <a:rPr lang="en-US" sz="1600" dirty="0">
                          <a:effectLst/>
                        </a:rPr>
                        <a:t> </a:t>
                      </a:r>
                      <a:endParaRPr lang="en-US" sz="16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5496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100 – Examiner Determination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04927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How do you ensure that Examiners actually provide some explanation of the facts and reasoning in support of their Determinations? If you do not do so, please explain why.</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240246835"/>
              </p:ext>
            </p:extLst>
          </p:nvPr>
        </p:nvGraphicFramePr>
        <p:xfrm>
          <a:off x="374903" y="2132846"/>
          <a:ext cx="8398707" cy="37693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550" kern="1200" dirty="0">
                          <a:solidFill>
                            <a:schemeClr val="dk1"/>
                          </a:solidFill>
                          <a:effectLst/>
                          <a:latin typeface="+mn-lt"/>
                          <a:ea typeface="+mn-ea"/>
                          <a:cs typeface="+mn-cs"/>
                        </a:rPr>
                        <a:t>provides Examiners online Guidelines which requires them to provide some explanations of facts and reasoning in support of their Determinations</a:t>
                      </a:r>
                    </a:p>
                  </a:txBody>
                  <a:tcPr>
                    <a:solidFill>
                      <a:schemeClr val="bg1">
                        <a:lumMod val="95000"/>
                      </a:schemeClr>
                    </a:solidFill>
                  </a:tcPr>
                </a:tc>
                <a:tc>
                  <a:txBody>
                    <a:bodyPr/>
                    <a:lstStyle/>
                    <a:p>
                      <a:pPr marL="0" indent="0">
                        <a:buNone/>
                      </a:pPr>
                      <a:r>
                        <a:rPr lang="en-US" sz="1550" u="sng" kern="1200" dirty="0">
                          <a:solidFill>
                            <a:schemeClr val="dk1"/>
                          </a:solidFill>
                          <a:effectLst/>
                          <a:latin typeface="+mn-lt"/>
                          <a:ea typeface="+mn-ea"/>
                          <a:cs typeface="+mn-cs"/>
                        </a:rPr>
                        <a:t>pending response</a:t>
                      </a:r>
                      <a:endParaRPr lang="en-US" sz="1550"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50" kern="1200" dirty="0">
                          <a:solidFill>
                            <a:schemeClr val="dk1"/>
                          </a:solidFill>
                          <a:effectLst/>
                          <a:latin typeface="+mn-lt"/>
                          <a:ea typeface="+mn-ea"/>
                          <a:cs typeface="+mn-cs"/>
                        </a:rPr>
                        <a:t>“Section VII of our online Determination form…requires the Examiners to reassume the position and defenses of the Parties (A and B), the procedural findings (C), the findings of facts (D), the reasoning with reference to the three URS requirements (paragraph 1.2.6 of the URS Procedure), providing them with instructions and guidelines on the URS elements and defenses”</a:t>
                      </a:r>
                      <a:r>
                        <a:rPr lang="en-US" sz="1550" dirty="0">
                          <a:effectLst/>
                        </a:rPr>
                        <a:t> </a:t>
                      </a:r>
                      <a:endParaRPr lang="en-US" sz="155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790355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103 – Examiner Determination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6"/>
            <a:ext cx="8398706" cy="1269189"/>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(A) Do you supply the Examiners with information, analysis, or research concerning a Complaint or Response that is not to be found within the Complaint or Response itself? If so, please explain. (B) Do you provide drafts or exemplars to the Examiners? If so, please explain.</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905034252"/>
              </p:ext>
            </p:extLst>
          </p:nvPr>
        </p:nvGraphicFramePr>
        <p:xfrm>
          <a:off x="374903" y="2352765"/>
          <a:ext cx="8398707" cy="37541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342900" indent="-342900">
                        <a:buAutoNum type="alphaUcParenR"/>
                      </a:pPr>
                      <a:r>
                        <a:rPr lang="en-US" sz="1200" kern="1200" dirty="0">
                          <a:solidFill>
                            <a:schemeClr val="dk1"/>
                          </a:solidFill>
                          <a:effectLst/>
                          <a:latin typeface="+mn-lt"/>
                          <a:ea typeface="+mn-ea"/>
                          <a:cs typeface="+mn-cs"/>
                        </a:rPr>
                        <a:t>no</a:t>
                      </a:r>
                    </a:p>
                    <a:p>
                      <a:pPr marL="342900" indent="-342900">
                        <a:buAutoNum type="alphaUcParenR"/>
                      </a:pPr>
                      <a:r>
                        <a:rPr lang="en-US" sz="1200" kern="1200" dirty="0">
                          <a:solidFill>
                            <a:schemeClr val="dk1"/>
                          </a:solidFill>
                          <a:effectLst/>
                          <a:latin typeface="+mn-lt"/>
                          <a:ea typeface="+mn-ea"/>
                          <a:cs typeface="+mn-cs"/>
                        </a:rPr>
                        <a:t>no</a:t>
                      </a:r>
                    </a:p>
                  </a:txBody>
                  <a:tcPr>
                    <a:solidFill>
                      <a:schemeClr val="bg1">
                        <a:lumMod val="95000"/>
                      </a:schemeClr>
                    </a:solidFill>
                  </a:tcPr>
                </a:tc>
                <a:tc>
                  <a:txBody>
                    <a:bodyPr/>
                    <a:lstStyle/>
                    <a:p>
                      <a:pPr marL="342900" indent="-342900">
                        <a:buAutoNum type="alphaUcParenR"/>
                      </a:pPr>
                      <a:r>
                        <a:rPr lang="en-US" sz="1200" u="none" kern="1200" dirty="0">
                          <a:solidFill>
                            <a:schemeClr val="dk1"/>
                          </a:solidFill>
                          <a:effectLst/>
                          <a:latin typeface="+mn-lt"/>
                          <a:ea typeface="+mn-ea"/>
                          <a:cs typeface="+mn-cs"/>
                        </a:rPr>
                        <a:t>no</a:t>
                      </a:r>
                    </a:p>
                    <a:p>
                      <a:pPr marL="342900" indent="-342900">
                        <a:buAutoNum type="alphaUcParenR"/>
                      </a:pPr>
                      <a:r>
                        <a:rPr lang="en-US" sz="1200" u="none" kern="1200" dirty="0">
                          <a:solidFill>
                            <a:schemeClr val="dk1"/>
                          </a:solidFill>
                          <a:effectLst/>
                          <a:latin typeface="+mn-lt"/>
                          <a:ea typeface="+mn-ea"/>
                          <a:cs typeface="+mn-cs"/>
                        </a:rPr>
                        <a:t>no (case caption is the only item that is automatically generated in the decision template) </a:t>
                      </a:r>
                      <a:endParaRPr lang="en-US" sz="1200" u="none" dirty="0"/>
                    </a:p>
                  </a:txBody>
                  <a:tcPr>
                    <a:solidFill>
                      <a:schemeClr val="bg1">
                        <a:lumMod val="95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lphaUcParenR"/>
                        <a:tabLst/>
                        <a:defRPr/>
                      </a:pPr>
                      <a:r>
                        <a:rPr lang="en-US" sz="1200" kern="1200" dirty="0">
                          <a:solidFill>
                            <a:schemeClr val="dk1"/>
                          </a:solidFill>
                          <a:effectLst/>
                          <a:latin typeface="+mn-lt"/>
                          <a:ea typeface="+mn-ea"/>
                          <a:cs typeface="+mn-cs"/>
                        </a:rPr>
                        <a:t>provides information regarding the case management (procedural matters) </a:t>
                      </a:r>
                    </a:p>
                    <a:p>
                      <a:pPr marL="228600" marR="0" lvl="0" indent="-228600" algn="l" defTabSz="457200" rtl="0" eaLnBrk="1" fontAlgn="auto" latinLnBrk="0" hangingPunct="1">
                        <a:lnSpc>
                          <a:spcPct val="100000"/>
                        </a:lnSpc>
                        <a:spcBef>
                          <a:spcPts val="0"/>
                        </a:spcBef>
                        <a:spcAft>
                          <a:spcPts val="0"/>
                        </a:spcAft>
                        <a:buClrTx/>
                        <a:buSzTx/>
                        <a:buFontTx/>
                        <a:buAutoNum type="alphaUcParenR"/>
                        <a:tabLst/>
                        <a:defRPr/>
                      </a:pPr>
                      <a:r>
                        <a:rPr lang="en-US" sz="1200" kern="1200" dirty="0">
                          <a:solidFill>
                            <a:schemeClr val="dk1"/>
                          </a:solidFill>
                          <a:effectLst/>
                          <a:latin typeface="+mn-lt"/>
                          <a:ea typeface="+mn-ea"/>
                          <a:cs typeface="+mn-cs"/>
                        </a:rPr>
                        <a:t>Determination form is partially filled (e.g., identification of Parties, domain name, Registry Operator and Registrar, procedural history and Examiner's name) captured automatically by the online dispute management system); Examiners are encouraged to refer to WIPO Overview of WIPO Panels Views on Selected UDRP Questions, Third Edition (WIPO Jurisprudential Overview 3.0) and to cite URS and UDRP case law they retain significant for the decision of the dispute</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281944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105 – Remedies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2624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Please provide feedback regarding any difficulties encountered in the implementation of the suspension remedy.</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98828271"/>
              </p:ext>
            </p:extLst>
          </p:nvPr>
        </p:nvGraphicFramePr>
        <p:xfrm>
          <a:off x="374903" y="1912927"/>
          <a:ext cx="8398707" cy="15595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n/a</a:t>
                      </a:r>
                      <a:endParaRPr lang="en-US" sz="1800" dirty="0"/>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delay in the activation of the URS suspension or non-implementation of URS suspension </a:t>
                      </a:r>
                      <a:endParaRPr lang="en-US" sz="1600"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delay in the activation of the URS suspension or non-implementation of URS suspension </a:t>
                      </a:r>
                      <a:endParaRPr lang="en-US" sz="16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34367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106 – Remedies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6"/>
            <a:ext cx="8398706" cy="1489109"/>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Are you aware of any instances where a successful Complainant has requested the extension of the registration period of the URS Suspended domain name for one additional year? If so, do you know if any of them encountered difficulties extending the registration period of a URS Suspended domain name for the additional year? If so, do you know how the matter was handled?</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4230664313"/>
              </p:ext>
            </p:extLst>
          </p:nvPr>
        </p:nvGraphicFramePr>
        <p:xfrm>
          <a:off x="374903" y="2607408"/>
          <a:ext cx="8398707" cy="18338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no</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yes, the roles of Registry and Registrar may not have been understood by one or the other in the process</a:t>
                      </a:r>
                      <a:r>
                        <a:rPr lang="en-US" sz="1200" dirty="0">
                          <a:effectLst/>
                        </a:rPr>
                        <a:t> </a:t>
                      </a:r>
                      <a:endParaRPr lang="en-US" sz="1200"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 but no further information if extension was obtained</a:t>
                      </a:r>
                      <a:r>
                        <a:rPr lang="en-US" sz="1200" dirty="0">
                          <a:effectLst/>
                        </a:rPr>
                        <a:t> </a:t>
                      </a:r>
                      <a:endParaRPr lang="en-US" sz="12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642903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111 – Determinations and Publication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04927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any of your Examiners issued both the Default and Final Determinations, when the Final Determination changed the case outcome from that of the Default Determination?</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529263890"/>
              </p:ext>
            </p:extLst>
          </p:nvPr>
        </p:nvGraphicFramePr>
        <p:xfrm>
          <a:off x="374903" y="2132846"/>
          <a:ext cx="8398707" cy="10109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p>
                  </a:txBody>
                  <a:tcPr>
                    <a:solidFill>
                      <a:schemeClr val="bg1">
                        <a:lumMod val="95000"/>
                      </a:schemeClr>
                    </a:solidFill>
                  </a:tcPr>
                </a:tc>
                <a:tc>
                  <a:txBody>
                    <a:bodyPr/>
                    <a:lstStyle/>
                    <a:p>
                      <a:pPr marL="0" indent="0">
                        <a:buNone/>
                      </a:pPr>
                      <a:r>
                        <a:rPr lang="en-US" sz="1800" u="none" kern="1200" dirty="0">
                          <a:solidFill>
                            <a:schemeClr val="dk1"/>
                          </a:solidFill>
                          <a:effectLst/>
                          <a:latin typeface="+mn-lt"/>
                          <a:ea typeface="+mn-ea"/>
                          <a:cs typeface="+mn-cs"/>
                        </a:rPr>
                        <a:t>yes (1 case as of 06 March 2018)</a:t>
                      </a:r>
                      <a:endParaRPr lang="en-US" sz="1800"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062568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112 – Determinations and Publication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04927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any of your Examiners decided to publish both the Default and Final Determinations, when the Final Determination upheld the Default Determination outcome for the same case?</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757016238"/>
              </p:ext>
            </p:extLst>
          </p:nvPr>
        </p:nvGraphicFramePr>
        <p:xfrm>
          <a:off x="374903" y="2132846"/>
          <a:ext cx="8398707" cy="10109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no</a:t>
                      </a:r>
                    </a:p>
                  </a:txBody>
                  <a:tcPr>
                    <a:solidFill>
                      <a:schemeClr val="bg1">
                        <a:lumMod val="95000"/>
                      </a:schemeClr>
                    </a:solidFill>
                  </a:tcPr>
                </a:tc>
                <a:tc>
                  <a:txBody>
                    <a:bodyPr/>
                    <a:lstStyle/>
                    <a:p>
                      <a:pPr marL="0" indent="0">
                        <a:buNone/>
                      </a:pPr>
                      <a:r>
                        <a:rPr lang="en-US" sz="1800" u="none" kern="1200" dirty="0">
                          <a:solidFill>
                            <a:schemeClr val="dk1"/>
                          </a:solidFill>
                          <a:effectLst/>
                          <a:latin typeface="+mn-lt"/>
                          <a:ea typeface="+mn-ea"/>
                          <a:cs typeface="+mn-cs"/>
                        </a:rPr>
                        <a:t>yes (14 cases as of 06 March 2018)</a:t>
                      </a:r>
                      <a:endParaRPr lang="en-US" sz="1800"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1479623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115 – Determinations and Publication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6"/>
            <a:ext cx="8398706" cy="1489109"/>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Has any Determination that your Examiners have issued concerned the same domain name(s) at issue in a prior case? If so, have you linked the cases? Has any Final Determination been made by the same Examiner who made the initial Default Determination in the same case? If so, how many times has this occurred?</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257252815"/>
              </p:ext>
            </p:extLst>
          </p:nvPr>
        </p:nvGraphicFramePr>
        <p:xfrm>
          <a:off x="374903" y="2607408"/>
          <a:ext cx="8398707" cy="347980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no (answers are not complete)</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yes; does not link cases;  m</a:t>
                      </a:r>
                      <a:r>
                        <a:rPr lang="en-US" sz="1800" b="0" i="0" kern="1200" dirty="0">
                          <a:solidFill>
                            <a:schemeClr val="dk1"/>
                          </a:solidFill>
                          <a:effectLst/>
                          <a:latin typeface="+mn-lt"/>
                          <a:ea typeface="+mn-ea"/>
                          <a:cs typeface="+mn-cs"/>
                        </a:rPr>
                        <a:t>ost of the Final Determinations were made by the same Examiner as the Default Determination, unless a Response was received in a language that the Examiner did not speak after the Default Determination. </a:t>
                      </a:r>
                      <a:endParaRPr lang="en-US" sz="1200" u="none" dirty="0"/>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no (answers are not complete)</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636135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128 – Appeal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2624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What percentage of your administered cases have been appealed? Do you have any view as to why Appeals are infrequent?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3095051945"/>
              </p:ext>
            </p:extLst>
          </p:nvPr>
        </p:nvGraphicFramePr>
        <p:xfrm>
          <a:off x="374903" y="1912927"/>
          <a:ext cx="8398707" cy="10109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dirty="0"/>
                        <a:t>0 Appeals </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14 Appeals covering 16 domains</a:t>
                      </a:r>
                      <a:endParaRPr lang="en-US" sz="1600"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0 Appeals</a:t>
                      </a:r>
                      <a:endParaRPr lang="en-US" sz="16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727742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129 – Appeal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6"/>
            <a:ext cx="8398706" cy="1489109"/>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How do you implement URS Rule 19(b)? Do you conduct an administrative check on the data of any additional evidence sought to be introduced? How do you determine that the Appellant in seeking to introduce new evidence, is in fact, providing evidence that is material to the Determination and clearly pre-dates the filing of the Complaint?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678554661"/>
              </p:ext>
            </p:extLst>
          </p:nvPr>
        </p:nvGraphicFramePr>
        <p:xfrm>
          <a:off x="374903" y="2607408"/>
          <a:ext cx="8398707" cy="18338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kern="1200" dirty="0">
                          <a:solidFill>
                            <a:schemeClr val="dk1"/>
                          </a:solidFill>
                          <a:effectLst/>
                          <a:latin typeface="+mn-lt"/>
                          <a:ea typeface="+mn-ea"/>
                          <a:cs typeface="+mn-cs"/>
                        </a:rPr>
                        <a:t>yes, </a:t>
                      </a:r>
                      <a:r>
                        <a:rPr lang="en-US" sz="1800" b="0" i="0" kern="1200" dirty="0">
                          <a:solidFill>
                            <a:schemeClr val="dk1"/>
                          </a:solidFill>
                          <a:effectLst/>
                          <a:latin typeface="+mn-lt"/>
                          <a:ea typeface="+mn-ea"/>
                          <a:cs typeface="+mn-cs"/>
                        </a:rPr>
                        <a:t>but has not experienced any such instance</a:t>
                      </a:r>
                      <a:endParaRPr lang="en-US" sz="1800" kern="1200" dirty="0">
                        <a:solidFill>
                          <a:schemeClr val="dk1"/>
                        </a:solidFill>
                        <a:effectLst/>
                        <a:latin typeface="+mn-lt"/>
                        <a:ea typeface="+mn-ea"/>
                        <a:cs typeface="+mn-cs"/>
                      </a:endParaRPr>
                    </a:p>
                  </a:txBody>
                  <a:tcPr>
                    <a:solidFill>
                      <a:schemeClr val="bg1">
                        <a:lumMod val="95000"/>
                      </a:schemeClr>
                    </a:solidFill>
                  </a:tcPr>
                </a:tc>
                <a:tc>
                  <a:txBody>
                    <a:bodyPr/>
                    <a:lstStyle/>
                    <a:p>
                      <a:pPr marL="0" indent="0">
                        <a:buNone/>
                      </a:pPr>
                      <a:r>
                        <a:rPr lang="en-US" sz="1800" u="sng" dirty="0"/>
                        <a:t>pending response</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provided details of its administrative review in the event that the Appellant may introduce new admissible evidence </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211078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4 – Communications</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20821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Please provide us with information regarding the means by which you communicate with complainants and respondents, including relevant provisions of your Supplemental Rules.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767956149"/>
              </p:ext>
            </p:extLst>
          </p:nvPr>
        </p:nvGraphicFramePr>
        <p:xfrm>
          <a:off x="374904" y="2329616"/>
          <a:ext cx="8398707" cy="128524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electronically only, fax or letter types of postal mail are not provided </a:t>
                      </a:r>
                      <a:endParaRPr lang="en-US" dirty="0"/>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electronically, fax, postal mail, phone calls </a:t>
                      </a:r>
                      <a:endParaRPr lang="en-US"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electronically, fax, postal mail</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4010839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136 – Other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04927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Have you undertaken any internal reviews of your Supplemental Rules? If yes, how often? Have you discerned a need to tighten or provide greater clarity to your Supplemental Rules?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741476573"/>
              </p:ext>
            </p:extLst>
          </p:nvPr>
        </p:nvGraphicFramePr>
        <p:xfrm>
          <a:off x="374903" y="2132846"/>
          <a:ext cx="8398707" cy="155956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yes; does </a:t>
                      </a:r>
                      <a:r>
                        <a:rPr lang="en-US" sz="1800" b="0" i="0" kern="1200" dirty="0">
                          <a:solidFill>
                            <a:schemeClr val="dk1"/>
                          </a:solidFill>
                          <a:effectLst/>
                          <a:latin typeface="+mn-lt"/>
                          <a:ea typeface="+mn-ea"/>
                          <a:cs typeface="+mn-cs"/>
                        </a:rPr>
                        <a:t>do not discern a need to tighten or provide greater clarity to our Supplemental Rules.</a:t>
                      </a:r>
                      <a:endParaRPr lang="en-US" sz="1800" kern="1200" dirty="0">
                        <a:solidFill>
                          <a:schemeClr val="dk1"/>
                        </a:solidFill>
                        <a:effectLst/>
                        <a:latin typeface="+mn-lt"/>
                        <a:ea typeface="+mn-ea"/>
                        <a:cs typeface="+mn-cs"/>
                      </a:endParaRP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yes; changed fees for multiple domain names</a:t>
                      </a:r>
                      <a:r>
                        <a:rPr lang="en-US" dirty="0">
                          <a:effectLst/>
                        </a:rPr>
                        <a:t> </a:t>
                      </a:r>
                      <a:endParaRPr lang="en-US" sz="1800"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 changed schedule of fees </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861194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137 – Other</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82624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have any difficulties complying with the URS technical requirements (e.g., utilizing PGP Keys, etc.)?</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1483045146"/>
              </p:ext>
            </p:extLst>
          </p:nvPr>
        </p:nvGraphicFramePr>
        <p:xfrm>
          <a:off x="374903" y="1912927"/>
          <a:ext cx="8398707" cy="10109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indent="0">
                        <a:buNone/>
                      </a:pPr>
                      <a:r>
                        <a:rPr lang="en-US" sz="1800" dirty="0"/>
                        <a:t>yes (</a:t>
                      </a:r>
                      <a:r>
                        <a:rPr lang="en-US" sz="1800" b="0" i="0" kern="1200" dirty="0">
                          <a:solidFill>
                            <a:schemeClr val="dk1"/>
                          </a:solidFill>
                          <a:effectLst/>
                          <a:latin typeface="+mn-lt"/>
                          <a:ea typeface="+mn-ea"/>
                          <a:cs typeface="+mn-cs"/>
                        </a:rPr>
                        <a:t>migrating to a new website)</a:t>
                      </a:r>
                      <a:endParaRPr lang="en-US" sz="1800" dirty="0"/>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no</a:t>
                      </a:r>
                      <a:endParaRPr lang="en-US" sz="1600"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a:t>
                      </a:r>
                      <a:endParaRPr lang="en-US" sz="16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400904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138 – Other </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04927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maintain any regular communications with ICANN? If yes, did ICANN request any information or data from you via such communications? What other areas of the URS do such communications touch on? Please provide details.</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242763827"/>
              </p:ext>
            </p:extLst>
          </p:nvPr>
        </p:nvGraphicFramePr>
        <p:xfrm>
          <a:off x="374903" y="2132846"/>
          <a:ext cx="8398707" cy="347980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 (no details with regard to the information/data in the communications with ICANN)</a:t>
                      </a:r>
                    </a:p>
                  </a:txBody>
                  <a:tcPr>
                    <a:solidFill>
                      <a:schemeClr val="bg1">
                        <a:lumMod val="95000"/>
                      </a:schemeClr>
                    </a:solidFill>
                  </a:tcPr>
                </a:tc>
                <a:tc>
                  <a:txBody>
                    <a:bodyPr/>
                    <a:lstStyle/>
                    <a:p>
                      <a:pPr marL="0" indent="0">
                        <a:buNone/>
                      </a:pPr>
                      <a:r>
                        <a:rPr lang="en-US" sz="1800" kern="1200" dirty="0">
                          <a:solidFill>
                            <a:schemeClr val="dk1"/>
                          </a:solidFill>
                          <a:effectLst/>
                          <a:latin typeface="+mn-lt"/>
                          <a:ea typeface="+mn-ea"/>
                          <a:cs typeface="+mn-cs"/>
                        </a:rPr>
                        <a:t>yes; standing request for monthly statistics; registry contact information when requesting verification and domain name locks; verify SMD files originating with the TMCH; impact of masked WHOIS information in the wake of GDPR </a:t>
                      </a:r>
                      <a:endParaRPr lang="en-US" sz="1800" u="none"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yes; statics on URS disputes; data of abusive complaints case and practice on handling abusive proceedings database; change in fees, office address, E&amp;O policy; technical issues; issues related to GDPR and the Temporary Specification</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733493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56194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6 – Communications</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20821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What percentage, if any, of communications to Complainants and Registrants are done in ways other than electronically/via the Internet? What alternative means are utilized?</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968712769"/>
              </p:ext>
            </p:extLst>
          </p:nvPr>
        </p:nvGraphicFramePr>
        <p:xfrm>
          <a:off x="374904" y="2329616"/>
          <a:ext cx="8398707" cy="37541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100% electronically</a:t>
                      </a:r>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email (vast majority), U.S. mail, fax, phone</a:t>
                      </a:r>
                      <a:r>
                        <a:rPr lang="en-US" dirty="0">
                          <a:effectLst/>
                        </a:rPr>
                        <a:t> </a:t>
                      </a:r>
                      <a:endParaRPr lang="en-US"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communications to Complaints 100% email, communications to Respondents 100% email, Notice of Complaint and Notice of Default are sent to Respondents via email, courier (except for P.O. Box addresses), registered letter with return receipt, or fax </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75681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7 – Communications</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31238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Which of the two cited methods in URS Rule 2(a) do you use to deliver the Notice of Complaint, including both the hard and electronic copy? What mechanism(s) do you have in place in either method to track actual delivery to or receipt by the Respondent? Do you utilize any means to confirm receipt?</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2815105993"/>
              </p:ext>
            </p:extLst>
          </p:nvPr>
        </p:nvGraphicFramePr>
        <p:xfrm>
          <a:off x="374904" y="2329616"/>
          <a:ext cx="8398707" cy="375412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only delivers the Notice of Complaint electronically</a:t>
                      </a:r>
                    </a:p>
                    <a:p>
                      <a:endParaRPr lang="en-US" sz="1800" kern="1200" dirty="0">
                        <a:solidFill>
                          <a:schemeClr val="dk1"/>
                        </a:solidFill>
                        <a:effectLst/>
                        <a:latin typeface="+mn-lt"/>
                        <a:ea typeface="+mn-ea"/>
                        <a:cs typeface="+mn-cs"/>
                      </a:endParaRPr>
                    </a:p>
                    <a:p>
                      <a:r>
                        <a:rPr lang="en-US" dirty="0">
                          <a:effectLst/>
                        </a:rPr>
                        <a:t> </a:t>
                      </a:r>
                      <a:endParaRPr lang="en-US" sz="1800" kern="1200" dirty="0">
                        <a:solidFill>
                          <a:schemeClr val="dk1"/>
                        </a:solidFill>
                        <a:effectLst/>
                        <a:latin typeface="+mn-lt"/>
                        <a:ea typeface="+mn-ea"/>
                        <a:cs typeface="+mn-cs"/>
                      </a:endParaRPr>
                    </a:p>
                  </a:txBody>
                  <a:tcPr>
                    <a:solidFill>
                      <a:schemeClr val="bg1">
                        <a:lumMod val="95000"/>
                      </a:schemeClr>
                    </a:solidFill>
                  </a:tcPr>
                </a:tc>
                <a:tc>
                  <a:txBody>
                    <a:bodyPr/>
                    <a:lstStyle/>
                    <a:p>
                      <a:r>
                        <a:rPr lang="en-US" sz="1800" kern="1200" dirty="0">
                          <a:solidFill>
                            <a:schemeClr val="dk1"/>
                          </a:solidFill>
                          <a:effectLst/>
                          <a:latin typeface="+mn-lt"/>
                          <a:ea typeface="+mn-ea"/>
                          <a:cs typeface="+mn-cs"/>
                        </a:rPr>
                        <a:t>sends the Notice Complaint utilizing U.S. Mail, sends Complaints and annexes via email, does not confirm receipt but saves a log of rejected emails, failed faxes, and returned mail</a:t>
                      </a:r>
                      <a:r>
                        <a:rPr lang="en-US" dirty="0">
                          <a:effectLst/>
                        </a:rPr>
                        <a:t> </a:t>
                      </a:r>
                      <a:endParaRPr lang="en-US"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sends the electronic copy of the Notice of Complaint as well as a hard copy via courier (except for P.O. Box addresses), or registered letter with return receipt, or fax; provides details of the method tracking; only sends the electronic copy of the Complaint and its annexures</a:t>
                      </a:r>
                      <a:r>
                        <a:rPr lang="en-US" dirty="0">
                          <a:effectLst/>
                        </a:rPr>
                        <a:t> </a:t>
                      </a:r>
                      <a:endParaRPr lang="en-US" sz="18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
        <p:nvSpPr>
          <p:cNvPr id="3" name="Rounded Rectangle 2">
            <a:extLst>
              <a:ext uri="{FF2B5EF4-FFF2-40B4-BE49-F238E27FC236}">
                <a16:creationId xmlns:a16="http://schemas.microsoft.com/office/drawing/2014/main" id="{9217C62C-4F6A-C74D-B60E-57DB228299A5}"/>
              </a:ext>
            </a:extLst>
          </p:cNvPr>
          <p:cNvSpPr/>
          <p:nvPr/>
        </p:nvSpPr>
        <p:spPr>
          <a:xfrm>
            <a:off x="509286" y="3449256"/>
            <a:ext cx="2500132" cy="245383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1">
                    <a:lumMod val="75000"/>
                  </a:schemeClr>
                </a:solidFill>
              </a:rPr>
              <a:t>Question:</a:t>
            </a:r>
            <a:r>
              <a:rPr lang="en-US" dirty="0">
                <a:solidFill>
                  <a:schemeClr val="accent1">
                    <a:lumMod val="75000"/>
                  </a:schemeClr>
                </a:solidFill>
              </a:rPr>
              <a:t> Why you do not deliver the Notice of Complaint in hard copy?</a:t>
            </a:r>
          </a:p>
        </p:txBody>
      </p:sp>
    </p:spTree>
    <p:extLst>
      <p:ext uri="{BB962C8B-B14F-4D97-AF65-F5344CB8AC3E}">
        <p14:creationId xmlns:p14="http://schemas.microsoft.com/office/powerpoint/2010/main" val="134094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Row 10 – Communications</a:t>
            </a:r>
          </a:p>
        </p:txBody>
      </p:sp>
      <p:sp>
        <p:nvSpPr>
          <p:cNvPr id="4" name="Rounded Rectangle 3">
            <a:extLst>
              <a:ext uri="{FF2B5EF4-FFF2-40B4-BE49-F238E27FC236}">
                <a16:creationId xmlns:a16="http://schemas.microsoft.com/office/drawing/2014/main" id="{94EC4BDA-2137-A34A-B66D-7436C845FE0B}"/>
              </a:ext>
            </a:extLst>
          </p:cNvPr>
          <p:cNvSpPr/>
          <p:nvPr/>
        </p:nvSpPr>
        <p:spPr>
          <a:xfrm>
            <a:off x="374904" y="863657"/>
            <a:ext cx="8398706" cy="1578601"/>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dirty="0"/>
              <a:t>Do you receive notification via email from Registry Operators: A) If a URS Locked or URS Suspended domain name has been either deleted or purged? B) If the registration of a URS Locked or URS Suspended domain name has expired? C) If a URS Suspended domain name has been renewed for an additional year?</a:t>
            </a:r>
          </a:p>
        </p:txBody>
      </p:sp>
      <p:graphicFrame>
        <p:nvGraphicFramePr>
          <p:cNvPr id="8" name="Table 7">
            <a:extLst>
              <a:ext uri="{FF2B5EF4-FFF2-40B4-BE49-F238E27FC236}">
                <a16:creationId xmlns:a16="http://schemas.microsoft.com/office/drawing/2014/main" id="{474E2F7A-704A-8643-B74F-7F0C1CF153F0}"/>
              </a:ext>
            </a:extLst>
          </p:cNvPr>
          <p:cNvGraphicFramePr>
            <a:graphicFrameLocks noGrp="1"/>
          </p:cNvGraphicFramePr>
          <p:nvPr>
            <p:extLst>
              <p:ext uri="{D42A27DB-BD31-4B8C-83A1-F6EECF244321}">
                <p14:modId xmlns:p14="http://schemas.microsoft.com/office/powerpoint/2010/main" val="665152615"/>
              </p:ext>
            </p:extLst>
          </p:nvPr>
        </p:nvGraphicFramePr>
        <p:xfrm>
          <a:off x="374903" y="2653707"/>
          <a:ext cx="8398707" cy="741680"/>
        </p:xfrm>
        <a:graphic>
          <a:graphicData uri="http://schemas.openxmlformats.org/drawingml/2006/table">
            <a:tbl>
              <a:tblPr firstRow="1" bandRow="1">
                <a:tableStyleId>{5C22544A-7EE6-4342-B048-85BDC9FD1C3A}</a:tableStyleId>
              </a:tblPr>
              <a:tblGrid>
                <a:gridCol w="2799569">
                  <a:extLst>
                    <a:ext uri="{9D8B030D-6E8A-4147-A177-3AD203B41FA5}">
                      <a16:colId xmlns:a16="http://schemas.microsoft.com/office/drawing/2014/main" val="3814013524"/>
                    </a:ext>
                  </a:extLst>
                </a:gridCol>
                <a:gridCol w="2799569">
                  <a:extLst>
                    <a:ext uri="{9D8B030D-6E8A-4147-A177-3AD203B41FA5}">
                      <a16:colId xmlns:a16="http://schemas.microsoft.com/office/drawing/2014/main" val="2636938232"/>
                    </a:ext>
                  </a:extLst>
                </a:gridCol>
                <a:gridCol w="2799569">
                  <a:extLst>
                    <a:ext uri="{9D8B030D-6E8A-4147-A177-3AD203B41FA5}">
                      <a16:colId xmlns:a16="http://schemas.microsoft.com/office/drawing/2014/main" val="2968677316"/>
                    </a:ext>
                  </a:extLst>
                </a:gridCol>
              </a:tblGrid>
              <a:tr h="370840">
                <a:tc>
                  <a:txBody>
                    <a:bodyPr/>
                    <a:lstStyle/>
                    <a:p>
                      <a:r>
                        <a:rPr lang="en-US" dirty="0"/>
                        <a:t>ADNDRC</a:t>
                      </a:r>
                    </a:p>
                  </a:txBody>
                  <a:tcPr>
                    <a:solidFill>
                      <a:schemeClr val="accent5">
                        <a:lumMod val="75000"/>
                      </a:schemeClr>
                    </a:solidFill>
                  </a:tcPr>
                </a:tc>
                <a:tc>
                  <a:txBody>
                    <a:bodyPr/>
                    <a:lstStyle/>
                    <a:p>
                      <a:r>
                        <a:rPr lang="en-US" dirty="0"/>
                        <a:t>FORUM</a:t>
                      </a:r>
                    </a:p>
                  </a:txBody>
                  <a:tcPr>
                    <a:solidFill>
                      <a:srgbClr val="FFC000"/>
                    </a:solidFill>
                  </a:tcPr>
                </a:tc>
                <a:tc>
                  <a:txBody>
                    <a:bodyPr/>
                    <a:lstStyle/>
                    <a:p>
                      <a:r>
                        <a:rPr lang="en-US" dirty="0"/>
                        <a:t>MFSD</a:t>
                      </a:r>
                    </a:p>
                  </a:txBody>
                  <a:tcPr/>
                </a:tc>
                <a:extLst>
                  <a:ext uri="{0D108BD9-81ED-4DB2-BD59-A6C34878D82A}">
                    <a16:rowId xmlns:a16="http://schemas.microsoft.com/office/drawing/2014/main" val="2372037177"/>
                  </a:ext>
                </a:extLst>
              </a:tr>
              <a:tr h="370840">
                <a:tc>
                  <a:txBody>
                    <a:bodyPr/>
                    <a:lstStyle/>
                    <a:p>
                      <a:r>
                        <a:rPr lang="en-US" sz="1800" kern="1200" dirty="0">
                          <a:solidFill>
                            <a:schemeClr val="dk1"/>
                          </a:solidFill>
                          <a:effectLst/>
                          <a:latin typeface="+mn-lt"/>
                          <a:ea typeface="+mn-ea"/>
                          <a:cs typeface="+mn-cs"/>
                        </a:rPr>
                        <a:t>yes to all questions</a:t>
                      </a:r>
                      <a:r>
                        <a:rPr lang="en-US" dirty="0">
                          <a:effectLst/>
                        </a:rPr>
                        <a:t> </a:t>
                      </a:r>
                      <a:endParaRPr lang="en-US" sz="1800" kern="1200" dirty="0">
                        <a:solidFill>
                          <a:schemeClr val="dk1"/>
                        </a:solidFill>
                        <a:effectLst/>
                        <a:latin typeface="+mn-lt"/>
                        <a:ea typeface="+mn-ea"/>
                        <a:cs typeface="+mn-cs"/>
                      </a:endParaRPr>
                    </a:p>
                  </a:txBody>
                  <a:tcPr>
                    <a:solidFill>
                      <a:schemeClr val="bg1">
                        <a:lumMod val="95000"/>
                      </a:schemeClr>
                    </a:solidFill>
                  </a:tcPr>
                </a:tc>
                <a:tc>
                  <a:txBody>
                    <a:bodyPr/>
                    <a:lstStyle/>
                    <a:p>
                      <a:r>
                        <a:rPr lang="en-US" sz="1800" i="0" u="sng" kern="1200" dirty="0">
                          <a:solidFill>
                            <a:schemeClr val="dk1"/>
                          </a:solidFill>
                          <a:effectLst/>
                          <a:latin typeface="+mn-lt"/>
                          <a:ea typeface="+mn-ea"/>
                          <a:cs typeface="+mn-cs"/>
                        </a:rPr>
                        <a:t>pending response</a:t>
                      </a:r>
                      <a:endParaRPr lang="en-US" i="0" u="sng" dirty="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 to all questions </a:t>
                      </a:r>
                    </a:p>
                  </a:txBody>
                  <a:tcPr>
                    <a:solidFill>
                      <a:schemeClr val="bg1">
                        <a:lumMod val="95000"/>
                      </a:schemeClr>
                    </a:solidFill>
                  </a:tcPr>
                </a:tc>
                <a:extLst>
                  <a:ext uri="{0D108BD9-81ED-4DB2-BD59-A6C34878D82A}">
                    <a16:rowId xmlns:a16="http://schemas.microsoft.com/office/drawing/2014/main" val="181710723"/>
                  </a:ext>
                </a:extLst>
              </a:tr>
            </a:tbl>
          </a:graphicData>
        </a:graphic>
      </p:graphicFrame>
    </p:spTree>
    <p:extLst>
      <p:ext uri="{BB962C8B-B14F-4D97-AF65-F5344CB8AC3E}">
        <p14:creationId xmlns:p14="http://schemas.microsoft.com/office/powerpoint/2010/main" val="320682008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150ppi 20170607.potx" id="{2C2D46DB-C1DF-4BFC-AD4B-E57CF89D291D}" vid="{0E147FBD-869D-4E05-B9AA-3D7DA63920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 ICANN PPT Template 4x3 150ppi 20170607</Template>
  <TotalTime>58439</TotalTime>
  <Words>4944</Words>
  <Application>Microsoft Macintosh PowerPoint</Application>
  <PresentationFormat>On-screen Show (4:3)</PresentationFormat>
  <Paragraphs>539</Paragraphs>
  <Slides>63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ＭＳ Ｐゴシック</vt:lpstr>
      <vt:lpstr>Segoe UI</vt:lpstr>
      <vt:lpstr>Arial</vt:lpstr>
      <vt:lpstr>Calibri</vt:lpstr>
      <vt:lpstr>Source Sans Pro</vt:lpstr>
      <vt:lpstr>Wingdings</vt:lpstr>
      <vt:lpstr>ICANNPPT_Arial_4x3_June 2017_potx</vt:lpstr>
      <vt:lpstr>Insert title here (75 characters maximum)</vt:lpstr>
      <vt:lpstr>Working Session of the Uniform Rapid Suspension (URS) Providers Sub Team  </vt:lpstr>
      <vt:lpstr>Agenda</vt:lpstr>
      <vt:lpstr>Status Update</vt:lpstr>
      <vt:lpstr>Questions with Divergent Responses</vt:lpstr>
      <vt:lpstr>Row 4 – Communications</vt:lpstr>
      <vt:lpstr>Row 6 – Communications</vt:lpstr>
      <vt:lpstr>Row 7 – Communications</vt:lpstr>
      <vt:lpstr>Row 10 – Communications</vt:lpstr>
      <vt:lpstr>Row 11 – Communications</vt:lpstr>
      <vt:lpstr>Row 12 – Communications</vt:lpstr>
      <vt:lpstr>Row 14 – The Complaint </vt:lpstr>
      <vt:lpstr>Row 17 – The Complaint </vt:lpstr>
      <vt:lpstr>Row 18 – The Complaint </vt:lpstr>
      <vt:lpstr>Row 19 – The Complaint </vt:lpstr>
      <vt:lpstr>Row 21 – The Complaint </vt:lpstr>
      <vt:lpstr>Row 22 – The Complaint </vt:lpstr>
      <vt:lpstr>Row 23 – The Complaint </vt:lpstr>
      <vt:lpstr>Row 26 – Fees </vt:lpstr>
      <vt:lpstr>Row 28 – Fees </vt:lpstr>
      <vt:lpstr>Row 31 – Administrative Review</vt:lpstr>
      <vt:lpstr>Row 35 – Notice of Complaint &amp; Locking of Domain </vt:lpstr>
      <vt:lpstr>Row 40 – The Response</vt:lpstr>
      <vt:lpstr>Row 41 – The Response</vt:lpstr>
      <vt:lpstr>Row 42 – The Response</vt:lpstr>
      <vt:lpstr>Row 43 – The Response</vt:lpstr>
      <vt:lpstr>Row 49 – The Response</vt:lpstr>
      <vt:lpstr>Row 50 – The Response</vt:lpstr>
      <vt:lpstr>Row 53 – The Response</vt:lpstr>
      <vt:lpstr>Row 55 – Stay of Administrative Proceeding</vt:lpstr>
      <vt:lpstr>Row 56 – Stay of Administrative Proceeding</vt:lpstr>
      <vt:lpstr>Row 60 – Examiner </vt:lpstr>
      <vt:lpstr>Row 62 – Examiner </vt:lpstr>
      <vt:lpstr>Row 63 – Examiner </vt:lpstr>
      <vt:lpstr>Row 65 – Examiner </vt:lpstr>
      <vt:lpstr>Row 67 – Examiner </vt:lpstr>
      <vt:lpstr>Row 73 – Examiner </vt:lpstr>
      <vt:lpstr>Row 74 – Examiner </vt:lpstr>
      <vt:lpstr>Row 75 – Examiner </vt:lpstr>
      <vt:lpstr>Row 76 – Examiner </vt:lpstr>
      <vt:lpstr>Row 77 – Examiner </vt:lpstr>
      <vt:lpstr>Row 79 – Language </vt:lpstr>
      <vt:lpstr>Row 80 – Language </vt:lpstr>
      <vt:lpstr>Row 81 – Language </vt:lpstr>
      <vt:lpstr>Row 84 – Language </vt:lpstr>
      <vt:lpstr>Row 92 – Default </vt:lpstr>
      <vt:lpstr>Row 95 – Examiner Determination </vt:lpstr>
      <vt:lpstr>Row 97 – Examiner Determination </vt:lpstr>
      <vt:lpstr>Row 98 – Examiner Determination </vt:lpstr>
      <vt:lpstr>Row 99 – Examiner Determination </vt:lpstr>
      <vt:lpstr>Row 100 – Examiner Determination </vt:lpstr>
      <vt:lpstr>Row 103 – Examiner Determination </vt:lpstr>
      <vt:lpstr>Row 105 – Remedies </vt:lpstr>
      <vt:lpstr>Row 106 – Remedies </vt:lpstr>
      <vt:lpstr>Row 111 – Determinations and Publication </vt:lpstr>
      <vt:lpstr>Row 112 – Determinations and Publication </vt:lpstr>
      <vt:lpstr>Row 115 – Determinations and Publication </vt:lpstr>
      <vt:lpstr>Row 128 – Appeal </vt:lpstr>
      <vt:lpstr>Row 129 – Appeal </vt:lpstr>
      <vt:lpstr>Row 136 – Other </vt:lpstr>
      <vt:lpstr>Row 137 – Other</vt:lpstr>
      <vt:lpstr>Row 138 – Other </vt:lpstr>
      <vt:lpstr>Thank You</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Nanig Mehranian</dc:creator>
  <cp:lastModifiedBy>Microsoft Office User</cp:lastModifiedBy>
  <cp:revision>502</cp:revision>
  <cp:lastPrinted>2018-06-20T15:23:09Z</cp:lastPrinted>
  <dcterms:created xsi:type="dcterms:W3CDTF">2017-06-19T18:34:57Z</dcterms:created>
  <dcterms:modified xsi:type="dcterms:W3CDTF">2018-06-22T15:17:32Z</dcterms:modified>
</cp:coreProperties>
</file>