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539" r:id="rId2"/>
    <p:sldId id="322" r:id="rId3"/>
    <p:sldId id="389" r:id="rId4"/>
    <p:sldId id="541" r:id="rId5"/>
    <p:sldId id="398" r:id="rId6"/>
    <p:sldId id="380" r:id="rId7"/>
    <p:sldId id="575" r:id="rId8"/>
    <p:sldId id="577" r:id="rId9"/>
    <p:sldId id="576" r:id="rId10"/>
    <p:sldId id="542" r:id="rId11"/>
    <p:sldId id="585" r:id="rId12"/>
    <p:sldId id="584" r:id="rId13"/>
    <p:sldId id="588" r:id="rId14"/>
    <p:sldId id="578" r:id="rId15"/>
    <p:sldId id="580" r:id="rId16"/>
    <p:sldId id="581" r:id="rId17"/>
    <p:sldId id="587" r:id="rId18"/>
    <p:sldId id="543" r:id="rId19"/>
    <p:sldId id="589" r:id="rId20"/>
    <p:sldId id="296" r:id="rId21"/>
    <p:sldId id="54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4" autoAdjust="0"/>
    <p:restoredTop sz="94311" autoAdjust="0"/>
  </p:normalViewPr>
  <p:slideViewPr>
    <p:cSldViewPr snapToGrid="0" snapToObjects="1">
      <p:cViewPr>
        <p:scale>
          <a:sx n="86" d="100"/>
          <a:sy n="86" d="100"/>
        </p:scale>
        <p:origin x="1312" y="688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8/14/17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8/14/17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stylized agenda slide</a:t>
            </a:r>
            <a:r>
              <a:rPr lang="en-US" baseline="0" dirty="0"/>
              <a:t> for your presentation.</a:t>
            </a:r>
          </a:p>
          <a:p>
            <a:endParaRPr lang="en-US" baseline="0" dirty="0"/>
          </a:p>
          <a:p>
            <a:r>
              <a:rPr lang="en-US" dirty="0"/>
              <a:t>To</a:t>
            </a:r>
            <a:r>
              <a:rPr lang="en-US" baseline="0" dirty="0"/>
              <a:t> </a:t>
            </a:r>
            <a:r>
              <a:rPr lang="en-US" dirty="0"/>
              <a:t>delete a box,</a:t>
            </a:r>
            <a:r>
              <a:rPr lang="en-US" baseline="0" dirty="0"/>
              <a:t> </a:t>
            </a:r>
            <a:r>
              <a:rPr lang="en-US" dirty="0"/>
              <a:t>if there are too many boxes,</a:t>
            </a:r>
            <a:r>
              <a:rPr lang="en-US" baseline="0" dirty="0"/>
              <a:t> click the edge of the box, ensure the entire box is highlighted, then DELETE.  </a:t>
            </a:r>
          </a:p>
          <a:p>
            <a:endParaRPr lang="en-US" baseline="0" dirty="0"/>
          </a:p>
          <a:p>
            <a:r>
              <a:rPr lang="en-US" baseline="0" dirty="0"/>
              <a:t>To update the numbers and text, click inside the circle for the numbers or in the box for the text, revise the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0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/>
          </a:p>
          <a:p>
            <a:r>
              <a:rPr lang="en-US" baseline="0" dirty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/>
          </a:p>
          <a:p>
            <a:r>
              <a:rPr lang="en-US" baseline="0" dirty="0"/>
              <a:t>To delete a bubble, click on the bubble, ensuring it is highlighted and click DELETE.  If you make a mistake, go to your top bar on PP and click EDIT, UNDO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6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/>
          </a:p>
          <a:p>
            <a:r>
              <a:rPr lang="en-US" baseline="0" dirty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/>
          </a:p>
          <a:p>
            <a:r>
              <a:rPr lang="en-US" baseline="0" dirty="0"/>
              <a:t>To delete a bubble, click on the bubble, ensuring it is highlighted and click DELETE.  If you make a mistake, go to your top bar on PP and click EDIT, UNDO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07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7.emf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hyperlink" Target="https://twitter.com/icann" TargetMode="External"/><Relationship Id="rId20" Type="http://schemas.openxmlformats.org/officeDocument/2006/relationships/hyperlink" Target="https://www.slideshare.net/icannpresentations" TargetMode="External"/><Relationship Id="rId10" Type="http://schemas.openxmlformats.org/officeDocument/2006/relationships/hyperlink" Target="twitter.com/icann" TargetMode="External"/><Relationship Id="rId11" Type="http://schemas.openxmlformats.org/officeDocument/2006/relationships/image" Target="../media/image22.png"/><Relationship Id="rId12" Type="http://schemas.openxmlformats.org/officeDocument/2006/relationships/hyperlink" Target="http://www.facebook.com/icannorg" TargetMode="External"/><Relationship Id="rId13" Type="http://schemas.openxmlformats.org/officeDocument/2006/relationships/hyperlink" Target="facebook.com/icannorg" TargetMode="External"/><Relationship Id="rId14" Type="http://schemas.openxmlformats.org/officeDocument/2006/relationships/image" Target="../media/image23.png"/><Relationship Id="rId15" Type="http://schemas.openxmlformats.org/officeDocument/2006/relationships/hyperlink" Target="youtube.com/user/ICANNnews" TargetMode="External"/><Relationship Id="rId16" Type="http://schemas.openxmlformats.org/officeDocument/2006/relationships/image" Target="../media/image24.png"/><Relationship Id="rId17" Type="http://schemas.openxmlformats.org/officeDocument/2006/relationships/hyperlink" Target="http://www.youtube.com/icannnews" TargetMode="External"/><Relationship Id="rId18" Type="http://schemas.openxmlformats.org/officeDocument/2006/relationships/hyperlink" Target="https://soundcloud.com/icann" TargetMode="External"/><Relationship Id="rId19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emf"/><Relationship Id="rId3" Type="http://schemas.openxmlformats.org/officeDocument/2006/relationships/hyperlink" Target="http://www.flickr.com/photos/icann" TargetMode="External"/><Relationship Id="rId4" Type="http://schemas.openxmlformats.org/officeDocument/2006/relationships/hyperlink" Target="flickr.com/photos/icann" TargetMode="External"/><Relationship Id="rId5" Type="http://schemas.openxmlformats.org/officeDocument/2006/relationships/image" Target="../media/image20.png"/><Relationship Id="rId6" Type="http://schemas.openxmlformats.org/officeDocument/2006/relationships/hyperlink" Target="https://www.linkedin.com/company/icann" TargetMode="External"/><Relationship Id="rId7" Type="http://schemas.openxmlformats.org/officeDocument/2006/relationships/hyperlink" Target="linkedin.com/company/icann" TargetMode="External"/><Relationship Id="rId8" Type="http://schemas.openxmlformats.org/officeDocument/2006/relationships/image" Target="../media/image21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5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emf"/><Relationship Id="rId3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emf"/><Relationship Id="rId3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SSC Meeting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14 August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480540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ATRT3-RT Selection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4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lide credit: https</a:t>
            </a:r>
            <a:r>
              <a:rPr lang="en-US" dirty="0"/>
              <a:t>://</a:t>
            </a:r>
            <a:r>
              <a:rPr lang="en-US" dirty="0" err="1"/>
              <a:t>www.slideshare.net</a:t>
            </a:r>
            <a:r>
              <a:rPr lang="en-US" dirty="0"/>
              <a:t>/</a:t>
            </a:r>
            <a:r>
              <a:rPr lang="en-US" dirty="0" err="1"/>
              <a:t>icannpresentations</a:t>
            </a:r>
            <a:r>
              <a:rPr lang="en-US" dirty="0"/>
              <a:t>/call-for-volunteers-accountability-transparency-review-team</a:t>
            </a:r>
          </a:p>
        </p:txBody>
      </p:sp>
    </p:spTree>
    <p:extLst>
      <p:ext uri="{BB962C8B-B14F-4D97-AF65-F5344CB8AC3E}">
        <p14:creationId xmlns:p14="http://schemas.microsoft.com/office/powerpoint/2010/main" val="3150728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ATRT3-RT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09600" y="1080468"/>
            <a:ext cx="7907338" cy="4571813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SSC has been tasked with reviewing candidates who are seeking GNSO endorsement for the ATRT3. The SSC will recommend a slate of candidates to the GNSO Council. </a:t>
            </a:r>
            <a:endParaRPr lang="en-US" dirty="0" smtClean="0"/>
          </a:p>
          <a:p>
            <a:r>
              <a:rPr lang="en-US" dirty="0" smtClean="0"/>
              <a:t>Nine candidates are seeking endorsement from the GNSO. </a:t>
            </a:r>
          </a:p>
          <a:p>
            <a:r>
              <a:rPr lang="en-US" dirty="0" smtClean="0"/>
              <a:t>As with the RDS-RT, the SSC may recommend up to 7 candidates, including up to 3 primary candidates.</a:t>
            </a:r>
            <a:endParaRPr lang="en-US" dirty="0"/>
          </a:p>
          <a:p>
            <a:r>
              <a:rPr lang="en-US" dirty="0" smtClean="0"/>
              <a:t>Per the </a:t>
            </a:r>
            <a:r>
              <a:rPr lang="en-US" dirty="0"/>
              <a:t>S</a:t>
            </a:r>
            <a:r>
              <a:rPr lang="en-US" dirty="0" smtClean="0"/>
              <a:t>taff Assessment of Expertise, one candidate meets all criteria, two candidates meet most criteria, and six candidates meet some criteria.</a:t>
            </a:r>
          </a:p>
          <a:p>
            <a:r>
              <a:rPr lang="en-US" dirty="0"/>
              <a:t>Additional information: https://</a:t>
            </a:r>
            <a:r>
              <a:rPr lang="en-US" dirty="0" err="1"/>
              <a:t>community.icann.org</a:t>
            </a:r>
            <a:r>
              <a:rPr lang="en-US" dirty="0"/>
              <a:t>/x/qw0hB</a:t>
            </a:r>
          </a:p>
        </p:txBody>
      </p:sp>
    </p:spTree>
    <p:extLst>
      <p:ext uri="{BB962C8B-B14F-4D97-AF65-F5344CB8AC3E}">
        <p14:creationId xmlns:p14="http://schemas.microsoft.com/office/powerpoint/2010/main" val="301797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Blank Background Slide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36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Blank Background Slide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166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Blank Background Slide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0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Blank Background Slide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47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Blank Background Slide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629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hevron 48"/>
          <p:cNvSpPr/>
          <p:nvPr/>
        </p:nvSpPr>
        <p:spPr>
          <a:xfrm>
            <a:off x="544104" y="3172029"/>
            <a:ext cx="7022592" cy="91440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862872" y="3127367"/>
            <a:ext cx="166258" cy="166258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346568" y="3127367"/>
            <a:ext cx="166258" cy="166258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95170" y="3127367"/>
            <a:ext cx="166258" cy="166258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809716" y="3127367"/>
            <a:ext cx="166258" cy="166258"/>
          </a:xfrm>
          <a:prstGeom prst="ellipse">
            <a:avLst/>
          </a:prstGeom>
          <a:solidFill>
            <a:srgbClr val="0D43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30625" y="3127367"/>
            <a:ext cx="166258" cy="166258"/>
          </a:xfrm>
          <a:prstGeom prst="ellipse">
            <a:avLst/>
          </a:prstGeom>
          <a:solidFill>
            <a:srgbClr val="1768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16226" y="1483781"/>
            <a:ext cx="1259550" cy="1259550"/>
            <a:chOff x="569487" y="2043501"/>
            <a:chExt cx="1346792" cy="1346792"/>
          </a:xfrm>
        </p:grpSpPr>
        <p:sp>
          <p:nvSpPr>
            <p:cNvPr id="11" name="Teardrop 1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800" y="2386020"/>
              <a:ext cx="1273358" cy="691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14 Aug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2017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49777" y="1519428"/>
            <a:ext cx="1259550" cy="1774198"/>
            <a:chOff x="2105815" y="2043501"/>
            <a:chExt cx="1346792" cy="1897087"/>
          </a:xfrm>
        </p:grpSpPr>
        <p:sp>
          <p:nvSpPr>
            <p:cNvPr id="13" name="Oval 12"/>
            <p:cNvSpPr/>
            <p:nvPr/>
          </p:nvSpPr>
          <p:spPr>
            <a:xfrm>
              <a:off x="2690831" y="3762814"/>
              <a:ext cx="177774" cy="177774"/>
            </a:xfrm>
            <a:prstGeom prst="ellipse">
              <a:avLst/>
            </a:prstGeom>
            <a:solidFill>
              <a:srgbClr val="1B6F7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105815" y="2043501"/>
              <a:ext cx="1346792" cy="1346792"/>
              <a:chOff x="569487" y="2043501"/>
              <a:chExt cx="1346792" cy="1346792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Arial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94799" y="2386020"/>
                <a:ext cx="1273358" cy="691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cs typeface="Arial"/>
                  </a:rPr>
                  <a:t>21 Aug 2017</a:t>
                </a:r>
                <a:endParaRPr lang="en-US" dirty="0">
                  <a:solidFill>
                    <a:schemeClr val="bg1"/>
                  </a:solidFill>
                  <a:cs typeface="Arial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2783328" y="1483781"/>
            <a:ext cx="1259550" cy="1259550"/>
            <a:chOff x="569487" y="2043501"/>
            <a:chExt cx="1346792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4800" y="2386020"/>
              <a:ext cx="1273358" cy="691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5 Sep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2017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016879" y="1483781"/>
            <a:ext cx="1259550" cy="1259550"/>
            <a:chOff x="569487" y="2043501"/>
            <a:chExt cx="1346792" cy="1346792"/>
          </a:xfrm>
        </p:grpSpPr>
        <p:sp>
          <p:nvSpPr>
            <p:cNvPr id="31" name="Teardrop 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800" y="2386020"/>
              <a:ext cx="1273358" cy="987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6 Sep 2017 (</a:t>
              </a:r>
              <a:r>
                <a:rPr lang="en-US" dirty="0" err="1" smtClean="0">
                  <a:solidFill>
                    <a:schemeClr val="bg1"/>
                  </a:solidFill>
                  <a:cs typeface="Arial"/>
                </a:rPr>
                <a:t>approx</a:t>
              </a:r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)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250430" y="1483781"/>
            <a:ext cx="1259550" cy="1259550"/>
            <a:chOff x="569487" y="2043501"/>
            <a:chExt cx="1346792" cy="1346792"/>
          </a:xfrm>
        </p:grpSpPr>
        <p:sp>
          <p:nvSpPr>
            <p:cNvPr id="44" name="Teardrop 43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94800" y="2386020"/>
              <a:ext cx="1273358" cy="691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10 Sep 2017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483979" y="1483781"/>
            <a:ext cx="1259550" cy="1259550"/>
            <a:chOff x="569487" y="2043501"/>
            <a:chExt cx="1346792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1768B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800" y="2386020"/>
              <a:ext cx="1273358" cy="691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Arial"/>
                </a:rPr>
                <a:t>2</a:t>
              </a:r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 Oct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2017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593575" y="2774845"/>
            <a:ext cx="128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solidFill>
                  <a:srgbClr val="154A78"/>
                </a:solidFill>
                <a:cs typeface="Arial"/>
              </a:rPr>
              <a:t>Next</a:t>
            </a:r>
          </a:p>
          <a:p>
            <a:pPr algn="ctr"/>
            <a:r>
              <a:rPr lang="en-US" sz="2300" dirty="0">
                <a:solidFill>
                  <a:srgbClr val="154A78"/>
                </a:solidFill>
                <a:cs typeface="Arial"/>
              </a:rPr>
              <a:t>Steps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50565" y="3457102"/>
            <a:ext cx="1190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cs typeface="Arial"/>
              </a:rPr>
              <a:t>SSC meeting to introduce topic</a:t>
            </a:r>
            <a:endParaRPr lang="en-US" sz="1200" dirty="0"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97714" y="3457102"/>
            <a:ext cx="11908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cs typeface="Arial"/>
              </a:rPr>
              <a:t>Poll opens for SSC members to rank candidates </a:t>
            </a:r>
            <a:endParaRPr lang="en-US" sz="1200" dirty="0"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38766" y="3457102"/>
            <a:ext cx="1190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cs typeface="Arial"/>
              </a:rPr>
              <a:t>Poll to rank candidates closes</a:t>
            </a:r>
            <a:endParaRPr lang="en-US" sz="1200" dirty="0"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087489" y="3457102"/>
            <a:ext cx="11908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cs typeface="Arial"/>
              </a:rPr>
              <a:t>SSC meets to discuss candidate ranking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98737" y="3457102"/>
            <a:ext cx="11908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cs typeface="Arial"/>
              </a:rPr>
              <a:t>Document deadline for September GNSO Council meeting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60003" y="4943856"/>
            <a:ext cx="8103993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80"/>
              </a:lnSpc>
            </a:pPr>
            <a:r>
              <a:rPr lang="en-US" sz="1300" dirty="0" smtClean="0">
                <a:solidFill>
                  <a:srgbClr val="154A78"/>
                </a:solidFill>
                <a:cs typeface="Arial"/>
              </a:rPr>
              <a:t>After SSC members individually assess the candidates, the group will meet to discuss the ranking. If the group is able to make a selection quickly, it can submit recommendations in time for the September GNSO Council meeting. If the SSC needs additional time to deliberate, the next opportunity to submit a motion is the October Council meeting. </a:t>
            </a:r>
            <a:endParaRPr lang="en-US" sz="1300" dirty="0">
              <a:solidFill>
                <a:srgbClr val="154A78"/>
              </a:solidFill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0004" y="4593760"/>
            <a:ext cx="7175410" cy="350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80"/>
              </a:lnSpc>
            </a:pPr>
            <a:r>
              <a:rPr lang="en-US" sz="1700" b="1" dirty="0">
                <a:solidFill>
                  <a:srgbClr val="154A78"/>
                </a:solidFill>
                <a:cs typeface="Arial"/>
              </a:rPr>
              <a:t>To Summarize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+mn-lt"/>
                <a:cs typeface="Arial"/>
              </a:rPr>
              <a:t>Proposed Timeline for ATRT3-RT Selection </a:t>
            </a:r>
            <a:endParaRPr lang="en-US" dirty="0">
              <a:latin typeface="+mn-lt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32415" y="3458602"/>
            <a:ext cx="11908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Document deadline for October GNSO Council meeting</a:t>
            </a:r>
            <a:endParaRPr lang="en-US" sz="12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3348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SSC standard process document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467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for GAC Liaison Selection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224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350124" y="1299014"/>
            <a:ext cx="25398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48738" y="1299014"/>
            <a:ext cx="2539800" cy="2175252"/>
          </a:xfrm>
          <a:prstGeom prst="rect">
            <a:avLst/>
          </a:prstGeom>
          <a:solidFill>
            <a:schemeClr val="accent4">
              <a:alpha val="63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350124" y="1299014"/>
            <a:ext cx="25398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048738" y="1299014"/>
            <a:ext cx="2539800" cy="87588"/>
          </a:xfrm>
          <a:prstGeom prst="rect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51511" y="3681668"/>
            <a:ext cx="2539800" cy="21752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350124" y="3681668"/>
            <a:ext cx="2539800" cy="2175252"/>
          </a:xfrm>
          <a:prstGeom prst="rect">
            <a:avLst/>
          </a:prstGeom>
          <a:solidFill>
            <a:schemeClr val="accent2">
              <a:alpha val="86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048738" y="3681668"/>
            <a:ext cx="2539800" cy="217525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51511" y="3681668"/>
            <a:ext cx="2539800" cy="87588"/>
          </a:xfrm>
          <a:prstGeom prst="rect">
            <a:avLst/>
          </a:prstGeom>
          <a:solidFill>
            <a:srgbClr val="AC4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350124" y="3681668"/>
            <a:ext cx="2539800" cy="875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048738" y="3681668"/>
            <a:ext cx="2539800" cy="87588"/>
          </a:xfrm>
          <a:prstGeom prst="rect">
            <a:avLst/>
          </a:prstGeom>
          <a:solidFill>
            <a:srgbClr val="114E8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4367741" y="1501265"/>
            <a:ext cx="498944" cy="498944"/>
          </a:xfrm>
          <a:prstGeom prst="ellipse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7074908" y="1501265"/>
            <a:ext cx="498944" cy="49894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4367741" y="3895123"/>
            <a:ext cx="498944" cy="498944"/>
          </a:xfrm>
          <a:prstGeom prst="ellipse">
            <a:avLst/>
          </a:prstGeom>
          <a:solidFill>
            <a:srgbClr val="0A32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7074908" y="3895123"/>
            <a:ext cx="498944" cy="49894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1675282" y="3895123"/>
            <a:ext cx="498944" cy="49894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1511" y="1299014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1511" y="1299014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3" name="Oval 2"/>
          <p:cNvSpPr/>
          <p:nvPr/>
        </p:nvSpPr>
        <p:spPr>
          <a:xfrm>
            <a:off x="1666927" y="1510650"/>
            <a:ext cx="498944" cy="49894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86759" y="1982152"/>
            <a:ext cx="2080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Welcome, Agenda Review, and SOI Updates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79874" y="1982152"/>
            <a:ext cx="2080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SSR2-RT  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selection of replacement member</a:t>
            </a:r>
            <a:endParaRPr lang="en-US" sz="16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83988" y="1982152"/>
            <a:ext cx="2080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ATRT-3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 assignment introduction</a:t>
            </a:r>
            <a:endParaRPr lang="en-US" sz="16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86759" y="4364806"/>
            <a:ext cx="2080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SSC standard process document</a:t>
            </a:r>
            <a:endParaRPr lang="en-US" sz="1600" dirty="0">
              <a:solidFill>
                <a:schemeClr val="bg1"/>
              </a:solidFill>
              <a:cs typeface="Arial"/>
            </a:endParaRPr>
          </a:p>
          <a:p>
            <a:pPr algn="ctr"/>
            <a:endParaRPr lang="en-US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79874" y="4364806"/>
            <a:ext cx="2080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GAC Liaison selection</a:t>
            </a:r>
            <a:endParaRPr lang="en-US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83988" y="4364806"/>
            <a:ext cx="2080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AOB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1511" y="1519144"/>
            <a:ext cx="25398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solidFill>
                  <a:srgbClr val="FFFFFF"/>
                </a:solidFill>
                <a:latin typeface="Arial"/>
                <a:cs typeface="Arial"/>
              </a:rPr>
              <a:t>1,2</a:t>
            </a:r>
            <a:endParaRPr lang="en-US" sz="23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50124" y="1508195"/>
            <a:ext cx="25398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48738" y="1508195"/>
            <a:ext cx="25398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1511" y="3910762"/>
            <a:ext cx="25398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350124" y="3910762"/>
            <a:ext cx="25398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48738" y="3910762"/>
            <a:ext cx="25398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endParaRPr lang="en-US" sz="23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 1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80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hevron 48"/>
          <p:cNvSpPr/>
          <p:nvPr/>
        </p:nvSpPr>
        <p:spPr>
          <a:xfrm>
            <a:off x="544104" y="3172029"/>
            <a:ext cx="7022592" cy="91440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862872" y="3127367"/>
            <a:ext cx="166258" cy="166258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346568" y="3127367"/>
            <a:ext cx="166258" cy="166258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95170" y="3127367"/>
            <a:ext cx="166258" cy="166258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809716" y="3127367"/>
            <a:ext cx="166258" cy="166258"/>
          </a:xfrm>
          <a:prstGeom prst="ellipse">
            <a:avLst/>
          </a:prstGeom>
          <a:solidFill>
            <a:srgbClr val="0D43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030625" y="3127367"/>
            <a:ext cx="166258" cy="166258"/>
          </a:xfrm>
          <a:prstGeom prst="ellipse">
            <a:avLst/>
          </a:prstGeom>
          <a:solidFill>
            <a:srgbClr val="1768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16226" y="1483781"/>
            <a:ext cx="1259550" cy="1259550"/>
            <a:chOff x="569487" y="2043501"/>
            <a:chExt cx="1346792" cy="1346792"/>
          </a:xfrm>
        </p:grpSpPr>
        <p:sp>
          <p:nvSpPr>
            <p:cNvPr id="11" name="Teardrop 1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4800" y="2386020"/>
              <a:ext cx="1273358" cy="691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8 Sep 2017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49777" y="1519428"/>
            <a:ext cx="1259550" cy="1774198"/>
            <a:chOff x="2105815" y="2043501"/>
            <a:chExt cx="1346792" cy="1897087"/>
          </a:xfrm>
        </p:grpSpPr>
        <p:sp>
          <p:nvSpPr>
            <p:cNvPr id="13" name="Oval 12"/>
            <p:cNvSpPr/>
            <p:nvPr/>
          </p:nvSpPr>
          <p:spPr>
            <a:xfrm>
              <a:off x="2690831" y="3762814"/>
              <a:ext cx="177774" cy="177774"/>
            </a:xfrm>
            <a:prstGeom prst="ellipse">
              <a:avLst/>
            </a:prstGeom>
            <a:solidFill>
              <a:srgbClr val="1B6F7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105815" y="2043501"/>
              <a:ext cx="1346792" cy="1346792"/>
              <a:chOff x="569487" y="2043501"/>
              <a:chExt cx="1346792" cy="1346792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Arial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94800" y="2386020"/>
                <a:ext cx="1273358" cy="691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cs typeface="Arial"/>
                  </a:rPr>
                  <a:t>10 Sep</a:t>
                </a:r>
                <a:endParaRPr lang="en-US" dirty="0">
                  <a:solidFill>
                    <a:schemeClr val="bg1"/>
                  </a:solidFill>
                  <a:cs typeface="Arial"/>
                </a:endParaRPr>
              </a:p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cs typeface="Arial"/>
                  </a:rPr>
                  <a:t>2017</a:t>
                </a:r>
                <a:endParaRPr lang="en-US" dirty="0">
                  <a:solidFill>
                    <a:schemeClr val="bg1"/>
                  </a:solidFill>
                  <a:cs typeface="Arial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2783328" y="1483781"/>
            <a:ext cx="1259550" cy="1259550"/>
            <a:chOff x="569487" y="2043501"/>
            <a:chExt cx="1346792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4799" y="2386020"/>
              <a:ext cx="1273358" cy="691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Arial"/>
                </a:rPr>
                <a:t>8</a:t>
              </a:r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 Oct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2017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016879" y="1483781"/>
            <a:ext cx="1259550" cy="1259550"/>
            <a:chOff x="569487" y="2043501"/>
            <a:chExt cx="1346792" cy="1346792"/>
          </a:xfrm>
        </p:grpSpPr>
        <p:sp>
          <p:nvSpPr>
            <p:cNvPr id="31" name="Teardrop 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800" y="2386020"/>
              <a:ext cx="1273358" cy="691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11 Oct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2017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250430" y="1483781"/>
            <a:ext cx="1259550" cy="1259550"/>
            <a:chOff x="569487" y="2043501"/>
            <a:chExt cx="1346792" cy="1346792"/>
          </a:xfrm>
        </p:grpSpPr>
        <p:sp>
          <p:nvSpPr>
            <p:cNvPr id="44" name="Teardrop 43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94800" y="2386020"/>
              <a:ext cx="1273358" cy="691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16 Oct 2017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483979" y="1483781"/>
            <a:ext cx="1259550" cy="1259550"/>
            <a:chOff x="569487" y="2043501"/>
            <a:chExt cx="1346792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1768B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800" y="2386020"/>
              <a:ext cx="1273358" cy="691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1 Nov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  <a:cs typeface="Arial"/>
                </a:rPr>
                <a:t>2017</a:t>
              </a:r>
              <a:endParaRPr lang="en-US" dirty="0">
                <a:solidFill>
                  <a:schemeClr val="bg1"/>
                </a:solidFill>
                <a:cs typeface="Arial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593575" y="2774845"/>
            <a:ext cx="1286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solidFill>
                  <a:srgbClr val="154A78"/>
                </a:solidFill>
                <a:cs typeface="Arial"/>
              </a:rPr>
              <a:t>Next</a:t>
            </a:r>
          </a:p>
          <a:p>
            <a:pPr algn="ctr"/>
            <a:r>
              <a:rPr lang="en-US" sz="2300" dirty="0">
                <a:solidFill>
                  <a:srgbClr val="154A78"/>
                </a:solidFill>
                <a:cs typeface="Arial"/>
              </a:rPr>
              <a:t>Steps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50565" y="3457102"/>
            <a:ext cx="1190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cs typeface="Arial"/>
              </a:rPr>
              <a:t>Application period closes</a:t>
            </a:r>
            <a:endParaRPr lang="en-US" sz="1200" dirty="0"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97714" y="3457102"/>
            <a:ext cx="1190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cs typeface="Arial"/>
              </a:rPr>
              <a:t>SSC receives applications</a:t>
            </a:r>
            <a:endParaRPr lang="en-US" sz="1200" dirty="0"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38766" y="3457102"/>
            <a:ext cx="1190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cs typeface="Arial"/>
              </a:rPr>
              <a:t>SSC agrees on ranking of candidates</a:t>
            </a:r>
            <a:endParaRPr lang="en-US" sz="1200" dirty="0"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087489" y="3457102"/>
            <a:ext cx="1190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cs typeface="Arial"/>
              </a:rPr>
              <a:t>SSC contacts top candidate</a:t>
            </a:r>
            <a:endParaRPr lang="en-US" sz="1200" dirty="0"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98737" y="3457102"/>
            <a:ext cx="1190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cs typeface="Arial"/>
              </a:rPr>
              <a:t>SSC submits selection to GNSO Council</a:t>
            </a:r>
            <a:endParaRPr lang="en-US" sz="1200" dirty="0"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0003" y="4943856"/>
            <a:ext cx="810399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80"/>
              </a:lnSpc>
            </a:pPr>
            <a:r>
              <a:rPr lang="en-US" sz="1300" dirty="0" smtClean="0">
                <a:solidFill>
                  <a:srgbClr val="154A78"/>
                </a:solidFill>
                <a:cs typeface="Arial"/>
              </a:rPr>
              <a:t>The SSC will complete the bulk of its work between 10 September and 8 October. This will include individual assessment of the candidates as well as deliberations to reach consensus on the ranking. </a:t>
            </a:r>
            <a:endParaRPr lang="en-US" sz="1300" dirty="0">
              <a:solidFill>
                <a:srgbClr val="154A78"/>
              </a:solidFill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0004" y="4593760"/>
            <a:ext cx="7175410" cy="350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80"/>
              </a:lnSpc>
            </a:pPr>
            <a:r>
              <a:rPr lang="en-US" sz="1700" b="1" dirty="0">
                <a:solidFill>
                  <a:srgbClr val="154A78"/>
                </a:solidFill>
                <a:cs typeface="Arial"/>
              </a:rPr>
              <a:t>To Summarize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+mn-lt"/>
                <a:cs typeface="Arial"/>
              </a:rPr>
              <a:t>Timeline for GAC Liaison Selection</a:t>
            </a:r>
            <a:endParaRPr lang="en-US" dirty="0">
              <a:latin typeface="+mn-lt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32415" y="3458602"/>
            <a:ext cx="11908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cs typeface="Arial"/>
              </a:rPr>
              <a:t>GNSO Council approves candidate at ICANN60 session</a:t>
            </a:r>
            <a:endParaRPr lang="en-US" sz="12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3745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AOB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17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Welcome, Agenda Review, and SOI Updates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1 &amp;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595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Replacement Candidate for the SSR2-RT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3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Slide credit</a:t>
            </a:r>
            <a:r>
              <a:rPr lang="en-US" dirty="0"/>
              <a:t>: https://</a:t>
            </a:r>
            <a:r>
              <a:rPr lang="en-US" dirty="0" err="1"/>
              <a:t>www.icann.org</a:t>
            </a:r>
            <a:r>
              <a:rPr lang="en-US" dirty="0"/>
              <a:t>/</a:t>
            </a:r>
            <a:r>
              <a:rPr lang="en-US" dirty="0" err="1"/>
              <a:t>en</a:t>
            </a:r>
            <a:r>
              <a:rPr lang="en-US" dirty="0"/>
              <a:t>/system/files/files/ssr2-call-for-volunteers-19jul16-en.pdf</a:t>
            </a:r>
          </a:p>
        </p:txBody>
      </p:sp>
    </p:spTree>
    <p:extLst>
      <p:ext uri="{BB962C8B-B14F-4D97-AF65-F5344CB8AC3E}">
        <p14:creationId xmlns:p14="http://schemas.microsoft.com/office/powerpoint/2010/main" val="1233829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Replacement Candidate for the SSR2-RT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09600" y="630762"/>
            <a:ext cx="7907338" cy="4571813"/>
          </a:xfrm>
        </p:spPr>
        <p:txBody>
          <a:bodyPr/>
          <a:lstStyle/>
          <a:p>
            <a:r>
              <a:rPr lang="en-US" dirty="0"/>
              <a:t>Emily </a:t>
            </a:r>
            <a:r>
              <a:rPr lang="en-US" dirty="0" smtClean="0"/>
              <a:t>Taylor (</a:t>
            </a:r>
            <a:r>
              <a:rPr lang="en-US" dirty="0" err="1" smtClean="0"/>
              <a:t>RrSG</a:t>
            </a:r>
            <a:r>
              <a:rPr lang="en-US" dirty="0" smtClean="0"/>
              <a:t>) has </a:t>
            </a:r>
            <a:r>
              <a:rPr lang="en-US" dirty="0"/>
              <a:t>resigned from the Second Security, Stability, and Resiliency of the DNS (SSR2) Review Team.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SSC has been tasked with recommending a replacement candidate to the GNSO Council. </a:t>
            </a:r>
            <a:endParaRPr lang="en-US" dirty="0" smtClean="0"/>
          </a:p>
          <a:p>
            <a:r>
              <a:rPr lang="en-US" dirty="0" smtClean="0"/>
              <a:t>The SSC will select a candidate from the </a:t>
            </a:r>
            <a:r>
              <a:rPr lang="en-US" dirty="0"/>
              <a:t>pool of alternates identified during the initial evaluation of candidates for the SSR2-RT. </a:t>
            </a:r>
            <a:r>
              <a:rPr lang="en-US" dirty="0" smtClean="0"/>
              <a:t>The following individuals are still interested in the position (listed </a:t>
            </a:r>
            <a:r>
              <a:rPr lang="en-US" dirty="0"/>
              <a:t>alphabetically, see https://</a:t>
            </a:r>
            <a:r>
              <a:rPr lang="en-US" dirty="0" err="1" smtClean="0"/>
              <a:t>community.icann.org</a:t>
            </a:r>
            <a:r>
              <a:rPr lang="en-US" dirty="0" smtClean="0"/>
              <a:t>/x/qA0hB):</a:t>
            </a:r>
          </a:p>
          <a:p>
            <a:pPr lvl="1"/>
            <a:r>
              <a:rPr lang="en-US" dirty="0"/>
              <a:t>Rao Naveed Bin </a:t>
            </a:r>
            <a:r>
              <a:rPr lang="en-US" dirty="0" err="1"/>
              <a:t>Rais</a:t>
            </a:r>
            <a:r>
              <a:rPr lang="en-US" dirty="0"/>
              <a:t> </a:t>
            </a:r>
            <a:r>
              <a:rPr lang="en-US" dirty="0" smtClean="0"/>
              <a:t>(NCUC)</a:t>
            </a:r>
          </a:p>
          <a:p>
            <a:pPr lvl="1"/>
            <a:r>
              <a:rPr lang="en-US" dirty="0"/>
              <a:t>Scott </a:t>
            </a:r>
            <a:r>
              <a:rPr lang="en-US" dirty="0" smtClean="0"/>
              <a:t>McCormick (BC)</a:t>
            </a:r>
          </a:p>
          <a:p>
            <a:pPr lvl="1"/>
            <a:r>
              <a:rPr lang="en-US" dirty="0"/>
              <a:t>Norm </a:t>
            </a:r>
            <a:r>
              <a:rPr lang="en-US" dirty="0" smtClean="0"/>
              <a:t>Ritchie (Independent)</a:t>
            </a:r>
            <a:endParaRPr lang="en-US" b="1" dirty="0" smtClean="0"/>
          </a:p>
          <a:p>
            <a:r>
              <a:rPr lang="en-US" dirty="0" smtClean="0"/>
              <a:t>Existing GNSO members of the SSR2-RT: </a:t>
            </a:r>
            <a:r>
              <a:rPr lang="en-US" dirty="0"/>
              <a:t>James </a:t>
            </a:r>
            <a:r>
              <a:rPr lang="en-US" dirty="0" smtClean="0"/>
              <a:t>Gannon (NCUC), Denise </a:t>
            </a:r>
            <a:r>
              <a:rPr lang="en-US" dirty="0"/>
              <a:t>Michel (</a:t>
            </a:r>
            <a:r>
              <a:rPr lang="en-US" dirty="0" smtClean="0"/>
              <a:t>BC &amp; non-voting member of </a:t>
            </a:r>
            <a:r>
              <a:rPr lang="en-US" dirty="0" err="1" smtClean="0"/>
              <a:t>RrSG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role should be filled as soon as </a:t>
            </a:r>
            <a:r>
              <a:rPr lang="en-US" dirty="0" smtClean="0"/>
              <a:t>possible, so that the </a:t>
            </a:r>
            <a:r>
              <a:rPr lang="en-US" dirty="0"/>
              <a:t>GNSO Council </a:t>
            </a:r>
            <a:r>
              <a:rPr lang="en-US" dirty="0" smtClean="0"/>
              <a:t>can </a:t>
            </a:r>
            <a:r>
              <a:rPr lang="en-US" dirty="0"/>
              <a:t>consider the selection during the 24 </a:t>
            </a:r>
            <a:r>
              <a:rPr lang="en-US" dirty="0" smtClean="0"/>
              <a:t>Aug </a:t>
            </a:r>
            <a:r>
              <a:rPr lang="en-US" dirty="0"/>
              <a:t>Council meeting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119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Blank Background Slide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482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Blank Background Slide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016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Blank Background Slide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80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Blank Background Slide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811060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20170607 (2).potx" id="{F2E86674-818B-4AF6-B9A5-625A3A795F51}" vid="{F6BB203E-BAFC-494B-A50F-57F1DB9FFF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 PPT Template 4x3 20170620</Template>
  <TotalTime>206</TotalTime>
  <Words>703</Words>
  <Application>Microsoft Macintosh PowerPoint</Application>
  <PresentationFormat>On-screen Show (4:3)</PresentationFormat>
  <Paragraphs>123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Calibri</vt:lpstr>
      <vt:lpstr>ＭＳ Ｐゴシック</vt:lpstr>
      <vt:lpstr>Segoe UI</vt:lpstr>
      <vt:lpstr>Wingdings</vt:lpstr>
      <vt:lpstr>Arial</vt:lpstr>
      <vt:lpstr>ICANNPPT_Arial_4x3_June 2017_potx</vt:lpstr>
      <vt:lpstr>SSC Meeting</vt:lpstr>
      <vt:lpstr>Agenda 1 Slide</vt:lpstr>
      <vt:lpstr>Welcome, Agenda Review, and SOI Updates</vt:lpstr>
      <vt:lpstr>Replacement Candidate for the SSR2-RT</vt:lpstr>
      <vt:lpstr>Replacement Candidate for the SSR2-RT</vt:lpstr>
      <vt:lpstr>Blank Background Slide</vt:lpstr>
      <vt:lpstr>Blank Background Slide</vt:lpstr>
      <vt:lpstr>Blank Background Slide</vt:lpstr>
      <vt:lpstr>Blank Background Slide</vt:lpstr>
      <vt:lpstr>Introduction: ATRT3-RT Selection</vt:lpstr>
      <vt:lpstr>Introduction: ATRT3-RT</vt:lpstr>
      <vt:lpstr>Blank Background Slide</vt:lpstr>
      <vt:lpstr>Blank Background Slide</vt:lpstr>
      <vt:lpstr>Blank Background Slide</vt:lpstr>
      <vt:lpstr>Blank Background Slide</vt:lpstr>
      <vt:lpstr>Blank Background Slide</vt:lpstr>
      <vt:lpstr>Proposed Timeline for ATRT3-RT Selection </vt:lpstr>
      <vt:lpstr>SSC standard process document</vt:lpstr>
      <vt:lpstr>Timeline for GAC Liaison Selection</vt:lpstr>
      <vt:lpstr>Timeline for GAC Liaison Selection</vt:lpstr>
      <vt:lpstr>AOB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SSC Meeting</dc:title>
  <dc:creator>Emily Barabas</dc:creator>
  <cp:lastModifiedBy>Emily Barabas</cp:lastModifiedBy>
  <cp:revision>17</cp:revision>
  <cp:lastPrinted>2017-01-26T19:29:02Z</cp:lastPrinted>
  <dcterms:created xsi:type="dcterms:W3CDTF">2017-08-10T10:18:20Z</dcterms:created>
  <dcterms:modified xsi:type="dcterms:W3CDTF">2017-08-14T17:13:05Z</dcterms:modified>
</cp:coreProperties>
</file>