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64" r:id="rId4"/>
    <p:sldId id="266" r:id="rId5"/>
    <p:sldId id="267" r:id="rId6"/>
    <p:sldId id="265" r:id="rId7"/>
    <p:sldId id="268" r:id="rId8"/>
    <p:sldId id="273" r:id="rId9"/>
    <p:sldId id="272" r:id="rId10"/>
    <p:sldId id="262" r:id="rId11"/>
    <p:sldId id="275" r:id="rId12"/>
    <p:sldId id="269" r:id="rId13"/>
    <p:sldId id="261" r:id="rId14"/>
    <p:sldId id="263" r:id="rId15"/>
    <p:sldId id="274" r:id="rId16"/>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ang Nguyen" initials="TN" lastIdx="1" clrIdx="0">
    <p:extLst/>
  </p:cmAuthor>
  <p:cmAuthor id="2" name="Trang Nguyen" initials="TN [2]" lastIdx="1" clrIdx="1">
    <p:extLst/>
  </p:cmAuthor>
  <p:cmAuthor id="3" name="Trang Nguyen" initials="TN [3]" lastIdx="1" clrIdx="2">
    <p:extLst/>
  </p:cmAuthor>
  <p:cmAuthor id="4" name="Bart Boswinkel" initials="BB" lastIdx="1" clrIdx="3">
    <p:extLst>
      <p:ext uri="{19B8F6BF-5375-455C-9EA6-DF929625EA0E}">
        <p15:presenceInfo xmlns:p15="http://schemas.microsoft.com/office/powerpoint/2012/main" userId="" providerI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409"/>
    <p:restoredTop sz="94617"/>
  </p:normalViewPr>
  <p:slideViewPr>
    <p:cSldViewPr>
      <p:cViewPr>
        <p:scale>
          <a:sx n="68" d="100"/>
          <a:sy n="68" d="100"/>
        </p:scale>
        <p:origin x="1656" y="17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2-03T09:23:28.487" idx="1">
    <p:pos x="10" y="10"/>
    <p:text>Should we also mention that we got a website up? Also, I know it's related to the first bullet, but since there was a bit of work on it, should we mention that they agreed on format of monthly reporting with PTI? Also, although they have not yet complete all of the items on their list of things to do, I believe they have reviewed the list that we pulled together (the one that combined Byron's list and my list)?</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7-02-03T09:28:12.815" idx="1">
    <p:pos x="2880" y="2224"/>
    <p:text>Is it true and can we say that the execution of each individual test did not exceed SLA?</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77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2770"/>
          </a:xfrm>
          <a:prstGeom prst="rect">
            <a:avLst/>
          </a:prstGeom>
        </p:spPr>
        <p:txBody>
          <a:bodyPr vert="horz" lIns="93177" tIns="46589" rIns="93177" bIns="46589" rtlCol="0"/>
          <a:lstStyle>
            <a:lvl1pPr algn="r">
              <a:defRPr sz="1200"/>
            </a:lvl1pPr>
          </a:lstStyle>
          <a:p>
            <a:fld id="{C072D61D-643C-7241-BFC3-BF1B776A3F35}" type="datetimeFigureOut">
              <a:rPr lang="en-US" smtClean="0"/>
              <a:t>2/6/17</a:t>
            </a:fld>
            <a:endParaRPr lang="en-US"/>
          </a:p>
        </p:txBody>
      </p:sp>
      <p:sp>
        <p:nvSpPr>
          <p:cNvPr id="4" name="Slide Image Placeholder 3"/>
          <p:cNvSpPr>
            <a:spLocks noGrp="1" noRot="1" noChangeAspect="1"/>
          </p:cNvSpPr>
          <p:nvPr>
            <p:ph type="sldImg" idx="2"/>
          </p:nvPr>
        </p:nvSpPr>
        <p:spPr>
          <a:xfrm>
            <a:off x="1430338" y="1152525"/>
            <a:ext cx="4149725" cy="3113088"/>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38749"/>
            <a:ext cx="5608320" cy="3631704"/>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7"/>
            <a:ext cx="3037840" cy="462769"/>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7"/>
            <a:ext cx="3037840" cy="462769"/>
          </a:xfrm>
          <a:prstGeom prst="rect">
            <a:avLst/>
          </a:prstGeom>
        </p:spPr>
        <p:txBody>
          <a:bodyPr vert="horz" lIns="93177" tIns="46589" rIns="93177" bIns="46589" rtlCol="0" anchor="b"/>
          <a:lstStyle>
            <a:lvl1pPr algn="r">
              <a:defRPr sz="1200"/>
            </a:lvl1pPr>
          </a:lstStyle>
          <a:p>
            <a:fld id="{1A0967D4-6698-D444-A1D9-28B427056960}" type="slidenum">
              <a:rPr lang="en-US" smtClean="0"/>
              <a:t>‹#›</a:t>
            </a:fld>
            <a:endParaRPr lang="en-US"/>
          </a:p>
        </p:txBody>
      </p:sp>
    </p:spTree>
    <p:extLst>
      <p:ext uri="{BB962C8B-B14F-4D97-AF65-F5344CB8AC3E}">
        <p14:creationId xmlns:p14="http://schemas.microsoft.com/office/powerpoint/2010/main" val="2067938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structure</a:t>
            </a:r>
            <a:r>
              <a:rPr lang="en-US" baseline="0" dirty="0" smtClean="0"/>
              <a:t> of CSC report</a:t>
            </a:r>
          </a:p>
          <a:p>
            <a:endParaRPr lang="en-US" dirty="0"/>
          </a:p>
        </p:txBody>
      </p:sp>
      <p:sp>
        <p:nvSpPr>
          <p:cNvPr id="4" name="Slide Number Placeholder 3"/>
          <p:cNvSpPr>
            <a:spLocks noGrp="1"/>
          </p:cNvSpPr>
          <p:nvPr>
            <p:ph type="sldNum" sz="quarter" idx="10"/>
          </p:nvPr>
        </p:nvSpPr>
        <p:spPr/>
        <p:txBody>
          <a:bodyPr/>
          <a:lstStyle/>
          <a:p>
            <a:fld id="{1A0967D4-6698-D444-A1D9-28B427056960}" type="slidenum">
              <a:rPr lang="en-US" smtClean="0"/>
              <a:t>7</a:t>
            </a:fld>
            <a:endParaRPr lang="en-US"/>
          </a:p>
        </p:txBody>
      </p:sp>
    </p:spTree>
    <p:extLst>
      <p:ext uri="{BB962C8B-B14F-4D97-AF65-F5344CB8AC3E}">
        <p14:creationId xmlns:p14="http://schemas.microsoft.com/office/powerpoint/2010/main" val="968135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17.1 Bylaws on</a:t>
            </a:r>
            <a:r>
              <a:rPr lang="en-US" baseline="0" dirty="0" smtClean="0"/>
              <a:t> escalation to </a:t>
            </a:r>
            <a:r>
              <a:rPr lang="en-US" baseline="0" dirty="0" err="1" smtClean="0"/>
              <a:t>ccNSO</a:t>
            </a:r>
            <a:r>
              <a:rPr lang="en-US" baseline="0" dirty="0" smtClean="0"/>
              <a:t> and GNSO</a:t>
            </a:r>
            <a:endParaRPr lang="en-US" dirty="0"/>
          </a:p>
        </p:txBody>
      </p:sp>
      <p:sp>
        <p:nvSpPr>
          <p:cNvPr id="4" name="Slide Number Placeholder 3"/>
          <p:cNvSpPr>
            <a:spLocks noGrp="1"/>
          </p:cNvSpPr>
          <p:nvPr>
            <p:ph type="sldNum" sz="quarter" idx="10"/>
          </p:nvPr>
        </p:nvSpPr>
        <p:spPr/>
        <p:txBody>
          <a:bodyPr/>
          <a:lstStyle/>
          <a:p>
            <a:fld id="{1A0967D4-6698-D444-A1D9-28B427056960}" type="slidenum">
              <a:rPr lang="en-US" smtClean="0"/>
              <a:t>10</a:t>
            </a:fld>
            <a:endParaRPr lang="en-US"/>
          </a:p>
        </p:txBody>
      </p:sp>
    </p:spTree>
    <p:extLst>
      <p:ext uri="{BB962C8B-B14F-4D97-AF65-F5344CB8AC3E}">
        <p14:creationId xmlns:p14="http://schemas.microsoft.com/office/powerpoint/2010/main" val="1653406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17.1 Bylaws on</a:t>
            </a:r>
            <a:r>
              <a:rPr lang="en-US" baseline="0" dirty="0" smtClean="0"/>
              <a:t> escalation to </a:t>
            </a:r>
            <a:r>
              <a:rPr lang="en-US" baseline="0" dirty="0" err="1" smtClean="0"/>
              <a:t>ccNSO</a:t>
            </a:r>
            <a:r>
              <a:rPr lang="en-US" baseline="0" dirty="0" smtClean="0"/>
              <a:t> and GNSO</a:t>
            </a:r>
            <a:endParaRPr lang="en-US" dirty="0"/>
          </a:p>
        </p:txBody>
      </p:sp>
      <p:sp>
        <p:nvSpPr>
          <p:cNvPr id="4" name="Slide Number Placeholder 3"/>
          <p:cNvSpPr>
            <a:spLocks noGrp="1"/>
          </p:cNvSpPr>
          <p:nvPr>
            <p:ph type="sldNum" sz="quarter" idx="10"/>
          </p:nvPr>
        </p:nvSpPr>
        <p:spPr/>
        <p:txBody>
          <a:bodyPr/>
          <a:lstStyle/>
          <a:p>
            <a:fld id="{1A0967D4-6698-D444-A1D9-28B427056960}" type="slidenum">
              <a:rPr lang="en-US" smtClean="0"/>
              <a:t>11</a:t>
            </a:fld>
            <a:endParaRPr lang="en-US"/>
          </a:p>
        </p:txBody>
      </p:sp>
    </p:spTree>
    <p:extLst>
      <p:ext uri="{BB962C8B-B14F-4D97-AF65-F5344CB8AC3E}">
        <p14:creationId xmlns:p14="http://schemas.microsoft.com/office/powerpoint/2010/main" val="133685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7311D6-8E0A-4B92-8F20-516DFA47C053}" type="datetimeFigureOut">
              <a:rPr lang="en-CA" smtClean="0"/>
              <a:t>2017-02-06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CE0E98E-4941-4ECC-B1CE-D1F2AD3791D4}"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7311D6-8E0A-4B92-8F20-516DFA47C053}" type="datetimeFigureOut">
              <a:rPr lang="en-CA" smtClean="0"/>
              <a:t>2017-02-06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CE0E98E-4941-4ECC-B1CE-D1F2AD3791D4}"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7311D6-8E0A-4B92-8F20-516DFA47C053}" type="datetimeFigureOut">
              <a:rPr lang="en-CA" smtClean="0"/>
              <a:t>2017-02-06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CE0E98E-4941-4ECC-B1CE-D1F2AD3791D4}"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7311D6-8E0A-4B92-8F20-516DFA47C053}" type="datetimeFigureOut">
              <a:rPr lang="en-CA" smtClean="0"/>
              <a:t>2017-02-06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CE0E98E-4941-4ECC-B1CE-D1F2AD3791D4}"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7311D6-8E0A-4B92-8F20-516DFA47C053}" type="datetimeFigureOut">
              <a:rPr lang="en-CA" smtClean="0"/>
              <a:t>2017-02-06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CE0E98E-4941-4ECC-B1CE-D1F2AD3791D4}"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7311D6-8E0A-4B92-8F20-516DFA47C053}" type="datetimeFigureOut">
              <a:rPr lang="en-CA" smtClean="0"/>
              <a:t>2017-02-06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CE0E98E-4941-4ECC-B1CE-D1F2AD3791D4}"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7311D6-8E0A-4B92-8F20-516DFA47C053}" type="datetimeFigureOut">
              <a:rPr lang="en-CA" smtClean="0"/>
              <a:t>2017-02-06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CE0E98E-4941-4ECC-B1CE-D1F2AD3791D4}"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7311D6-8E0A-4B92-8F20-516DFA47C053}" type="datetimeFigureOut">
              <a:rPr lang="en-CA" smtClean="0"/>
              <a:t>2017-02-06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CE0E98E-4941-4ECC-B1CE-D1F2AD3791D4}"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7311D6-8E0A-4B92-8F20-516DFA47C053}" type="datetimeFigureOut">
              <a:rPr lang="en-CA" smtClean="0"/>
              <a:t>2017-02-06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CE0E98E-4941-4ECC-B1CE-D1F2AD3791D4}"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311D6-8E0A-4B92-8F20-516DFA47C053}" type="datetimeFigureOut">
              <a:rPr lang="en-CA" smtClean="0"/>
              <a:t>2017-02-06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CE0E98E-4941-4ECC-B1CE-D1F2AD3791D4}"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311D6-8E0A-4B92-8F20-516DFA47C053}" type="datetimeFigureOut">
              <a:rPr lang="en-CA" smtClean="0"/>
              <a:t>2017-02-06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CE0E98E-4941-4ECC-B1CE-D1F2AD3791D4}"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37311D6-8E0A-4B92-8F20-516DFA47C053}" type="datetimeFigureOut">
              <a:rPr lang="en-CA" smtClean="0"/>
              <a:t>2017-02-06</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E0E98E-4941-4ECC-B1CE-D1F2AD3791D4}" type="slidenum">
              <a:rPr lang="en-CA" smtClean="0"/>
              <a:t>‹#›</a:t>
            </a:fld>
            <a:endParaRPr lang="en-CA"/>
          </a:p>
        </p:txBody>
      </p:sp>
    </p:spTree>
    <p:extLst>
      <p:ext uri="{BB962C8B-B14F-4D97-AF65-F5344CB8AC3E}">
        <p14:creationId xmlns:p14="http://schemas.microsoft.com/office/powerpoint/2010/main" val="20201538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4000" b="1" dirty="0" smtClean="0"/>
              <a:t>Customer Standing Committee</a:t>
            </a:r>
            <a:endParaRPr lang="en-CA" sz="4000" b="1" dirty="0"/>
          </a:p>
        </p:txBody>
      </p:sp>
      <p:sp>
        <p:nvSpPr>
          <p:cNvPr id="3" name="Subtitle 2"/>
          <p:cNvSpPr>
            <a:spLocks noGrp="1"/>
          </p:cNvSpPr>
          <p:nvPr>
            <p:ph type="subTitle" idx="1"/>
          </p:nvPr>
        </p:nvSpPr>
        <p:spPr>
          <a:xfrm>
            <a:off x="1115616" y="3645024"/>
            <a:ext cx="6912768" cy="2016224"/>
          </a:xfrm>
        </p:spPr>
        <p:txBody>
          <a:bodyPr>
            <a:normAutofit fontScale="25000" lnSpcReduction="20000"/>
          </a:bodyPr>
          <a:lstStyle/>
          <a:p>
            <a:r>
              <a:rPr lang="en-CA" sz="14400" b="1" dirty="0" smtClean="0"/>
              <a:t>The First 5 Months </a:t>
            </a:r>
          </a:p>
          <a:p>
            <a:r>
              <a:rPr lang="en-CA" sz="14400" b="1" dirty="0" smtClean="0"/>
              <a:t>&amp; </a:t>
            </a:r>
          </a:p>
          <a:p>
            <a:r>
              <a:rPr lang="en-CA" sz="14400" b="1" dirty="0" smtClean="0"/>
              <a:t>What’s in store</a:t>
            </a:r>
          </a:p>
          <a:p>
            <a:endParaRPr lang="en-CA" sz="4400" b="1" dirty="0" smtClean="0"/>
          </a:p>
          <a:p>
            <a:pPr algn="r"/>
            <a:r>
              <a:rPr lang="en-CA" sz="9600" dirty="0" smtClean="0"/>
              <a:t>March 2017</a:t>
            </a:r>
          </a:p>
          <a:p>
            <a:pPr algn="r"/>
            <a:endParaRPr lang="en-CA" sz="3600" b="1" dirty="0"/>
          </a:p>
        </p:txBody>
      </p:sp>
    </p:spTree>
    <p:extLst>
      <p:ext uri="{BB962C8B-B14F-4D97-AF65-F5344CB8AC3E}">
        <p14:creationId xmlns:p14="http://schemas.microsoft.com/office/powerpoint/2010/main" val="1669080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4"/>
            <a:ext cx="8280920" cy="432048"/>
          </a:xfrm>
        </p:spPr>
        <p:txBody>
          <a:bodyPr>
            <a:normAutofit fontScale="90000"/>
          </a:bodyPr>
          <a:lstStyle/>
          <a:p>
            <a:pPr lvl="1" algn="l" defTabSz="685800" rtl="0">
              <a:lnSpc>
                <a:spcPct val="90000"/>
              </a:lnSpc>
              <a:spcBef>
                <a:spcPct val="0"/>
              </a:spcBef>
            </a:pPr>
            <a:r>
              <a:rPr lang="en-US" sz="3600" dirty="0" smtClean="0"/>
              <a:t>Performance and Complaints</a:t>
            </a:r>
            <a:r>
              <a:rPr lang="en-US" sz="4000" dirty="0" smtClean="0"/>
              <a:t/>
            </a:r>
            <a:br>
              <a:rPr lang="en-US" sz="4000" dirty="0" smtClean="0"/>
            </a:br>
            <a:r>
              <a:rPr lang="en-US" sz="4000" b="1" dirty="0" smtClean="0">
                <a:latin typeface="+mj-lt"/>
              </a:rPr>
              <a:t>CSC and PTI Remedial Action Procedure </a:t>
            </a:r>
            <a:br>
              <a:rPr lang="en-US" sz="4000" b="1" dirty="0" smtClean="0">
                <a:latin typeface="+mj-lt"/>
              </a:rPr>
            </a:br>
            <a:r>
              <a:rPr lang="en-US" sz="4000" b="1" dirty="0" smtClean="0">
                <a:latin typeface="+mj-lt"/>
              </a:rPr>
              <a:t>(RAP)</a:t>
            </a:r>
            <a:br>
              <a:rPr lang="en-US" sz="4000" b="1" dirty="0" smtClean="0">
                <a:latin typeface="+mj-lt"/>
              </a:rPr>
            </a:br>
            <a:endParaRPr lang="en-US" sz="4000" b="1" dirty="0"/>
          </a:p>
        </p:txBody>
      </p:sp>
      <p:sp>
        <p:nvSpPr>
          <p:cNvPr id="3" name="Content Placeholder 2"/>
          <p:cNvSpPr>
            <a:spLocks noGrp="1"/>
          </p:cNvSpPr>
          <p:nvPr>
            <p:ph idx="1"/>
          </p:nvPr>
        </p:nvSpPr>
        <p:spPr>
          <a:xfrm>
            <a:off x="914400" y="1447800"/>
            <a:ext cx="7772400" cy="5149552"/>
          </a:xfrm>
        </p:spPr>
        <p:txBody>
          <a:bodyPr>
            <a:normAutofit/>
          </a:bodyPr>
          <a:lstStyle/>
          <a:p>
            <a:pPr marL="731520" lvl="2" indent="-457200">
              <a:spcBef>
                <a:spcPts val="580"/>
              </a:spcBef>
              <a:buFont typeface="Arial" charset="0"/>
              <a:buChar char="•"/>
            </a:pPr>
            <a:endParaRPr lang="en-US" sz="2450" dirty="0" smtClean="0">
              <a:solidFill>
                <a:prstClr val="black"/>
              </a:solidFill>
              <a:latin typeface="+mj-lt"/>
            </a:endParaRPr>
          </a:p>
          <a:p>
            <a:pPr marL="731520" lvl="2" indent="-457200">
              <a:spcBef>
                <a:spcPts val="580"/>
              </a:spcBef>
              <a:buFont typeface="Arial" charset="0"/>
              <a:buChar char="•"/>
            </a:pPr>
            <a:r>
              <a:rPr lang="en-US" sz="3200" dirty="0" smtClean="0">
                <a:latin typeface="+mj-lt"/>
              </a:rPr>
              <a:t>Persistent performance </a:t>
            </a:r>
            <a:r>
              <a:rPr lang="en-US" sz="3200" dirty="0">
                <a:latin typeface="+mj-lt"/>
              </a:rPr>
              <a:t>issue identified by </a:t>
            </a:r>
            <a:r>
              <a:rPr lang="en-US" sz="3200" dirty="0" smtClean="0">
                <a:latin typeface="+mj-lt"/>
              </a:rPr>
              <a:t>CSC</a:t>
            </a:r>
          </a:p>
          <a:p>
            <a:pPr marL="731520" lvl="2" indent="-457200">
              <a:spcBef>
                <a:spcPts val="580"/>
              </a:spcBef>
              <a:buFont typeface="Arial" charset="0"/>
              <a:buChar char="•"/>
            </a:pPr>
            <a:r>
              <a:rPr lang="en-US" sz="3200" dirty="0">
                <a:latin typeface="+mj-lt"/>
              </a:rPr>
              <a:t>Issue flowing from a </a:t>
            </a:r>
            <a:r>
              <a:rPr lang="en-US" sz="3200" dirty="0" smtClean="0">
                <a:latin typeface="+mj-lt"/>
              </a:rPr>
              <a:t>complaint is </a:t>
            </a:r>
            <a:r>
              <a:rPr lang="en-US" sz="3200" dirty="0">
                <a:latin typeface="+mj-lt"/>
              </a:rPr>
              <a:t>‘</a:t>
            </a:r>
            <a:r>
              <a:rPr lang="en-US" sz="3200" dirty="0" smtClean="0">
                <a:latin typeface="+mj-lt"/>
              </a:rPr>
              <a:t>Systemic </a:t>
            </a:r>
            <a:r>
              <a:rPr lang="en-US" sz="3200" dirty="0">
                <a:latin typeface="+mj-lt"/>
              </a:rPr>
              <a:t>or </a:t>
            </a:r>
            <a:r>
              <a:rPr lang="en-US" sz="3200" dirty="0" smtClean="0">
                <a:latin typeface="+mj-lt"/>
              </a:rPr>
              <a:t>Persistent’</a:t>
            </a:r>
            <a:endParaRPr lang="en-US" sz="3200" dirty="0">
              <a:latin typeface="+mj-lt"/>
            </a:endParaRPr>
          </a:p>
          <a:p>
            <a:pPr marL="1074420" lvl="3" indent="-457200">
              <a:spcBef>
                <a:spcPts val="580"/>
              </a:spcBef>
              <a:buFont typeface="Arial" charset="0"/>
              <a:buChar char="•"/>
            </a:pPr>
            <a:r>
              <a:rPr lang="en-US" sz="2400" dirty="0" smtClean="0">
                <a:latin typeface="+mj-lt"/>
              </a:rPr>
              <a:t>CSC still needs </a:t>
            </a:r>
            <a:r>
              <a:rPr lang="en-US" sz="2400" dirty="0">
                <a:latin typeface="+mj-lt"/>
              </a:rPr>
              <a:t>to develop criteria to determine if issue is ‘systemic or </a:t>
            </a:r>
            <a:r>
              <a:rPr lang="en-US" sz="2400" dirty="0" smtClean="0">
                <a:latin typeface="+mj-lt"/>
              </a:rPr>
              <a:t>persistent’</a:t>
            </a:r>
          </a:p>
          <a:p>
            <a:pPr marL="1074420" lvl="3" indent="-457200">
              <a:spcBef>
                <a:spcPts val="580"/>
              </a:spcBef>
              <a:buFont typeface="Arial" charset="0"/>
              <a:buChar char="•"/>
            </a:pPr>
            <a:endParaRPr lang="en-US" sz="2400" dirty="0" smtClean="0">
              <a:latin typeface="+mj-lt"/>
            </a:endParaRPr>
          </a:p>
          <a:p>
            <a:pPr marL="731520" lvl="2" indent="-457200">
              <a:spcBef>
                <a:spcPts val="580"/>
              </a:spcBef>
              <a:buFont typeface="Arial" charset="0"/>
              <a:buChar char="•"/>
            </a:pPr>
            <a:r>
              <a:rPr lang="en-US" sz="2750" dirty="0" smtClean="0">
                <a:latin typeface="+mj-lt"/>
              </a:rPr>
              <a:t>CSC and PTI need to agree on Remedial Action Procedure (RAP)</a:t>
            </a:r>
          </a:p>
          <a:p>
            <a:pPr marL="1074420" lvl="3" indent="-457200">
              <a:spcBef>
                <a:spcPts val="580"/>
              </a:spcBef>
              <a:buFont typeface="Arial" charset="0"/>
              <a:buChar char="•"/>
            </a:pPr>
            <a:r>
              <a:rPr lang="en-US" sz="2800" dirty="0" smtClean="0">
                <a:latin typeface="+mj-lt"/>
              </a:rPr>
              <a:t>Illustrative</a:t>
            </a:r>
            <a:r>
              <a:rPr lang="en-US" sz="2800" dirty="0" smtClean="0">
                <a:latin typeface="+mj-lt"/>
              </a:rPr>
              <a:t> </a:t>
            </a:r>
            <a:r>
              <a:rPr lang="en-US" sz="2800" dirty="0">
                <a:latin typeface="+mj-lt"/>
              </a:rPr>
              <a:t>RAP </a:t>
            </a:r>
            <a:r>
              <a:rPr lang="en-US" sz="2800" dirty="0" smtClean="0">
                <a:latin typeface="+mj-lt"/>
              </a:rPr>
              <a:t>included </a:t>
            </a:r>
            <a:r>
              <a:rPr lang="en-US" sz="2800" dirty="0">
                <a:latin typeface="+mj-lt"/>
              </a:rPr>
              <a:t>in CSC charter</a:t>
            </a:r>
          </a:p>
          <a:p>
            <a:endParaRPr lang="en-US" sz="5300" dirty="0">
              <a:latin typeface="+mj-lt"/>
            </a:endParaRPr>
          </a:p>
          <a:p>
            <a:endParaRPr lang="en-US" sz="5300" dirty="0" smtClean="0">
              <a:latin typeface="+mj-lt"/>
            </a:endParaRPr>
          </a:p>
          <a:p>
            <a:pPr marL="320040" lvl="1" indent="0">
              <a:buNone/>
            </a:pPr>
            <a:endParaRPr lang="en-US" dirty="0">
              <a:latin typeface="+mj-lt"/>
            </a:endParaRPr>
          </a:p>
        </p:txBody>
      </p:sp>
    </p:spTree>
    <p:extLst>
      <p:ext uri="{BB962C8B-B14F-4D97-AF65-F5344CB8AC3E}">
        <p14:creationId xmlns:p14="http://schemas.microsoft.com/office/powerpoint/2010/main" val="629330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80920" cy="1872208"/>
          </a:xfrm>
        </p:spPr>
        <p:txBody>
          <a:bodyPr>
            <a:normAutofit fontScale="90000"/>
          </a:bodyPr>
          <a:lstStyle/>
          <a:p>
            <a:pPr lvl="1" algn="l" defTabSz="685800" rtl="0">
              <a:lnSpc>
                <a:spcPct val="90000"/>
              </a:lnSpc>
              <a:spcBef>
                <a:spcPct val="0"/>
              </a:spcBef>
            </a:pPr>
            <a:r>
              <a:rPr lang="en-US" sz="4000" b="1" dirty="0" smtClean="0"/>
              <a:t/>
            </a:r>
            <a:br>
              <a:rPr lang="en-US" sz="4000" b="1" dirty="0" smtClean="0"/>
            </a:br>
            <a:r>
              <a:rPr lang="en-US" sz="4000" b="1" dirty="0"/>
              <a:t/>
            </a:r>
            <a:br>
              <a:rPr lang="en-US" sz="4000" b="1" dirty="0"/>
            </a:br>
            <a:r>
              <a:rPr lang="en-US" sz="3600" b="1" dirty="0" smtClean="0">
                <a:solidFill>
                  <a:schemeClr val="tx1"/>
                </a:solidFill>
                <a:latin typeface="+mj-lt"/>
              </a:rPr>
              <a:t>Performance and </a:t>
            </a:r>
            <a:r>
              <a:rPr lang="en-US" sz="3600" b="1" dirty="0" smtClean="0">
                <a:solidFill>
                  <a:schemeClr val="tx1"/>
                </a:solidFill>
                <a:latin typeface="+mj-lt"/>
              </a:rPr>
              <a:t>Complaints</a:t>
            </a:r>
            <a:r>
              <a:rPr lang="en-US" sz="4000" b="1" dirty="0" smtClean="0">
                <a:solidFill>
                  <a:schemeClr val="tx1"/>
                </a:solidFill>
              </a:rPr>
              <a:t/>
            </a:r>
            <a:br>
              <a:rPr lang="en-US" sz="4000" b="1" dirty="0" smtClean="0">
                <a:solidFill>
                  <a:schemeClr val="tx1"/>
                </a:solidFill>
              </a:rPr>
            </a:br>
            <a:r>
              <a:rPr lang="en-US" sz="4000" b="1" dirty="0" smtClean="0">
                <a:solidFill>
                  <a:schemeClr val="tx1"/>
                </a:solidFill>
                <a:latin typeface="+mj-lt"/>
              </a:rPr>
              <a:t>Complaint Resolution Process </a:t>
            </a:r>
            <a:br>
              <a:rPr lang="en-US" sz="4000" b="1" dirty="0" smtClean="0">
                <a:solidFill>
                  <a:schemeClr val="tx1"/>
                </a:solidFill>
                <a:latin typeface="+mj-lt"/>
              </a:rPr>
            </a:br>
            <a:r>
              <a:rPr lang="en-US" sz="4000" b="1" dirty="0" smtClean="0">
                <a:solidFill>
                  <a:schemeClr val="tx1"/>
                </a:solidFill>
                <a:latin typeface="+mj-lt"/>
              </a:rPr>
              <a:t>PTI- PTI customer</a:t>
            </a:r>
            <a:br>
              <a:rPr lang="en-US" sz="4000" b="1" dirty="0" smtClean="0">
                <a:solidFill>
                  <a:schemeClr val="tx1"/>
                </a:solidFill>
                <a:latin typeface="+mj-lt"/>
              </a:rPr>
            </a:br>
            <a:r>
              <a:rPr lang="en-US" sz="4000" b="1" dirty="0" smtClean="0">
                <a:solidFill>
                  <a:schemeClr val="tx1"/>
                </a:solidFill>
              </a:rPr>
              <a:t/>
            </a:r>
            <a:br>
              <a:rPr lang="en-US" sz="4000" b="1" dirty="0" smtClean="0">
                <a:solidFill>
                  <a:schemeClr val="tx1"/>
                </a:solidFill>
              </a:rPr>
            </a:br>
            <a:r>
              <a:rPr lang="en-US" sz="3100" dirty="0" smtClean="0">
                <a:solidFill>
                  <a:schemeClr val="tx1"/>
                </a:solidFill>
                <a:latin typeface="+mj-lt"/>
              </a:rPr>
              <a:t/>
            </a:r>
            <a:br>
              <a:rPr lang="en-US" sz="3100" dirty="0" smtClean="0">
                <a:solidFill>
                  <a:schemeClr val="tx1"/>
                </a:solidFill>
                <a:latin typeface="+mj-lt"/>
              </a:rPr>
            </a:br>
            <a:endParaRPr lang="en-US" sz="4000" b="1" dirty="0">
              <a:solidFill>
                <a:schemeClr val="tx1"/>
              </a:solidFill>
            </a:endParaRPr>
          </a:p>
        </p:txBody>
      </p:sp>
      <p:sp>
        <p:nvSpPr>
          <p:cNvPr id="3" name="Content Placeholder 2"/>
          <p:cNvSpPr>
            <a:spLocks noGrp="1"/>
          </p:cNvSpPr>
          <p:nvPr>
            <p:ph idx="1"/>
          </p:nvPr>
        </p:nvSpPr>
        <p:spPr>
          <a:xfrm>
            <a:off x="914400" y="2420888"/>
            <a:ext cx="7772400" cy="4176464"/>
          </a:xfrm>
        </p:spPr>
        <p:txBody>
          <a:bodyPr>
            <a:normAutofit/>
          </a:bodyPr>
          <a:lstStyle/>
          <a:p>
            <a:pPr marL="205740" lvl="1" indent="-274320">
              <a:spcBef>
                <a:spcPts val="580"/>
              </a:spcBef>
            </a:pPr>
            <a:r>
              <a:rPr lang="en-US" sz="2900" dirty="0" smtClean="0">
                <a:latin typeface="+mj-lt"/>
              </a:rPr>
              <a:t>Very limited role for CSC</a:t>
            </a:r>
          </a:p>
          <a:p>
            <a:pPr marL="548640" lvl="2" indent="-274320">
              <a:spcBef>
                <a:spcPts val="580"/>
              </a:spcBef>
            </a:pPr>
            <a:r>
              <a:rPr lang="en-US" sz="2600" dirty="0">
                <a:latin typeface="+mj-lt"/>
              </a:rPr>
              <a:t>R</a:t>
            </a:r>
            <a:r>
              <a:rPr lang="en-US" sz="2600" dirty="0" smtClean="0">
                <a:latin typeface="+mj-lt"/>
              </a:rPr>
              <a:t>eceive notification of escalations (from PTI or complainant) </a:t>
            </a:r>
          </a:p>
          <a:p>
            <a:pPr marL="548640" lvl="2" indent="-274320">
              <a:spcBef>
                <a:spcPts val="580"/>
              </a:spcBef>
            </a:pPr>
            <a:r>
              <a:rPr lang="en-US" sz="2600" dirty="0">
                <a:latin typeface="+mj-lt"/>
              </a:rPr>
              <a:t>I</a:t>
            </a:r>
            <a:r>
              <a:rPr lang="en-US" sz="2600" dirty="0" smtClean="0">
                <a:latin typeface="+mj-lt"/>
              </a:rPr>
              <a:t>f issue is “systemic or persistent” =&gt; RAP </a:t>
            </a:r>
          </a:p>
          <a:p>
            <a:pPr marL="548640" lvl="2" indent="-274320">
              <a:spcBef>
                <a:spcPts val="580"/>
              </a:spcBef>
            </a:pPr>
            <a:endParaRPr lang="en-US" sz="2600" dirty="0" smtClean="0">
              <a:latin typeface="+mj-lt"/>
            </a:endParaRPr>
          </a:p>
          <a:p>
            <a:pPr marL="171450" lvl="2">
              <a:spcBef>
                <a:spcPts val="750"/>
              </a:spcBef>
            </a:pPr>
            <a:r>
              <a:rPr lang="en-US" sz="2600" dirty="0" smtClean="0">
                <a:latin typeface="+mj-lt"/>
              </a:rPr>
              <a:t>Procedure detailed in IANA Naming Functions Agreement</a:t>
            </a:r>
          </a:p>
          <a:p>
            <a:endParaRPr lang="en-US" sz="5300" dirty="0">
              <a:latin typeface="+mj-lt"/>
            </a:endParaRPr>
          </a:p>
          <a:p>
            <a:endParaRPr lang="en-US" sz="5300" dirty="0" smtClean="0">
              <a:latin typeface="+mj-lt"/>
            </a:endParaRPr>
          </a:p>
          <a:p>
            <a:pPr marL="320040" lvl="1" indent="0">
              <a:buNone/>
            </a:pPr>
            <a:endParaRPr lang="en-US" dirty="0">
              <a:latin typeface="+mj-lt"/>
            </a:endParaRPr>
          </a:p>
        </p:txBody>
      </p:sp>
    </p:spTree>
    <p:extLst>
      <p:ext uri="{BB962C8B-B14F-4D97-AF65-F5344CB8AC3E}">
        <p14:creationId xmlns:p14="http://schemas.microsoft.com/office/powerpoint/2010/main" val="729081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22114"/>
          </a:xfrm>
        </p:spPr>
        <p:txBody>
          <a:bodyPr>
            <a:normAutofit/>
          </a:bodyPr>
          <a:lstStyle/>
          <a:p>
            <a:r>
              <a:rPr lang="en-US" sz="4000" b="1" dirty="0" smtClean="0"/>
              <a:t>Consulting and Informing</a:t>
            </a:r>
            <a:endParaRPr lang="en-US" sz="4000" b="1" dirty="0"/>
          </a:p>
        </p:txBody>
      </p:sp>
      <p:sp>
        <p:nvSpPr>
          <p:cNvPr id="3" name="Content Placeholder 2"/>
          <p:cNvSpPr>
            <a:spLocks noGrp="1"/>
          </p:cNvSpPr>
          <p:nvPr>
            <p:ph idx="1"/>
          </p:nvPr>
        </p:nvSpPr>
        <p:spPr/>
        <p:txBody>
          <a:bodyPr>
            <a:normAutofit/>
          </a:bodyPr>
          <a:lstStyle/>
          <a:p>
            <a:r>
              <a:rPr lang="en-US" sz="3200" dirty="0">
                <a:latin typeface="+mj-lt"/>
              </a:rPr>
              <a:t>PTI </a:t>
            </a:r>
            <a:r>
              <a:rPr lang="en-US" sz="3200" dirty="0" smtClean="0">
                <a:latin typeface="+mj-lt"/>
              </a:rPr>
              <a:t>completed 2016 </a:t>
            </a:r>
            <a:r>
              <a:rPr lang="en-US" sz="3200" dirty="0">
                <a:latin typeface="+mj-lt"/>
              </a:rPr>
              <a:t>customer survey</a:t>
            </a:r>
          </a:p>
          <a:p>
            <a:pPr lvl="1"/>
            <a:r>
              <a:rPr lang="en-US" sz="2800" dirty="0" smtClean="0">
                <a:latin typeface="+mj-lt"/>
              </a:rPr>
              <a:t>Overall, very high satisfaction with PTI</a:t>
            </a:r>
          </a:p>
          <a:p>
            <a:pPr lvl="1"/>
            <a:r>
              <a:rPr lang="en-US" sz="2800" dirty="0" smtClean="0">
                <a:latin typeface="+mj-lt"/>
              </a:rPr>
              <a:t>Next survey: CSC to </a:t>
            </a:r>
            <a:r>
              <a:rPr lang="en-US" sz="2800" dirty="0">
                <a:latin typeface="+mj-lt"/>
              </a:rPr>
              <a:t>work with </a:t>
            </a:r>
            <a:r>
              <a:rPr lang="en-US" sz="2800" dirty="0" smtClean="0">
                <a:latin typeface="+mj-lt"/>
              </a:rPr>
              <a:t>PTI </a:t>
            </a:r>
            <a:r>
              <a:rPr lang="en-US" sz="2800" dirty="0">
                <a:latin typeface="+mj-lt"/>
              </a:rPr>
              <a:t>to improve the response </a:t>
            </a:r>
            <a:r>
              <a:rPr lang="en-US" sz="2800" dirty="0" smtClean="0">
                <a:latin typeface="+mj-lt"/>
              </a:rPr>
              <a:t>rate</a:t>
            </a:r>
          </a:p>
          <a:p>
            <a:pPr lvl="1"/>
            <a:endParaRPr lang="en-US" sz="2800" dirty="0" smtClean="0">
              <a:latin typeface="+mj-lt"/>
            </a:endParaRPr>
          </a:p>
          <a:p>
            <a:r>
              <a:rPr lang="en-US" sz="3200" dirty="0">
                <a:latin typeface="+mj-lt"/>
              </a:rPr>
              <a:t>Informing community</a:t>
            </a:r>
          </a:p>
          <a:p>
            <a:pPr lvl="1"/>
            <a:r>
              <a:rPr lang="en-US" sz="2600" dirty="0">
                <a:latin typeface="+mj-lt"/>
              </a:rPr>
              <a:t>Dashboard launched</a:t>
            </a:r>
          </a:p>
          <a:p>
            <a:pPr lvl="1"/>
            <a:r>
              <a:rPr lang="en-US" sz="2600" dirty="0">
                <a:latin typeface="+mj-lt"/>
              </a:rPr>
              <a:t>Monthly reports</a:t>
            </a:r>
          </a:p>
          <a:p>
            <a:pPr lvl="1"/>
            <a:r>
              <a:rPr lang="en-US" sz="2600" dirty="0">
                <a:latin typeface="+mj-lt"/>
              </a:rPr>
              <a:t>Presentations to ICANN community</a:t>
            </a:r>
          </a:p>
          <a:p>
            <a:endParaRPr lang="en-US" sz="5100" dirty="0"/>
          </a:p>
          <a:p>
            <a:endParaRPr lang="en-US" dirty="0"/>
          </a:p>
        </p:txBody>
      </p:sp>
    </p:spTree>
    <p:extLst>
      <p:ext uri="{BB962C8B-B14F-4D97-AF65-F5344CB8AC3E}">
        <p14:creationId xmlns:p14="http://schemas.microsoft.com/office/powerpoint/2010/main" val="1133281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22114"/>
          </a:xfrm>
        </p:spPr>
        <p:txBody>
          <a:bodyPr>
            <a:normAutofit/>
          </a:bodyPr>
          <a:lstStyle/>
          <a:p>
            <a:r>
              <a:rPr lang="en-US" sz="4000" b="1" dirty="0" smtClean="0"/>
              <a:t>Upcoming </a:t>
            </a:r>
            <a:r>
              <a:rPr lang="en-US" sz="4000" b="1" dirty="0"/>
              <a:t>Work </a:t>
            </a:r>
            <a:endParaRPr lang="en-CA" sz="4000" b="1" dirty="0"/>
          </a:p>
        </p:txBody>
      </p:sp>
      <p:sp>
        <p:nvSpPr>
          <p:cNvPr id="3" name="Content Placeholder 2"/>
          <p:cNvSpPr>
            <a:spLocks noGrp="1"/>
          </p:cNvSpPr>
          <p:nvPr>
            <p:ph idx="1"/>
          </p:nvPr>
        </p:nvSpPr>
        <p:spPr>
          <a:xfrm>
            <a:off x="914400" y="1447800"/>
            <a:ext cx="7772400" cy="4789512"/>
          </a:xfrm>
        </p:spPr>
        <p:txBody>
          <a:bodyPr>
            <a:noAutofit/>
          </a:bodyPr>
          <a:lstStyle/>
          <a:p>
            <a:r>
              <a:rPr lang="en-CA" sz="3200" dirty="0" smtClean="0">
                <a:latin typeface="+mj-lt"/>
              </a:rPr>
              <a:t>Community Consultation together PTI  </a:t>
            </a:r>
            <a:r>
              <a:rPr lang="en-CA" sz="3200" dirty="0">
                <a:latin typeface="+mj-lt"/>
              </a:rPr>
              <a:t>on PTI </a:t>
            </a:r>
            <a:r>
              <a:rPr lang="en-CA" sz="3200" dirty="0" smtClean="0">
                <a:latin typeface="+mj-lt"/>
              </a:rPr>
              <a:t>performance </a:t>
            </a:r>
            <a:r>
              <a:rPr lang="en-CA" sz="3200" dirty="0" smtClean="0">
                <a:latin typeface="+mj-lt"/>
              </a:rPr>
              <a:t>(Surveys, community consultations</a:t>
            </a:r>
          </a:p>
          <a:p>
            <a:r>
              <a:rPr lang="en-CA" sz="3200" dirty="0" smtClean="0">
                <a:latin typeface="+mj-lt"/>
              </a:rPr>
              <a:t>Review </a:t>
            </a:r>
            <a:r>
              <a:rPr lang="en-CA" sz="3200" dirty="0">
                <a:latin typeface="+mj-lt"/>
              </a:rPr>
              <a:t>of Processing times for emergency </a:t>
            </a:r>
            <a:r>
              <a:rPr lang="en-CA" sz="3200" dirty="0" smtClean="0">
                <a:latin typeface="+mj-lt"/>
              </a:rPr>
              <a:t>requests </a:t>
            </a:r>
            <a:endParaRPr lang="en-CA" sz="3200" dirty="0" smtClean="0">
              <a:latin typeface="+mj-lt"/>
            </a:endParaRPr>
          </a:p>
          <a:p>
            <a:r>
              <a:rPr lang="en-CA" sz="3200" dirty="0" smtClean="0">
                <a:latin typeface="+mj-lt"/>
              </a:rPr>
              <a:t>Evolve Internal Procedures </a:t>
            </a:r>
          </a:p>
          <a:p>
            <a:pPr lvl="1"/>
            <a:r>
              <a:rPr lang="en-CA" sz="2800" dirty="0" smtClean="0">
                <a:latin typeface="+mj-lt"/>
              </a:rPr>
              <a:t>For example procedure for handling complaints</a:t>
            </a:r>
            <a:endParaRPr lang="en-CA" sz="2800" dirty="0">
              <a:latin typeface="+mj-lt"/>
            </a:endParaRPr>
          </a:p>
          <a:p>
            <a:r>
              <a:rPr lang="en-CA" sz="3200" dirty="0" smtClean="0">
                <a:latin typeface="+mj-lt"/>
              </a:rPr>
              <a:t>Review </a:t>
            </a:r>
            <a:r>
              <a:rPr lang="en-CA" sz="3200" dirty="0">
                <a:latin typeface="+mj-lt"/>
              </a:rPr>
              <a:t>transition plan ( once every 5 years</a:t>
            </a:r>
            <a:r>
              <a:rPr lang="en-CA" sz="3200" dirty="0" smtClean="0">
                <a:latin typeface="+mj-lt"/>
              </a:rPr>
              <a:t>)</a:t>
            </a:r>
          </a:p>
          <a:p>
            <a:r>
              <a:rPr lang="en-CA" sz="3200" dirty="0">
                <a:latin typeface="+mj-lt"/>
              </a:rPr>
              <a:t>Request </a:t>
            </a:r>
            <a:r>
              <a:rPr lang="en-CA" sz="3200" dirty="0" smtClean="0">
                <a:latin typeface="+mj-lt"/>
              </a:rPr>
              <a:t>a review </a:t>
            </a:r>
            <a:r>
              <a:rPr lang="en-CA" sz="3200" dirty="0">
                <a:latin typeface="+mj-lt"/>
              </a:rPr>
              <a:t>or change of </a:t>
            </a:r>
            <a:r>
              <a:rPr lang="en-CA" sz="3200" dirty="0" smtClean="0">
                <a:latin typeface="+mj-lt"/>
              </a:rPr>
              <a:t>SLE’s</a:t>
            </a:r>
          </a:p>
          <a:p>
            <a:pPr lvl="1"/>
            <a:r>
              <a:rPr lang="en-CA" sz="2800" dirty="0">
                <a:latin typeface="+mj-lt"/>
              </a:rPr>
              <a:t>U</a:t>
            </a:r>
            <a:r>
              <a:rPr lang="en-CA" sz="2800" dirty="0" smtClean="0">
                <a:latin typeface="+mj-lt"/>
              </a:rPr>
              <a:t>pdated </a:t>
            </a:r>
            <a:r>
              <a:rPr lang="en-CA" sz="2800" dirty="0" smtClean="0">
                <a:latin typeface="+mj-lt"/>
              </a:rPr>
              <a:t>SLE’s to be approved by </a:t>
            </a:r>
            <a:r>
              <a:rPr lang="en-CA" sz="2800" dirty="0" err="1" smtClean="0">
                <a:latin typeface="+mj-lt"/>
              </a:rPr>
              <a:t>ccNSO</a:t>
            </a:r>
            <a:r>
              <a:rPr lang="en-CA" sz="2800" dirty="0" smtClean="0">
                <a:latin typeface="+mj-lt"/>
              </a:rPr>
              <a:t> and GNSO</a:t>
            </a:r>
            <a:r>
              <a:rPr lang="en-CA" sz="2800" dirty="0">
                <a:latin typeface="+mj-lt"/>
              </a:rPr>
              <a:t>	</a:t>
            </a:r>
          </a:p>
        </p:txBody>
      </p:sp>
    </p:spTree>
    <p:extLst>
      <p:ext uri="{BB962C8B-B14F-4D97-AF65-F5344CB8AC3E}">
        <p14:creationId xmlns:p14="http://schemas.microsoft.com/office/powerpoint/2010/main" val="2214642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352928" cy="850106"/>
          </a:xfrm>
        </p:spPr>
        <p:txBody>
          <a:bodyPr>
            <a:noAutofit/>
          </a:bodyPr>
          <a:lstStyle/>
          <a:p>
            <a:r>
              <a:rPr lang="en-US" sz="4000" b="1" dirty="0"/>
              <a:t>Upcoming Work </a:t>
            </a:r>
            <a:r>
              <a:rPr lang="en-US" sz="4000" b="1" dirty="0" smtClean="0"/>
              <a:t>– </a:t>
            </a:r>
            <a:br>
              <a:rPr lang="en-US" sz="4000" b="1" dirty="0" smtClean="0"/>
            </a:br>
            <a:r>
              <a:rPr lang="en-US" sz="4000" b="1" dirty="0" smtClean="0"/>
              <a:t>Community Led Reviews</a:t>
            </a:r>
            <a:endParaRPr lang="en-US" sz="4000" b="1" dirty="0"/>
          </a:p>
        </p:txBody>
      </p:sp>
      <p:sp>
        <p:nvSpPr>
          <p:cNvPr id="3" name="Content Placeholder 2"/>
          <p:cNvSpPr>
            <a:spLocks noGrp="1"/>
          </p:cNvSpPr>
          <p:nvPr>
            <p:ph idx="1"/>
          </p:nvPr>
        </p:nvSpPr>
        <p:spPr>
          <a:xfrm>
            <a:off x="611560" y="1484784"/>
            <a:ext cx="8075240" cy="4968552"/>
          </a:xfrm>
        </p:spPr>
        <p:txBody>
          <a:bodyPr>
            <a:normAutofit fontScale="55000" lnSpcReduction="20000"/>
          </a:bodyPr>
          <a:lstStyle/>
          <a:p>
            <a:r>
              <a:rPr lang="en-US" sz="4500" dirty="0" smtClean="0">
                <a:latin typeface="+mj-lt"/>
              </a:rPr>
              <a:t>First CSC Charter review </a:t>
            </a:r>
            <a:endParaRPr lang="en-US" sz="4500" dirty="0">
              <a:latin typeface="+mj-lt"/>
            </a:endParaRPr>
          </a:p>
          <a:p>
            <a:pPr lvl="1"/>
            <a:r>
              <a:rPr lang="en-US" sz="3200" dirty="0" smtClean="0">
                <a:latin typeface="+mj-lt"/>
              </a:rPr>
              <a:t>Start of review October 2017</a:t>
            </a:r>
          </a:p>
          <a:p>
            <a:pPr lvl="1"/>
            <a:r>
              <a:rPr lang="en-US" sz="3200" dirty="0" smtClean="0">
                <a:latin typeface="+mj-lt"/>
              </a:rPr>
              <a:t>Committee </a:t>
            </a:r>
            <a:r>
              <a:rPr lang="en-US" sz="3200" dirty="0" err="1" smtClean="0">
                <a:latin typeface="+mj-lt"/>
              </a:rPr>
              <a:t>ccNSO</a:t>
            </a:r>
            <a:r>
              <a:rPr lang="en-US" sz="3200" dirty="0" smtClean="0">
                <a:latin typeface="+mj-lt"/>
              </a:rPr>
              <a:t> and </a:t>
            </a:r>
            <a:r>
              <a:rPr lang="en-US" sz="3200" dirty="0" err="1" smtClean="0">
                <a:latin typeface="+mj-lt"/>
              </a:rPr>
              <a:t>RySG</a:t>
            </a:r>
            <a:endParaRPr lang="en-US" sz="3200" dirty="0" smtClean="0">
              <a:latin typeface="+mj-lt"/>
            </a:endParaRPr>
          </a:p>
          <a:p>
            <a:pPr lvl="1"/>
            <a:r>
              <a:rPr lang="en-US" sz="3200" dirty="0" smtClean="0">
                <a:latin typeface="+mj-lt"/>
              </a:rPr>
              <a:t>Any changes to </a:t>
            </a:r>
            <a:r>
              <a:rPr lang="en-US" sz="3200" dirty="0">
                <a:latin typeface="+mj-lt"/>
              </a:rPr>
              <a:t>be agreed by GNSO and </a:t>
            </a:r>
            <a:r>
              <a:rPr lang="en-US" sz="3200" dirty="0" err="1" smtClean="0">
                <a:latin typeface="+mj-lt"/>
              </a:rPr>
              <a:t>ccNSO</a:t>
            </a:r>
            <a:endParaRPr lang="en-US" sz="3200" dirty="0" smtClean="0">
              <a:latin typeface="+mj-lt"/>
            </a:endParaRPr>
          </a:p>
          <a:p>
            <a:pPr lvl="1"/>
            <a:endParaRPr lang="en-US" sz="3800" dirty="0">
              <a:latin typeface="+mj-lt"/>
            </a:endParaRPr>
          </a:p>
          <a:p>
            <a:r>
              <a:rPr lang="en-US" sz="4500" dirty="0" smtClean="0">
                <a:latin typeface="+mj-lt"/>
              </a:rPr>
              <a:t>SLE review, in particular change of service level targets </a:t>
            </a:r>
          </a:p>
          <a:p>
            <a:pPr lvl="1"/>
            <a:r>
              <a:rPr lang="en-US" sz="3200" dirty="0" smtClean="0">
                <a:latin typeface="+mj-lt"/>
              </a:rPr>
              <a:t>Recommendations from </a:t>
            </a:r>
            <a:r>
              <a:rPr lang="en-US" sz="3200" dirty="0" smtClean="0">
                <a:latin typeface="+mj-lt"/>
              </a:rPr>
              <a:t>CSC to </a:t>
            </a:r>
            <a:r>
              <a:rPr lang="en-US" sz="3200" dirty="0" smtClean="0">
                <a:latin typeface="+mj-lt"/>
              </a:rPr>
              <a:t>GNSO and CCNSO</a:t>
            </a:r>
          </a:p>
          <a:p>
            <a:pPr lvl="1"/>
            <a:r>
              <a:rPr lang="en-US" sz="3200" dirty="0" smtClean="0">
                <a:latin typeface="+mj-lt"/>
              </a:rPr>
              <a:t>Changes Needs to be agreed by GNSO and </a:t>
            </a:r>
            <a:r>
              <a:rPr lang="en-US" sz="3200" dirty="0" err="1" smtClean="0">
                <a:latin typeface="+mj-lt"/>
              </a:rPr>
              <a:t>ccNSO</a:t>
            </a:r>
            <a:endParaRPr lang="en-US" sz="3200" dirty="0" smtClean="0">
              <a:latin typeface="+mj-lt"/>
            </a:endParaRPr>
          </a:p>
          <a:p>
            <a:pPr lvl="1"/>
            <a:endParaRPr lang="en-CA" sz="3800" dirty="0">
              <a:latin typeface="+mj-lt"/>
            </a:endParaRPr>
          </a:p>
          <a:p>
            <a:pPr>
              <a:buFont typeface="Arial" charset="0"/>
              <a:buChar char="•"/>
            </a:pPr>
            <a:r>
              <a:rPr lang="en-CA" sz="4500" dirty="0" smtClean="0">
                <a:latin typeface="+mj-lt"/>
              </a:rPr>
              <a:t>Effectiveness review CSC – October 2018</a:t>
            </a:r>
            <a:endParaRPr lang="en-CA" dirty="0">
              <a:latin typeface="+mj-lt"/>
            </a:endParaRPr>
          </a:p>
          <a:p>
            <a:pPr lvl="1"/>
            <a:r>
              <a:rPr lang="en-CA" sz="2900" dirty="0" smtClean="0">
                <a:latin typeface="+mj-lt"/>
              </a:rPr>
              <a:t>Method to be determined by </a:t>
            </a:r>
            <a:r>
              <a:rPr lang="en-CA" sz="2900" dirty="0" err="1" smtClean="0">
                <a:latin typeface="+mj-lt"/>
              </a:rPr>
              <a:t>ccNSO</a:t>
            </a:r>
            <a:r>
              <a:rPr lang="en-CA" sz="2900" dirty="0" smtClean="0">
                <a:latin typeface="+mj-lt"/>
              </a:rPr>
              <a:t> and GNSO</a:t>
            </a:r>
          </a:p>
          <a:p>
            <a:pPr lvl="1"/>
            <a:endParaRPr lang="en-CA" sz="3600" dirty="0" smtClean="0">
              <a:latin typeface="+mj-lt"/>
            </a:endParaRPr>
          </a:p>
          <a:p>
            <a:r>
              <a:rPr lang="en-CA" sz="3600" dirty="0" smtClean="0">
                <a:latin typeface="+mj-lt"/>
              </a:rPr>
              <a:t>IANA Function Review– to begin in fall of 2018, CSC </a:t>
            </a:r>
            <a:r>
              <a:rPr lang="en-CA" sz="3600" dirty="0">
                <a:latin typeface="+mj-lt"/>
              </a:rPr>
              <a:t>to provide </a:t>
            </a:r>
            <a:r>
              <a:rPr lang="en-CA" sz="3600" dirty="0" smtClean="0">
                <a:latin typeface="+mj-lt"/>
              </a:rPr>
              <a:t>liaison </a:t>
            </a:r>
          </a:p>
          <a:p>
            <a:pPr marL="0" indent="0">
              <a:buNone/>
            </a:pPr>
            <a:endParaRPr lang="en-CA" dirty="0" smtClean="0">
              <a:latin typeface="+mj-lt"/>
            </a:endParaRPr>
          </a:p>
          <a:p>
            <a:r>
              <a:rPr lang="en-CA" sz="3600" dirty="0" smtClean="0">
                <a:latin typeface="+mj-lt"/>
              </a:rPr>
              <a:t>In case of Special IFRT – on demand, CSC to provide liaison</a:t>
            </a:r>
          </a:p>
          <a:p>
            <a:endParaRPr lang="en-US" dirty="0" smtClean="0"/>
          </a:p>
          <a:p>
            <a:endParaRPr lang="en-US" dirty="0"/>
          </a:p>
        </p:txBody>
      </p:sp>
    </p:spTree>
    <p:extLst>
      <p:ext uri="{BB962C8B-B14F-4D97-AF65-F5344CB8AC3E}">
        <p14:creationId xmlns:p14="http://schemas.microsoft.com/office/powerpoint/2010/main" val="792533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Summary</a:t>
            </a:r>
            <a:endParaRPr lang="en-CA" sz="4000" b="1" dirty="0"/>
          </a:p>
        </p:txBody>
      </p:sp>
      <p:sp>
        <p:nvSpPr>
          <p:cNvPr id="3" name="Content Placeholder 2"/>
          <p:cNvSpPr>
            <a:spLocks noGrp="1"/>
          </p:cNvSpPr>
          <p:nvPr>
            <p:ph idx="1"/>
          </p:nvPr>
        </p:nvSpPr>
        <p:spPr>
          <a:xfrm>
            <a:off x="914400" y="1447800"/>
            <a:ext cx="7772400" cy="4933528"/>
          </a:xfrm>
        </p:spPr>
        <p:txBody>
          <a:bodyPr>
            <a:normAutofit/>
          </a:bodyPr>
          <a:lstStyle/>
          <a:p>
            <a:r>
              <a:rPr lang="en-CA" dirty="0" smtClean="0">
                <a:latin typeface="+mj-lt"/>
              </a:rPr>
              <a:t>PTI performance is extremely good - some </a:t>
            </a:r>
            <a:r>
              <a:rPr lang="en-CA" dirty="0" smtClean="0">
                <a:latin typeface="+mj-lt"/>
              </a:rPr>
              <a:t>minor metrics missed, </a:t>
            </a:r>
            <a:r>
              <a:rPr lang="en-CA" dirty="0" smtClean="0">
                <a:latin typeface="+mj-lt"/>
              </a:rPr>
              <a:t>no customer service </a:t>
            </a:r>
            <a:r>
              <a:rPr lang="en-CA" dirty="0" smtClean="0">
                <a:latin typeface="+mj-lt"/>
              </a:rPr>
              <a:t>impact nor </a:t>
            </a:r>
            <a:r>
              <a:rPr lang="en-CA" dirty="0" smtClean="0">
                <a:latin typeface="+mj-lt"/>
              </a:rPr>
              <a:t>operational problems</a:t>
            </a:r>
          </a:p>
          <a:p>
            <a:endParaRPr lang="en-CA" dirty="0" smtClean="0">
              <a:latin typeface="+mj-lt"/>
            </a:endParaRPr>
          </a:p>
          <a:p>
            <a:r>
              <a:rPr lang="en-CA" dirty="0" smtClean="0">
                <a:latin typeface="+mj-lt"/>
              </a:rPr>
              <a:t>CSC is coming together as a committee and is working through its ‘to do list’ on ‘as needed’ basis</a:t>
            </a:r>
          </a:p>
          <a:p>
            <a:endParaRPr lang="en-CA" dirty="0" smtClean="0">
              <a:latin typeface="+mj-lt"/>
            </a:endParaRPr>
          </a:p>
          <a:p>
            <a:r>
              <a:rPr lang="en-CA" dirty="0" smtClean="0">
                <a:latin typeface="+mj-lt"/>
              </a:rPr>
              <a:t>The whole process is working very well</a:t>
            </a:r>
          </a:p>
          <a:p>
            <a:pPr lvl="1"/>
            <a:r>
              <a:rPr lang="en-CA" dirty="0" smtClean="0">
                <a:latin typeface="+mj-lt"/>
              </a:rPr>
              <a:t>problem areas are being identified immediately and corrective measures being developed cooperatively</a:t>
            </a:r>
          </a:p>
          <a:p>
            <a:pPr lvl="1"/>
            <a:r>
              <a:rPr lang="en-CA" dirty="0" smtClean="0">
                <a:latin typeface="+mj-lt"/>
              </a:rPr>
              <a:t>areas where SLE’s may be too restrictive are also coming out</a:t>
            </a:r>
          </a:p>
          <a:p>
            <a:pPr lvl="1"/>
            <a:endParaRPr lang="en-CA" dirty="0" smtClean="0">
              <a:latin typeface="+mj-lt"/>
            </a:endParaRPr>
          </a:p>
          <a:p>
            <a:r>
              <a:rPr lang="en-CA" dirty="0" smtClean="0">
                <a:latin typeface="+mj-lt"/>
              </a:rPr>
              <a:t>ICANN community needs to begin to plan to play their role for </a:t>
            </a:r>
            <a:r>
              <a:rPr lang="en-CA" dirty="0" smtClean="0">
                <a:latin typeface="+mj-lt"/>
              </a:rPr>
              <a:t>reviews </a:t>
            </a:r>
            <a:endParaRPr lang="en-CA" dirty="0" smtClean="0">
              <a:latin typeface="+mj-lt"/>
            </a:endParaRPr>
          </a:p>
          <a:p>
            <a:pPr lvl="1"/>
            <a:r>
              <a:rPr lang="en-CA" dirty="0" smtClean="0">
                <a:latin typeface="+mj-lt"/>
              </a:rPr>
              <a:t>GNSO and ccNSO need to begin process for CSC Charter review to commence October 2017 </a:t>
            </a:r>
          </a:p>
          <a:p>
            <a:pPr marL="0" indent="0">
              <a:buNone/>
            </a:pPr>
            <a:endParaRPr lang="en-CA" dirty="0"/>
          </a:p>
        </p:txBody>
      </p:sp>
    </p:spTree>
    <p:extLst>
      <p:ext uri="{BB962C8B-B14F-4D97-AF65-F5344CB8AC3E}">
        <p14:creationId xmlns:p14="http://schemas.microsoft.com/office/powerpoint/2010/main" val="2309896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
            </a:r>
            <a:br>
              <a:rPr lang="en-CA" dirty="0" smtClean="0"/>
            </a:br>
            <a:r>
              <a:rPr lang="en-CA" sz="4000" b="1" dirty="0" smtClean="0"/>
              <a:t>Who are we?</a:t>
            </a:r>
            <a:endParaRPr lang="en-CA" sz="4000" b="1" dirty="0"/>
          </a:p>
        </p:txBody>
      </p:sp>
      <p:sp>
        <p:nvSpPr>
          <p:cNvPr id="3" name="Content Placeholder 2"/>
          <p:cNvSpPr>
            <a:spLocks noGrp="1"/>
          </p:cNvSpPr>
          <p:nvPr>
            <p:ph idx="1"/>
          </p:nvPr>
        </p:nvSpPr>
        <p:spPr/>
        <p:txBody>
          <a:bodyPr>
            <a:normAutofit/>
          </a:bodyPr>
          <a:lstStyle/>
          <a:p>
            <a:pPr marL="0" indent="0">
              <a:buNone/>
            </a:pPr>
            <a:r>
              <a:rPr lang="en-CA" sz="2800" dirty="0" smtClean="0"/>
              <a:t>2 </a:t>
            </a:r>
            <a:r>
              <a:rPr lang="en-CA" sz="2800" dirty="0" err="1" smtClean="0">
                <a:latin typeface="+mj-lt"/>
              </a:rPr>
              <a:t>gTLD</a:t>
            </a:r>
            <a:r>
              <a:rPr lang="en-CA" sz="2800" dirty="0" smtClean="0">
                <a:latin typeface="+mj-lt"/>
              </a:rPr>
              <a:t> members, appointed by </a:t>
            </a:r>
            <a:r>
              <a:rPr lang="en-CA" sz="2800" dirty="0" err="1" smtClean="0">
                <a:latin typeface="+mj-lt"/>
              </a:rPr>
              <a:t>RySG</a:t>
            </a:r>
            <a:endParaRPr lang="en-CA" sz="2800" dirty="0" smtClean="0">
              <a:latin typeface="+mj-lt"/>
            </a:endParaRPr>
          </a:p>
          <a:p>
            <a:pPr lvl="1"/>
            <a:r>
              <a:rPr lang="en-CA" sz="2400" dirty="0" err="1" smtClean="0">
                <a:latin typeface="+mj-lt"/>
              </a:rPr>
              <a:t>Kal</a:t>
            </a:r>
            <a:r>
              <a:rPr lang="en-CA" sz="2400" dirty="0" smtClean="0">
                <a:latin typeface="+mj-lt"/>
              </a:rPr>
              <a:t> </a:t>
            </a:r>
            <a:r>
              <a:rPr lang="en-CA" sz="2400" dirty="0" err="1" smtClean="0">
                <a:latin typeface="+mj-lt"/>
              </a:rPr>
              <a:t>Feher</a:t>
            </a:r>
            <a:r>
              <a:rPr lang="en-CA" sz="2400" dirty="0" smtClean="0">
                <a:latin typeface="+mj-lt"/>
              </a:rPr>
              <a:t> and Elaine </a:t>
            </a:r>
            <a:r>
              <a:rPr lang="en-CA" sz="2400" dirty="0" err="1" smtClean="0">
                <a:latin typeface="+mj-lt"/>
              </a:rPr>
              <a:t>Pruis</a:t>
            </a:r>
            <a:endParaRPr lang="en-CA" sz="2400" dirty="0" smtClean="0">
              <a:latin typeface="+mj-lt"/>
            </a:endParaRPr>
          </a:p>
          <a:p>
            <a:pPr marL="0" indent="0">
              <a:buNone/>
            </a:pPr>
            <a:r>
              <a:rPr lang="en-CA" sz="2800" dirty="0" smtClean="0">
                <a:latin typeface="+mj-lt"/>
              </a:rPr>
              <a:t>2 </a:t>
            </a:r>
            <a:r>
              <a:rPr lang="en-CA" sz="2800" dirty="0" err="1" smtClean="0">
                <a:latin typeface="+mj-lt"/>
              </a:rPr>
              <a:t>ccTLD</a:t>
            </a:r>
            <a:r>
              <a:rPr lang="en-CA" sz="2800" dirty="0" smtClean="0">
                <a:latin typeface="+mj-lt"/>
              </a:rPr>
              <a:t> members, appointed by ccNSO</a:t>
            </a:r>
          </a:p>
          <a:p>
            <a:pPr lvl="1"/>
            <a:r>
              <a:rPr lang="en-CA" sz="2400" dirty="0" smtClean="0">
                <a:latin typeface="+mj-lt"/>
              </a:rPr>
              <a:t>Jay Daley and Byron Holland (chair)</a:t>
            </a:r>
            <a:endParaRPr lang="en-CA" sz="2400" dirty="0">
              <a:latin typeface="+mj-lt"/>
            </a:endParaRPr>
          </a:p>
          <a:p>
            <a:pPr marL="0" indent="0">
              <a:buNone/>
            </a:pPr>
            <a:r>
              <a:rPr lang="en-CA" sz="2800" dirty="0" smtClean="0">
                <a:latin typeface="+mj-lt"/>
              </a:rPr>
              <a:t>1 member non-</a:t>
            </a:r>
            <a:r>
              <a:rPr lang="en-CA" sz="2800" dirty="0" err="1" smtClean="0">
                <a:latin typeface="+mj-lt"/>
              </a:rPr>
              <a:t>ccTLD</a:t>
            </a:r>
            <a:r>
              <a:rPr lang="en-CA" sz="2800" dirty="0">
                <a:latin typeface="+mj-lt"/>
              </a:rPr>
              <a:t> </a:t>
            </a:r>
            <a:r>
              <a:rPr lang="en-CA" sz="2800" dirty="0" smtClean="0">
                <a:latin typeface="+mj-lt"/>
              </a:rPr>
              <a:t>or </a:t>
            </a:r>
            <a:r>
              <a:rPr lang="en-CA" sz="2800" dirty="0" err="1" smtClean="0">
                <a:latin typeface="+mj-lt"/>
              </a:rPr>
              <a:t>gTLD</a:t>
            </a:r>
            <a:r>
              <a:rPr lang="en-CA" sz="2800" dirty="0" smtClean="0">
                <a:latin typeface="+mj-lt"/>
              </a:rPr>
              <a:t> – none appointed</a:t>
            </a:r>
          </a:p>
          <a:p>
            <a:pPr marL="0" indent="0">
              <a:buNone/>
            </a:pPr>
            <a:r>
              <a:rPr lang="en-CA" sz="2800" dirty="0" smtClean="0">
                <a:latin typeface="+mj-lt"/>
              </a:rPr>
              <a:t>6 Liaisons, appointed by their organizations:</a:t>
            </a:r>
          </a:p>
          <a:p>
            <a:pPr lvl="1"/>
            <a:r>
              <a:rPr lang="en-CA" sz="2400" dirty="0">
                <a:latin typeface="+mj-lt"/>
              </a:rPr>
              <a:t>Mohamed El Bashir (ALAC), Jeff </a:t>
            </a:r>
            <a:r>
              <a:rPr lang="en-CA" sz="2400" dirty="0" err="1" smtClean="0">
                <a:latin typeface="+mj-lt"/>
              </a:rPr>
              <a:t>Bedser</a:t>
            </a:r>
            <a:r>
              <a:rPr lang="en-CA" sz="2400" dirty="0" smtClean="0">
                <a:latin typeface="+mj-lt"/>
              </a:rPr>
              <a:t> (SSAC), </a:t>
            </a:r>
            <a:r>
              <a:rPr lang="en-CA" sz="2400" dirty="0" smtClean="0">
                <a:latin typeface="+mj-lt"/>
              </a:rPr>
              <a:t>James </a:t>
            </a:r>
            <a:r>
              <a:rPr lang="en-CA" sz="2400" dirty="0" smtClean="0">
                <a:latin typeface="+mj-lt"/>
              </a:rPr>
              <a:t>Gannon (GNSO - Non-Registry), </a:t>
            </a:r>
            <a:r>
              <a:rPr lang="en-CA" sz="2400" dirty="0">
                <a:solidFill>
                  <a:prstClr val="black"/>
                </a:solidFill>
                <a:latin typeface="+mj-lt"/>
              </a:rPr>
              <a:t>Elise </a:t>
            </a:r>
            <a:r>
              <a:rPr lang="en-CA" sz="2400" dirty="0" err="1">
                <a:solidFill>
                  <a:prstClr val="black"/>
                </a:solidFill>
                <a:latin typeface="+mj-lt"/>
              </a:rPr>
              <a:t>Lindeberg</a:t>
            </a:r>
            <a:r>
              <a:rPr lang="en-CA" sz="2400" dirty="0">
                <a:solidFill>
                  <a:prstClr val="black"/>
                </a:solidFill>
                <a:latin typeface="+mj-lt"/>
              </a:rPr>
              <a:t>, (</a:t>
            </a:r>
            <a:r>
              <a:rPr lang="en-CA" sz="2400" dirty="0" smtClean="0">
                <a:solidFill>
                  <a:prstClr val="black"/>
                </a:solidFill>
                <a:latin typeface="+mj-lt"/>
              </a:rPr>
              <a:t>GAC), </a:t>
            </a:r>
            <a:r>
              <a:rPr lang="en-CA" sz="2400" dirty="0" smtClean="0">
                <a:solidFill>
                  <a:prstClr val="black"/>
                </a:solidFill>
                <a:latin typeface="+mj-lt"/>
              </a:rPr>
              <a:t>Lars-Johan </a:t>
            </a:r>
            <a:r>
              <a:rPr lang="en-CA" sz="2400" dirty="0" smtClean="0">
                <a:solidFill>
                  <a:prstClr val="black"/>
                </a:solidFill>
                <a:latin typeface="+mj-lt"/>
              </a:rPr>
              <a:t>Liman (</a:t>
            </a:r>
            <a:r>
              <a:rPr lang="en-CA" sz="2400" dirty="0" smtClean="0">
                <a:solidFill>
                  <a:prstClr val="black"/>
                </a:solidFill>
                <a:latin typeface="+mj-lt"/>
              </a:rPr>
              <a:t>RSSAC)</a:t>
            </a:r>
          </a:p>
          <a:p>
            <a:pPr lvl="1"/>
            <a:r>
              <a:rPr lang="en-CA" sz="2400" dirty="0" smtClean="0">
                <a:latin typeface="+mj-lt"/>
              </a:rPr>
              <a:t>Elise </a:t>
            </a:r>
            <a:r>
              <a:rPr lang="en-CA" sz="2400" dirty="0" err="1" smtClean="0">
                <a:latin typeface="+mj-lt"/>
              </a:rPr>
              <a:t>Gerich</a:t>
            </a:r>
            <a:r>
              <a:rPr lang="en-CA" sz="2400" dirty="0" smtClean="0">
                <a:latin typeface="+mj-lt"/>
              </a:rPr>
              <a:t> (PTI)</a:t>
            </a:r>
          </a:p>
          <a:p>
            <a:pPr lvl="1"/>
            <a:endParaRPr lang="en-CA" dirty="0" smtClean="0"/>
          </a:p>
        </p:txBody>
      </p:sp>
    </p:spTree>
    <p:extLst>
      <p:ext uri="{BB962C8B-B14F-4D97-AF65-F5344CB8AC3E}">
        <p14:creationId xmlns:p14="http://schemas.microsoft.com/office/powerpoint/2010/main" val="2782744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What do we do?</a:t>
            </a:r>
            <a:endParaRPr lang="en-CA" sz="4000" b="1" dirty="0"/>
          </a:p>
        </p:txBody>
      </p:sp>
      <p:sp>
        <p:nvSpPr>
          <p:cNvPr id="3" name="Content Placeholder 2"/>
          <p:cNvSpPr>
            <a:spLocks noGrp="1"/>
          </p:cNvSpPr>
          <p:nvPr>
            <p:ph idx="1"/>
          </p:nvPr>
        </p:nvSpPr>
        <p:spPr/>
        <p:txBody>
          <a:bodyPr>
            <a:normAutofit/>
          </a:bodyPr>
          <a:lstStyle/>
          <a:p>
            <a:endParaRPr lang="en-CA" sz="3600" dirty="0"/>
          </a:p>
          <a:p>
            <a:pPr lvl="1"/>
            <a:r>
              <a:rPr lang="en-CA" sz="3600" dirty="0" smtClean="0">
                <a:latin typeface="+mj-lt"/>
              </a:rPr>
              <a:t>Monitoring</a:t>
            </a:r>
          </a:p>
          <a:p>
            <a:pPr lvl="1"/>
            <a:endParaRPr lang="en-CA" sz="3600" dirty="0" smtClean="0">
              <a:latin typeface="+mj-lt"/>
            </a:endParaRPr>
          </a:p>
          <a:p>
            <a:pPr lvl="1"/>
            <a:r>
              <a:rPr lang="en-CA" sz="3600" dirty="0" smtClean="0">
                <a:latin typeface="+mj-lt"/>
              </a:rPr>
              <a:t>Inform Community</a:t>
            </a:r>
          </a:p>
          <a:p>
            <a:pPr lvl="1"/>
            <a:endParaRPr lang="en-CA" sz="3600" dirty="0" smtClean="0">
              <a:latin typeface="+mj-lt"/>
            </a:endParaRPr>
          </a:p>
          <a:p>
            <a:pPr lvl="1"/>
            <a:r>
              <a:rPr lang="en-CA" sz="3600" dirty="0" smtClean="0">
                <a:latin typeface="+mj-lt"/>
              </a:rPr>
              <a:t>Consultation &amp; Reviews</a:t>
            </a:r>
          </a:p>
          <a:p>
            <a:pPr lvl="1"/>
            <a:endParaRPr lang="en-CA" sz="4000" dirty="0"/>
          </a:p>
          <a:p>
            <a:pPr lvl="1"/>
            <a:endParaRPr lang="en-CA" sz="4000" dirty="0"/>
          </a:p>
        </p:txBody>
      </p:sp>
    </p:spTree>
    <p:extLst>
      <p:ext uri="{BB962C8B-B14F-4D97-AF65-F5344CB8AC3E}">
        <p14:creationId xmlns:p14="http://schemas.microsoft.com/office/powerpoint/2010/main" val="2644947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How do we do work?</a:t>
            </a:r>
            <a:endParaRPr lang="en-US" sz="4000" b="1" dirty="0"/>
          </a:p>
        </p:txBody>
      </p:sp>
      <p:sp>
        <p:nvSpPr>
          <p:cNvPr id="3" name="Content Placeholder 2"/>
          <p:cNvSpPr>
            <a:spLocks noGrp="1"/>
          </p:cNvSpPr>
          <p:nvPr>
            <p:ph idx="1"/>
          </p:nvPr>
        </p:nvSpPr>
        <p:spPr/>
        <p:txBody>
          <a:bodyPr>
            <a:normAutofit/>
          </a:bodyPr>
          <a:lstStyle/>
          <a:p>
            <a:pPr lvl="0"/>
            <a:r>
              <a:rPr lang="en-CA" sz="3200" dirty="0">
                <a:solidFill>
                  <a:prstClr val="black"/>
                </a:solidFill>
                <a:latin typeface="+mj-lt"/>
              </a:rPr>
              <a:t>M</a:t>
            </a:r>
            <a:r>
              <a:rPr lang="en-CA" sz="3200" dirty="0" smtClean="0">
                <a:solidFill>
                  <a:prstClr val="black"/>
                </a:solidFill>
                <a:latin typeface="+mj-lt"/>
              </a:rPr>
              <a:t>onthly meetings</a:t>
            </a:r>
          </a:p>
          <a:p>
            <a:pPr lvl="1"/>
            <a:r>
              <a:rPr lang="en-CA" sz="2800" dirty="0" smtClean="0">
                <a:solidFill>
                  <a:prstClr val="black"/>
                </a:solidFill>
                <a:latin typeface="+mj-lt"/>
              </a:rPr>
              <a:t>Receive &amp; discuss PTI report</a:t>
            </a:r>
          </a:p>
          <a:p>
            <a:pPr lvl="1"/>
            <a:r>
              <a:rPr lang="en-CA" sz="2800" dirty="0" smtClean="0">
                <a:solidFill>
                  <a:prstClr val="black"/>
                </a:solidFill>
                <a:latin typeface="+mj-lt"/>
              </a:rPr>
              <a:t>Decide on CSC report </a:t>
            </a:r>
          </a:p>
          <a:p>
            <a:pPr lvl="1"/>
            <a:r>
              <a:rPr lang="en-CA" sz="2800" dirty="0" smtClean="0">
                <a:solidFill>
                  <a:prstClr val="black"/>
                </a:solidFill>
                <a:latin typeface="+mj-lt"/>
              </a:rPr>
              <a:t>Other topics</a:t>
            </a:r>
          </a:p>
          <a:p>
            <a:pPr lvl="1"/>
            <a:endParaRPr lang="en-CA" sz="3200" dirty="0">
              <a:solidFill>
                <a:prstClr val="black"/>
              </a:solidFill>
              <a:latin typeface="+mj-lt"/>
            </a:endParaRPr>
          </a:p>
          <a:p>
            <a:r>
              <a:rPr lang="en-CA" sz="3200" dirty="0" smtClean="0">
                <a:solidFill>
                  <a:prstClr val="black"/>
                </a:solidFill>
                <a:latin typeface="+mj-lt"/>
              </a:rPr>
              <a:t>Meetings are open </a:t>
            </a:r>
          </a:p>
          <a:p>
            <a:pPr lvl="1"/>
            <a:r>
              <a:rPr lang="en-CA" sz="2800" dirty="0">
                <a:solidFill>
                  <a:prstClr val="black"/>
                </a:solidFill>
                <a:latin typeface="+mj-lt"/>
              </a:rPr>
              <a:t>R</a:t>
            </a:r>
            <a:r>
              <a:rPr lang="en-CA" sz="2800" dirty="0" smtClean="0">
                <a:solidFill>
                  <a:prstClr val="black"/>
                </a:solidFill>
                <a:latin typeface="+mj-lt"/>
              </a:rPr>
              <a:t>ecordings </a:t>
            </a:r>
            <a:r>
              <a:rPr lang="en-CA" sz="2800" dirty="0">
                <a:solidFill>
                  <a:prstClr val="black"/>
                </a:solidFill>
                <a:latin typeface="+mj-lt"/>
              </a:rPr>
              <a:t>and proceedings </a:t>
            </a:r>
            <a:r>
              <a:rPr lang="en-CA" sz="2800" dirty="0" smtClean="0">
                <a:solidFill>
                  <a:prstClr val="black"/>
                </a:solidFill>
                <a:latin typeface="+mj-lt"/>
              </a:rPr>
              <a:t>on </a:t>
            </a:r>
            <a:r>
              <a:rPr lang="en-CA" sz="2800" dirty="0">
                <a:solidFill>
                  <a:prstClr val="black"/>
                </a:solidFill>
                <a:latin typeface="+mj-lt"/>
              </a:rPr>
              <a:t>our </a:t>
            </a:r>
            <a:r>
              <a:rPr lang="en-CA" sz="2800" dirty="0" smtClean="0">
                <a:solidFill>
                  <a:prstClr val="black"/>
                </a:solidFill>
                <a:latin typeface="+mj-lt"/>
              </a:rPr>
              <a:t>website</a:t>
            </a:r>
          </a:p>
          <a:p>
            <a:pPr lvl="1"/>
            <a:r>
              <a:rPr lang="en-CA" sz="2800" dirty="0">
                <a:solidFill>
                  <a:prstClr val="black"/>
                </a:solidFill>
                <a:latin typeface="+mj-lt"/>
              </a:rPr>
              <a:t>R</a:t>
            </a:r>
            <a:r>
              <a:rPr lang="en-CA" sz="2800" dirty="0" smtClean="0">
                <a:solidFill>
                  <a:prstClr val="black"/>
                </a:solidFill>
                <a:latin typeface="+mj-lt"/>
              </a:rPr>
              <a:t>eports sent </a:t>
            </a:r>
            <a:r>
              <a:rPr lang="en-CA" sz="2800" dirty="0">
                <a:solidFill>
                  <a:prstClr val="black"/>
                </a:solidFill>
                <a:latin typeface="+mj-lt"/>
              </a:rPr>
              <a:t>to an extensive distribution list</a:t>
            </a:r>
          </a:p>
          <a:p>
            <a:endParaRPr lang="en-US" sz="2800" dirty="0"/>
          </a:p>
        </p:txBody>
      </p:sp>
    </p:spTree>
    <p:extLst>
      <p:ext uri="{BB962C8B-B14F-4D97-AF65-F5344CB8AC3E}">
        <p14:creationId xmlns:p14="http://schemas.microsoft.com/office/powerpoint/2010/main" val="1224271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22114"/>
          </a:xfrm>
        </p:spPr>
        <p:txBody>
          <a:bodyPr>
            <a:normAutofit/>
          </a:bodyPr>
          <a:lstStyle/>
          <a:p>
            <a:r>
              <a:rPr lang="en-US" sz="4000" b="1" dirty="0" smtClean="0"/>
              <a:t>Activities since October 2016</a:t>
            </a:r>
            <a:endParaRPr lang="en-US" sz="4000" b="1" dirty="0"/>
          </a:p>
        </p:txBody>
      </p:sp>
      <p:sp>
        <p:nvSpPr>
          <p:cNvPr id="3" name="Content Placeholder 2"/>
          <p:cNvSpPr>
            <a:spLocks noGrp="1"/>
          </p:cNvSpPr>
          <p:nvPr>
            <p:ph idx="1"/>
          </p:nvPr>
        </p:nvSpPr>
        <p:spPr>
          <a:xfrm>
            <a:off x="628650" y="1412776"/>
            <a:ext cx="7886700" cy="4764187"/>
          </a:xfrm>
        </p:spPr>
        <p:txBody>
          <a:bodyPr>
            <a:normAutofit fontScale="92500" lnSpcReduction="10000"/>
          </a:bodyPr>
          <a:lstStyle/>
          <a:p>
            <a:pPr lvl="1"/>
            <a:r>
              <a:rPr lang="en-CA" sz="2800" dirty="0" smtClean="0">
                <a:latin typeface="+mj-lt"/>
              </a:rPr>
              <a:t>Reviewed </a:t>
            </a:r>
            <a:r>
              <a:rPr lang="en-CA" sz="2800" dirty="0">
                <a:latin typeface="+mj-lt"/>
              </a:rPr>
              <a:t>4</a:t>
            </a:r>
            <a:r>
              <a:rPr lang="en-CA" sz="2800" dirty="0" smtClean="0">
                <a:latin typeface="+mj-lt"/>
              </a:rPr>
              <a:t> PTI </a:t>
            </a:r>
            <a:r>
              <a:rPr lang="en-CA" sz="2800" dirty="0">
                <a:latin typeface="+mj-lt"/>
              </a:rPr>
              <a:t>reports </a:t>
            </a:r>
            <a:r>
              <a:rPr lang="en-CA" sz="2800" dirty="0" smtClean="0">
                <a:latin typeface="+mj-lt"/>
              </a:rPr>
              <a:t>and issued </a:t>
            </a:r>
            <a:r>
              <a:rPr lang="en-CA" sz="2800" dirty="0">
                <a:latin typeface="+mj-lt"/>
              </a:rPr>
              <a:t>4</a:t>
            </a:r>
            <a:r>
              <a:rPr lang="en-CA" sz="2800" dirty="0" smtClean="0">
                <a:latin typeface="+mj-lt"/>
              </a:rPr>
              <a:t> monthly CSC reports</a:t>
            </a:r>
          </a:p>
          <a:p>
            <a:pPr lvl="1"/>
            <a:endParaRPr lang="en-CA" sz="2800" dirty="0" smtClean="0">
              <a:latin typeface="+mj-lt"/>
            </a:endParaRPr>
          </a:p>
          <a:p>
            <a:pPr lvl="1"/>
            <a:r>
              <a:rPr lang="en-CA" sz="2800" dirty="0" smtClean="0">
                <a:latin typeface="+mj-lt"/>
              </a:rPr>
              <a:t>Approved </a:t>
            </a:r>
            <a:r>
              <a:rPr lang="en-CA" sz="2800" dirty="0">
                <a:latin typeface="+mj-lt"/>
              </a:rPr>
              <a:t>the dashboard that PTI has put </a:t>
            </a:r>
            <a:r>
              <a:rPr lang="en-CA" sz="2800" dirty="0" smtClean="0">
                <a:latin typeface="+mj-lt"/>
              </a:rPr>
              <a:t>up</a:t>
            </a:r>
          </a:p>
          <a:p>
            <a:pPr lvl="1"/>
            <a:endParaRPr lang="en-CA" sz="2800" dirty="0">
              <a:latin typeface="+mj-lt"/>
            </a:endParaRPr>
          </a:p>
          <a:p>
            <a:pPr lvl="1"/>
            <a:r>
              <a:rPr lang="en-CA" sz="2800" dirty="0">
                <a:latin typeface="+mj-lt"/>
              </a:rPr>
              <a:t>D</a:t>
            </a:r>
            <a:r>
              <a:rPr lang="en-CA" sz="2800" dirty="0" smtClean="0">
                <a:latin typeface="+mj-lt"/>
              </a:rPr>
              <a:t>iscussed PTI’s/IANA department 2016 customer Survey</a:t>
            </a:r>
          </a:p>
          <a:p>
            <a:pPr lvl="1"/>
            <a:endParaRPr lang="en-CA" sz="2800" dirty="0">
              <a:latin typeface="+mj-lt"/>
            </a:endParaRPr>
          </a:p>
          <a:p>
            <a:pPr lvl="1"/>
            <a:r>
              <a:rPr lang="en-CA" sz="2800" dirty="0" smtClean="0">
                <a:latin typeface="+mj-lt"/>
              </a:rPr>
              <a:t>Start </a:t>
            </a:r>
            <a:r>
              <a:rPr lang="en-CA" sz="2800" dirty="0">
                <a:latin typeface="+mj-lt"/>
              </a:rPr>
              <a:t>discussion </a:t>
            </a:r>
            <a:r>
              <a:rPr lang="en-CA" sz="2800" dirty="0" smtClean="0">
                <a:latin typeface="+mj-lt"/>
              </a:rPr>
              <a:t>on </a:t>
            </a:r>
            <a:r>
              <a:rPr lang="en-CA" sz="2800" dirty="0">
                <a:latin typeface="+mj-lt"/>
              </a:rPr>
              <a:t>PTI </a:t>
            </a:r>
            <a:r>
              <a:rPr lang="en-CA" sz="2800" dirty="0" smtClean="0">
                <a:latin typeface="+mj-lt"/>
              </a:rPr>
              <a:t>related complaints and processes </a:t>
            </a:r>
            <a:r>
              <a:rPr lang="en-CA" sz="2800" dirty="0">
                <a:latin typeface="+mj-lt"/>
              </a:rPr>
              <a:t>for </a:t>
            </a:r>
            <a:r>
              <a:rPr lang="en-CA" sz="2800" dirty="0" smtClean="0">
                <a:latin typeface="+mj-lt"/>
              </a:rPr>
              <a:t>these</a:t>
            </a:r>
          </a:p>
          <a:p>
            <a:pPr lvl="2"/>
            <a:r>
              <a:rPr lang="en-CA" sz="2800" dirty="0">
                <a:latin typeface="+mj-lt"/>
              </a:rPr>
              <a:t> </a:t>
            </a:r>
            <a:r>
              <a:rPr lang="en-CA" sz="2600" dirty="0" smtClean="0">
                <a:latin typeface="+mj-lt"/>
              </a:rPr>
              <a:t>To date NO outstanding complaints</a:t>
            </a:r>
          </a:p>
          <a:p>
            <a:pPr lvl="2"/>
            <a:endParaRPr lang="en-CA" sz="2800" dirty="0">
              <a:latin typeface="+mj-lt"/>
            </a:endParaRPr>
          </a:p>
          <a:p>
            <a:pPr lvl="1"/>
            <a:r>
              <a:rPr lang="en-CA" sz="2800" dirty="0" smtClean="0">
                <a:latin typeface="+mj-lt"/>
              </a:rPr>
              <a:t>Developed Internal Procedures</a:t>
            </a:r>
            <a:endParaRPr lang="en-CA" sz="2800" dirty="0">
              <a:latin typeface="+mj-lt"/>
            </a:endParaRPr>
          </a:p>
          <a:p>
            <a:endParaRPr lang="en-US" dirty="0"/>
          </a:p>
        </p:txBody>
      </p:sp>
    </p:spTree>
    <p:extLst>
      <p:ext uri="{BB962C8B-B14F-4D97-AF65-F5344CB8AC3E}">
        <p14:creationId xmlns:p14="http://schemas.microsoft.com/office/powerpoint/2010/main" val="541674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22114"/>
          </a:xfrm>
        </p:spPr>
        <p:txBody>
          <a:bodyPr>
            <a:normAutofit/>
          </a:bodyPr>
          <a:lstStyle/>
          <a:p>
            <a:r>
              <a:rPr lang="en-CA" sz="4000" b="1" dirty="0" smtClean="0"/>
              <a:t>Monitoring – Core Responsibility</a:t>
            </a:r>
            <a:endParaRPr lang="en-CA" sz="4000" b="1" dirty="0"/>
          </a:p>
        </p:txBody>
      </p:sp>
      <p:sp>
        <p:nvSpPr>
          <p:cNvPr id="3" name="Content Placeholder 2"/>
          <p:cNvSpPr>
            <a:spLocks noGrp="1"/>
          </p:cNvSpPr>
          <p:nvPr>
            <p:ph idx="1"/>
          </p:nvPr>
        </p:nvSpPr>
        <p:spPr>
          <a:xfrm>
            <a:off x="539552" y="1772816"/>
            <a:ext cx="7327726" cy="4351338"/>
          </a:xfrm>
        </p:spPr>
        <p:txBody>
          <a:bodyPr>
            <a:normAutofit/>
          </a:bodyPr>
          <a:lstStyle/>
          <a:p>
            <a:r>
              <a:rPr lang="en-CA" dirty="0" smtClean="0"/>
              <a:t>CSC monitors and reports on PTI compliance with the Naming Function Agreement including ‘Service Level Agreement’ (SLA) metrics</a:t>
            </a:r>
          </a:p>
          <a:p>
            <a:endParaRPr lang="en-CA" dirty="0"/>
          </a:p>
          <a:p>
            <a:r>
              <a:rPr lang="en-CA" dirty="0"/>
              <a:t>There are 63 </a:t>
            </a:r>
            <a:r>
              <a:rPr lang="en-CA" dirty="0" smtClean="0"/>
              <a:t>individual metrics within 8 groups e.g. technical checks, staff processing time for gTLD creation </a:t>
            </a:r>
          </a:p>
          <a:p>
            <a:endParaRPr lang="en-CA" dirty="0"/>
          </a:p>
          <a:p>
            <a:r>
              <a:rPr lang="en-CA" dirty="0" smtClean="0"/>
              <a:t>The SLE’s are contained in the IANA Naming Function Agreement and were developed by one of the CWG ‘Design Teams’ – DT-A</a:t>
            </a:r>
          </a:p>
        </p:txBody>
      </p:sp>
    </p:spTree>
    <p:extLst>
      <p:ext uri="{BB962C8B-B14F-4D97-AF65-F5344CB8AC3E}">
        <p14:creationId xmlns:p14="http://schemas.microsoft.com/office/powerpoint/2010/main" val="2914256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CSC Reports</a:t>
            </a:r>
            <a:endParaRPr lang="en-US" sz="4000" b="1" dirty="0"/>
          </a:p>
        </p:txBody>
      </p:sp>
      <p:sp>
        <p:nvSpPr>
          <p:cNvPr id="3" name="Content Placeholder 2"/>
          <p:cNvSpPr>
            <a:spLocks noGrp="1"/>
          </p:cNvSpPr>
          <p:nvPr>
            <p:ph idx="1"/>
          </p:nvPr>
        </p:nvSpPr>
        <p:spPr>
          <a:xfrm>
            <a:off x="395536" y="1885974"/>
            <a:ext cx="7471742" cy="4351338"/>
          </a:xfrm>
        </p:spPr>
        <p:txBody>
          <a:bodyPr>
            <a:normAutofit/>
          </a:bodyPr>
          <a:lstStyle/>
          <a:p>
            <a:r>
              <a:rPr lang="en-US" dirty="0" smtClean="0"/>
              <a:t>PTI produces monthly report: </a:t>
            </a:r>
          </a:p>
          <a:p>
            <a:pPr lvl="1"/>
            <a:r>
              <a:rPr lang="en-US" dirty="0" smtClean="0"/>
              <a:t>statistics on each of the SLA metrics  </a:t>
            </a:r>
          </a:p>
          <a:p>
            <a:pPr lvl="1"/>
            <a:r>
              <a:rPr lang="en-US" dirty="0" smtClean="0"/>
              <a:t>narrative explanation where a SLA has not been met</a:t>
            </a:r>
          </a:p>
          <a:p>
            <a:r>
              <a:rPr lang="en-US" dirty="0" smtClean="0"/>
              <a:t>CSC report based on variance and explanation of PTI report </a:t>
            </a:r>
          </a:p>
          <a:p>
            <a:r>
              <a:rPr lang="en-US" dirty="0" smtClean="0"/>
              <a:t>CSC ranks overall performance PTI based on number SLE’s achieved: </a:t>
            </a:r>
          </a:p>
          <a:p>
            <a:pPr lvl="1"/>
            <a:r>
              <a:rPr lang="en-US" dirty="0" smtClean="0"/>
              <a:t>Excellent (all), </a:t>
            </a:r>
          </a:p>
          <a:p>
            <a:pPr lvl="1"/>
            <a:r>
              <a:rPr lang="en-US" dirty="0" smtClean="0"/>
              <a:t>Satisfactory (not all, but no need for concern) </a:t>
            </a:r>
          </a:p>
          <a:p>
            <a:pPr lvl="1"/>
            <a:r>
              <a:rPr lang="en-US" dirty="0"/>
              <a:t>N</a:t>
            </a:r>
            <a:r>
              <a:rPr lang="en-US" dirty="0" smtClean="0"/>
              <a:t>eeds improvement (not all, action needed)</a:t>
            </a:r>
          </a:p>
          <a:p>
            <a:r>
              <a:rPr lang="en-US" dirty="0" smtClean="0"/>
              <a:t>CSC also reports on:</a:t>
            </a:r>
          </a:p>
          <a:p>
            <a:pPr lvl="1"/>
            <a:r>
              <a:rPr lang="en-US" dirty="0" smtClean="0"/>
              <a:t>Metrics that CSC </a:t>
            </a:r>
            <a:r>
              <a:rPr lang="en-US" dirty="0"/>
              <a:t>is </a:t>
            </a:r>
            <a:r>
              <a:rPr lang="en-US" dirty="0" smtClean="0"/>
              <a:t>Tracking Closely </a:t>
            </a:r>
          </a:p>
          <a:p>
            <a:pPr lvl="1"/>
            <a:r>
              <a:rPr lang="en-US" dirty="0" smtClean="0"/>
              <a:t>Service Level that CSC could be adjusted </a:t>
            </a:r>
          </a:p>
          <a:p>
            <a:pPr lvl="1"/>
            <a:r>
              <a:rPr lang="en-US" dirty="0" smtClean="0"/>
              <a:t>Report of Escalations </a:t>
            </a:r>
          </a:p>
          <a:p>
            <a:endParaRPr lang="en-US" dirty="0"/>
          </a:p>
          <a:p>
            <a:endParaRPr lang="en-US" dirty="0"/>
          </a:p>
        </p:txBody>
      </p:sp>
    </p:spTree>
    <p:extLst>
      <p:ext uri="{BB962C8B-B14F-4D97-AF65-F5344CB8AC3E}">
        <p14:creationId xmlns:p14="http://schemas.microsoft.com/office/powerpoint/2010/main" val="1207071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Monitoring - Example SLE is </a:t>
            </a:r>
            <a:r>
              <a:rPr lang="en-CA" sz="4000" b="1" dirty="0"/>
              <a:t>m</a:t>
            </a:r>
            <a:r>
              <a:rPr lang="en-CA" sz="4000" b="1" dirty="0" smtClean="0"/>
              <a:t>et</a:t>
            </a:r>
            <a:endParaRPr lang="en-CA" sz="4000" b="1" dirty="0"/>
          </a:p>
        </p:txBody>
      </p:sp>
      <p:sp>
        <p:nvSpPr>
          <p:cNvPr id="3" name="Content Placeholder 2"/>
          <p:cNvSpPr>
            <a:spLocks noGrp="1"/>
          </p:cNvSpPr>
          <p:nvPr>
            <p:ph idx="1"/>
          </p:nvPr>
        </p:nvSpPr>
        <p:spPr>
          <a:xfrm>
            <a:off x="683568" y="1825625"/>
            <a:ext cx="7327726" cy="4351338"/>
          </a:xfrm>
        </p:spPr>
        <p:txBody>
          <a:bodyPr>
            <a:normAutofit/>
          </a:bodyPr>
          <a:lstStyle/>
          <a:p>
            <a:r>
              <a:rPr lang="en-US" dirty="0"/>
              <a:t>Overall performance to date has been ‘satisfactory</a:t>
            </a:r>
            <a:r>
              <a:rPr lang="en-US" dirty="0" smtClean="0"/>
              <a:t>’</a:t>
            </a:r>
          </a:p>
          <a:p>
            <a:endParaRPr lang="en-CA" dirty="0" smtClean="0"/>
          </a:p>
          <a:p>
            <a:r>
              <a:rPr lang="en-CA" dirty="0" smtClean="0"/>
              <a:t>The SLE for staff processing of a request </a:t>
            </a:r>
            <a:r>
              <a:rPr lang="en-CA" dirty="0"/>
              <a:t>for the creation or transfer of a gTLD is 10 days </a:t>
            </a:r>
            <a:endParaRPr lang="en-CA" dirty="0" smtClean="0"/>
          </a:p>
          <a:p>
            <a:endParaRPr lang="en-CA" dirty="0" smtClean="0"/>
          </a:p>
          <a:p>
            <a:r>
              <a:rPr lang="en-CA" dirty="0" smtClean="0"/>
              <a:t>To </a:t>
            </a:r>
            <a:r>
              <a:rPr lang="en-CA" dirty="0"/>
              <a:t>be considered to have met this metric, PTI needs to meet the threshold 90% of the time.  </a:t>
            </a:r>
            <a:endParaRPr lang="en-CA" dirty="0" smtClean="0"/>
          </a:p>
          <a:p>
            <a:endParaRPr lang="en-CA" dirty="0" smtClean="0"/>
          </a:p>
          <a:p>
            <a:r>
              <a:rPr lang="en-CA" dirty="0" smtClean="0"/>
              <a:t>PTI met the metric in December as of the 10 such gTLD requests, the </a:t>
            </a:r>
            <a:r>
              <a:rPr lang="en-CA" dirty="0"/>
              <a:t>longest </a:t>
            </a:r>
            <a:r>
              <a:rPr lang="en-CA" dirty="0" smtClean="0"/>
              <a:t>took only 2.91 days.</a:t>
            </a:r>
            <a:endParaRPr lang="en-CA" dirty="0"/>
          </a:p>
        </p:txBody>
      </p:sp>
    </p:spTree>
    <p:extLst>
      <p:ext uri="{BB962C8B-B14F-4D97-AF65-F5344CB8AC3E}">
        <p14:creationId xmlns:p14="http://schemas.microsoft.com/office/powerpoint/2010/main" val="2971651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Monitoring - Example SLE not fully met</a:t>
            </a:r>
            <a:endParaRPr lang="en-CA" sz="4000" b="1" dirty="0"/>
          </a:p>
        </p:txBody>
      </p:sp>
      <p:sp>
        <p:nvSpPr>
          <p:cNvPr id="3" name="Content Placeholder 2"/>
          <p:cNvSpPr>
            <a:spLocks noGrp="1"/>
          </p:cNvSpPr>
          <p:nvPr>
            <p:ph idx="1"/>
          </p:nvPr>
        </p:nvSpPr>
        <p:spPr/>
        <p:txBody>
          <a:bodyPr>
            <a:normAutofit/>
          </a:bodyPr>
          <a:lstStyle/>
          <a:p>
            <a:r>
              <a:rPr lang="en-CA" dirty="0" smtClean="0"/>
              <a:t>SLE :Technical checks for gTLD creation or transfer is 3 minutes, 90% of the time.</a:t>
            </a:r>
          </a:p>
          <a:p>
            <a:pPr lvl="1"/>
            <a:r>
              <a:rPr lang="en-CA" dirty="0" smtClean="0"/>
              <a:t>In December, 16 requests </a:t>
            </a:r>
            <a:r>
              <a:rPr lang="en-CA" dirty="0"/>
              <a:t>exceeded the technical </a:t>
            </a:r>
            <a:r>
              <a:rPr lang="en-CA" dirty="0" smtClean="0"/>
              <a:t>check SLA, meaning that the SLE was not met</a:t>
            </a:r>
          </a:p>
          <a:p>
            <a:pPr lvl="1"/>
            <a:r>
              <a:rPr lang="en-CA" dirty="0" smtClean="0"/>
              <a:t>PTI explained that the problem arose because the system processes </a:t>
            </a:r>
            <a:r>
              <a:rPr lang="en-CA" dirty="0" smtClean="0"/>
              <a:t>and measures requests </a:t>
            </a:r>
            <a:r>
              <a:rPr lang="en-CA" dirty="0" smtClean="0"/>
              <a:t>sequentially </a:t>
            </a:r>
            <a:r>
              <a:rPr lang="en-CA" dirty="0" smtClean="0"/>
              <a:t>and </a:t>
            </a:r>
            <a:r>
              <a:rPr lang="en-CA" dirty="0" smtClean="0"/>
              <a:t>time measured is the time in the queue as well as the time to execute the technical </a:t>
            </a:r>
            <a:r>
              <a:rPr lang="en-CA" dirty="0" smtClean="0"/>
              <a:t>check.</a:t>
            </a:r>
            <a:endParaRPr lang="en-CA" dirty="0" smtClean="0"/>
          </a:p>
          <a:p>
            <a:r>
              <a:rPr lang="en-CA" dirty="0" smtClean="0"/>
              <a:t>CSC discussed issue with PTI </a:t>
            </a:r>
            <a:endParaRPr lang="en-CA" dirty="0"/>
          </a:p>
          <a:p>
            <a:pPr lvl="1"/>
            <a:r>
              <a:rPr lang="en-CA" dirty="0"/>
              <a:t>I</a:t>
            </a:r>
            <a:r>
              <a:rPr lang="en-CA" dirty="0" smtClean="0"/>
              <a:t>mplementation </a:t>
            </a:r>
            <a:r>
              <a:rPr lang="en-CA" dirty="0" smtClean="0"/>
              <a:t>is consistent </a:t>
            </a:r>
            <a:r>
              <a:rPr lang="en-CA" dirty="0" smtClean="0"/>
              <a:t>with definitions (CWG </a:t>
            </a:r>
            <a:r>
              <a:rPr lang="en-CA" dirty="0" smtClean="0"/>
              <a:t>Design Team </a:t>
            </a:r>
            <a:r>
              <a:rPr lang="en-CA" dirty="0" smtClean="0"/>
              <a:t>A)</a:t>
            </a:r>
            <a:endParaRPr lang="en-CA" dirty="0" smtClean="0"/>
          </a:p>
          <a:p>
            <a:pPr lvl="1"/>
            <a:r>
              <a:rPr lang="en-CA" dirty="0" smtClean="0"/>
              <a:t>CSC </a:t>
            </a:r>
            <a:r>
              <a:rPr lang="en-CA" dirty="0" smtClean="0"/>
              <a:t>to determine how and when definitions </a:t>
            </a:r>
            <a:r>
              <a:rPr lang="en-CA" dirty="0" smtClean="0"/>
              <a:t>of SLEs defined </a:t>
            </a:r>
            <a:r>
              <a:rPr lang="en-CA" dirty="0" smtClean="0"/>
              <a:t>will</a:t>
            </a:r>
            <a:r>
              <a:rPr lang="en-CA" dirty="0" smtClean="0"/>
              <a:t> be revised</a:t>
            </a:r>
            <a:endParaRPr lang="en-CA" dirty="0"/>
          </a:p>
          <a:p>
            <a:pPr lvl="1"/>
            <a:r>
              <a:rPr lang="en-CA" dirty="0" smtClean="0"/>
              <a:t>Currently PTI </a:t>
            </a:r>
            <a:r>
              <a:rPr lang="en-CA" dirty="0" smtClean="0"/>
              <a:t>evaluating a rewrite of the technical check portion with the next RZMS revision to allow for concurrent </a:t>
            </a:r>
            <a:r>
              <a:rPr lang="en-CA" dirty="0" smtClean="0"/>
              <a:t>testing.  </a:t>
            </a:r>
            <a:r>
              <a:rPr lang="en-CA" dirty="0"/>
              <a:t>D</a:t>
            </a:r>
            <a:r>
              <a:rPr lang="en-CA" dirty="0" smtClean="0"/>
              <a:t>ependent </a:t>
            </a:r>
            <a:r>
              <a:rPr lang="en-CA" dirty="0" smtClean="0"/>
              <a:t>on </a:t>
            </a:r>
            <a:r>
              <a:rPr lang="en-CA" dirty="0" smtClean="0"/>
              <a:t>confirmation ability to deviate </a:t>
            </a:r>
            <a:r>
              <a:rPr lang="en-CA" dirty="0" smtClean="0"/>
              <a:t>from CWG definitions of the measurement.</a:t>
            </a:r>
          </a:p>
        </p:txBody>
      </p:sp>
    </p:spTree>
    <p:extLst>
      <p:ext uri="{BB962C8B-B14F-4D97-AF65-F5344CB8AC3E}">
        <p14:creationId xmlns:p14="http://schemas.microsoft.com/office/powerpoint/2010/main" val="4237610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1753</TotalTime>
  <Words>936</Words>
  <Application>Microsoft Macintosh PowerPoint</Application>
  <PresentationFormat>On-screen Show (4:3)</PresentationFormat>
  <Paragraphs>143</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Calibri Light</vt:lpstr>
      <vt:lpstr>Arial</vt:lpstr>
      <vt:lpstr>Office Theme</vt:lpstr>
      <vt:lpstr>Customer Standing Committee</vt:lpstr>
      <vt:lpstr> Who are we?</vt:lpstr>
      <vt:lpstr>What do we do?</vt:lpstr>
      <vt:lpstr>How do we do work?</vt:lpstr>
      <vt:lpstr>Activities since October 2016</vt:lpstr>
      <vt:lpstr>Monitoring – Core Responsibility</vt:lpstr>
      <vt:lpstr>CSC Reports</vt:lpstr>
      <vt:lpstr>Monitoring - Example SLE is met</vt:lpstr>
      <vt:lpstr>Monitoring - Example SLE not fully met</vt:lpstr>
      <vt:lpstr>Performance and Complaints CSC and PTI Remedial Action Procedure  (RAP) </vt:lpstr>
      <vt:lpstr>  Performance and Complaints Complaint Resolution Process  PTI- PTI customer   </vt:lpstr>
      <vt:lpstr>Consulting and Informing</vt:lpstr>
      <vt:lpstr>Upcoming Work </vt:lpstr>
      <vt:lpstr>Upcoming Work –  Community Led Reviews</vt:lpstr>
      <vt:lpstr>Summary</vt:lpstr>
    </vt:vector>
  </TitlesOfParts>
  <Company>CIRA</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Standing Committee</dc:title>
  <dc:creator>Allan MacGillivray</dc:creator>
  <cp:lastModifiedBy>Bart Boswinkel</cp:lastModifiedBy>
  <cp:revision>64</cp:revision>
  <cp:lastPrinted>2017-02-01T15:08:16Z</cp:lastPrinted>
  <dcterms:created xsi:type="dcterms:W3CDTF">2017-01-30T16:09:03Z</dcterms:created>
  <dcterms:modified xsi:type="dcterms:W3CDTF">2017-02-06T15:54:21Z</dcterms:modified>
</cp:coreProperties>
</file>