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6" r:id="rId2"/>
    <p:sldId id="277" r:id="rId3"/>
    <p:sldId id="257" r:id="rId4"/>
    <p:sldId id="264" r:id="rId5"/>
    <p:sldId id="266" r:id="rId6"/>
    <p:sldId id="267" r:id="rId7"/>
    <p:sldId id="278" r:id="rId8"/>
    <p:sldId id="274" r:id="rId9"/>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Nguyen" initials="TN" lastIdx="1" clrIdx="0">
    <p:extLst/>
  </p:cmAuthor>
  <p:cmAuthor id="2" name="Trang Nguyen" initials="TN [2]" lastIdx="2" clrIdx="1">
    <p:extLst/>
  </p:cmAuthor>
  <p:cmAuthor id="3" name="Trang Nguyen" initials="TN [3]" lastIdx="1" clrIdx="2">
    <p:extLst/>
  </p:cmAuthor>
  <p:cmAuthor id="4" name="Bart Boswinkel" initials="B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599"/>
  </p:normalViewPr>
  <p:slideViewPr>
    <p:cSldViewPr>
      <p:cViewPr>
        <p:scale>
          <a:sx n="92" d="100"/>
          <a:sy n="92" d="100"/>
        </p:scale>
        <p:origin x="-1042" y="-1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3177" tIns="46589" rIns="93177" bIns="46589" rtlCol="0"/>
          <a:lstStyle>
            <a:lvl1pPr algn="r">
              <a:defRPr sz="1200"/>
            </a:lvl1pPr>
          </a:lstStyle>
          <a:p>
            <a:fld id="{C072D61D-643C-7241-BFC3-BF1B776A3F35}" type="datetimeFigureOut">
              <a:rPr lang="en-US" smtClean="0"/>
              <a:t>3/3/2017</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9"/>
            <a:ext cx="3037840" cy="46276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9"/>
            <a:ext cx="3037840" cy="462769"/>
          </a:xfrm>
          <a:prstGeom prst="rect">
            <a:avLst/>
          </a:prstGeom>
        </p:spPr>
        <p:txBody>
          <a:bodyPr vert="horz" lIns="93177" tIns="46589" rIns="93177" bIns="46589" rtlCol="0" anchor="b"/>
          <a:lstStyle>
            <a:lvl1pPr algn="r">
              <a:defRPr sz="1200"/>
            </a:lvl1pPr>
          </a:lstStyle>
          <a:p>
            <a:fld id="{1A0967D4-6698-D444-A1D9-28B427056960}" type="slidenum">
              <a:rPr lang="en-US" smtClean="0"/>
              <a:t>‹#›</a:t>
            </a:fld>
            <a:endParaRPr lang="en-US"/>
          </a:p>
        </p:txBody>
      </p:sp>
    </p:spTree>
    <p:extLst>
      <p:ext uri="{BB962C8B-B14F-4D97-AF65-F5344CB8AC3E}">
        <p14:creationId xmlns:p14="http://schemas.microsoft.com/office/powerpoint/2010/main" val="20679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967D4-6698-D444-A1D9-28B427056960}" type="slidenum">
              <a:rPr lang="en-US" smtClean="0"/>
              <a:t>1</a:t>
            </a:fld>
            <a:endParaRPr lang="en-US"/>
          </a:p>
        </p:txBody>
      </p:sp>
    </p:spTree>
    <p:extLst>
      <p:ext uri="{BB962C8B-B14F-4D97-AF65-F5344CB8AC3E}">
        <p14:creationId xmlns:p14="http://schemas.microsoft.com/office/powerpoint/2010/main" val="684379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364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IStock 171576255.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0512" cy="4896544"/>
          </a:xfrm>
          <a:prstGeom prst="rect">
            <a:avLst/>
          </a:prstGeom>
        </p:spPr>
      </p:pic>
      <p:sp>
        <p:nvSpPr>
          <p:cNvPr id="6" name="Rectangle 5"/>
          <p:cNvSpPr/>
          <p:nvPr userDrawn="1"/>
        </p:nvSpPr>
        <p:spPr>
          <a:xfrm>
            <a:off x="0" y="-18504"/>
            <a:ext cx="9180512" cy="4896544"/>
          </a:xfrm>
          <a:prstGeom prst="rect">
            <a:avLst/>
          </a:prstGeom>
          <a:solidFill>
            <a:schemeClr val="tx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E0E98E-4941-4ECC-B1CE-D1F2AD3791D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384"/>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0E98E-4941-4ECC-B1CE-D1F2AD3791D4}" type="slidenum">
              <a:rPr lang="en-CA" smtClean="0"/>
              <a:t>‹#›</a:t>
            </a:fld>
            <a:endParaRPr lang="en-CA"/>
          </a:p>
        </p:txBody>
      </p:sp>
      <p:sp>
        <p:nvSpPr>
          <p:cNvPr id="7" name="Slide Number Placeholder 5"/>
          <p:cNvSpPr txBox="1">
            <a:spLocks/>
          </p:cNvSpPr>
          <p:nvPr userDrawn="1"/>
        </p:nvSpPr>
        <p:spPr>
          <a:xfrm>
            <a:off x="6398840" y="630932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795CD-93B8-DA4A-B13D-227462B2D34D}" type="slidenum">
              <a:rPr lang="en-US" smtClean="0"/>
              <a:pPr algn="r"/>
              <a:t>‹#›</a:t>
            </a:fld>
            <a:endParaRPr lang="en-US" dirty="0"/>
          </a:p>
        </p:txBody>
      </p:sp>
      <p:pic>
        <p:nvPicPr>
          <p:cNvPr id="8" name="Picture 7" descr="CSC-logo.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29300" y="402289"/>
            <a:ext cx="2794000" cy="575543"/>
          </a:xfrm>
          <a:prstGeom prst="rect">
            <a:avLst/>
          </a:prstGeom>
        </p:spPr>
      </p:pic>
      <p:cxnSp>
        <p:nvCxnSpPr>
          <p:cNvPr id="9" name="Straight Connector 8"/>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53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Lst>
  <p:hf sldNum="0" hdr="0" ftr="0" dt="0"/>
  <p:txStyles>
    <p:titleStyle>
      <a:lvl1pPr algn="l" defTabSz="685800" rtl="0" eaLnBrk="1" latinLnBrk="0" hangingPunct="1">
        <a:lnSpc>
          <a:spcPct val="90000"/>
        </a:lnSpc>
        <a:spcBef>
          <a:spcPct val="0"/>
        </a:spcBef>
        <a:buNone/>
        <a:defRPr sz="2800" kern="1200">
          <a:solidFill>
            <a:schemeClr val="tx1"/>
          </a:solidFill>
          <a:latin typeface="Verdana"/>
          <a:ea typeface="+mj-ea"/>
          <a:cs typeface="Verdana"/>
        </a:defRPr>
      </a:lvl1pPr>
    </p:titleStyle>
    <p:bodyStyle>
      <a:lvl1pPr marL="171450" indent="-171450" algn="l" defTabSz="685800" rtl="0" eaLnBrk="1" latinLnBrk="0" hangingPunct="1">
        <a:lnSpc>
          <a:spcPct val="90000"/>
        </a:lnSpc>
        <a:spcBef>
          <a:spcPts val="750"/>
        </a:spcBef>
        <a:buFont typeface="Arial"/>
        <a:buChar char="•"/>
        <a:defRPr sz="1600" kern="1200">
          <a:solidFill>
            <a:schemeClr val="tx1"/>
          </a:solidFill>
          <a:latin typeface="Verdana"/>
          <a:ea typeface="+mn-ea"/>
          <a:cs typeface="Verdana"/>
        </a:defRPr>
      </a:lvl1pPr>
      <a:lvl2pPr marL="5143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effectLst>
            <a:outerShdw blurRad="50800" dist="38100" dir="2700000" algn="tl" rotWithShape="0">
              <a:prstClr val="black">
                <a:alpha val="40000"/>
              </a:prstClr>
            </a:outerShdw>
          </a:effectLst>
        </p:spPr>
        <p:txBody>
          <a:bodyPr>
            <a:normAutofit/>
          </a:bodyPr>
          <a:lstStyle/>
          <a:p>
            <a:pPr>
              <a:lnSpc>
                <a:spcPct val="100000"/>
              </a:lnSpc>
            </a:pPr>
            <a:r>
              <a:rPr lang="en-CA" sz="3500" dirty="0" smtClean="0">
                <a:latin typeface="Verdana"/>
                <a:cs typeface="Verdana"/>
              </a:rPr>
              <a:t>An Update and Look Ahead</a:t>
            </a:r>
            <a:r>
              <a:rPr lang="en-CA" sz="3500" dirty="0">
                <a:latin typeface="Verdana"/>
                <a:cs typeface="Verdana"/>
              </a:rPr>
              <a:t/>
            </a:r>
            <a:br>
              <a:rPr lang="en-CA" sz="3500" dirty="0">
                <a:latin typeface="Verdana"/>
                <a:cs typeface="Verdana"/>
              </a:rPr>
            </a:br>
            <a:r>
              <a:rPr lang="en-CA" sz="3600" b="1" dirty="0">
                <a:latin typeface="Verdana"/>
                <a:cs typeface="Verdana"/>
              </a:rPr>
              <a:t/>
            </a:r>
            <a:br>
              <a:rPr lang="en-CA" sz="3600" b="1" dirty="0">
                <a:latin typeface="Verdana"/>
                <a:cs typeface="Verdana"/>
              </a:rPr>
            </a:br>
            <a:endParaRPr lang="en-US" sz="3600" dirty="0">
              <a:latin typeface="Verdana"/>
              <a:cs typeface="Verdana"/>
            </a:endParaRPr>
          </a:p>
        </p:txBody>
      </p:sp>
      <p:sp>
        <p:nvSpPr>
          <p:cNvPr id="5" name="Subtitle 4"/>
          <p:cNvSpPr>
            <a:spLocks noGrp="1"/>
          </p:cNvSpPr>
          <p:nvPr>
            <p:ph type="subTitle" idx="1"/>
          </p:nvPr>
        </p:nvSpPr>
        <p:spPr/>
        <p:txBody>
          <a:bodyPr>
            <a:normAutofit/>
          </a:bodyPr>
          <a:lstStyle/>
          <a:p>
            <a:pPr algn="r"/>
            <a:r>
              <a:rPr lang="en-US" sz="2000" dirty="0" smtClean="0">
                <a:latin typeface="Verdana"/>
                <a:cs typeface="Verdana"/>
              </a:rPr>
              <a:t>March 2017</a:t>
            </a:r>
            <a:endParaRPr lang="en-US" sz="2000" dirty="0">
              <a:latin typeface="Verdana"/>
              <a:cs typeface="Verdana"/>
            </a:endParaRPr>
          </a:p>
        </p:txBody>
      </p:sp>
    </p:spTree>
    <p:extLst>
      <p:ext uri="{BB962C8B-B14F-4D97-AF65-F5344CB8AC3E}">
        <p14:creationId xmlns:p14="http://schemas.microsoft.com/office/powerpoint/2010/main" val="132078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Mission Statement</a:t>
            </a:r>
            <a:endParaRPr lang="en-CA" dirty="0"/>
          </a:p>
        </p:txBody>
      </p:sp>
      <p:sp>
        <p:nvSpPr>
          <p:cNvPr id="3" name="Content Placeholder 2"/>
          <p:cNvSpPr>
            <a:spLocks noGrp="1"/>
          </p:cNvSpPr>
          <p:nvPr>
            <p:ph idx="1"/>
          </p:nvPr>
        </p:nvSpPr>
        <p:spPr/>
        <p:txBody>
          <a:bodyPr/>
          <a:lstStyle/>
          <a:p>
            <a:pPr marL="0" indent="0">
              <a:buNone/>
            </a:pPr>
            <a:r>
              <a:rPr lang="en-CA" sz="2000" dirty="0" smtClean="0"/>
              <a:t>From CSC Charter:</a:t>
            </a:r>
          </a:p>
          <a:p>
            <a:pPr marL="0" indent="0">
              <a:buNone/>
            </a:pPr>
            <a:endParaRPr lang="en-CA" sz="2000" dirty="0" smtClean="0"/>
          </a:p>
          <a:p>
            <a:r>
              <a:rPr lang="en-US" sz="1800" dirty="0" smtClean="0"/>
              <a:t>“The </a:t>
            </a:r>
            <a:r>
              <a:rPr lang="en-US" sz="1800" dirty="0"/>
              <a:t>mission of the CSC is to ensure continued satisfactory performance of the IANA function for the direct customers of the naming services. The primary customers of the naming services are top-level domain registry operators, but also include root server operators and other non- root zone functions</a:t>
            </a:r>
            <a:r>
              <a:rPr lang="en-US" sz="1800" dirty="0" smtClean="0"/>
              <a:t>.”</a:t>
            </a:r>
            <a:endParaRPr lang="en-CA" sz="1800" dirty="0"/>
          </a:p>
          <a:p>
            <a:pPr marL="0" indent="0">
              <a:buNone/>
            </a:pPr>
            <a:r>
              <a:rPr lang="en-US" sz="1800" dirty="0"/>
              <a:t> </a:t>
            </a:r>
            <a:endParaRPr lang="en-CA" sz="1800" dirty="0"/>
          </a:p>
          <a:p>
            <a:r>
              <a:rPr lang="en-US" sz="1800" dirty="0" smtClean="0"/>
              <a:t>“The </a:t>
            </a:r>
            <a:r>
              <a:rPr lang="en-US" sz="1800" dirty="0"/>
              <a:t>mission will be achieved through regular monitoring by the CSC of the performance of the IANA naming function against agreed service level targets and through mechanisms to engage with the IANA Functions Operator to remedy identified areas of concern</a:t>
            </a:r>
            <a:r>
              <a:rPr lang="en-US" sz="1800" dirty="0" smtClean="0"/>
              <a:t>.”</a:t>
            </a:r>
            <a:endParaRPr lang="en-CA" sz="1800" dirty="0"/>
          </a:p>
          <a:p>
            <a:endParaRPr lang="en-CA" dirty="0"/>
          </a:p>
        </p:txBody>
      </p:sp>
    </p:spTree>
    <p:extLst>
      <p:ext uri="{BB962C8B-B14F-4D97-AF65-F5344CB8AC3E}">
        <p14:creationId xmlns:p14="http://schemas.microsoft.com/office/powerpoint/2010/main" val="333576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CA" sz="2800" dirty="0" smtClean="0"/>
              <a:t>2 </a:t>
            </a:r>
            <a:r>
              <a:rPr lang="en-CA" sz="2800" dirty="0" err="1" smtClean="0"/>
              <a:t>gTLD</a:t>
            </a:r>
            <a:r>
              <a:rPr lang="en-CA" sz="2800" dirty="0" smtClean="0"/>
              <a:t> members, appointed by </a:t>
            </a:r>
            <a:r>
              <a:rPr lang="en-CA" sz="2800" dirty="0" err="1" smtClean="0"/>
              <a:t>RySG</a:t>
            </a:r>
            <a:endParaRPr lang="en-CA" sz="2800" dirty="0" smtClean="0"/>
          </a:p>
          <a:p>
            <a:pPr lvl="1">
              <a:lnSpc>
                <a:spcPct val="120000"/>
              </a:lnSpc>
            </a:pPr>
            <a:r>
              <a:rPr lang="en-CA" sz="2400" dirty="0" err="1" smtClean="0"/>
              <a:t>Kal</a:t>
            </a:r>
            <a:r>
              <a:rPr lang="en-CA" sz="2400" dirty="0" smtClean="0"/>
              <a:t> </a:t>
            </a:r>
            <a:r>
              <a:rPr lang="en-CA" sz="2400" dirty="0" err="1" smtClean="0"/>
              <a:t>Feher</a:t>
            </a:r>
            <a:r>
              <a:rPr lang="en-CA" sz="2400" dirty="0" smtClean="0"/>
              <a:t> and Elaine </a:t>
            </a:r>
            <a:r>
              <a:rPr lang="en-CA" sz="2400" dirty="0" err="1" smtClean="0"/>
              <a:t>Pruis</a:t>
            </a:r>
            <a:endParaRPr lang="en-CA" sz="2400" dirty="0" smtClean="0"/>
          </a:p>
          <a:p>
            <a:pPr marL="0" indent="0">
              <a:lnSpc>
                <a:spcPct val="120000"/>
              </a:lnSpc>
              <a:buNone/>
            </a:pPr>
            <a:r>
              <a:rPr lang="en-CA" sz="2800" dirty="0" smtClean="0"/>
              <a:t>2 </a:t>
            </a:r>
            <a:r>
              <a:rPr lang="en-CA" sz="2800" dirty="0" err="1" smtClean="0"/>
              <a:t>ccTLD</a:t>
            </a:r>
            <a:r>
              <a:rPr lang="en-CA" sz="2800" dirty="0" smtClean="0"/>
              <a:t> members, appointed by ccNSO</a:t>
            </a:r>
          </a:p>
          <a:p>
            <a:pPr lvl="1">
              <a:lnSpc>
                <a:spcPct val="120000"/>
              </a:lnSpc>
            </a:pPr>
            <a:r>
              <a:rPr lang="en-CA" sz="2400" dirty="0" smtClean="0"/>
              <a:t>Jay Daley and Byron Holland (chair)</a:t>
            </a:r>
            <a:endParaRPr lang="en-CA" sz="2400" dirty="0"/>
          </a:p>
          <a:p>
            <a:pPr marL="0" indent="0">
              <a:lnSpc>
                <a:spcPct val="120000"/>
              </a:lnSpc>
              <a:buNone/>
            </a:pPr>
            <a:r>
              <a:rPr lang="en-CA" sz="2800" dirty="0" smtClean="0"/>
              <a:t>1 member non-ccTLD</a:t>
            </a:r>
            <a:r>
              <a:rPr lang="en-CA" sz="2800" dirty="0"/>
              <a:t> </a:t>
            </a:r>
            <a:r>
              <a:rPr lang="en-CA" sz="2800" dirty="0" smtClean="0"/>
              <a:t>or gTLD – on request, none received</a:t>
            </a:r>
          </a:p>
          <a:p>
            <a:pPr marL="0" lvl="1" indent="0">
              <a:lnSpc>
                <a:spcPct val="120000"/>
              </a:lnSpc>
              <a:spcBef>
                <a:spcPts val="750"/>
              </a:spcBef>
              <a:buNone/>
            </a:pPr>
            <a:r>
              <a:rPr lang="en-CA" sz="2800" dirty="0" smtClean="0"/>
              <a:t>1 Liaison appointed by PTI</a:t>
            </a:r>
          </a:p>
          <a:p>
            <a:pPr marL="685800" lvl="2" indent="-342900">
              <a:lnSpc>
                <a:spcPct val="120000"/>
              </a:lnSpc>
              <a:spcBef>
                <a:spcPts val="750"/>
              </a:spcBef>
            </a:pPr>
            <a:r>
              <a:rPr lang="en-CA" sz="2400" dirty="0" smtClean="0"/>
              <a:t>Elise </a:t>
            </a:r>
            <a:r>
              <a:rPr lang="en-CA" sz="2400" dirty="0" err="1"/>
              <a:t>Gerich</a:t>
            </a:r>
            <a:r>
              <a:rPr lang="en-CA" sz="2400" dirty="0"/>
              <a:t> (PTI</a:t>
            </a:r>
            <a:r>
              <a:rPr lang="en-CA" sz="2400" dirty="0" smtClean="0"/>
              <a:t>)</a:t>
            </a:r>
            <a:endParaRPr lang="en-CA" sz="2800" dirty="0" smtClean="0"/>
          </a:p>
          <a:p>
            <a:pPr marL="0" indent="0">
              <a:lnSpc>
                <a:spcPct val="120000"/>
              </a:lnSpc>
              <a:buNone/>
            </a:pPr>
            <a:r>
              <a:rPr lang="en-CA" sz="2800" dirty="0" smtClean="0"/>
              <a:t>5 SO/AC Liaisons, appointed by their organizations:</a:t>
            </a:r>
          </a:p>
          <a:p>
            <a:pPr lvl="1">
              <a:lnSpc>
                <a:spcPct val="120000"/>
              </a:lnSpc>
            </a:pPr>
            <a:r>
              <a:rPr lang="en-CA" sz="2400" dirty="0"/>
              <a:t>Mohamed El Bashir (ALAC), Jeff </a:t>
            </a:r>
            <a:r>
              <a:rPr lang="en-CA" sz="2400" dirty="0" err="1" smtClean="0"/>
              <a:t>Bedser</a:t>
            </a:r>
            <a:r>
              <a:rPr lang="en-CA" sz="2400" dirty="0" smtClean="0"/>
              <a:t> (SSAC), James Gannon (GNSO - Non-Registry), </a:t>
            </a:r>
            <a:r>
              <a:rPr lang="en-CA" sz="2400" dirty="0">
                <a:solidFill>
                  <a:prstClr val="black"/>
                </a:solidFill>
              </a:rPr>
              <a:t>Elise </a:t>
            </a:r>
            <a:r>
              <a:rPr lang="en-CA" sz="2400" dirty="0" err="1">
                <a:solidFill>
                  <a:prstClr val="black"/>
                </a:solidFill>
              </a:rPr>
              <a:t>Lindeberg</a:t>
            </a:r>
            <a:r>
              <a:rPr lang="en-CA" sz="2400" dirty="0">
                <a:solidFill>
                  <a:prstClr val="black"/>
                </a:solidFill>
              </a:rPr>
              <a:t>, (</a:t>
            </a:r>
            <a:r>
              <a:rPr lang="en-CA" sz="2400" dirty="0" smtClean="0">
                <a:solidFill>
                  <a:prstClr val="black"/>
                </a:solidFill>
              </a:rPr>
              <a:t>GAC), Lars-Johan Liman (RSSAC)</a:t>
            </a:r>
          </a:p>
          <a:p>
            <a:pPr lvl="1">
              <a:lnSpc>
                <a:spcPct val="120000"/>
              </a:lnSpc>
            </a:pPr>
            <a:endParaRPr lang="en-CA" dirty="0" smtClean="0"/>
          </a:p>
        </p:txBody>
      </p:sp>
      <p:sp>
        <p:nvSpPr>
          <p:cNvPr id="5" name="Title 4"/>
          <p:cNvSpPr>
            <a:spLocks noGrp="1"/>
          </p:cNvSpPr>
          <p:nvPr>
            <p:ph type="title"/>
          </p:nvPr>
        </p:nvSpPr>
        <p:spPr/>
        <p:txBody>
          <a:bodyPr/>
          <a:lstStyle/>
          <a:p>
            <a:r>
              <a:rPr lang="en-CA" dirty="0" smtClean="0"/>
              <a:t>Who are we?</a:t>
            </a:r>
            <a:endParaRPr lang="en-CA" dirty="0"/>
          </a:p>
        </p:txBody>
      </p:sp>
    </p:spTree>
    <p:extLst>
      <p:ext uri="{BB962C8B-B14F-4D97-AF65-F5344CB8AC3E}">
        <p14:creationId xmlns:p14="http://schemas.microsoft.com/office/powerpoint/2010/main" val="27827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CA" sz="2400" dirty="0"/>
          </a:p>
          <a:p>
            <a:pPr lvl="1"/>
            <a:r>
              <a:rPr lang="en-CA" sz="2400" dirty="0" smtClean="0"/>
              <a:t> Monitoring</a:t>
            </a:r>
          </a:p>
          <a:p>
            <a:pPr lvl="1"/>
            <a:endParaRPr lang="en-CA" sz="2400" dirty="0" smtClean="0"/>
          </a:p>
          <a:p>
            <a:pPr lvl="1"/>
            <a:r>
              <a:rPr lang="en-CA" sz="2400" dirty="0" smtClean="0"/>
              <a:t> Inform Community</a:t>
            </a:r>
          </a:p>
          <a:p>
            <a:pPr lvl="1"/>
            <a:endParaRPr lang="en-CA" sz="2400" dirty="0"/>
          </a:p>
          <a:p>
            <a:pPr lvl="1"/>
            <a:r>
              <a:rPr lang="en-CA" sz="2400" dirty="0" smtClean="0"/>
              <a:t> Complaints &amp; Performance Remediation</a:t>
            </a:r>
          </a:p>
          <a:p>
            <a:pPr lvl="1"/>
            <a:endParaRPr lang="en-CA" sz="2400" dirty="0" smtClean="0"/>
          </a:p>
          <a:p>
            <a:pPr lvl="1"/>
            <a:r>
              <a:rPr lang="en-CA" sz="2400" dirty="0" smtClean="0"/>
              <a:t> Consultation &amp; Reviews</a:t>
            </a:r>
          </a:p>
          <a:p>
            <a:pPr lvl="1"/>
            <a:endParaRPr lang="en-CA" sz="2400" dirty="0"/>
          </a:p>
          <a:p>
            <a:pPr lvl="1"/>
            <a:endParaRPr lang="en-CA" sz="2400" dirty="0"/>
          </a:p>
        </p:txBody>
      </p:sp>
      <p:sp>
        <p:nvSpPr>
          <p:cNvPr id="5" name="Title 4"/>
          <p:cNvSpPr>
            <a:spLocks noGrp="1"/>
          </p:cNvSpPr>
          <p:nvPr>
            <p:ph type="title"/>
          </p:nvPr>
        </p:nvSpPr>
        <p:spPr/>
        <p:txBody>
          <a:bodyPr/>
          <a:lstStyle/>
          <a:p>
            <a:r>
              <a:rPr lang="en-CA" dirty="0" smtClean="0"/>
              <a:t>What do we do?</a:t>
            </a:r>
            <a:endParaRPr lang="en-CA" dirty="0"/>
          </a:p>
        </p:txBody>
      </p:sp>
    </p:spTree>
    <p:extLst>
      <p:ext uri="{BB962C8B-B14F-4D97-AF65-F5344CB8AC3E}">
        <p14:creationId xmlns:p14="http://schemas.microsoft.com/office/powerpoint/2010/main" val="264494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nSpc>
                <a:spcPct val="110000"/>
              </a:lnSpc>
            </a:pPr>
            <a:r>
              <a:rPr lang="en-CA" sz="2400" dirty="0">
                <a:solidFill>
                  <a:prstClr val="black"/>
                </a:solidFill>
              </a:rPr>
              <a:t>M</a:t>
            </a:r>
            <a:r>
              <a:rPr lang="en-CA" sz="2400" dirty="0" smtClean="0">
                <a:solidFill>
                  <a:prstClr val="black"/>
                </a:solidFill>
              </a:rPr>
              <a:t>onthly meetings</a:t>
            </a:r>
          </a:p>
          <a:p>
            <a:pPr lvl="1">
              <a:lnSpc>
                <a:spcPct val="110000"/>
              </a:lnSpc>
            </a:pPr>
            <a:r>
              <a:rPr lang="en-CA" sz="2000" dirty="0">
                <a:solidFill>
                  <a:prstClr val="black"/>
                </a:solidFill>
              </a:rPr>
              <a:t>r</a:t>
            </a:r>
            <a:r>
              <a:rPr lang="en-CA" sz="2000" dirty="0" smtClean="0">
                <a:solidFill>
                  <a:prstClr val="black"/>
                </a:solidFill>
              </a:rPr>
              <a:t>eceive &amp; discuss PTI report</a:t>
            </a:r>
          </a:p>
          <a:p>
            <a:pPr lvl="1">
              <a:lnSpc>
                <a:spcPct val="110000"/>
              </a:lnSpc>
            </a:pPr>
            <a:r>
              <a:rPr lang="en-CA" sz="2000" dirty="0" smtClean="0">
                <a:solidFill>
                  <a:prstClr val="black"/>
                </a:solidFill>
              </a:rPr>
              <a:t>decide on CSC report </a:t>
            </a:r>
          </a:p>
          <a:p>
            <a:pPr lvl="1">
              <a:lnSpc>
                <a:spcPct val="110000"/>
              </a:lnSpc>
            </a:pPr>
            <a:r>
              <a:rPr lang="en-CA" sz="2000" dirty="0" smtClean="0">
                <a:solidFill>
                  <a:prstClr val="black"/>
                </a:solidFill>
              </a:rPr>
              <a:t>other topics</a:t>
            </a:r>
          </a:p>
          <a:p>
            <a:pPr>
              <a:lnSpc>
                <a:spcPct val="110000"/>
              </a:lnSpc>
            </a:pPr>
            <a:r>
              <a:rPr lang="en-CA" sz="2400" dirty="0" smtClean="0">
                <a:solidFill>
                  <a:prstClr val="black"/>
                </a:solidFill>
              </a:rPr>
              <a:t>Meetings are open </a:t>
            </a:r>
          </a:p>
          <a:p>
            <a:pPr lvl="1">
              <a:lnSpc>
                <a:spcPct val="110000"/>
              </a:lnSpc>
            </a:pPr>
            <a:r>
              <a:rPr lang="en-CA" sz="2000" dirty="0">
                <a:solidFill>
                  <a:prstClr val="black"/>
                </a:solidFill>
              </a:rPr>
              <a:t>r</a:t>
            </a:r>
            <a:r>
              <a:rPr lang="en-CA" sz="2000" dirty="0" smtClean="0">
                <a:solidFill>
                  <a:prstClr val="black"/>
                </a:solidFill>
              </a:rPr>
              <a:t>ecordings </a:t>
            </a:r>
            <a:r>
              <a:rPr lang="en-CA" sz="2000" dirty="0">
                <a:solidFill>
                  <a:prstClr val="black"/>
                </a:solidFill>
              </a:rPr>
              <a:t>and proceedings </a:t>
            </a:r>
            <a:r>
              <a:rPr lang="en-CA" sz="2000" dirty="0" smtClean="0">
                <a:solidFill>
                  <a:prstClr val="black"/>
                </a:solidFill>
              </a:rPr>
              <a:t>on </a:t>
            </a:r>
            <a:r>
              <a:rPr lang="en-CA" sz="2000" dirty="0">
                <a:solidFill>
                  <a:prstClr val="black"/>
                </a:solidFill>
              </a:rPr>
              <a:t>our </a:t>
            </a:r>
            <a:r>
              <a:rPr lang="en-CA" sz="2000" dirty="0" smtClean="0">
                <a:solidFill>
                  <a:prstClr val="black"/>
                </a:solidFill>
              </a:rPr>
              <a:t>website</a:t>
            </a:r>
          </a:p>
          <a:p>
            <a:pPr lvl="1">
              <a:lnSpc>
                <a:spcPct val="110000"/>
              </a:lnSpc>
            </a:pPr>
            <a:r>
              <a:rPr lang="en-CA" sz="2000" dirty="0" smtClean="0">
                <a:solidFill>
                  <a:prstClr val="black"/>
                </a:solidFill>
              </a:rPr>
              <a:t>reports sent </a:t>
            </a:r>
            <a:r>
              <a:rPr lang="en-CA" sz="2000" dirty="0">
                <a:solidFill>
                  <a:prstClr val="black"/>
                </a:solidFill>
              </a:rPr>
              <a:t>to an extensive distribution list</a:t>
            </a:r>
          </a:p>
          <a:p>
            <a:endParaRPr lang="en-US" sz="2400" dirty="0"/>
          </a:p>
        </p:txBody>
      </p:sp>
      <p:sp>
        <p:nvSpPr>
          <p:cNvPr id="4" name="Title 3"/>
          <p:cNvSpPr>
            <a:spLocks noGrp="1"/>
          </p:cNvSpPr>
          <p:nvPr>
            <p:ph type="title"/>
          </p:nvPr>
        </p:nvSpPr>
        <p:spPr/>
        <p:txBody>
          <a:bodyPr/>
          <a:lstStyle/>
          <a:p>
            <a:r>
              <a:rPr lang="en-CA" dirty="0" smtClean="0"/>
              <a:t>How do we do work?</a:t>
            </a:r>
            <a:endParaRPr lang="en-CA" dirty="0"/>
          </a:p>
        </p:txBody>
      </p:sp>
    </p:spTree>
    <p:extLst>
      <p:ext uri="{BB962C8B-B14F-4D97-AF65-F5344CB8AC3E}">
        <p14:creationId xmlns:p14="http://schemas.microsoft.com/office/powerpoint/2010/main" val="122427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Activities since </a:t>
            </a:r>
            <a:br>
              <a:rPr lang="en-US" dirty="0" smtClean="0"/>
            </a:br>
            <a:r>
              <a:rPr lang="en-US" dirty="0" smtClean="0"/>
              <a:t>October 2016</a:t>
            </a:r>
            <a:endParaRPr lang="en-US" dirty="0"/>
          </a:p>
        </p:txBody>
      </p:sp>
      <p:sp>
        <p:nvSpPr>
          <p:cNvPr id="3" name="Content Placeholder 2"/>
          <p:cNvSpPr>
            <a:spLocks noGrp="1"/>
          </p:cNvSpPr>
          <p:nvPr>
            <p:ph idx="1"/>
          </p:nvPr>
        </p:nvSpPr>
        <p:spPr>
          <a:xfrm>
            <a:off x="539552" y="1825624"/>
            <a:ext cx="7975798" cy="4987751"/>
          </a:xfrm>
        </p:spPr>
        <p:txBody>
          <a:bodyPr>
            <a:noAutofit/>
          </a:bodyPr>
          <a:lstStyle/>
          <a:p>
            <a:pPr lvl="1"/>
            <a:r>
              <a:rPr lang="en-CA" sz="2400" dirty="0" smtClean="0"/>
              <a:t>Reviewed 4 PTI reports and issued 4 monthly CSC reports</a:t>
            </a:r>
          </a:p>
          <a:p>
            <a:pPr lvl="1"/>
            <a:r>
              <a:rPr lang="en-CA" sz="2400" dirty="0" smtClean="0"/>
              <a:t>Discussed PTI’s/IANA department 2016 customer survey</a:t>
            </a:r>
          </a:p>
          <a:p>
            <a:pPr lvl="1"/>
            <a:r>
              <a:rPr lang="en-CA" sz="2400" dirty="0" smtClean="0"/>
              <a:t>Started discussion on PTI related complaints and processes for these</a:t>
            </a:r>
          </a:p>
          <a:p>
            <a:pPr lvl="2"/>
            <a:r>
              <a:rPr lang="en-CA" sz="2400" dirty="0" smtClean="0"/>
              <a:t> </a:t>
            </a:r>
            <a:r>
              <a:rPr lang="en-CA" sz="2000" dirty="0"/>
              <a:t>t</a:t>
            </a:r>
            <a:r>
              <a:rPr lang="en-CA" sz="2000" dirty="0" smtClean="0"/>
              <a:t>o date no outstanding complaints</a:t>
            </a:r>
            <a:endParaRPr lang="en-CA" sz="2400" dirty="0" smtClean="0"/>
          </a:p>
          <a:p>
            <a:pPr lvl="1"/>
            <a:r>
              <a:rPr lang="en-CA" sz="2400" dirty="0" smtClean="0"/>
              <a:t>Developed internal procedures</a:t>
            </a:r>
          </a:p>
          <a:p>
            <a:pPr lvl="1"/>
            <a:r>
              <a:rPr lang="en-CA" sz="2400" dirty="0"/>
              <a:t>Approved the dashboard that PTI has put up</a:t>
            </a:r>
          </a:p>
          <a:p>
            <a:pPr lvl="1"/>
            <a:r>
              <a:rPr lang="en-CA" sz="2400" dirty="0" smtClean="0"/>
              <a:t>Launched CSC website</a:t>
            </a:r>
          </a:p>
          <a:p>
            <a:endParaRPr lang="en-US" sz="2400" dirty="0"/>
          </a:p>
        </p:txBody>
      </p:sp>
    </p:spTree>
    <p:extLst>
      <p:ext uri="{BB962C8B-B14F-4D97-AF65-F5344CB8AC3E}">
        <p14:creationId xmlns:p14="http://schemas.microsoft.com/office/powerpoint/2010/main" val="541674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930" y="1345565"/>
            <a:ext cx="7886700" cy="4351338"/>
          </a:xfrm>
        </p:spPr>
        <p:txBody>
          <a:bodyPr>
            <a:noAutofit/>
          </a:bodyPr>
          <a:lstStyle/>
          <a:p>
            <a:pPr marL="0" indent="0">
              <a:lnSpc>
                <a:spcPct val="100000"/>
              </a:lnSpc>
              <a:buNone/>
            </a:pPr>
            <a:r>
              <a:rPr lang="en-CA" sz="2400" dirty="0" smtClean="0"/>
              <a:t>CSC (&amp; PTI)</a:t>
            </a:r>
          </a:p>
          <a:p>
            <a:pPr>
              <a:lnSpc>
                <a:spcPct val="100000"/>
              </a:lnSpc>
            </a:pPr>
            <a:r>
              <a:rPr lang="en-CA" sz="2400" dirty="0" smtClean="0"/>
              <a:t>Develop </a:t>
            </a:r>
            <a:r>
              <a:rPr lang="en-CA" sz="2400" dirty="0"/>
              <a:t>Remedial Action Procedures</a:t>
            </a:r>
          </a:p>
          <a:p>
            <a:pPr lvl="1">
              <a:lnSpc>
                <a:spcPct val="100000"/>
              </a:lnSpc>
            </a:pPr>
            <a:r>
              <a:rPr lang="en-CA" sz="2000" dirty="0" smtClean="0"/>
              <a:t>draft in </a:t>
            </a:r>
            <a:r>
              <a:rPr lang="en-CA" sz="2000" dirty="0"/>
              <a:t>the CSC </a:t>
            </a:r>
            <a:r>
              <a:rPr lang="en-CA" sz="2000" dirty="0" smtClean="0"/>
              <a:t>Charter</a:t>
            </a:r>
          </a:p>
          <a:p>
            <a:pPr>
              <a:lnSpc>
                <a:spcPct val="100000"/>
              </a:lnSpc>
            </a:pPr>
            <a:r>
              <a:rPr lang="en-CA" sz="2400" dirty="0" smtClean="0"/>
              <a:t>Review of Implementation of Existing SLEs</a:t>
            </a:r>
          </a:p>
          <a:p>
            <a:pPr>
              <a:lnSpc>
                <a:spcPct val="100000"/>
              </a:lnSpc>
            </a:pPr>
            <a:r>
              <a:rPr lang="en-CA" sz="2400" dirty="0" smtClean="0"/>
              <a:t>Review </a:t>
            </a:r>
            <a:r>
              <a:rPr lang="en-CA" sz="2400" dirty="0"/>
              <a:t>of </a:t>
            </a:r>
            <a:r>
              <a:rPr lang="en-CA" sz="2400" dirty="0" smtClean="0"/>
              <a:t>SLE’s</a:t>
            </a:r>
            <a:endParaRPr lang="en-CA" sz="2400" dirty="0"/>
          </a:p>
          <a:p>
            <a:pPr lvl="1">
              <a:lnSpc>
                <a:spcPct val="100000"/>
              </a:lnSpc>
            </a:pPr>
            <a:r>
              <a:rPr lang="en-CA" sz="2400" dirty="0" smtClean="0"/>
              <a:t>Any change needs ccNSO </a:t>
            </a:r>
            <a:r>
              <a:rPr lang="en-CA" sz="2400" dirty="0"/>
              <a:t>and </a:t>
            </a:r>
            <a:r>
              <a:rPr lang="en-CA" sz="2400" dirty="0" smtClean="0"/>
              <a:t>GNSO approval</a:t>
            </a:r>
          </a:p>
          <a:p>
            <a:pPr>
              <a:lnSpc>
                <a:spcPct val="100000"/>
              </a:lnSpc>
            </a:pPr>
            <a:endParaRPr lang="en-CA" sz="2400" dirty="0" smtClean="0"/>
          </a:p>
          <a:p>
            <a:pPr marL="0" indent="0">
              <a:lnSpc>
                <a:spcPct val="100000"/>
              </a:lnSpc>
              <a:buNone/>
            </a:pPr>
            <a:r>
              <a:rPr lang="en-CA" sz="2400" dirty="0" smtClean="0"/>
              <a:t>Community</a:t>
            </a:r>
          </a:p>
          <a:p>
            <a:r>
              <a:rPr lang="en-US" sz="2400" dirty="0"/>
              <a:t>First CSC Charter review </a:t>
            </a:r>
          </a:p>
          <a:p>
            <a:pPr lvl="1"/>
            <a:r>
              <a:rPr lang="en-US" sz="2000" dirty="0"/>
              <a:t>Joint </a:t>
            </a:r>
            <a:r>
              <a:rPr lang="en-US" sz="2000" dirty="0" err="1"/>
              <a:t>ccNSO</a:t>
            </a:r>
            <a:r>
              <a:rPr lang="en-US" sz="2000" dirty="0"/>
              <a:t>, </a:t>
            </a:r>
            <a:r>
              <a:rPr lang="en-US" sz="2000" dirty="0" err="1"/>
              <a:t>RySG</a:t>
            </a:r>
            <a:r>
              <a:rPr lang="en-US" sz="2000" dirty="0"/>
              <a:t> </a:t>
            </a:r>
            <a:r>
              <a:rPr lang="en-US" sz="2000" dirty="0" smtClean="0"/>
              <a:t>responsibility, start </a:t>
            </a:r>
            <a:r>
              <a:rPr lang="en-US" sz="2000" dirty="0"/>
              <a:t>by October </a:t>
            </a:r>
            <a:r>
              <a:rPr lang="en-US" sz="2000" dirty="0" smtClean="0"/>
              <a:t>2017</a:t>
            </a:r>
            <a:endParaRPr lang="en-US" sz="2000" dirty="0"/>
          </a:p>
          <a:p>
            <a:pPr lvl="1"/>
            <a:r>
              <a:rPr lang="en-US" sz="2000" dirty="0"/>
              <a:t>To </a:t>
            </a:r>
            <a:r>
              <a:rPr lang="en-US" sz="2000" dirty="0" smtClean="0"/>
              <a:t>any </a:t>
            </a:r>
            <a:r>
              <a:rPr lang="en-US" sz="2000" dirty="0"/>
              <a:t>resulting changes to be agreed by GNSO and </a:t>
            </a:r>
            <a:r>
              <a:rPr lang="en-US" sz="2000" dirty="0" err="1"/>
              <a:t>ccNSO</a:t>
            </a:r>
            <a:endParaRPr lang="en-US" sz="2000" dirty="0"/>
          </a:p>
          <a:p>
            <a:pPr>
              <a:lnSpc>
                <a:spcPct val="100000"/>
              </a:lnSpc>
            </a:pPr>
            <a:endParaRPr lang="en-CA" sz="2400" dirty="0"/>
          </a:p>
          <a:p>
            <a:pPr marL="0" indent="0">
              <a:lnSpc>
                <a:spcPct val="100000"/>
              </a:lnSpc>
              <a:buNone/>
            </a:pPr>
            <a:endParaRPr lang="en-CA" sz="2000" dirty="0" smtClean="0"/>
          </a:p>
          <a:p>
            <a:pPr marL="0" indent="0">
              <a:lnSpc>
                <a:spcPct val="100000"/>
              </a:lnSpc>
              <a:buNone/>
            </a:pPr>
            <a:r>
              <a:rPr lang="en-CA" sz="2000" dirty="0"/>
              <a:t>	</a:t>
            </a:r>
          </a:p>
        </p:txBody>
      </p:sp>
      <p:sp>
        <p:nvSpPr>
          <p:cNvPr id="4" name="Title 3"/>
          <p:cNvSpPr>
            <a:spLocks noGrp="1"/>
          </p:cNvSpPr>
          <p:nvPr>
            <p:ph type="title"/>
          </p:nvPr>
        </p:nvSpPr>
        <p:spPr/>
        <p:txBody>
          <a:bodyPr/>
          <a:lstStyle/>
          <a:p>
            <a:r>
              <a:rPr lang="en-CA" dirty="0" smtClean="0"/>
              <a:t>Upcoming Work – </a:t>
            </a:r>
            <a:br>
              <a:rPr lang="en-CA" dirty="0" smtClean="0"/>
            </a:br>
            <a:r>
              <a:rPr lang="en-CA" dirty="0" smtClean="0"/>
              <a:t>CSC &amp; Community</a:t>
            </a:r>
            <a:endParaRPr lang="en-CA" dirty="0"/>
          </a:p>
        </p:txBody>
      </p:sp>
    </p:spTree>
    <p:extLst>
      <p:ext uri="{BB962C8B-B14F-4D97-AF65-F5344CB8AC3E}">
        <p14:creationId xmlns:p14="http://schemas.microsoft.com/office/powerpoint/2010/main" val="245521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975798" cy="5256584"/>
          </a:xfrm>
        </p:spPr>
        <p:txBody>
          <a:bodyPr>
            <a:noAutofit/>
          </a:bodyPr>
          <a:lstStyle/>
          <a:p>
            <a:r>
              <a:rPr lang="en-CA" sz="2400" dirty="0" smtClean="0"/>
              <a:t>PTI performance is very good - some minor metrics missed, no customer service impact nor operational problems</a:t>
            </a:r>
          </a:p>
          <a:p>
            <a:r>
              <a:rPr lang="en-CA" sz="2400" dirty="0" smtClean="0"/>
              <a:t>CSC is coming together as a committee and is working through its ‘to do list’ </a:t>
            </a:r>
          </a:p>
          <a:p>
            <a:r>
              <a:rPr lang="en-CA" sz="2400" dirty="0" smtClean="0"/>
              <a:t>The whole process is working very well</a:t>
            </a:r>
          </a:p>
          <a:p>
            <a:pPr lvl="1"/>
            <a:r>
              <a:rPr lang="en-CA" sz="2000" dirty="0" smtClean="0"/>
              <a:t>problem areas are being identified immediately and corrective measures being developed cooperatively</a:t>
            </a:r>
          </a:p>
          <a:p>
            <a:pPr lvl="1"/>
            <a:r>
              <a:rPr lang="en-CA" sz="2000" dirty="0" smtClean="0"/>
              <a:t>areas where SLE implementation may need changes have been </a:t>
            </a:r>
            <a:r>
              <a:rPr lang="en-CA" sz="2000" dirty="0" smtClean="0"/>
              <a:t>identified</a:t>
            </a:r>
          </a:p>
          <a:p>
            <a:pPr lvl="1"/>
            <a:r>
              <a:rPr lang="en-CA" sz="2000" dirty="0" smtClean="0"/>
              <a:t>ICANN CEO has initiated dialogue with CSC Chair</a:t>
            </a:r>
            <a:endParaRPr lang="en-CA" sz="2400" dirty="0" smtClean="0"/>
          </a:p>
          <a:p>
            <a:r>
              <a:rPr lang="en-CA" sz="2400" dirty="0" smtClean="0"/>
              <a:t>ICANN community needs to plan for reviews </a:t>
            </a:r>
          </a:p>
          <a:p>
            <a:pPr lvl="1"/>
            <a:r>
              <a:rPr lang="en-CA" sz="2000" dirty="0" err="1" smtClean="0"/>
              <a:t>RySG</a:t>
            </a:r>
            <a:r>
              <a:rPr lang="en-CA" sz="2000" dirty="0" smtClean="0"/>
              <a:t> and ccNSO need to initiate CSC Charter review process for October 2017 launch</a:t>
            </a:r>
          </a:p>
          <a:p>
            <a:pPr marL="0" indent="0">
              <a:buNone/>
            </a:pPr>
            <a:endParaRPr lang="en-CA" sz="2400" dirty="0"/>
          </a:p>
        </p:txBody>
      </p:sp>
      <p:sp>
        <p:nvSpPr>
          <p:cNvPr id="4" name="Title 3"/>
          <p:cNvSpPr>
            <a:spLocks noGrp="1"/>
          </p:cNvSpPr>
          <p:nvPr>
            <p:ph type="title"/>
          </p:nvPr>
        </p:nvSpPr>
        <p:spPr/>
        <p:txBody>
          <a:bodyPr/>
          <a:lstStyle/>
          <a:p>
            <a:r>
              <a:rPr lang="en-CA" dirty="0" smtClean="0"/>
              <a:t>Summary</a:t>
            </a:r>
            <a:endParaRPr lang="en-CA" dirty="0"/>
          </a:p>
        </p:txBody>
      </p:sp>
    </p:spTree>
    <p:extLst>
      <p:ext uri="{BB962C8B-B14F-4D97-AF65-F5344CB8AC3E}">
        <p14:creationId xmlns:p14="http://schemas.microsoft.com/office/powerpoint/2010/main" val="2309896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2967</TotalTime>
  <Words>409</Words>
  <Application>Microsoft Office PowerPoint</Application>
  <PresentationFormat>On-screen Show (4:3)</PresentationFormat>
  <Paragraphs>68</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An Update and Look Ahead  </vt:lpstr>
      <vt:lpstr>Mission Statement</vt:lpstr>
      <vt:lpstr>Who are we?</vt:lpstr>
      <vt:lpstr>What do we do?</vt:lpstr>
      <vt:lpstr>How do we do work?</vt:lpstr>
      <vt:lpstr>Activities since  October 2016</vt:lpstr>
      <vt:lpstr>Upcoming Work –  CSC &amp; Community</vt:lpstr>
      <vt:lpstr>Summary</vt:lpstr>
    </vt:vector>
  </TitlesOfParts>
  <Company>CIRA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Standing Committee</dc:title>
  <dc:creator>Allan MacGillivray</dc:creator>
  <cp:lastModifiedBy>Allan MacGillivray</cp:lastModifiedBy>
  <cp:revision>101</cp:revision>
  <cp:lastPrinted>2017-03-02T19:48:36Z</cp:lastPrinted>
  <dcterms:created xsi:type="dcterms:W3CDTF">2017-01-30T16:09:03Z</dcterms:created>
  <dcterms:modified xsi:type="dcterms:W3CDTF">2017-03-03T16:14:38Z</dcterms:modified>
</cp:coreProperties>
</file>