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/>
    <p:restoredTop sz="94696"/>
  </p:normalViewPr>
  <p:slideViewPr>
    <p:cSldViewPr snapToGrid="0" snapToObjects="1">
      <p:cViewPr varScale="1">
        <p:scale>
          <a:sx n="108" d="100"/>
          <a:sy n="108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55B9E-1F7E-1E43-B103-F03905ADD119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6731E-F054-2F4D-B0B4-4F621380D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2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adjust the length of each colored bar, click the bar, ensuring the bar is highlighted, grab a corner and length or shorten, depending on your preference.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revise the type of timeline, revise the Month text boxes, all are editable.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size of the black timeline lines, use the same procedure used to revise the colored bars.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circles and text boxes beside the circles are also editable by clicking on the circle and/or text box.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12192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12202855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9102309" y="6414965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81242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3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8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75CBA-A261-854A-A8DF-3F27535C8B55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2AE7-10D6-7A4E-A26B-42401D730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0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424673" y="4889679"/>
            <a:ext cx="10197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980"/>
              </a:lnSpc>
              <a:buFont typeface="Arial" charset="0"/>
              <a:buChar char="•"/>
            </a:pP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Annual Engagement survey measures perception </a:t>
            </a:r>
            <a:r>
              <a:rPr lang="en-US" sz="1400" dirty="0">
                <a:solidFill>
                  <a:srgbClr val="154A78"/>
                </a:solidFill>
                <a:latin typeface="Source Sans Pro Light"/>
                <a:cs typeface="Source Sans Pro Light"/>
              </a:rPr>
              <a:t>of the PTI relationship with direct </a:t>
            </a: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customers such </a:t>
            </a:r>
            <a:r>
              <a:rPr lang="en-US" sz="1400" dirty="0">
                <a:solidFill>
                  <a:srgbClr val="154A78"/>
                </a:solidFill>
                <a:latin typeface="Source Sans Pro Light"/>
                <a:cs typeface="Source Sans Pro Light"/>
              </a:rPr>
              <a:t>as </a:t>
            </a: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IESG, IAB, TCRs, </a:t>
            </a:r>
            <a:r>
              <a:rPr lang="en-US" sz="1400" dirty="0" err="1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gTLD</a:t>
            </a:r>
            <a:r>
              <a:rPr lang="en-US" sz="1400" dirty="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 and </a:t>
            </a:r>
            <a:r>
              <a:rPr lang="en-US" sz="1400" dirty="0" err="1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ccTLD</a:t>
            </a:r>
            <a:r>
              <a:rPr lang="en-US" sz="1400" smtClean="0">
                <a:solidFill>
                  <a:srgbClr val="154A78"/>
                </a:solidFill>
                <a:latin typeface="Source Sans Pro Light"/>
                <a:cs typeface="Source Sans Pro Light"/>
              </a:rPr>
              <a:t> Operators and </a:t>
            </a:r>
            <a:r>
              <a:rPr lang="en-US" sz="1400" dirty="0">
                <a:solidFill>
                  <a:srgbClr val="154A78"/>
                </a:solidFill>
                <a:latin typeface="Source Sans Pro Light"/>
                <a:cs typeface="Source Sans Pro Light"/>
              </a:rPr>
              <a:t>RIRs. It will be sent out once a year like the one we do now. Reporting on results will be ready no later than 30 days after the survey closes.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56480" y="4412509"/>
            <a:ext cx="7175410" cy="350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80"/>
              </a:lnSpc>
            </a:pPr>
            <a:r>
              <a:rPr lang="en-US" b="1" dirty="0" smtClean="0">
                <a:solidFill>
                  <a:srgbClr val="154A78"/>
                </a:solidFill>
                <a:latin typeface="Source Sans Pro"/>
                <a:cs typeface="Source Sans Pro"/>
              </a:rPr>
              <a:t>Proposed Changes</a:t>
            </a:r>
            <a:endParaRPr lang="en-US" b="1" dirty="0">
              <a:solidFill>
                <a:srgbClr val="154A78"/>
              </a:solidFill>
              <a:latin typeface="Source Sans Pro"/>
              <a:cs typeface="Source Sans Pro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808548" y="1378011"/>
            <a:ext cx="8574904" cy="1150937"/>
            <a:chOff x="774700" y="1850102"/>
            <a:chExt cx="7553325" cy="1150937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774700" y="3001039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774700" y="2616864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774700" y="2234277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774700" y="1850102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 bwMode="auto">
          <a:xfrm>
            <a:off x="1808548" y="2929961"/>
            <a:ext cx="8554120" cy="23152"/>
          </a:xfrm>
          <a:prstGeom prst="line">
            <a:avLst/>
          </a:prstGeom>
          <a:solidFill>
            <a:srgbClr val="C2C0C4"/>
          </a:solidFill>
          <a:ln w="22225">
            <a:solidFill>
              <a:srgbClr val="0A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1896033" y="2882336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5" name="Rectangle 104"/>
          <p:cNvSpPr>
            <a:spLocks noChangeArrowheads="1"/>
          </p:cNvSpPr>
          <p:nvPr/>
        </p:nvSpPr>
        <p:spPr bwMode="auto">
          <a:xfrm>
            <a:off x="1675299" y="3028175"/>
            <a:ext cx="5515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May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3283658" y="2882336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3014719" y="3023621"/>
            <a:ext cx="6242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Jun</a:t>
            </a:r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8964997" y="2905611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7" name="Rectangle 106"/>
          <p:cNvSpPr>
            <a:spLocks noChangeArrowheads="1"/>
          </p:cNvSpPr>
          <p:nvPr/>
        </p:nvSpPr>
        <p:spPr bwMode="auto">
          <a:xfrm>
            <a:off x="8774499" y="3023621"/>
            <a:ext cx="5302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Nov</a:t>
            </a:r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7807917" y="2918360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8" name="Rectangle 107"/>
          <p:cNvSpPr>
            <a:spLocks noChangeArrowheads="1"/>
          </p:cNvSpPr>
          <p:nvPr/>
        </p:nvSpPr>
        <p:spPr bwMode="auto">
          <a:xfrm>
            <a:off x="7661759" y="3035361"/>
            <a:ext cx="4836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Oct</a:t>
            </a: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6727286" y="291836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9" name="Rectangle 108"/>
          <p:cNvSpPr>
            <a:spLocks noChangeArrowheads="1"/>
          </p:cNvSpPr>
          <p:nvPr/>
        </p:nvSpPr>
        <p:spPr bwMode="auto">
          <a:xfrm>
            <a:off x="6523462" y="3047626"/>
            <a:ext cx="50289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Sep</a:t>
            </a: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5618625" y="2905611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0" name="Rectangle 109"/>
          <p:cNvSpPr>
            <a:spLocks noChangeArrowheads="1"/>
          </p:cNvSpPr>
          <p:nvPr/>
        </p:nvSpPr>
        <p:spPr bwMode="auto">
          <a:xfrm>
            <a:off x="5411593" y="3033723"/>
            <a:ext cx="50930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Aug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4489156" y="2882336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1" name="Rectangle 110"/>
          <p:cNvSpPr>
            <a:spLocks noChangeArrowheads="1"/>
          </p:cNvSpPr>
          <p:nvPr/>
        </p:nvSpPr>
        <p:spPr bwMode="auto">
          <a:xfrm>
            <a:off x="4311074" y="3033724"/>
            <a:ext cx="4514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Jul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6701848" y="1661621"/>
            <a:ext cx="1229401" cy="234806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8964996" y="1290641"/>
            <a:ext cx="1397671" cy="230946"/>
          </a:xfrm>
          <a:prstGeom prst="roundRect">
            <a:avLst>
              <a:gd name="adj" fmla="val 5000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944452" y="2450114"/>
            <a:ext cx="1339206" cy="204438"/>
          </a:xfrm>
          <a:prstGeom prst="roundRect">
            <a:avLst>
              <a:gd name="adj" fmla="val 50000"/>
            </a:avLst>
          </a:prstGeom>
          <a:solidFill>
            <a:srgbClr val="259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489156" y="2059557"/>
            <a:ext cx="1395220" cy="225562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6806543" y="3518528"/>
            <a:ext cx="1570207" cy="500137"/>
            <a:chOff x="1568131" y="4142512"/>
            <a:chExt cx="1570207" cy="500137"/>
          </a:xfrm>
        </p:grpSpPr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1891226" y="4142512"/>
              <a:ext cx="1247112" cy="500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455613">
                <a:lnSpc>
                  <a:spcPts val="1300"/>
                </a:lnSpc>
                <a:spcBef>
                  <a:spcPct val="20000"/>
                </a:spcBef>
              </a:pPr>
              <a:r>
                <a:rPr lang="en-AU" sz="1200" dirty="0" smtClean="0">
                  <a:solidFill>
                    <a:schemeClr val="accent2">
                      <a:lumMod val="75000"/>
                    </a:schemeClr>
                  </a:solidFill>
                  <a:latin typeface="Source Sans Pro" charset="0"/>
                  <a:ea typeface="Segoe UI" charset="0"/>
                  <a:cs typeface="Segoe UI Semilight" charset="0"/>
                </a:rPr>
                <a:t>Third-Party to Conduct annual survey</a:t>
              </a:r>
              <a:endParaRPr lang="en-AU" sz="1200" dirty="0">
                <a:solidFill>
                  <a:schemeClr val="accent2">
                    <a:lumMod val="75000"/>
                  </a:schemeClr>
                </a:solidFill>
                <a:latin typeface="Source Sans Pro" charset="0"/>
                <a:ea typeface="Segoe UI" charset="0"/>
                <a:cs typeface="Segoe UI Semilight" charset="0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1568131" y="4217818"/>
              <a:ext cx="222741" cy="2227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300"/>
                </a:lnSpc>
                <a:defRPr/>
              </a:pPr>
              <a:endParaRPr lang="en-AU" sz="1200" dirty="0">
                <a:solidFill>
                  <a:prstClr val="white"/>
                </a:solidFill>
                <a:latin typeface="Source Sans Pro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152068" y="3516896"/>
            <a:ext cx="1590311" cy="500137"/>
            <a:chOff x="3168189" y="4158415"/>
            <a:chExt cx="1590311" cy="500137"/>
          </a:xfrm>
        </p:grpSpPr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505494" y="4158415"/>
              <a:ext cx="1253006" cy="50013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455613">
                <a:lnSpc>
                  <a:spcPts val="1300"/>
                </a:lnSpc>
                <a:spcBef>
                  <a:spcPct val="20000"/>
                </a:spcBef>
              </a:pPr>
              <a:r>
                <a:rPr lang="en-AU" sz="1200" dirty="0">
                  <a:solidFill>
                    <a:schemeClr val="accent6">
                      <a:lumMod val="75000"/>
                    </a:schemeClr>
                  </a:solidFill>
                  <a:latin typeface="Source Sans Pro" charset="0"/>
                  <a:ea typeface="Segoe UI" charset="0"/>
                  <a:cs typeface="Segoe UI Semilight" charset="0"/>
                </a:rPr>
                <a:t>Engage third-party </a:t>
              </a:r>
              <a:r>
                <a:rPr lang="en-AU" sz="1200" dirty="0" smtClean="0">
                  <a:solidFill>
                    <a:schemeClr val="accent6">
                      <a:lumMod val="75000"/>
                    </a:schemeClr>
                  </a:solidFill>
                  <a:latin typeface="Source Sans Pro" charset="0"/>
                  <a:ea typeface="Segoe UI" charset="0"/>
                  <a:cs typeface="Segoe UI Semilight" charset="0"/>
                </a:rPr>
                <a:t>for annual  engagement </a:t>
              </a:r>
              <a:r>
                <a:rPr lang="en-AU" sz="1200" dirty="0">
                  <a:solidFill>
                    <a:schemeClr val="accent6">
                      <a:lumMod val="75000"/>
                    </a:schemeClr>
                  </a:solidFill>
                  <a:latin typeface="Source Sans Pro" charset="0"/>
                  <a:ea typeface="Segoe UI" charset="0"/>
                  <a:cs typeface="Segoe UI Semilight" charset="0"/>
                </a:rPr>
                <a:t>survey</a:t>
              </a:r>
            </a:p>
          </p:txBody>
        </p:sp>
        <p:sp>
          <p:nvSpPr>
            <p:cNvPr id="82" name="Oval 81"/>
            <p:cNvSpPr/>
            <p:nvPr/>
          </p:nvSpPr>
          <p:spPr>
            <a:xfrm>
              <a:off x="3168189" y="4217818"/>
              <a:ext cx="222741" cy="2227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300"/>
                </a:lnSpc>
                <a:defRPr/>
              </a:pPr>
              <a:endParaRPr lang="en-AU" sz="1200" dirty="0">
                <a:solidFill>
                  <a:prstClr val="white"/>
                </a:solidFill>
                <a:latin typeface="Source Sans Pro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998857" y="3543303"/>
            <a:ext cx="1333220" cy="500137"/>
            <a:chOff x="4546544" y="4179527"/>
            <a:chExt cx="918505" cy="342799"/>
          </a:xfrm>
        </p:grpSpPr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807060" y="4179527"/>
              <a:ext cx="657989" cy="342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455613">
                <a:lnSpc>
                  <a:spcPts val="1300"/>
                </a:lnSpc>
                <a:spcBef>
                  <a:spcPct val="20000"/>
                </a:spcBef>
              </a:pPr>
              <a:r>
                <a:rPr lang="en-AU" sz="1200" dirty="0" smtClean="0">
                  <a:solidFill>
                    <a:schemeClr val="accent5"/>
                  </a:solidFill>
                  <a:latin typeface="Source Sans Pro" charset="0"/>
                  <a:ea typeface="Segoe UI" charset="0"/>
                  <a:cs typeface="Segoe UI Semilight" charset="0"/>
                </a:rPr>
                <a:t>Plan Annual Survey Questionnaire </a:t>
              </a:r>
              <a:endParaRPr lang="en-AU" sz="1200" dirty="0">
                <a:solidFill>
                  <a:schemeClr val="accent5"/>
                </a:solidFill>
                <a:latin typeface="Source Sans Pro" charset="0"/>
                <a:ea typeface="Segoe UI" charset="0"/>
                <a:cs typeface="Segoe UI Semilight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4546544" y="4201351"/>
              <a:ext cx="157073" cy="1534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300"/>
                </a:lnSpc>
                <a:defRPr/>
              </a:pPr>
              <a:endParaRPr lang="en-AU" sz="1200" dirty="0">
                <a:solidFill>
                  <a:prstClr val="white"/>
                </a:solidFill>
                <a:latin typeface="Source Sans Pro"/>
              </a:endParaRPr>
            </a:p>
          </p:txBody>
        </p:sp>
      </p:grp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9454859" y="3500821"/>
            <a:ext cx="1209796" cy="5001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defTabSz="455613">
              <a:lnSpc>
                <a:spcPts val="1300"/>
              </a:lnSpc>
              <a:spcBef>
                <a:spcPct val="20000"/>
              </a:spcBef>
            </a:pPr>
            <a:r>
              <a:rPr lang="en-AU" sz="1200" dirty="0">
                <a:solidFill>
                  <a:schemeClr val="accent4"/>
                </a:solidFill>
                <a:latin typeface="Source Sans Pro" charset="0"/>
                <a:ea typeface="Segoe UI" charset="0"/>
                <a:cs typeface="Segoe UI Semilight" charset="0"/>
              </a:rPr>
              <a:t>Report on Annual engagement survey results</a:t>
            </a:r>
          </a:p>
        </p:txBody>
      </p:sp>
      <p:sp>
        <p:nvSpPr>
          <p:cNvPr id="86" name="Oval 85"/>
          <p:cNvSpPr/>
          <p:nvPr/>
        </p:nvSpPr>
        <p:spPr>
          <a:xfrm>
            <a:off x="8964997" y="3510289"/>
            <a:ext cx="227741" cy="24788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300"/>
              </a:lnSpc>
              <a:defRPr/>
            </a:pP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PTI Survey Timeline FY17/18</a:t>
            </a:r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 bwMode="auto">
          <a:xfrm>
            <a:off x="10285389" y="2913626"/>
            <a:ext cx="104775" cy="104775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06" name="Rectangle 20"/>
          <p:cNvSpPr>
            <a:spLocks noChangeArrowheads="1"/>
          </p:cNvSpPr>
          <p:nvPr/>
        </p:nvSpPr>
        <p:spPr bwMode="auto">
          <a:xfrm>
            <a:off x="10034927" y="3034331"/>
            <a:ext cx="5237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Dec</a:t>
            </a:r>
          </a:p>
        </p:txBody>
      </p:sp>
    </p:spTree>
    <p:extLst>
      <p:ext uri="{BB962C8B-B14F-4D97-AF65-F5344CB8AC3E}">
        <p14:creationId xmlns:p14="http://schemas.microsoft.com/office/powerpoint/2010/main" val="429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184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Semilight</vt:lpstr>
      <vt:lpstr>Source Sans Pro</vt:lpstr>
      <vt:lpstr>Source Sans Pro Light</vt:lpstr>
      <vt:lpstr>Office Theme</vt:lpstr>
      <vt:lpstr>PTI Survey Timeline FY17/18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 Survey Timeline</dc:title>
  <dc:creator>Marilia Hirano</dc:creator>
  <cp:lastModifiedBy>Marilia Hirano</cp:lastModifiedBy>
  <cp:revision>7</cp:revision>
  <dcterms:created xsi:type="dcterms:W3CDTF">2017-01-12T18:32:56Z</dcterms:created>
  <dcterms:modified xsi:type="dcterms:W3CDTF">2017-05-03T17:18:17Z</dcterms:modified>
</cp:coreProperties>
</file>