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76" r:id="rId2"/>
    <p:sldId id="277" r:id="rId3"/>
    <p:sldId id="257" r:id="rId4"/>
    <p:sldId id="264" r:id="rId5"/>
    <p:sldId id="265" r:id="rId6"/>
    <p:sldId id="279" r:id="rId7"/>
    <p:sldId id="284" r:id="rId8"/>
    <p:sldId id="262" r:id="rId9"/>
    <p:sldId id="275" r:id="rId10"/>
    <p:sldId id="269" r:id="rId11"/>
    <p:sldId id="286" r:id="rId12"/>
    <p:sldId id="282" r:id="rId13"/>
    <p:sldId id="283" r:id="rId14"/>
    <p:sldId id="285" r:id="rId15"/>
    <p:sldId id="261" r:id="rId16"/>
    <p:sldId id="287" r:id="rId17"/>
    <p:sldId id="263" r:id="rId18"/>
    <p:sldId id="274"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g Nguyen" initials="TN" lastIdx="1" clrIdx="0">
    <p:extLst/>
  </p:cmAuthor>
  <p:cmAuthor id="2" name="Trang Nguyen" initials="TN [2]" lastIdx="1" clrIdx="1">
    <p:extLst/>
  </p:cmAuthor>
  <p:cmAuthor id="3" name="Trang Nguyen" initials="TN [3]" lastIdx="1" clrIdx="2">
    <p:extLst/>
  </p:cmAuthor>
  <p:cmAuthor id="4" name="Bart Boswinkel" initials="BB"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425"/>
    <p:restoredTop sz="93827"/>
  </p:normalViewPr>
  <p:slideViewPr>
    <p:cSldViewPr>
      <p:cViewPr>
        <p:scale>
          <a:sx n="100" d="100"/>
          <a:sy n="100" d="100"/>
        </p:scale>
        <p:origin x="880" y="272"/>
      </p:cViewPr>
      <p:guideLst>
        <p:guide orient="horz" pos="2160"/>
        <p:guide pos="2880"/>
      </p:guideLst>
    </p:cSldViewPr>
  </p:slideViewPr>
  <p:notesTextViewPr>
    <p:cViewPr>
      <p:scale>
        <a:sx n="1" d="1"/>
        <a:sy n="1" d="1"/>
      </p:scale>
      <p:origin x="0" y="0"/>
    </p:cViewPr>
  </p:notesTextViewPr>
  <p:notesViewPr>
    <p:cSldViewPr>
      <p:cViewPr varScale="1">
        <p:scale>
          <a:sx n="75" d="100"/>
          <a:sy n="75" d="100"/>
        </p:scale>
        <p:origin x="-2904"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commentAuthors" Target="commentAuthors.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072D61D-643C-7241-BFC3-BF1B776A3F35}" type="datetimeFigureOut">
              <a:rPr lang="en-US" smtClean="0"/>
              <a:t>10/9/17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9"/>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9"/>
            <a:ext cx="3037840" cy="466433"/>
          </a:xfrm>
          <a:prstGeom prst="rect">
            <a:avLst/>
          </a:prstGeom>
        </p:spPr>
        <p:txBody>
          <a:bodyPr vert="horz" lIns="93177" tIns="46589" rIns="93177" bIns="46589" rtlCol="0" anchor="b"/>
          <a:lstStyle>
            <a:lvl1pPr algn="r">
              <a:defRPr sz="1200"/>
            </a:lvl1pPr>
          </a:lstStyle>
          <a:p>
            <a:fld id="{1A0967D4-6698-D444-A1D9-28B427056960}" type="slidenum">
              <a:rPr lang="en-US" smtClean="0"/>
              <a:t>‹#›</a:t>
            </a:fld>
            <a:endParaRPr lang="en-US"/>
          </a:p>
        </p:txBody>
      </p:sp>
    </p:spTree>
    <p:extLst>
      <p:ext uri="{BB962C8B-B14F-4D97-AF65-F5344CB8AC3E}">
        <p14:creationId xmlns:p14="http://schemas.microsoft.com/office/powerpoint/2010/main" val="2067938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1</a:t>
            </a:fld>
            <a:endParaRPr lang="en-US"/>
          </a:p>
        </p:txBody>
      </p:sp>
    </p:spTree>
    <p:extLst>
      <p:ext uri="{BB962C8B-B14F-4D97-AF65-F5344CB8AC3E}">
        <p14:creationId xmlns:p14="http://schemas.microsoft.com/office/powerpoint/2010/main" val="3161065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10</a:t>
            </a:fld>
            <a:endParaRPr lang="en-US"/>
          </a:p>
        </p:txBody>
      </p:sp>
    </p:spTree>
    <p:extLst>
      <p:ext uri="{BB962C8B-B14F-4D97-AF65-F5344CB8AC3E}">
        <p14:creationId xmlns:p14="http://schemas.microsoft.com/office/powerpoint/2010/main" val="4231266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11</a:t>
            </a:fld>
            <a:endParaRPr lang="en-US"/>
          </a:p>
        </p:txBody>
      </p:sp>
    </p:spTree>
    <p:extLst>
      <p:ext uri="{BB962C8B-B14F-4D97-AF65-F5344CB8AC3E}">
        <p14:creationId xmlns:p14="http://schemas.microsoft.com/office/powerpoint/2010/main" val="193056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A1F96E-BE42-7C4F-8AAD-4B57BFE032C9}" type="slidenum">
              <a:rPr lang="en-US" smtClean="0"/>
              <a:t>12</a:t>
            </a:fld>
            <a:endParaRPr lang="en-US"/>
          </a:p>
        </p:txBody>
      </p:sp>
    </p:spTree>
    <p:extLst>
      <p:ext uri="{BB962C8B-B14F-4D97-AF65-F5344CB8AC3E}">
        <p14:creationId xmlns:p14="http://schemas.microsoft.com/office/powerpoint/2010/main" val="257876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13</a:t>
            </a:fld>
            <a:endParaRPr lang="en-US"/>
          </a:p>
        </p:txBody>
      </p:sp>
    </p:spTree>
    <p:extLst>
      <p:ext uri="{BB962C8B-B14F-4D97-AF65-F5344CB8AC3E}">
        <p14:creationId xmlns:p14="http://schemas.microsoft.com/office/powerpoint/2010/main" val="2990059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14</a:t>
            </a:fld>
            <a:endParaRPr lang="en-US"/>
          </a:p>
        </p:txBody>
      </p:sp>
    </p:spTree>
    <p:extLst>
      <p:ext uri="{BB962C8B-B14F-4D97-AF65-F5344CB8AC3E}">
        <p14:creationId xmlns:p14="http://schemas.microsoft.com/office/powerpoint/2010/main" val="3085162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15</a:t>
            </a:fld>
            <a:endParaRPr lang="en-US"/>
          </a:p>
        </p:txBody>
      </p:sp>
    </p:spTree>
    <p:extLst>
      <p:ext uri="{BB962C8B-B14F-4D97-AF65-F5344CB8AC3E}">
        <p14:creationId xmlns:p14="http://schemas.microsoft.com/office/powerpoint/2010/main" val="22091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16</a:t>
            </a:fld>
            <a:endParaRPr lang="en-US"/>
          </a:p>
        </p:txBody>
      </p:sp>
    </p:spTree>
    <p:extLst>
      <p:ext uri="{BB962C8B-B14F-4D97-AF65-F5344CB8AC3E}">
        <p14:creationId xmlns:p14="http://schemas.microsoft.com/office/powerpoint/2010/main" val="22091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17</a:t>
            </a:fld>
            <a:endParaRPr lang="en-US"/>
          </a:p>
        </p:txBody>
      </p:sp>
    </p:spTree>
    <p:extLst>
      <p:ext uri="{BB962C8B-B14F-4D97-AF65-F5344CB8AC3E}">
        <p14:creationId xmlns:p14="http://schemas.microsoft.com/office/powerpoint/2010/main" val="1567738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18</a:t>
            </a:fld>
            <a:endParaRPr lang="en-US"/>
          </a:p>
        </p:txBody>
      </p:sp>
    </p:spTree>
    <p:extLst>
      <p:ext uri="{BB962C8B-B14F-4D97-AF65-F5344CB8AC3E}">
        <p14:creationId xmlns:p14="http://schemas.microsoft.com/office/powerpoint/2010/main" val="3709004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2</a:t>
            </a:fld>
            <a:endParaRPr lang="en-US"/>
          </a:p>
        </p:txBody>
      </p:sp>
    </p:spTree>
    <p:extLst>
      <p:ext uri="{BB962C8B-B14F-4D97-AF65-F5344CB8AC3E}">
        <p14:creationId xmlns:p14="http://schemas.microsoft.com/office/powerpoint/2010/main" val="3434726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3</a:t>
            </a:fld>
            <a:endParaRPr lang="en-US"/>
          </a:p>
        </p:txBody>
      </p:sp>
    </p:spTree>
    <p:extLst>
      <p:ext uri="{BB962C8B-B14F-4D97-AF65-F5344CB8AC3E}">
        <p14:creationId xmlns:p14="http://schemas.microsoft.com/office/powerpoint/2010/main" val="1579560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4</a:t>
            </a:fld>
            <a:endParaRPr lang="en-US"/>
          </a:p>
        </p:txBody>
      </p:sp>
    </p:spTree>
    <p:extLst>
      <p:ext uri="{BB962C8B-B14F-4D97-AF65-F5344CB8AC3E}">
        <p14:creationId xmlns:p14="http://schemas.microsoft.com/office/powerpoint/2010/main" val="3758837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5</a:t>
            </a:fld>
            <a:endParaRPr lang="en-US"/>
          </a:p>
        </p:txBody>
      </p:sp>
    </p:spTree>
    <p:extLst>
      <p:ext uri="{BB962C8B-B14F-4D97-AF65-F5344CB8AC3E}">
        <p14:creationId xmlns:p14="http://schemas.microsoft.com/office/powerpoint/2010/main" val="440558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0967D4-6698-D444-A1D9-28B427056960}" type="slidenum">
              <a:rPr lang="en-US" smtClean="0"/>
              <a:t>6</a:t>
            </a:fld>
            <a:endParaRPr lang="en-US"/>
          </a:p>
        </p:txBody>
      </p:sp>
    </p:spTree>
    <p:extLst>
      <p:ext uri="{BB962C8B-B14F-4D97-AF65-F5344CB8AC3E}">
        <p14:creationId xmlns:p14="http://schemas.microsoft.com/office/powerpoint/2010/main" val="1020220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7</a:t>
            </a:fld>
            <a:endParaRPr lang="en-US"/>
          </a:p>
        </p:txBody>
      </p:sp>
    </p:spTree>
    <p:extLst>
      <p:ext uri="{BB962C8B-B14F-4D97-AF65-F5344CB8AC3E}">
        <p14:creationId xmlns:p14="http://schemas.microsoft.com/office/powerpoint/2010/main" val="3866612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0967D4-6698-D444-A1D9-28B427056960}" type="slidenum">
              <a:rPr lang="en-US" smtClean="0"/>
              <a:t>8</a:t>
            </a:fld>
            <a:endParaRPr lang="en-US"/>
          </a:p>
        </p:txBody>
      </p:sp>
    </p:spTree>
    <p:extLst>
      <p:ext uri="{BB962C8B-B14F-4D97-AF65-F5344CB8AC3E}">
        <p14:creationId xmlns:p14="http://schemas.microsoft.com/office/powerpoint/2010/main" val="1653406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0967D4-6698-D444-A1D9-28B427056960}" type="slidenum">
              <a:rPr lang="en-US" smtClean="0"/>
              <a:t>9</a:t>
            </a:fld>
            <a:endParaRPr lang="en-US"/>
          </a:p>
        </p:txBody>
      </p:sp>
    </p:spTree>
    <p:extLst>
      <p:ext uri="{BB962C8B-B14F-4D97-AF65-F5344CB8AC3E}">
        <p14:creationId xmlns:p14="http://schemas.microsoft.com/office/powerpoint/2010/main" val="133685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3" descr="IStock 81080717 XLARGE.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2700"/>
            <a:ext cx="9156700" cy="4883573"/>
          </a:xfrm>
          <a:prstGeom prst="rect">
            <a:avLst/>
          </a:prstGeom>
        </p:spPr>
      </p:pic>
      <p:sp>
        <p:nvSpPr>
          <p:cNvPr id="2" name="Title 1"/>
          <p:cNvSpPr>
            <a:spLocks noGrp="1"/>
          </p:cNvSpPr>
          <p:nvPr>
            <p:ph type="ctrTitle"/>
          </p:nvPr>
        </p:nvSpPr>
        <p:spPr>
          <a:xfrm>
            <a:off x="1230312" y="1"/>
            <a:ext cx="4207893" cy="4861366"/>
          </a:xfrm>
          <a:prstGeom prst="rect">
            <a:avLst/>
          </a:prstGeom>
        </p:spPr>
        <p:txBody>
          <a:bodyPr anchor="ctr" anchorCtr="0"/>
          <a:lstStyle>
            <a:lvl1pPr>
              <a:defRPr>
                <a:solidFill>
                  <a:srgbClr val="FFFFFF"/>
                </a:solidFill>
              </a:defRPr>
            </a:lvl1pPr>
          </a:lstStyle>
          <a:p>
            <a:r>
              <a:rPr lang="en-CA" dirty="0" smtClean="0"/>
              <a:t>Click to edit Master title style</a:t>
            </a:r>
            <a:endParaRPr lang="en-US" dirty="0"/>
          </a:p>
        </p:txBody>
      </p:sp>
      <p:sp>
        <p:nvSpPr>
          <p:cNvPr id="3" name="Subtitle 2"/>
          <p:cNvSpPr>
            <a:spLocks noGrp="1"/>
          </p:cNvSpPr>
          <p:nvPr>
            <p:ph type="subTitle" idx="1"/>
          </p:nvPr>
        </p:nvSpPr>
        <p:spPr>
          <a:xfrm>
            <a:off x="5438204" y="5515175"/>
            <a:ext cx="3440515" cy="1354667"/>
          </a:xfrm>
        </p:spPr>
        <p:txBody>
          <a:bodyPr>
            <a:normAutofit/>
          </a:bodyPr>
          <a:lstStyle>
            <a:lvl1pPr marL="0" indent="0" algn="l">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pic>
        <p:nvPicPr>
          <p:cNvPr id="11" name="Picture 10" descr="CSC-logo.pdf"/>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38200" y="5515175"/>
            <a:ext cx="3390900" cy="698500"/>
          </a:xfrm>
          <a:prstGeom prst="rect">
            <a:avLst/>
          </a:prstGeom>
        </p:spPr>
      </p:pic>
    </p:spTree>
    <p:extLst>
      <p:ext uri="{BB962C8B-B14F-4D97-AF65-F5344CB8AC3E}">
        <p14:creationId xmlns:p14="http://schemas.microsoft.com/office/powerpoint/2010/main" val="36455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5" name="Picture 4" descr="IStock 000069789265 Double.jpe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7384"/>
            <a:ext cx="9181020" cy="4896544"/>
          </a:xfrm>
          <a:prstGeom prst="rect">
            <a:avLst/>
          </a:prstGeom>
        </p:spPr>
      </p:pic>
      <p:sp>
        <p:nvSpPr>
          <p:cNvPr id="2" name="Title 1"/>
          <p:cNvSpPr>
            <a:spLocks noGrp="1"/>
          </p:cNvSpPr>
          <p:nvPr>
            <p:ph type="ctrTitle"/>
          </p:nvPr>
        </p:nvSpPr>
        <p:spPr>
          <a:xfrm>
            <a:off x="1230312" y="1"/>
            <a:ext cx="4207893" cy="4861366"/>
          </a:xfrm>
          <a:prstGeom prst="rect">
            <a:avLst/>
          </a:prstGeom>
        </p:spPr>
        <p:txBody>
          <a:bodyPr anchor="ctr" anchorCtr="0"/>
          <a:lstStyle>
            <a:lvl1pPr>
              <a:defRPr>
                <a:solidFill>
                  <a:srgbClr val="FFFFFF"/>
                </a:solidFill>
              </a:defRPr>
            </a:lvl1pPr>
          </a:lstStyle>
          <a:p>
            <a:r>
              <a:rPr lang="en-CA" dirty="0" smtClean="0"/>
              <a:t>Click to edit Master title style</a:t>
            </a:r>
            <a:endParaRPr lang="en-US" dirty="0"/>
          </a:p>
        </p:txBody>
      </p:sp>
      <p:sp>
        <p:nvSpPr>
          <p:cNvPr id="3" name="Subtitle 2"/>
          <p:cNvSpPr>
            <a:spLocks noGrp="1"/>
          </p:cNvSpPr>
          <p:nvPr>
            <p:ph type="subTitle" idx="1"/>
          </p:nvPr>
        </p:nvSpPr>
        <p:spPr>
          <a:xfrm>
            <a:off x="5438204" y="5515175"/>
            <a:ext cx="3440515" cy="1354667"/>
          </a:xfrm>
        </p:spPr>
        <p:txBody>
          <a:bodyPr>
            <a:normAutofit/>
          </a:bodyPr>
          <a:lstStyle>
            <a:lvl1pPr marL="0" indent="0" algn="l">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pic>
        <p:nvPicPr>
          <p:cNvPr id="11" name="Picture 10" descr="CSC-logo.pdf"/>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38200" y="5515175"/>
            <a:ext cx="3390900" cy="698500"/>
          </a:xfrm>
          <a:prstGeom prst="rect">
            <a:avLst/>
          </a:prstGeom>
        </p:spPr>
      </p:pic>
    </p:spTree>
    <p:extLst>
      <p:ext uri="{BB962C8B-B14F-4D97-AF65-F5344CB8AC3E}">
        <p14:creationId xmlns:p14="http://schemas.microsoft.com/office/powerpoint/2010/main" val="711727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pic>
        <p:nvPicPr>
          <p:cNvPr id="5" name="Picture 4" descr="IStock 171576255.jpe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7384"/>
            <a:ext cx="9180512" cy="4896544"/>
          </a:xfrm>
          <a:prstGeom prst="rect">
            <a:avLst/>
          </a:prstGeom>
        </p:spPr>
      </p:pic>
      <p:sp>
        <p:nvSpPr>
          <p:cNvPr id="6" name="Rectangle 5"/>
          <p:cNvSpPr/>
          <p:nvPr userDrawn="1"/>
        </p:nvSpPr>
        <p:spPr>
          <a:xfrm>
            <a:off x="0" y="-18504"/>
            <a:ext cx="9180512" cy="4896544"/>
          </a:xfrm>
          <a:prstGeom prst="rect">
            <a:avLst/>
          </a:prstGeom>
          <a:solidFill>
            <a:schemeClr val="tx1">
              <a:alpha val="4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30312" y="1"/>
            <a:ext cx="4207893" cy="4861366"/>
          </a:xfrm>
          <a:prstGeom prst="rect">
            <a:avLst/>
          </a:prstGeom>
        </p:spPr>
        <p:txBody>
          <a:bodyPr anchor="ctr" anchorCtr="0"/>
          <a:lstStyle>
            <a:lvl1pPr>
              <a:defRPr>
                <a:solidFill>
                  <a:srgbClr val="FFFFFF"/>
                </a:solidFill>
              </a:defRPr>
            </a:lvl1pPr>
          </a:lstStyle>
          <a:p>
            <a:r>
              <a:rPr lang="en-CA" dirty="0" smtClean="0"/>
              <a:t>Click to edit Master title style</a:t>
            </a:r>
            <a:endParaRPr lang="en-US" dirty="0"/>
          </a:p>
        </p:txBody>
      </p:sp>
      <p:sp>
        <p:nvSpPr>
          <p:cNvPr id="3" name="Subtitle 2"/>
          <p:cNvSpPr>
            <a:spLocks noGrp="1"/>
          </p:cNvSpPr>
          <p:nvPr>
            <p:ph type="subTitle" idx="1"/>
          </p:nvPr>
        </p:nvSpPr>
        <p:spPr>
          <a:xfrm>
            <a:off x="5438204" y="5515175"/>
            <a:ext cx="3440515" cy="1354667"/>
          </a:xfrm>
        </p:spPr>
        <p:txBody>
          <a:bodyPr>
            <a:normAutofit/>
          </a:bodyPr>
          <a:lstStyle>
            <a:lvl1pPr marL="0" indent="0" algn="l">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pic>
        <p:nvPicPr>
          <p:cNvPr id="11" name="Picture 10" descr="CSC-logo.pdf"/>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38200" y="5515175"/>
            <a:ext cx="3390900" cy="698500"/>
          </a:xfrm>
          <a:prstGeom prst="rect">
            <a:avLst/>
          </a:prstGeom>
        </p:spPr>
      </p:pic>
    </p:spTree>
    <p:extLst>
      <p:ext uri="{BB962C8B-B14F-4D97-AF65-F5344CB8AC3E}">
        <p14:creationId xmlns:p14="http://schemas.microsoft.com/office/powerpoint/2010/main" val="711727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311D6-8E0A-4B92-8F20-516DFA47C053}" type="datetimeFigureOut">
              <a:rPr lang="en-CA" smtClean="0"/>
              <a:t>2017-10-09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CE0E98E-4941-4ECC-B1CE-D1F2AD3791D4}"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27384"/>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37311D6-8E0A-4B92-8F20-516DFA47C053}" type="datetimeFigureOut">
              <a:rPr lang="en-CA" smtClean="0"/>
              <a:t>2017-10-09</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CE0E98E-4941-4ECC-B1CE-D1F2AD3791D4}" type="slidenum">
              <a:rPr lang="en-CA" smtClean="0"/>
              <a:t>‹#›</a:t>
            </a:fld>
            <a:endParaRPr lang="en-CA"/>
          </a:p>
        </p:txBody>
      </p:sp>
      <p:sp>
        <p:nvSpPr>
          <p:cNvPr id="7" name="Slide Number Placeholder 5"/>
          <p:cNvSpPr txBox="1">
            <a:spLocks/>
          </p:cNvSpPr>
          <p:nvPr userDrawn="1"/>
        </p:nvSpPr>
        <p:spPr>
          <a:xfrm>
            <a:off x="6398840" y="630932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E795CD-93B8-DA4A-B13D-227462B2D34D}" type="slidenum">
              <a:rPr lang="en-US" smtClean="0"/>
              <a:pPr algn="r"/>
              <a:t>‹#›</a:t>
            </a:fld>
            <a:endParaRPr lang="en-US" dirty="0"/>
          </a:p>
        </p:txBody>
      </p:sp>
      <p:pic>
        <p:nvPicPr>
          <p:cNvPr id="8" name="Picture 7" descr="CSC-logo.pdf"/>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5829300" y="402289"/>
            <a:ext cx="2794000" cy="575543"/>
          </a:xfrm>
          <a:prstGeom prst="rect">
            <a:avLst/>
          </a:prstGeom>
        </p:spPr>
      </p:pic>
      <p:cxnSp>
        <p:nvCxnSpPr>
          <p:cNvPr id="9" name="Straight Connector 8"/>
          <p:cNvCxnSpPr/>
          <p:nvPr userDrawn="1"/>
        </p:nvCxnSpPr>
        <p:spPr>
          <a:xfrm flipH="1">
            <a:off x="571500" y="1257300"/>
            <a:ext cx="79756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015389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74" r:id="rId4"/>
  </p:sldLayoutIdLst>
  <p:txStyles>
    <p:titleStyle>
      <a:lvl1pPr algn="l" defTabSz="685800" rtl="0" eaLnBrk="1" latinLnBrk="0" hangingPunct="1">
        <a:lnSpc>
          <a:spcPct val="90000"/>
        </a:lnSpc>
        <a:spcBef>
          <a:spcPct val="0"/>
        </a:spcBef>
        <a:buNone/>
        <a:defRPr sz="2800" kern="1200">
          <a:solidFill>
            <a:schemeClr val="tx1"/>
          </a:solidFill>
          <a:latin typeface="Verdana"/>
          <a:ea typeface="+mj-ea"/>
          <a:cs typeface="Verdana"/>
        </a:defRPr>
      </a:lvl1pPr>
    </p:titleStyle>
    <p:bodyStyle>
      <a:lvl1pPr marL="171450" indent="-171450" algn="l" defTabSz="685800" rtl="0" eaLnBrk="1" latinLnBrk="0" hangingPunct="1">
        <a:lnSpc>
          <a:spcPct val="90000"/>
        </a:lnSpc>
        <a:spcBef>
          <a:spcPts val="750"/>
        </a:spcBef>
        <a:buFont typeface="Arial"/>
        <a:buChar char="•"/>
        <a:defRPr sz="1600" kern="1200">
          <a:solidFill>
            <a:schemeClr val="tx1"/>
          </a:solidFill>
          <a:latin typeface="Verdana"/>
          <a:ea typeface="+mn-ea"/>
          <a:cs typeface="Verdana"/>
        </a:defRPr>
      </a:lvl1pPr>
      <a:lvl2pPr marL="514350" indent="-171450" algn="l" defTabSz="685800" rtl="0" eaLnBrk="1" latinLnBrk="0" hangingPunct="1">
        <a:lnSpc>
          <a:spcPct val="90000"/>
        </a:lnSpc>
        <a:spcBef>
          <a:spcPts val="375"/>
        </a:spcBef>
        <a:buFont typeface="Arial"/>
        <a:buChar char="•"/>
        <a:defRPr sz="1600" kern="1200">
          <a:solidFill>
            <a:schemeClr val="tx1"/>
          </a:solidFill>
          <a:latin typeface="Verdana"/>
          <a:ea typeface="+mn-ea"/>
          <a:cs typeface="Verdana"/>
        </a:defRPr>
      </a:lvl2pPr>
      <a:lvl3pPr marL="857250" indent="-171450" algn="l" defTabSz="685800" rtl="0" eaLnBrk="1" latinLnBrk="0" hangingPunct="1">
        <a:lnSpc>
          <a:spcPct val="90000"/>
        </a:lnSpc>
        <a:spcBef>
          <a:spcPts val="375"/>
        </a:spcBef>
        <a:buFont typeface="Arial"/>
        <a:buChar char="•"/>
        <a:defRPr sz="1600" kern="1200">
          <a:solidFill>
            <a:schemeClr val="tx1"/>
          </a:solidFill>
          <a:latin typeface="Verdana"/>
          <a:ea typeface="+mn-ea"/>
          <a:cs typeface="Verdana"/>
        </a:defRPr>
      </a:lvl3pPr>
      <a:lvl4pPr marL="1200150" indent="-171450" algn="l" defTabSz="685800" rtl="0" eaLnBrk="1" latinLnBrk="0" hangingPunct="1">
        <a:lnSpc>
          <a:spcPct val="90000"/>
        </a:lnSpc>
        <a:spcBef>
          <a:spcPts val="375"/>
        </a:spcBef>
        <a:buFont typeface="Arial"/>
        <a:buChar char="•"/>
        <a:defRPr sz="1600" kern="1200">
          <a:solidFill>
            <a:schemeClr val="tx1"/>
          </a:solidFill>
          <a:latin typeface="Verdana"/>
          <a:ea typeface="+mn-ea"/>
          <a:cs typeface="Verdana"/>
        </a:defRPr>
      </a:lvl4pPr>
      <a:lvl5pPr marL="1543050" indent="-171450" algn="l" defTabSz="685800" rtl="0" eaLnBrk="1" latinLnBrk="0" hangingPunct="1">
        <a:lnSpc>
          <a:spcPct val="90000"/>
        </a:lnSpc>
        <a:spcBef>
          <a:spcPts val="375"/>
        </a:spcBef>
        <a:buFont typeface="Arial"/>
        <a:buChar char="•"/>
        <a:defRPr sz="1600" kern="1200">
          <a:solidFill>
            <a:schemeClr val="tx1"/>
          </a:solidFill>
          <a:latin typeface="Verdana"/>
          <a:ea typeface="+mn-ea"/>
          <a:cs typeface="Verdana"/>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5.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effectLst>
            <a:outerShdw blurRad="50800" dist="38100" dir="2700000" algn="tl" rotWithShape="0">
              <a:prstClr val="black">
                <a:alpha val="40000"/>
              </a:prstClr>
            </a:outerShdw>
          </a:effectLst>
        </p:spPr>
        <p:txBody>
          <a:bodyPr>
            <a:normAutofit/>
          </a:bodyPr>
          <a:lstStyle/>
          <a:p>
            <a:pPr>
              <a:lnSpc>
                <a:spcPct val="100000"/>
              </a:lnSpc>
            </a:pPr>
            <a:r>
              <a:rPr lang="en-CA" sz="3500" dirty="0" smtClean="0">
                <a:latin typeface="Verdana"/>
                <a:cs typeface="Verdana"/>
              </a:rPr>
              <a:t>The Year in Review – </a:t>
            </a:r>
            <a:r>
              <a:rPr lang="en-CA" sz="3500" i="1" dirty="0" smtClean="0">
                <a:latin typeface="Verdana"/>
                <a:cs typeface="Verdana"/>
              </a:rPr>
              <a:t>and a Look Ahead</a:t>
            </a:r>
            <a:r>
              <a:rPr lang="en-CA" sz="3500" dirty="0">
                <a:latin typeface="Verdana"/>
                <a:cs typeface="Verdana"/>
              </a:rPr>
              <a:t/>
            </a:r>
            <a:br>
              <a:rPr lang="en-CA" sz="3500" dirty="0">
                <a:latin typeface="Verdana"/>
                <a:cs typeface="Verdana"/>
              </a:rPr>
            </a:br>
            <a:r>
              <a:rPr lang="en-CA" sz="3600" b="1" dirty="0">
                <a:latin typeface="Verdana"/>
                <a:cs typeface="Verdana"/>
              </a:rPr>
              <a:t/>
            </a:r>
            <a:br>
              <a:rPr lang="en-CA" sz="3600" b="1" dirty="0">
                <a:latin typeface="Verdana"/>
                <a:cs typeface="Verdana"/>
              </a:rPr>
            </a:br>
            <a:endParaRPr lang="en-US" sz="3600" dirty="0">
              <a:latin typeface="Verdana"/>
              <a:cs typeface="Verdana"/>
            </a:endParaRPr>
          </a:p>
        </p:txBody>
      </p:sp>
      <p:sp>
        <p:nvSpPr>
          <p:cNvPr id="5" name="Subtitle 4"/>
          <p:cNvSpPr>
            <a:spLocks noGrp="1"/>
          </p:cNvSpPr>
          <p:nvPr>
            <p:ph type="subTitle" idx="1"/>
          </p:nvPr>
        </p:nvSpPr>
        <p:spPr/>
        <p:txBody>
          <a:bodyPr>
            <a:normAutofit/>
          </a:bodyPr>
          <a:lstStyle/>
          <a:p>
            <a:pPr algn="r"/>
            <a:r>
              <a:rPr lang="en-US" sz="2000" dirty="0" smtClean="0">
                <a:latin typeface="Verdana"/>
                <a:cs typeface="Verdana"/>
              </a:rPr>
              <a:t>October 2017</a:t>
            </a:r>
            <a:endParaRPr lang="en-US" sz="2000" dirty="0">
              <a:latin typeface="Verdana"/>
              <a:cs typeface="Verdana"/>
            </a:endParaRPr>
          </a:p>
        </p:txBody>
      </p:sp>
    </p:spTree>
    <p:extLst>
      <p:ext uri="{BB962C8B-B14F-4D97-AF65-F5344CB8AC3E}">
        <p14:creationId xmlns:p14="http://schemas.microsoft.com/office/powerpoint/2010/main" val="13207840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Consulting and Informing</a:t>
            </a:r>
            <a:endParaRPr lang="en-US" sz="3000" dirty="0"/>
          </a:p>
        </p:txBody>
      </p:sp>
      <p:sp>
        <p:nvSpPr>
          <p:cNvPr id="3" name="Content Placeholder 2"/>
          <p:cNvSpPr>
            <a:spLocks noGrp="1"/>
          </p:cNvSpPr>
          <p:nvPr>
            <p:ph idx="1"/>
          </p:nvPr>
        </p:nvSpPr>
        <p:spPr>
          <a:xfrm>
            <a:off x="611560" y="1772816"/>
            <a:ext cx="7886700" cy="4351338"/>
          </a:xfrm>
        </p:spPr>
        <p:txBody>
          <a:bodyPr>
            <a:normAutofit/>
          </a:bodyPr>
          <a:lstStyle/>
          <a:p>
            <a:r>
              <a:rPr lang="en-US" sz="2400" dirty="0"/>
              <a:t>Informing community</a:t>
            </a:r>
          </a:p>
          <a:p>
            <a:pPr lvl="1"/>
            <a:r>
              <a:rPr lang="en-US" sz="2000" dirty="0" smtClean="0"/>
              <a:t>PTI dashboard</a:t>
            </a:r>
            <a:endParaRPr lang="en-US" sz="2000" dirty="0"/>
          </a:p>
          <a:p>
            <a:pPr lvl="1"/>
            <a:r>
              <a:rPr lang="en-US" sz="2000" dirty="0" smtClean="0"/>
              <a:t>12 monthly reports produced by PTI and 12 monthly reports by CSC</a:t>
            </a:r>
            <a:endParaRPr lang="en-US" sz="2000" dirty="0"/>
          </a:p>
          <a:p>
            <a:pPr lvl="1"/>
            <a:r>
              <a:rPr lang="en-US" sz="2000" dirty="0"/>
              <a:t>presentations to ICANN </a:t>
            </a:r>
            <a:r>
              <a:rPr lang="en-US" sz="2000" dirty="0" smtClean="0"/>
              <a:t>community</a:t>
            </a:r>
          </a:p>
          <a:p>
            <a:pPr lvl="1"/>
            <a:r>
              <a:rPr lang="en-US" sz="2000" dirty="0" smtClean="0"/>
              <a:t>Open, monthly meetings CSC </a:t>
            </a:r>
            <a:endParaRPr lang="en-US" sz="2000" dirty="0"/>
          </a:p>
          <a:p>
            <a:endParaRPr lang="en-US" sz="2400" dirty="0" smtClean="0"/>
          </a:p>
          <a:p>
            <a:r>
              <a:rPr lang="en-US" sz="2400" dirty="0" smtClean="0"/>
              <a:t>PTI completed 2016 </a:t>
            </a:r>
            <a:r>
              <a:rPr lang="en-US" sz="2400" dirty="0"/>
              <a:t>customer survey</a:t>
            </a:r>
          </a:p>
          <a:p>
            <a:pPr lvl="1"/>
            <a:r>
              <a:rPr lang="en-US" sz="2000" dirty="0"/>
              <a:t>o</a:t>
            </a:r>
            <a:r>
              <a:rPr lang="en-US" sz="2000" dirty="0" smtClean="0"/>
              <a:t>verall, very high satisfaction with PTI</a:t>
            </a:r>
          </a:p>
          <a:p>
            <a:pPr lvl="1"/>
            <a:r>
              <a:rPr lang="en-US" sz="2000" dirty="0" smtClean="0"/>
              <a:t>Survey participation very low</a:t>
            </a:r>
          </a:p>
          <a:p>
            <a:pPr lvl="1"/>
            <a:r>
              <a:rPr lang="en-US" sz="2000" dirty="0" smtClean="0"/>
              <a:t>More registry engagement needed</a:t>
            </a:r>
          </a:p>
          <a:p>
            <a:pPr lvl="1"/>
            <a:endParaRPr lang="en-US" sz="2000" dirty="0" smtClean="0"/>
          </a:p>
          <a:p>
            <a:endParaRPr lang="en-US" sz="2400" dirty="0"/>
          </a:p>
          <a:p>
            <a:endParaRPr lang="en-US" sz="2400" dirty="0"/>
          </a:p>
        </p:txBody>
      </p:sp>
    </p:spTree>
    <p:extLst>
      <p:ext uri="{BB962C8B-B14F-4D97-AF65-F5344CB8AC3E}">
        <p14:creationId xmlns:p14="http://schemas.microsoft.com/office/powerpoint/2010/main" val="1133281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Consulting Community</a:t>
            </a:r>
            <a:endParaRPr lang="en-US" dirty="0"/>
          </a:p>
        </p:txBody>
      </p:sp>
      <p:sp>
        <p:nvSpPr>
          <p:cNvPr id="3" name="Content Placeholder 2"/>
          <p:cNvSpPr>
            <a:spLocks noGrp="1"/>
          </p:cNvSpPr>
          <p:nvPr>
            <p:ph idx="1"/>
          </p:nvPr>
        </p:nvSpPr>
        <p:spPr/>
        <p:txBody>
          <a:bodyPr/>
          <a:lstStyle/>
          <a:p>
            <a:r>
              <a:rPr lang="en-US" sz="2400" dirty="0"/>
              <a:t>PTI completed 2016 customer survey</a:t>
            </a:r>
          </a:p>
          <a:p>
            <a:pPr lvl="1"/>
            <a:r>
              <a:rPr lang="en-US" sz="2000" dirty="0"/>
              <a:t>overall, very high satisfaction with </a:t>
            </a:r>
            <a:r>
              <a:rPr lang="en-US" sz="2000" dirty="0" smtClean="0"/>
              <a:t>PTI</a:t>
            </a:r>
          </a:p>
          <a:p>
            <a:pPr lvl="1"/>
            <a:endParaRPr lang="en-US" sz="2000" dirty="0"/>
          </a:p>
          <a:p>
            <a:pPr lvl="1"/>
            <a:endParaRPr lang="en-US" sz="2000" dirty="0" smtClean="0"/>
          </a:p>
          <a:p>
            <a:r>
              <a:rPr lang="en-US" sz="2000" dirty="0" smtClean="0"/>
              <a:t>CSC Observations</a:t>
            </a:r>
          </a:p>
          <a:p>
            <a:pPr lvl="1"/>
            <a:r>
              <a:rPr lang="en-US" sz="2000" dirty="0" smtClean="0"/>
              <a:t>Survey </a:t>
            </a:r>
            <a:r>
              <a:rPr lang="en-US" sz="2000" dirty="0"/>
              <a:t>participation very low</a:t>
            </a:r>
          </a:p>
          <a:p>
            <a:pPr lvl="1"/>
            <a:r>
              <a:rPr lang="en-US" sz="2000" dirty="0"/>
              <a:t>More registry engagement needed</a:t>
            </a:r>
          </a:p>
          <a:p>
            <a:endParaRPr lang="en-US" dirty="0"/>
          </a:p>
        </p:txBody>
      </p:sp>
    </p:spTree>
    <p:extLst>
      <p:ext uri="{BB962C8B-B14F-4D97-AF65-F5344CB8AC3E}">
        <p14:creationId xmlns:p14="http://schemas.microsoft.com/office/powerpoint/2010/main" val="2074868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1" y="116632"/>
            <a:ext cx="8232302" cy="1502584"/>
          </a:xfrm>
        </p:spPr>
        <p:txBody>
          <a:bodyPr/>
          <a:lstStyle/>
          <a:p>
            <a:r>
              <a:rPr lang="en-CA" dirty="0" smtClean="0"/>
              <a:t>Survey 2016 - Response </a:t>
            </a:r>
            <a:r>
              <a:rPr lang="en-CA" dirty="0"/>
              <a:t>R</a:t>
            </a:r>
            <a:r>
              <a:rPr lang="en-CA" dirty="0" smtClean="0"/>
              <a:t>ate</a:t>
            </a:r>
            <a:br>
              <a:rPr lang="en-CA" dirty="0" smtClean="0"/>
            </a:br>
            <a:r>
              <a:rPr lang="en-CA" dirty="0" err="1" smtClean="0"/>
              <a:t>TLd</a:t>
            </a:r>
            <a:r>
              <a:rPr lang="en-CA" dirty="0" smtClean="0"/>
              <a:t> results</a:t>
            </a:r>
            <a:endParaRPr lang="en-CA" dirty="0"/>
          </a:p>
        </p:txBody>
      </p:sp>
      <p:sp>
        <p:nvSpPr>
          <p:cNvPr id="4" name="Slide Number Placeholder 3"/>
          <p:cNvSpPr>
            <a:spLocks noGrp="1"/>
          </p:cNvSpPr>
          <p:nvPr>
            <p:ph type="sldNum" sz="quarter" idx="12"/>
          </p:nvPr>
        </p:nvSpPr>
        <p:spPr/>
        <p:txBody>
          <a:bodyPr/>
          <a:lstStyle/>
          <a:p>
            <a:fld id="{B9E795CD-93B8-DA4A-B13D-227462B2D34D}" type="slidenum">
              <a:rPr lang="en-US" smtClean="0">
                <a:solidFill>
                  <a:prstClr val="white"/>
                </a:solidFill>
              </a:rPr>
              <a:pPr/>
              <a:t>12</a:t>
            </a:fld>
            <a:endParaRPr lang="en-US">
              <a:solidFill>
                <a:prstClr val="white"/>
              </a:solidFill>
            </a:endParaRPr>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07505" y="1484784"/>
            <a:ext cx="9361040" cy="4832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V="1">
            <a:off x="4869180" y="4831084"/>
            <a:ext cx="1493520" cy="1533403"/>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flipV="1">
            <a:off x="7421880" y="4831084"/>
            <a:ext cx="1082040" cy="1348737"/>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4305300" y="6364487"/>
            <a:ext cx="784860" cy="369332"/>
          </a:xfrm>
          <a:prstGeom prst="rect">
            <a:avLst/>
          </a:prstGeom>
          <a:noFill/>
        </p:spPr>
        <p:txBody>
          <a:bodyPr wrap="square" rtlCol="0">
            <a:spAutoFit/>
          </a:bodyPr>
          <a:lstStyle/>
          <a:p>
            <a:r>
              <a:rPr lang="en-CA" dirty="0">
                <a:solidFill>
                  <a:schemeClr val="accent2"/>
                </a:solidFill>
              </a:rPr>
              <a:t>Low</a:t>
            </a:r>
          </a:p>
        </p:txBody>
      </p:sp>
      <p:sp>
        <p:nvSpPr>
          <p:cNvPr id="5" name="TextBox 4"/>
          <p:cNvSpPr txBox="1"/>
          <p:nvPr/>
        </p:nvSpPr>
        <p:spPr>
          <a:xfrm>
            <a:off x="8293262" y="6179821"/>
            <a:ext cx="675478" cy="369332"/>
          </a:xfrm>
          <a:prstGeom prst="rect">
            <a:avLst/>
          </a:prstGeom>
          <a:noFill/>
        </p:spPr>
        <p:txBody>
          <a:bodyPr wrap="square" rtlCol="0">
            <a:spAutoFit/>
          </a:bodyPr>
          <a:lstStyle/>
          <a:p>
            <a:r>
              <a:rPr lang="en-CA" dirty="0" smtClean="0">
                <a:solidFill>
                  <a:schemeClr val="accent2"/>
                </a:solidFill>
              </a:rPr>
              <a:t>Low</a:t>
            </a:r>
            <a:endParaRPr lang="en-CA" dirty="0">
              <a:solidFill>
                <a:schemeClr val="accent2"/>
              </a:solidFill>
            </a:endParaRPr>
          </a:p>
        </p:txBody>
      </p:sp>
    </p:spTree>
    <p:extLst>
      <p:ext uri="{BB962C8B-B14F-4D97-AF65-F5344CB8AC3E}">
        <p14:creationId xmlns:p14="http://schemas.microsoft.com/office/powerpoint/2010/main" val="3405537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822" y="116632"/>
            <a:ext cx="7426949" cy="1296144"/>
          </a:xfrm>
        </p:spPr>
        <p:txBody>
          <a:bodyPr>
            <a:normAutofit/>
          </a:bodyPr>
          <a:lstStyle/>
          <a:p>
            <a:r>
              <a:rPr lang="en-CA" dirty="0" smtClean="0"/>
              <a:t>Survey Results 2016:</a:t>
            </a:r>
            <a:br>
              <a:rPr lang="en-CA" dirty="0" smtClean="0"/>
            </a:br>
            <a:r>
              <a:rPr lang="en-CA" dirty="0" smtClean="0"/>
              <a:t>Delegations or Transfers</a:t>
            </a:r>
            <a:endParaRPr lang="en-CA" dirty="0"/>
          </a:p>
        </p:txBody>
      </p:sp>
      <p:sp>
        <p:nvSpPr>
          <p:cNvPr id="4" name="Slide Number Placeholder 3"/>
          <p:cNvSpPr>
            <a:spLocks noGrp="1"/>
          </p:cNvSpPr>
          <p:nvPr>
            <p:ph type="sldNum" sz="quarter" idx="12"/>
          </p:nvPr>
        </p:nvSpPr>
        <p:spPr/>
        <p:txBody>
          <a:bodyPr/>
          <a:lstStyle/>
          <a:p>
            <a:fld id="{B9E795CD-93B8-DA4A-B13D-227462B2D34D}" type="slidenum">
              <a:rPr lang="en-US" smtClean="0">
                <a:solidFill>
                  <a:prstClr val="white"/>
                </a:solidFill>
              </a:rPr>
              <a:pPr/>
              <a:t>13</a:t>
            </a:fld>
            <a:endParaRPr lang="en-US">
              <a:solidFill>
                <a:prstClr val="white"/>
              </a:solidFill>
            </a:endParaRPr>
          </a:p>
        </p:txBody>
      </p:sp>
      <p:pic>
        <p:nvPicPr>
          <p:cNvPr id="4099"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47540" y="1637423"/>
            <a:ext cx="6525800" cy="452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Arrow Connector 10"/>
          <p:cNvCxnSpPr/>
          <p:nvPr/>
        </p:nvCxnSpPr>
        <p:spPr>
          <a:xfrm flipH="1">
            <a:off x="5449208" y="2606040"/>
            <a:ext cx="1805940" cy="441960"/>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5980703" y="2697480"/>
            <a:ext cx="1200150" cy="388620"/>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a:off x="5915933" y="4556760"/>
            <a:ext cx="1449614" cy="800100"/>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5493024" y="4556760"/>
            <a:ext cx="1864904" cy="746760"/>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7429500" y="2415540"/>
            <a:ext cx="662940" cy="584775"/>
          </a:xfrm>
          <a:prstGeom prst="rect">
            <a:avLst/>
          </a:prstGeom>
          <a:noFill/>
        </p:spPr>
        <p:txBody>
          <a:bodyPr wrap="square" rtlCol="0">
            <a:spAutoFit/>
          </a:bodyPr>
          <a:lstStyle/>
          <a:p>
            <a:r>
              <a:rPr lang="en-CA" sz="1600" dirty="0" smtClean="0">
                <a:solidFill>
                  <a:schemeClr val="accent2"/>
                </a:solidFill>
              </a:rPr>
              <a:t>Very Low</a:t>
            </a:r>
            <a:endParaRPr lang="en-CA" sz="1600" dirty="0">
              <a:solidFill>
                <a:schemeClr val="accent2"/>
              </a:solidFill>
            </a:endParaRPr>
          </a:p>
        </p:txBody>
      </p:sp>
      <p:sp>
        <p:nvSpPr>
          <p:cNvPr id="6" name="TextBox 5"/>
          <p:cNvSpPr txBox="1"/>
          <p:nvPr/>
        </p:nvSpPr>
        <p:spPr>
          <a:xfrm>
            <a:off x="7429500" y="4358640"/>
            <a:ext cx="586740" cy="338554"/>
          </a:xfrm>
          <a:prstGeom prst="rect">
            <a:avLst/>
          </a:prstGeom>
          <a:noFill/>
        </p:spPr>
        <p:txBody>
          <a:bodyPr wrap="square" rtlCol="0">
            <a:spAutoFit/>
          </a:bodyPr>
          <a:lstStyle/>
          <a:p>
            <a:r>
              <a:rPr lang="en-CA" sz="1600" dirty="0">
                <a:solidFill>
                  <a:schemeClr val="accent2"/>
                </a:solidFill>
              </a:rPr>
              <a:t>Low</a:t>
            </a:r>
          </a:p>
        </p:txBody>
      </p:sp>
    </p:spTree>
    <p:extLst>
      <p:ext uri="{BB962C8B-B14F-4D97-AF65-F5344CB8AC3E}">
        <p14:creationId xmlns:p14="http://schemas.microsoft.com/office/powerpoint/2010/main" val="2635465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Survey 2017</a:t>
            </a:r>
            <a:endParaRPr lang="en-CA"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CA" sz="2400" dirty="0" smtClean="0"/>
              <a:t>The 2017 Survey has now been sent out</a:t>
            </a:r>
          </a:p>
          <a:p>
            <a:pPr>
              <a:buFont typeface="Arial" panose="020B0604020202020204" pitchFamily="34" charset="0"/>
              <a:buChar char="•"/>
            </a:pPr>
            <a:endParaRPr lang="en-CA" sz="2400" dirty="0" smtClean="0"/>
          </a:p>
          <a:p>
            <a:pPr lvl="1">
              <a:buFont typeface="Arial" panose="020B0604020202020204" pitchFamily="34" charset="0"/>
              <a:buChar char="•"/>
            </a:pPr>
            <a:r>
              <a:rPr lang="en-CA" sz="2000" dirty="0" smtClean="0"/>
              <a:t>The deadline for responding has been extended to November 17</a:t>
            </a:r>
            <a:r>
              <a:rPr lang="en-CA" sz="2000" baseline="30000" dirty="0" smtClean="0"/>
              <a:t>th</a:t>
            </a:r>
            <a:r>
              <a:rPr lang="en-CA" sz="2000" dirty="0" smtClean="0"/>
              <a:t> to give you time to do this – why don’t you do it right now! </a:t>
            </a:r>
          </a:p>
          <a:p>
            <a:pPr>
              <a:buFont typeface="Arial" panose="020B0604020202020204" pitchFamily="34" charset="0"/>
              <a:buChar char="•"/>
            </a:pPr>
            <a:endParaRPr lang="en-CA" sz="2400" dirty="0"/>
          </a:p>
          <a:p>
            <a:pPr>
              <a:buFont typeface="Arial" panose="020B0604020202020204" pitchFamily="34" charset="0"/>
              <a:buChar char="•"/>
            </a:pPr>
            <a:r>
              <a:rPr lang="en-CA" sz="2400" dirty="0" smtClean="0"/>
              <a:t>Registries are encouraged to respond to the survey</a:t>
            </a:r>
          </a:p>
          <a:p>
            <a:pPr>
              <a:buFont typeface="Arial" panose="020B0604020202020204" pitchFamily="34" charset="0"/>
              <a:buChar char="•"/>
            </a:pPr>
            <a:endParaRPr lang="en-CA" sz="2400" dirty="0" smtClean="0"/>
          </a:p>
          <a:p>
            <a:pPr lvl="1">
              <a:buFont typeface="Arial" panose="020B0604020202020204" pitchFamily="34" charset="0"/>
              <a:buChar char="•"/>
            </a:pPr>
            <a:r>
              <a:rPr lang="en-CA" sz="2000" dirty="0" smtClean="0"/>
              <a:t>We can’t know how PTI is doing if you don’t tell us</a:t>
            </a:r>
          </a:p>
          <a:p>
            <a:endParaRPr lang="en-CA" sz="2400" dirty="0"/>
          </a:p>
        </p:txBody>
      </p:sp>
    </p:spTree>
    <p:extLst>
      <p:ext uri="{BB962C8B-B14F-4D97-AF65-F5344CB8AC3E}">
        <p14:creationId xmlns:p14="http://schemas.microsoft.com/office/powerpoint/2010/main" val="1049993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930" y="1345565"/>
            <a:ext cx="7886700" cy="4351338"/>
          </a:xfrm>
        </p:spPr>
        <p:txBody>
          <a:bodyPr>
            <a:noAutofit/>
          </a:bodyPr>
          <a:lstStyle/>
          <a:p>
            <a:pPr>
              <a:lnSpc>
                <a:spcPct val="100000"/>
              </a:lnSpc>
            </a:pPr>
            <a:r>
              <a:rPr lang="en-CA" sz="2400" dirty="0" smtClean="0"/>
              <a:t>Remedial Action procedures</a:t>
            </a:r>
          </a:p>
          <a:p>
            <a:pPr>
              <a:lnSpc>
                <a:spcPct val="100000"/>
              </a:lnSpc>
            </a:pPr>
            <a:r>
              <a:rPr lang="en-CA" sz="2400" dirty="0" smtClean="0"/>
              <a:t>Review of PTI </a:t>
            </a:r>
            <a:r>
              <a:rPr lang="en-CA" sz="2400" dirty="0"/>
              <a:t>Development </a:t>
            </a:r>
            <a:r>
              <a:rPr lang="en-CA" sz="2400" dirty="0" smtClean="0"/>
              <a:t>Plan</a:t>
            </a:r>
            <a:endParaRPr lang="en-CA" sz="2400" dirty="0"/>
          </a:p>
          <a:p>
            <a:pPr>
              <a:lnSpc>
                <a:spcPct val="100000"/>
              </a:lnSpc>
            </a:pPr>
            <a:r>
              <a:rPr lang="en-CA" sz="2400" dirty="0" smtClean="0"/>
              <a:t>Changes to SLE’s</a:t>
            </a:r>
            <a:endParaRPr lang="en-CA" sz="2400" dirty="0"/>
          </a:p>
          <a:p>
            <a:pPr lvl="1">
              <a:lnSpc>
                <a:spcPct val="100000"/>
              </a:lnSpc>
            </a:pPr>
            <a:r>
              <a:rPr lang="en-CA" sz="2400" dirty="0" smtClean="0"/>
              <a:t>Process for change</a:t>
            </a:r>
          </a:p>
          <a:p>
            <a:pPr lvl="2">
              <a:lnSpc>
                <a:spcPct val="100000"/>
              </a:lnSpc>
            </a:pPr>
            <a:r>
              <a:rPr lang="en-CA" sz="2400" dirty="0" smtClean="0"/>
              <a:t>Very cumbersome; are recommending a more streamlined approach where changes are minor</a:t>
            </a:r>
          </a:p>
          <a:p>
            <a:pPr lvl="1">
              <a:lnSpc>
                <a:spcPct val="100000"/>
              </a:lnSpc>
            </a:pPr>
            <a:r>
              <a:rPr lang="en-CA" sz="2400" dirty="0" smtClean="0"/>
              <a:t>Specific changes</a:t>
            </a:r>
          </a:p>
          <a:p>
            <a:pPr lvl="2">
              <a:lnSpc>
                <a:spcPct val="100000"/>
              </a:lnSpc>
            </a:pPr>
            <a:r>
              <a:rPr lang="en-CA" sz="2400" dirty="0" smtClean="0"/>
              <a:t>Small changes are being recommended</a:t>
            </a:r>
            <a:endParaRPr lang="en-CA" sz="2000" dirty="0"/>
          </a:p>
        </p:txBody>
      </p:sp>
      <p:sp>
        <p:nvSpPr>
          <p:cNvPr id="4" name="Title 3"/>
          <p:cNvSpPr>
            <a:spLocks noGrp="1"/>
          </p:cNvSpPr>
          <p:nvPr>
            <p:ph type="title"/>
          </p:nvPr>
        </p:nvSpPr>
        <p:spPr/>
        <p:txBody>
          <a:bodyPr/>
          <a:lstStyle/>
          <a:p>
            <a:r>
              <a:rPr lang="en-CA" dirty="0" smtClean="0"/>
              <a:t>Work in Progress</a:t>
            </a:r>
            <a:endParaRPr lang="en-CA" dirty="0"/>
          </a:p>
        </p:txBody>
      </p:sp>
    </p:spTree>
    <p:extLst>
      <p:ext uri="{BB962C8B-B14F-4D97-AF65-F5344CB8AC3E}">
        <p14:creationId xmlns:p14="http://schemas.microsoft.com/office/powerpoint/2010/main" val="22146428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930" y="1345565"/>
            <a:ext cx="7886700" cy="4351338"/>
          </a:xfrm>
        </p:spPr>
        <p:txBody>
          <a:bodyPr>
            <a:noAutofit/>
          </a:bodyPr>
          <a:lstStyle/>
          <a:p>
            <a:pPr>
              <a:lnSpc>
                <a:spcPct val="100000"/>
              </a:lnSpc>
            </a:pPr>
            <a:r>
              <a:rPr lang="en-CA" sz="2000" dirty="0" smtClean="0"/>
              <a:t>(Subject to how the CSC wishes to proceed, if it chooses to review the proposed SLE changes with the community as part of this deck, then it could be done here)</a:t>
            </a:r>
          </a:p>
          <a:p>
            <a:pPr>
              <a:lnSpc>
                <a:spcPct val="100000"/>
              </a:lnSpc>
            </a:pPr>
            <a:r>
              <a:rPr lang="en-CA" sz="2000" dirty="0" smtClean="0"/>
              <a:t>This could be a stand alone item on the CSC agenda and </a:t>
            </a:r>
            <a:r>
              <a:rPr lang="en-CA" sz="2000" dirty="0" err="1" smtClean="0"/>
              <a:t>thew</a:t>
            </a:r>
            <a:r>
              <a:rPr lang="en-CA" sz="2000" dirty="0" smtClean="0"/>
              <a:t> </a:t>
            </a:r>
            <a:r>
              <a:rPr lang="en-CA" sz="2000" dirty="0" err="1" smtClean="0"/>
              <a:t>previoius</a:t>
            </a:r>
            <a:r>
              <a:rPr lang="en-CA" sz="2000" dirty="0" smtClean="0"/>
              <a:t> slide could refer to this)</a:t>
            </a:r>
            <a:endParaRPr lang="en-CA" sz="2000" dirty="0"/>
          </a:p>
        </p:txBody>
      </p:sp>
      <p:sp>
        <p:nvSpPr>
          <p:cNvPr id="4" name="Title 3"/>
          <p:cNvSpPr>
            <a:spLocks noGrp="1"/>
          </p:cNvSpPr>
          <p:nvPr>
            <p:ph type="title"/>
          </p:nvPr>
        </p:nvSpPr>
        <p:spPr/>
        <p:txBody>
          <a:bodyPr/>
          <a:lstStyle/>
          <a:p>
            <a:r>
              <a:rPr lang="en-CA" dirty="0" smtClean="0"/>
              <a:t>(Possible Slide on SLE Changes)</a:t>
            </a:r>
            <a:endParaRPr lang="en-CA" dirty="0"/>
          </a:p>
        </p:txBody>
      </p:sp>
    </p:spTree>
    <p:extLst>
      <p:ext uri="{BB962C8B-B14F-4D97-AF65-F5344CB8AC3E}">
        <p14:creationId xmlns:p14="http://schemas.microsoft.com/office/powerpoint/2010/main" val="39908815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Upcoming Work </a:t>
            </a:r>
            <a:r>
              <a:rPr lang="en-US" sz="3000" dirty="0" smtClean="0"/>
              <a:t>– </a:t>
            </a:r>
            <a:br>
              <a:rPr lang="en-US" sz="3000" dirty="0" smtClean="0"/>
            </a:br>
            <a:r>
              <a:rPr lang="en-US" sz="3000" dirty="0" smtClean="0"/>
              <a:t>Community Led Reviews</a:t>
            </a:r>
            <a:endParaRPr lang="en-US" sz="3000" dirty="0"/>
          </a:p>
        </p:txBody>
      </p:sp>
      <p:sp>
        <p:nvSpPr>
          <p:cNvPr id="3" name="Content Placeholder 2"/>
          <p:cNvSpPr>
            <a:spLocks noGrp="1"/>
          </p:cNvSpPr>
          <p:nvPr>
            <p:ph idx="1"/>
          </p:nvPr>
        </p:nvSpPr>
        <p:spPr>
          <a:xfrm>
            <a:off x="484634" y="1825625"/>
            <a:ext cx="8695878" cy="4351338"/>
          </a:xfrm>
        </p:spPr>
        <p:txBody>
          <a:bodyPr>
            <a:noAutofit/>
          </a:bodyPr>
          <a:lstStyle/>
          <a:p>
            <a:r>
              <a:rPr lang="en-US" sz="2400" dirty="0"/>
              <a:t>First CSC Charter review </a:t>
            </a:r>
          </a:p>
          <a:p>
            <a:pPr lvl="1"/>
            <a:r>
              <a:rPr lang="en-US" sz="2000" dirty="0"/>
              <a:t>Underway now by a committee from </a:t>
            </a:r>
            <a:r>
              <a:rPr lang="en-US" sz="2000" dirty="0" err="1"/>
              <a:t>ccNSO</a:t>
            </a:r>
            <a:r>
              <a:rPr lang="en-US" sz="2000" dirty="0"/>
              <a:t> and </a:t>
            </a:r>
            <a:r>
              <a:rPr lang="en-US" sz="2000" dirty="0" err="1"/>
              <a:t>RySG</a:t>
            </a:r>
            <a:endParaRPr lang="en-US" sz="2000" dirty="0"/>
          </a:p>
          <a:p>
            <a:pPr lvl="1"/>
            <a:r>
              <a:rPr lang="en-US" sz="2000" dirty="0"/>
              <a:t>CSC has already made a presentation</a:t>
            </a:r>
          </a:p>
          <a:p>
            <a:pPr lvl="1"/>
            <a:r>
              <a:rPr lang="en-US" sz="2000" dirty="0"/>
              <a:t>any changes to be agreed by GNSO and </a:t>
            </a:r>
            <a:r>
              <a:rPr lang="en-US" sz="2000" dirty="0" err="1" smtClean="0"/>
              <a:t>ccNSO</a:t>
            </a:r>
            <a:endParaRPr lang="en-US" sz="2000" dirty="0" smtClean="0"/>
          </a:p>
          <a:p>
            <a:pPr>
              <a:buFont typeface="Arial" charset="0"/>
              <a:buChar char="•"/>
            </a:pPr>
            <a:r>
              <a:rPr lang="en-CA" sz="2400" dirty="0"/>
              <a:t>Review of CSC Effectiveness – October 2018</a:t>
            </a:r>
          </a:p>
          <a:p>
            <a:pPr lvl="1"/>
            <a:r>
              <a:rPr lang="en-CA" sz="2000" dirty="0"/>
              <a:t>method to be determined by ccNSO and GNSO</a:t>
            </a:r>
          </a:p>
          <a:p>
            <a:pPr lvl="1"/>
            <a:endParaRPr lang="en-CA" sz="2000" dirty="0"/>
          </a:p>
          <a:p>
            <a:r>
              <a:rPr lang="en-CA" sz="2000" dirty="0" smtClean="0"/>
              <a:t>Periodic IANA </a:t>
            </a:r>
            <a:r>
              <a:rPr lang="en-CA" sz="2000" dirty="0"/>
              <a:t>Function review (IFR) </a:t>
            </a:r>
          </a:p>
          <a:p>
            <a:pPr lvl="1"/>
            <a:r>
              <a:rPr lang="en-CA" sz="2000" dirty="0"/>
              <a:t>First such IFR must begin by Oct. 2018</a:t>
            </a:r>
          </a:p>
          <a:p>
            <a:pPr lvl="1"/>
            <a:r>
              <a:rPr lang="en-CA" sz="2000" dirty="0" smtClean="0"/>
              <a:t>One element is performance </a:t>
            </a:r>
            <a:r>
              <a:rPr lang="en-CA" sz="2000" dirty="0"/>
              <a:t>of </a:t>
            </a:r>
            <a:r>
              <a:rPr lang="en-CA" sz="2000" dirty="0" smtClean="0"/>
              <a:t>CSC in providing PTI oversight (18.3 (j) of ICANN bylaws)</a:t>
            </a:r>
            <a:endParaRPr lang="en-CA" sz="2000" dirty="0"/>
          </a:p>
          <a:p>
            <a:pPr lvl="1"/>
            <a:endParaRPr lang="en-CA" sz="2400" dirty="0" smtClean="0"/>
          </a:p>
          <a:p>
            <a:pPr marL="0" indent="0">
              <a:buNone/>
            </a:pPr>
            <a:endParaRPr lang="en-CA" sz="2400" dirty="0" smtClean="0"/>
          </a:p>
          <a:p>
            <a:endParaRPr lang="en-US" sz="2400" dirty="0" smtClean="0"/>
          </a:p>
          <a:p>
            <a:endParaRPr lang="en-US" sz="2400" dirty="0"/>
          </a:p>
        </p:txBody>
      </p:sp>
    </p:spTree>
    <p:extLst>
      <p:ext uri="{BB962C8B-B14F-4D97-AF65-F5344CB8AC3E}">
        <p14:creationId xmlns:p14="http://schemas.microsoft.com/office/powerpoint/2010/main" val="7925334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56792"/>
            <a:ext cx="7975798" cy="5256584"/>
          </a:xfrm>
        </p:spPr>
        <p:txBody>
          <a:bodyPr>
            <a:noAutofit/>
          </a:bodyPr>
          <a:lstStyle/>
          <a:p>
            <a:r>
              <a:rPr lang="en-CA" sz="2400" dirty="0" smtClean="0"/>
              <a:t>PTI performance is extremely good - some minor metrics missed, no customer service impact nor operational problems</a:t>
            </a:r>
          </a:p>
          <a:p>
            <a:r>
              <a:rPr lang="en-CA" sz="2400" dirty="0" smtClean="0"/>
              <a:t>CSC is coming together as a committee and is working through its ‘to do list’ on ‘as needed’ basis</a:t>
            </a:r>
          </a:p>
          <a:p>
            <a:r>
              <a:rPr lang="en-CA" sz="2400" dirty="0" smtClean="0"/>
              <a:t>The whole process is working very well</a:t>
            </a:r>
          </a:p>
          <a:p>
            <a:pPr lvl="1"/>
            <a:r>
              <a:rPr lang="en-CA" sz="2000" dirty="0" smtClean="0"/>
              <a:t>problem areas are being identified immediately and corrective measures being developed cooperatively</a:t>
            </a:r>
          </a:p>
          <a:p>
            <a:pPr lvl="1"/>
            <a:r>
              <a:rPr lang="en-CA" sz="2000" dirty="0" smtClean="0"/>
              <a:t>areas where SLE’s implementation may need changes have been identified</a:t>
            </a:r>
            <a:endParaRPr lang="en-CA" sz="2400" dirty="0" smtClean="0"/>
          </a:p>
          <a:p>
            <a:r>
              <a:rPr lang="en-CA" sz="2400" dirty="0" smtClean="0"/>
              <a:t>ICANN community needs to begin to plan to play their role for reviews </a:t>
            </a:r>
          </a:p>
          <a:p>
            <a:pPr lvl="1"/>
            <a:r>
              <a:rPr lang="en-CA" sz="2000" dirty="0" err="1" smtClean="0"/>
              <a:t>RySG</a:t>
            </a:r>
            <a:r>
              <a:rPr lang="en-CA" sz="2000" dirty="0" smtClean="0"/>
              <a:t> and ccNSO need to begin process for CSC Charter review to commence by October 2017 </a:t>
            </a:r>
          </a:p>
          <a:p>
            <a:pPr marL="0" indent="0">
              <a:buNone/>
            </a:pPr>
            <a:endParaRPr lang="en-CA" sz="2400" dirty="0"/>
          </a:p>
        </p:txBody>
      </p:sp>
      <p:sp>
        <p:nvSpPr>
          <p:cNvPr id="4" name="Title 3"/>
          <p:cNvSpPr>
            <a:spLocks noGrp="1"/>
          </p:cNvSpPr>
          <p:nvPr>
            <p:ph type="title"/>
          </p:nvPr>
        </p:nvSpPr>
        <p:spPr/>
        <p:txBody>
          <a:bodyPr/>
          <a:lstStyle/>
          <a:p>
            <a:r>
              <a:rPr lang="en-CA" dirty="0" smtClean="0"/>
              <a:t>Summary</a:t>
            </a:r>
            <a:endParaRPr lang="en-CA" dirty="0"/>
          </a:p>
        </p:txBody>
      </p:sp>
    </p:spTree>
    <p:extLst>
      <p:ext uri="{BB962C8B-B14F-4D97-AF65-F5344CB8AC3E}">
        <p14:creationId xmlns:p14="http://schemas.microsoft.com/office/powerpoint/2010/main" val="2309896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Mission Statement</a:t>
            </a:r>
            <a:endParaRPr lang="en-CA" dirty="0"/>
          </a:p>
        </p:txBody>
      </p:sp>
      <p:sp>
        <p:nvSpPr>
          <p:cNvPr id="3" name="Content Placeholder 2"/>
          <p:cNvSpPr>
            <a:spLocks noGrp="1"/>
          </p:cNvSpPr>
          <p:nvPr>
            <p:ph idx="1"/>
          </p:nvPr>
        </p:nvSpPr>
        <p:spPr/>
        <p:txBody>
          <a:bodyPr/>
          <a:lstStyle/>
          <a:p>
            <a:pPr marL="0" indent="0">
              <a:buNone/>
            </a:pPr>
            <a:r>
              <a:rPr lang="en-CA" sz="2000" dirty="0" smtClean="0"/>
              <a:t>From CSC Charter:</a:t>
            </a:r>
          </a:p>
          <a:p>
            <a:pPr marL="0" indent="0">
              <a:buNone/>
            </a:pPr>
            <a:endParaRPr lang="en-CA" sz="2000" dirty="0" smtClean="0"/>
          </a:p>
          <a:p>
            <a:r>
              <a:rPr lang="en-US" sz="1800" dirty="0" smtClean="0"/>
              <a:t>“The </a:t>
            </a:r>
            <a:r>
              <a:rPr lang="en-US" sz="1800" dirty="0"/>
              <a:t>mission of the CSC is to ensure continued satisfactory performance of the IANA function for the direct customers of the naming services. The primary customers of the naming services are top-level domain registry operators, but also include root server operators and other non- root zone functions</a:t>
            </a:r>
            <a:r>
              <a:rPr lang="en-US" sz="1800" dirty="0" smtClean="0"/>
              <a:t>.”</a:t>
            </a:r>
            <a:endParaRPr lang="en-CA" sz="1800" dirty="0"/>
          </a:p>
          <a:p>
            <a:pPr marL="0" indent="0">
              <a:buNone/>
            </a:pPr>
            <a:r>
              <a:rPr lang="en-US" sz="1800" dirty="0"/>
              <a:t> </a:t>
            </a:r>
            <a:endParaRPr lang="en-CA" sz="1800" dirty="0"/>
          </a:p>
          <a:p>
            <a:r>
              <a:rPr lang="en-US" sz="1800" dirty="0" smtClean="0"/>
              <a:t>“The </a:t>
            </a:r>
            <a:r>
              <a:rPr lang="en-US" sz="1800" dirty="0"/>
              <a:t>mission will be achieved through regular monitoring by the CSC of the performance of the IANA naming function against agreed service level targets and through mechanisms to engage with the IANA Functions Operator to remedy identified areas of concern</a:t>
            </a:r>
            <a:r>
              <a:rPr lang="en-US" sz="1800" dirty="0" smtClean="0"/>
              <a:t>.”</a:t>
            </a:r>
            <a:endParaRPr lang="en-CA" sz="1800" dirty="0"/>
          </a:p>
          <a:p>
            <a:endParaRPr lang="en-CA" dirty="0"/>
          </a:p>
        </p:txBody>
      </p:sp>
    </p:spTree>
    <p:extLst>
      <p:ext uri="{BB962C8B-B14F-4D97-AF65-F5344CB8AC3E}">
        <p14:creationId xmlns:p14="http://schemas.microsoft.com/office/powerpoint/2010/main" val="3335763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0" indent="0">
              <a:lnSpc>
                <a:spcPct val="120000"/>
              </a:lnSpc>
              <a:buNone/>
            </a:pPr>
            <a:r>
              <a:rPr lang="en-CA" sz="2800" dirty="0" smtClean="0"/>
              <a:t>2 </a:t>
            </a:r>
            <a:r>
              <a:rPr lang="en-CA" sz="2800" dirty="0" err="1" smtClean="0"/>
              <a:t>gTLD</a:t>
            </a:r>
            <a:r>
              <a:rPr lang="en-CA" sz="2800" dirty="0" smtClean="0"/>
              <a:t> members, appointed by </a:t>
            </a:r>
            <a:r>
              <a:rPr lang="en-CA" sz="2800" dirty="0" err="1" smtClean="0"/>
              <a:t>RySG</a:t>
            </a:r>
            <a:endParaRPr lang="en-CA" sz="2800" dirty="0" smtClean="0"/>
          </a:p>
          <a:p>
            <a:pPr lvl="1">
              <a:lnSpc>
                <a:spcPct val="120000"/>
              </a:lnSpc>
            </a:pPr>
            <a:r>
              <a:rPr lang="en-CA" sz="2400" dirty="0" err="1" smtClean="0"/>
              <a:t>Kal</a:t>
            </a:r>
            <a:r>
              <a:rPr lang="en-CA" sz="2400" dirty="0" smtClean="0"/>
              <a:t> </a:t>
            </a:r>
            <a:r>
              <a:rPr lang="en-CA" sz="2400" dirty="0" err="1" smtClean="0"/>
              <a:t>Feher</a:t>
            </a:r>
            <a:r>
              <a:rPr lang="en-CA" sz="2400" dirty="0" smtClean="0"/>
              <a:t> and Elaine </a:t>
            </a:r>
            <a:r>
              <a:rPr lang="en-CA" sz="2400" dirty="0" err="1" smtClean="0"/>
              <a:t>Pruis</a:t>
            </a:r>
            <a:endParaRPr lang="en-CA" sz="2400" dirty="0" smtClean="0"/>
          </a:p>
          <a:p>
            <a:pPr marL="0" indent="0">
              <a:lnSpc>
                <a:spcPct val="120000"/>
              </a:lnSpc>
              <a:buNone/>
            </a:pPr>
            <a:r>
              <a:rPr lang="en-CA" sz="2800" dirty="0" smtClean="0"/>
              <a:t>2 </a:t>
            </a:r>
            <a:r>
              <a:rPr lang="en-CA" sz="2800" dirty="0" err="1" smtClean="0"/>
              <a:t>ccTLD</a:t>
            </a:r>
            <a:r>
              <a:rPr lang="en-CA" sz="2800" dirty="0" smtClean="0"/>
              <a:t> members, appointed by ccNSO</a:t>
            </a:r>
          </a:p>
          <a:p>
            <a:pPr lvl="1">
              <a:lnSpc>
                <a:spcPct val="120000"/>
              </a:lnSpc>
            </a:pPr>
            <a:r>
              <a:rPr lang="en-CA" sz="2400" dirty="0" smtClean="0"/>
              <a:t>Jay Daley and Byron Holland (chair)</a:t>
            </a:r>
            <a:endParaRPr lang="en-CA" sz="2400" dirty="0"/>
          </a:p>
          <a:p>
            <a:pPr marL="0" indent="0">
              <a:lnSpc>
                <a:spcPct val="120000"/>
              </a:lnSpc>
              <a:buNone/>
            </a:pPr>
            <a:r>
              <a:rPr lang="en-CA" sz="2800" dirty="0" smtClean="0"/>
              <a:t>1 member non-</a:t>
            </a:r>
            <a:r>
              <a:rPr lang="en-CA" sz="2800" dirty="0" err="1" smtClean="0"/>
              <a:t>ccTLD</a:t>
            </a:r>
            <a:r>
              <a:rPr lang="en-CA" sz="2800" dirty="0"/>
              <a:t> </a:t>
            </a:r>
            <a:r>
              <a:rPr lang="en-CA" sz="2800" dirty="0" smtClean="0"/>
              <a:t>or </a:t>
            </a:r>
            <a:r>
              <a:rPr lang="en-CA" sz="2800" dirty="0" err="1" smtClean="0"/>
              <a:t>gTLD</a:t>
            </a:r>
            <a:r>
              <a:rPr lang="en-CA" sz="2800" dirty="0" smtClean="0"/>
              <a:t> – none appointed</a:t>
            </a:r>
          </a:p>
          <a:p>
            <a:pPr marL="0" indent="0">
              <a:lnSpc>
                <a:spcPct val="120000"/>
              </a:lnSpc>
              <a:buNone/>
            </a:pPr>
            <a:r>
              <a:rPr lang="en-CA" sz="2800" dirty="0" smtClean="0"/>
              <a:t>6 Liaisons, appointed by their organizations:</a:t>
            </a:r>
          </a:p>
          <a:p>
            <a:pPr lvl="1">
              <a:lnSpc>
                <a:spcPct val="120000"/>
              </a:lnSpc>
            </a:pPr>
            <a:r>
              <a:rPr lang="en-CA" sz="2400" dirty="0"/>
              <a:t>Mohamed El Bashir (ALAC), Jeff </a:t>
            </a:r>
            <a:r>
              <a:rPr lang="en-CA" sz="2400" dirty="0" err="1" smtClean="0"/>
              <a:t>Bedser</a:t>
            </a:r>
            <a:r>
              <a:rPr lang="en-CA" sz="2400" dirty="0" smtClean="0"/>
              <a:t> (SSAC), James Gannon (GNSO - Non-Registry), </a:t>
            </a:r>
            <a:r>
              <a:rPr lang="en-CA" sz="2400" dirty="0">
                <a:solidFill>
                  <a:prstClr val="black"/>
                </a:solidFill>
              </a:rPr>
              <a:t>Elise </a:t>
            </a:r>
            <a:r>
              <a:rPr lang="en-CA" sz="2400" dirty="0" err="1">
                <a:solidFill>
                  <a:prstClr val="black"/>
                </a:solidFill>
              </a:rPr>
              <a:t>Lindeberg</a:t>
            </a:r>
            <a:r>
              <a:rPr lang="en-CA" sz="2400" dirty="0">
                <a:solidFill>
                  <a:prstClr val="black"/>
                </a:solidFill>
              </a:rPr>
              <a:t>, (</a:t>
            </a:r>
            <a:r>
              <a:rPr lang="en-CA" sz="2400" dirty="0" smtClean="0">
                <a:solidFill>
                  <a:prstClr val="black"/>
                </a:solidFill>
              </a:rPr>
              <a:t>GAC), Lars-Johan Liman (RSSAC)</a:t>
            </a:r>
          </a:p>
          <a:p>
            <a:pPr lvl="1">
              <a:lnSpc>
                <a:spcPct val="120000"/>
              </a:lnSpc>
            </a:pPr>
            <a:r>
              <a:rPr lang="en-CA" sz="2400" dirty="0" smtClean="0"/>
              <a:t>Elise </a:t>
            </a:r>
            <a:r>
              <a:rPr lang="en-CA" sz="2400" dirty="0" err="1" smtClean="0"/>
              <a:t>Gerich</a:t>
            </a:r>
            <a:r>
              <a:rPr lang="en-CA" sz="2400" dirty="0" smtClean="0"/>
              <a:t> (PTI)</a:t>
            </a:r>
          </a:p>
          <a:p>
            <a:pPr lvl="1">
              <a:lnSpc>
                <a:spcPct val="120000"/>
              </a:lnSpc>
            </a:pPr>
            <a:endParaRPr lang="en-CA" dirty="0" smtClean="0"/>
          </a:p>
        </p:txBody>
      </p:sp>
      <p:sp>
        <p:nvSpPr>
          <p:cNvPr id="5" name="Title 4"/>
          <p:cNvSpPr>
            <a:spLocks noGrp="1"/>
          </p:cNvSpPr>
          <p:nvPr>
            <p:ph type="title"/>
          </p:nvPr>
        </p:nvSpPr>
        <p:spPr/>
        <p:txBody>
          <a:bodyPr/>
          <a:lstStyle/>
          <a:p>
            <a:r>
              <a:rPr lang="en-CA" dirty="0" smtClean="0"/>
              <a:t>Who are we?</a:t>
            </a:r>
            <a:endParaRPr lang="en-CA" dirty="0"/>
          </a:p>
        </p:txBody>
      </p:sp>
    </p:spTree>
    <p:extLst>
      <p:ext uri="{BB962C8B-B14F-4D97-AF65-F5344CB8AC3E}">
        <p14:creationId xmlns:p14="http://schemas.microsoft.com/office/powerpoint/2010/main" val="2782744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CA" sz="2400" dirty="0"/>
          </a:p>
          <a:p>
            <a:pPr lvl="1"/>
            <a:r>
              <a:rPr lang="en-CA" sz="2400" dirty="0" smtClean="0"/>
              <a:t> Monitoring</a:t>
            </a:r>
          </a:p>
          <a:p>
            <a:pPr lvl="1"/>
            <a:endParaRPr lang="en-CA" sz="2400" dirty="0" smtClean="0"/>
          </a:p>
          <a:p>
            <a:pPr lvl="1"/>
            <a:r>
              <a:rPr lang="en-CA" sz="2400" dirty="0" smtClean="0"/>
              <a:t> Complaints &amp; Performance Remediation</a:t>
            </a:r>
          </a:p>
          <a:p>
            <a:pPr lvl="1"/>
            <a:endParaRPr lang="en-CA" sz="2400" dirty="0" smtClean="0"/>
          </a:p>
          <a:p>
            <a:pPr lvl="1"/>
            <a:r>
              <a:rPr lang="en-CA" sz="2400" dirty="0" smtClean="0"/>
              <a:t> Consultation &amp; Reviews</a:t>
            </a:r>
          </a:p>
          <a:p>
            <a:pPr marL="342900" lvl="1" indent="0">
              <a:buNone/>
            </a:pPr>
            <a:endParaRPr lang="en-CA" sz="2400" dirty="0" smtClean="0"/>
          </a:p>
          <a:p>
            <a:pPr lvl="1"/>
            <a:r>
              <a:rPr lang="en-CA" sz="2400" dirty="0" smtClean="0"/>
              <a:t> Inform </a:t>
            </a:r>
            <a:r>
              <a:rPr lang="en-CA" sz="2400" dirty="0"/>
              <a:t>Community</a:t>
            </a:r>
          </a:p>
          <a:p>
            <a:pPr lvl="1"/>
            <a:endParaRPr lang="en-CA" sz="2400" dirty="0" smtClean="0"/>
          </a:p>
          <a:p>
            <a:pPr lvl="1"/>
            <a:endParaRPr lang="en-CA" sz="2400" dirty="0"/>
          </a:p>
          <a:p>
            <a:pPr lvl="1"/>
            <a:endParaRPr lang="en-CA" sz="2400" dirty="0"/>
          </a:p>
        </p:txBody>
      </p:sp>
      <p:sp>
        <p:nvSpPr>
          <p:cNvPr id="5" name="Title 4"/>
          <p:cNvSpPr>
            <a:spLocks noGrp="1"/>
          </p:cNvSpPr>
          <p:nvPr>
            <p:ph type="title"/>
          </p:nvPr>
        </p:nvSpPr>
        <p:spPr/>
        <p:txBody>
          <a:bodyPr/>
          <a:lstStyle/>
          <a:p>
            <a:r>
              <a:rPr lang="en-CA" dirty="0" smtClean="0"/>
              <a:t>What do we do?</a:t>
            </a:r>
            <a:endParaRPr lang="en-CA" dirty="0"/>
          </a:p>
        </p:txBody>
      </p:sp>
    </p:spTree>
    <p:extLst>
      <p:ext uri="{BB962C8B-B14F-4D97-AF65-F5344CB8AC3E}">
        <p14:creationId xmlns:p14="http://schemas.microsoft.com/office/powerpoint/2010/main" val="2644947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000" dirty="0" smtClean="0"/>
              <a:t>Monitoring – </a:t>
            </a:r>
            <a:br>
              <a:rPr lang="en-CA" sz="3000" dirty="0" smtClean="0"/>
            </a:br>
            <a:r>
              <a:rPr lang="en-CA" sz="3000" dirty="0" smtClean="0"/>
              <a:t>Core Responsibility</a:t>
            </a:r>
            <a:endParaRPr lang="en-CA" sz="3000" dirty="0"/>
          </a:p>
        </p:txBody>
      </p:sp>
      <p:sp>
        <p:nvSpPr>
          <p:cNvPr id="3" name="Content Placeholder 2"/>
          <p:cNvSpPr>
            <a:spLocks noGrp="1"/>
          </p:cNvSpPr>
          <p:nvPr>
            <p:ph idx="1"/>
          </p:nvPr>
        </p:nvSpPr>
        <p:spPr/>
        <p:txBody>
          <a:bodyPr>
            <a:normAutofit/>
          </a:bodyPr>
          <a:lstStyle/>
          <a:p>
            <a:r>
              <a:rPr lang="en-CA" sz="2400" dirty="0" smtClean="0"/>
              <a:t>CSC monitors and reports on PTI compliance with the Naming Function Agreement including ‘Service Level Agreement’ (SLA) metrics</a:t>
            </a:r>
          </a:p>
          <a:p>
            <a:r>
              <a:rPr lang="en-CA" sz="2400" dirty="0" smtClean="0"/>
              <a:t>There </a:t>
            </a:r>
            <a:r>
              <a:rPr lang="en-CA" sz="2400" dirty="0"/>
              <a:t>are 63 </a:t>
            </a:r>
            <a:r>
              <a:rPr lang="en-CA" sz="2400" dirty="0" smtClean="0"/>
              <a:t>individual metrics within 8 groups e.g. technical checks, staff processing time for gTLD creation </a:t>
            </a:r>
          </a:p>
          <a:p>
            <a:r>
              <a:rPr lang="en-CA" sz="2400" dirty="0" smtClean="0"/>
              <a:t>The SLE’s are contained in the IANA Naming Function Agreement and were developed by one of the CWG ‘Design Teams’ – DT-A</a:t>
            </a:r>
          </a:p>
        </p:txBody>
      </p:sp>
    </p:spTree>
    <p:extLst>
      <p:ext uri="{BB962C8B-B14F-4D97-AF65-F5344CB8AC3E}">
        <p14:creationId xmlns:p14="http://schemas.microsoft.com/office/powerpoint/2010/main" val="2914256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3000" dirty="0" smtClean="0"/>
              <a:t/>
            </a:r>
            <a:br>
              <a:rPr lang="en-CA" sz="3000" dirty="0" smtClean="0"/>
            </a:br>
            <a:r>
              <a:rPr lang="en-CA" sz="3000" dirty="0" smtClean="0"/>
              <a:t>PTI Monitoring </a:t>
            </a:r>
            <a:br>
              <a:rPr lang="en-CA" sz="3000" dirty="0" smtClean="0"/>
            </a:br>
            <a:endParaRPr lang="en-CA" sz="3000" dirty="0"/>
          </a:p>
        </p:txBody>
      </p:sp>
      <p:sp>
        <p:nvSpPr>
          <p:cNvPr id="3" name="Content Placeholder 2"/>
          <p:cNvSpPr>
            <a:spLocks noGrp="1"/>
          </p:cNvSpPr>
          <p:nvPr>
            <p:ph idx="1"/>
          </p:nvPr>
        </p:nvSpPr>
        <p:spPr/>
        <p:txBody>
          <a:bodyPr>
            <a:normAutofit fontScale="92500"/>
          </a:bodyPr>
          <a:lstStyle/>
          <a:p>
            <a:r>
              <a:rPr lang="en-CA" sz="2400" dirty="0" smtClean="0"/>
              <a:t>Since October 2016 PTI’s overall performance score has ranged from 95.9 to 100%</a:t>
            </a:r>
          </a:p>
          <a:p>
            <a:pPr lvl="1"/>
            <a:r>
              <a:rPr lang="en-CA" sz="2400" dirty="0" smtClean="0"/>
              <a:t>Their lower scores have tended to occur earlier in the year; lately they have had 100% compliance </a:t>
            </a:r>
          </a:p>
          <a:p>
            <a:pPr lvl="1"/>
            <a:r>
              <a:rPr lang="en-CA" sz="2400" dirty="0" smtClean="0"/>
              <a:t>Some of the ‘metric misses’ resulted from SLA metrics which we are recommending be changed; such changes would have improved the overall performance rating </a:t>
            </a:r>
          </a:p>
          <a:p>
            <a:r>
              <a:rPr lang="en-CA" sz="2400" dirty="0" smtClean="0"/>
              <a:t>The CSC also gives PTI a monthly qualitative score – ‘excellent’, ‘satisfactory’ or ‘needs improvement’</a:t>
            </a:r>
          </a:p>
          <a:p>
            <a:r>
              <a:rPr lang="en-CA" sz="2400" dirty="0" smtClean="0"/>
              <a:t>Our assessment is that for the year as a whole, their overall performance has been ‘</a:t>
            </a:r>
            <a:r>
              <a:rPr lang="en-CA" sz="2400" u="sng" dirty="0" smtClean="0"/>
              <a:t>excellent’</a:t>
            </a:r>
          </a:p>
          <a:p>
            <a:endParaRPr lang="en-CA" sz="2400" dirty="0" smtClean="0"/>
          </a:p>
          <a:p>
            <a:endParaRPr lang="en-CA" sz="2400" dirty="0"/>
          </a:p>
          <a:p>
            <a:endParaRPr lang="en-CA" sz="2400" dirty="0" smtClean="0"/>
          </a:p>
          <a:p>
            <a:endParaRPr lang="en-CA" sz="2400" dirty="0" smtClean="0"/>
          </a:p>
          <a:p>
            <a:endParaRPr lang="en-CA" sz="2400" dirty="0" smtClean="0"/>
          </a:p>
        </p:txBody>
      </p:sp>
    </p:spTree>
    <p:extLst>
      <p:ext uri="{BB962C8B-B14F-4D97-AF65-F5344CB8AC3E}">
        <p14:creationId xmlns:p14="http://schemas.microsoft.com/office/powerpoint/2010/main" val="4162689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Community Views Sought</a:t>
            </a:r>
            <a:endParaRPr lang="en-CA" dirty="0"/>
          </a:p>
        </p:txBody>
      </p:sp>
      <p:sp>
        <p:nvSpPr>
          <p:cNvPr id="3" name="Content Placeholder 2"/>
          <p:cNvSpPr>
            <a:spLocks noGrp="1"/>
          </p:cNvSpPr>
          <p:nvPr>
            <p:ph idx="1"/>
          </p:nvPr>
        </p:nvSpPr>
        <p:spPr>
          <a:xfrm>
            <a:off x="628650" y="1628800"/>
            <a:ext cx="7886700" cy="4548163"/>
          </a:xfrm>
        </p:spPr>
        <p:txBody>
          <a:bodyPr>
            <a:normAutofit fontScale="92500" lnSpcReduction="20000"/>
          </a:bodyPr>
          <a:lstStyle/>
          <a:p>
            <a:r>
              <a:rPr lang="en-CA" sz="2400" dirty="0" smtClean="0"/>
              <a:t>CSC Charter provides:</a:t>
            </a:r>
          </a:p>
          <a:p>
            <a:pPr marL="0" indent="0">
              <a:buNone/>
            </a:pPr>
            <a:endParaRPr lang="en-CA" sz="2400" i="1" dirty="0" smtClean="0"/>
          </a:p>
          <a:p>
            <a:pPr marL="342900" lvl="1" indent="0">
              <a:buNone/>
            </a:pPr>
            <a:r>
              <a:rPr lang="en-CA" sz="2000" i="1" dirty="0" smtClean="0"/>
              <a:t>“The </a:t>
            </a:r>
            <a:r>
              <a:rPr lang="en-CA" sz="2000" i="1" dirty="0"/>
              <a:t>CSC will, on an annual basis or as needs demand, conduct a consultation with the IANA Functions Operator, the primary customers of the naming services, and the ICANN community about the performance of the IANA Functions Operator</a:t>
            </a:r>
            <a:r>
              <a:rPr lang="en-CA" sz="2000" i="1" dirty="0" smtClean="0"/>
              <a:t>.”</a:t>
            </a:r>
          </a:p>
          <a:p>
            <a:pPr marL="342900" lvl="1" indent="0">
              <a:buNone/>
            </a:pPr>
            <a:endParaRPr lang="en-CA" sz="2000" i="1" dirty="0"/>
          </a:p>
          <a:p>
            <a:pPr marL="342900" lvl="1" indent="0">
              <a:buNone/>
            </a:pPr>
            <a:r>
              <a:rPr lang="en-CA" sz="2000" i="1" dirty="0" smtClean="0"/>
              <a:t>“</a:t>
            </a:r>
            <a:r>
              <a:rPr lang="en-CA" sz="2000" i="1" dirty="0"/>
              <a:t>The CSC, in consultation with registry operators, is authorized to discuss with the IANA Functions Operator ways to enhance the provision of IANA’s operational services to meet changing technological environments”</a:t>
            </a:r>
          </a:p>
          <a:p>
            <a:pPr marL="342900" lvl="1" indent="0">
              <a:buNone/>
            </a:pPr>
            <a:endParaRPr lang="en-CA" sz="2000" dirty="0" smtClean="0"/>
          </a:p>
          <a:p>
            <a:pPr marL="342900" lvl="1" indent="0">
              <a:buNone/>
            </a:pPr>
            <a:endParaRPr lang="en-CA" sz="2000" dirty="0"/>
          </a:p>
          <a:p>
            <a:r>
              <a:rPr lang="en-CA" sz="2400" dirty="0" smtClean="0"/>
              <a:t>What are your views – do you have any feedback on PTI’s performance or the need for service enhancements?</a:t>
            </a:r>
            <a:endParaRPr lang="en-CA" sz="2400" dirty="0"/>
          </a:p>
        </p:txBody>
      </p:sp>
    </p:spTree>
    <p:extLst>
      <p:ext uri="{BB962C8B-B14F-4D97-AF65-F5344CB8AC3E}">
        <p14:creationId xmlns:p14="http://schemas.microsoft.com/office/powerpoint/2010/main" val="2419037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59221"/>
            <a:ext cx="7886700" cy="1325563"/>
          </a:xfrm>
        </p:spPr>
        <p:txBody>
          <a:bodyPr>
            <a:noAutofit/>
          </a:bodyPr>
          <a:lstStyle/>
          <a:p>
            <a:pPr lvl="1" algn="l" defTabSz="685800" rtl="0">
              <a:lnSpc>
                <a:spcPct val="90000"/>
              </a:lnSpc>
              <a:spcBef>
                <a:spcPct val="0"/>
              </a:spcBef>
            </a:pPr>
            <a:r>
              <a:rPr lang="en-CA" sz="2800" dirty="0" smtClean="0">
                <a:latin typeface="Verdana"/>
                <a:cs typeface="Verdana"/>
              </a:rPr>
              <a:t>Complaints &amp; Performance</a:t>
            </a:r>
            <a:br>
              <a:rPr lang="en-CA" sz="2800" dirty="0" smtClean="0">
                <a:latin typeface="Verdana"/>
                <a:cs typeface="Verdana"/>
              </a:rPr>
            </a:br>
            <a:r>
              <a:rPr lang="en-CA" sz="2800" dirty="0" smtClean="0">
                <a:latin typeface="Verdana"/>
                <a:cs typeface="Verdana"/>
              </a:rPr>
              <a:t>Issue Remediation</a:t>
            </a:r>
            <a:r>
              <a:rPr lang="en-US" sz="2800" dirty="0" smtClean="0">
                <a:latin typeface="Verdana"/>
                <a:cs typeface="Verdana"/>
              </a:rPr>
              <a:t/>
            </a:r>
            <a:br>
              <a:rPr lang="en-US" sz="2800" dirty="0" smtClean="0">
                <a:latin typeface="Verdana"/>
                <a:cs typeface="Verdana"/>
              </a:rPr>
            </a:br>
            <a:endParaRPr lang="en-US" sz="2800" dirty="0">
              <a:latin typeface="Verdana"/>
              <a:cs typeface="Verdana"/>
            </a:endParaRPr>
          </a:p>
        </p:txBody>
      </p:sp>
      <p:sp>
        <p:nvSpPr>
          <p:cNvPr id="3" name="Content Placeholder 2"/>
          <p:cNvSpPr>
            <a:spLocks noGrp="1"/>
          </p:cNvSpPr>
          <p:nvPr>
            <p:ph idx="1"/>
          </p:nvPr>
        </p:nvSpPr>
        <p:spPr>
          <a:xfrm>
            <a:off x="611560" y="1412776"/>
            <a:ext cx="7848872" cy="5112568"/>
          </a:xfrm>
        </p:spPr>
        <p:txBody>
          <a:bodyPr>
            <a:noAutofit/>
          </a:bodyPr>
          <a:lstStyle/>
          <a:p>
            <a:pPr marL="731520" lvl="2" indent="-457200">
              <a:lnSpc>
                <a:spcPct val="100000"/>
              </a:lnSpc>
              <a:spcBef>
                <a:spcPts val="580"/>
              </a:spcBef>
              <a:buFont typeface="Arial" charset="0"/>
              <a:buChar char="•"/>
            </a:pPr>
            <a:r>
              <a:rPr lang="en-CA" sz="2400" dirty="0" smtClean="0"/>
              <a:t>Customer </a:t>
            </a:r>
            <a:r>
              <a:rPr lang="en-CA" sz="2400" dirty="0"/>
              <a:t>complaints are to be addressed by PTI alone – CSC’s Charter prevents it from becoming involved in individual complaints</a:t>
            </a:r>
          </a:p>
          <a:p>
            <a:pPr marL="731520" lvl="2" indent="-457200">
              <a:spcBef>
                <a:spcPts val="580"/>
              </a:spcBef>
              <a:buFont typeface="Arial" charset="0"/>
              <a:buChar char="•"/>
            </a:pPr>
            <a:r>
              <a:rPr lang="en-CA" sz="2400" dirty="0"/>
              <a:t>CSC role is limited to:</a:t>
            </a:r>
          </a:p>
          <a:p>
            <a:pPr marL="1073150" lvl="3" indent="-357188">
              <a:spcBef>
                <a:spcPts val="580"/>
              </a:spcBef>
              <a:buFont typeface="Arial" charset="0"/>
              <a:buChar char="•"/>
            </a:pPr>
            <a:r>
              <a:rPr lang="en-CA" sz="2000" dirty="0"/>
              <a:t>monitoring PTI’s overall complaint management system</a:t>
            </a:r>
          </a:p>
          <a:p>
            <a:pPr marL="1073150" lvl="3" indent="-357188">
              <a:spcBef>
                <a:spcPts val="580"/>
              </a:spcBef>
              <a:buFont typeface="Arial" charset="0"/>
              <a:buChar char="•"/>
            </a:pPr>
            <a:r>
              <a:rPr lang="en-CA" sz="2000" dirty="0" smtClean="0"/>
              <a:t>being </a:t>
            </a:r>
            <a:r>
              <a:rPr lang="en-CA" sz="2000" dirty="0"/>
              <a:t>informed of the status of individual complaints</a:t>
            </a:r>
          </a:p>
          <a:p>
            <a:pPr marL="731520" lvl="2" indent="-457200">
              <a:spcBef>
                <a:spcPts val="580"/>
              </a:spcBef>
              <a:buFont typeface="Arial" charset="0"/>
              <a:buChar char="•"/>
            </a:pPr>
            <a:r>
              <a:rPr lang="en-CA" sz="2400" dirty="0" smtClean="0"/>
              <a:t>PTI </a:t>
            </a:r>
            <a:r>
              <a:rPr lang="en-CA" sz="2400" dirty="0"/>
              <a:t>received </a:t>
            </a:r>
            <a:r>
              <a:rPr lang="en-CA" sz="2400" dirty="0" smtClean="0"/>
              <a:t>2 complaints (June 2017); </a:t>
            </a:r>
            <a:r>
              <a:rPr lang="en-CA" sz="2400" dirty="0"/>
              <a:t>both have been closed.</a:t>
            </a:r>
            <a:endParaRPr lang="en-US" sz="2400" dirty="0"/>
          </a:p>
          <a:p>
            <a:pPr marL="731520" lvl="2" indent="-457200">
              <a:spcBef>
                <a:spcPts val="580"/>
              </a:spcBef>
              <a:buFont typeface="Arial" charset="0"/>
              <a:buChar char="•"/>
            </a:pPr>
            <a:r>
              <a:rPr lang="en-CA" sz="2400" dirty="0" smtClean="0"/>
              <a:t>Where </a:t>
            </a:r>
            <a:r>
              <a:rPr lang="en-CA" sz="2400" dirty="0"/>
              <a:t>CSC believes that individual problems represent ‘systemic or persistent’ issues it can invoke ‘remedial action procedures’ (RAP</a:t>
            </a:r>
            <a:r>
              <a:rPr lang="en-CA" sz="2400" dirty="0" smtClean="0"/>
              <a:t>)</a:t>
            </a:r>
            <a:endParaRPr lang="en-CA" sz="2400" dirty="0"/>
          </a:p>
        </p:txBody>
      </p:sp>
    </p:spTree>
    <p:extLst>
      <p:ext uri="{BB962C8B-B14F-4D97-AF65-F5344CB8AC3E}">
        <p14:creationId xmlns:p14="http://schemas.microsoft.com/office/powerpoint/2010/main" val="629330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59221"/>
            <a:ext cx="7886700" cy="1325563"/>
          </a:xfrm>
        </p:spPr>
        <p:txBody>
          <a:bodyPr>
            <a:noAutofit/>
          </a:bodyPr>
          <a:lstStyle/>
          <a:p>
            <a:pPr lvl="1" algn="l" defTabSz="685800" rtl="0">
              <a:lnSpc>
                <a:spcPct val="90000"/>
              </a:lnSpc>
              <a:spcBef>
                <a:spcPct val="0"/>
              </a:spcBef>
            </a:pPr>
            <a:r>
              <a:rPr lang="en-US" sz="2800" b="1" dirty="0" smtClean="0"/>
              <a:t/>
            </a:r>
            <a:br>
              <a:rPr lang="en-US" sz="2800" b="1" dirty="0" smtClean="0"/>
            </a:br>
            <a:r>
              <a:rPr lang="en-US" sz="2800" b="1" dirty="0"/>
              <a:t/>
            </a:r>
            <a:br>
              <a:rPr lang="en-US" sz="2800" b="1" dirty="0"/>
            </a:br>
            <a:r>
              <a:rPr kumimoji="0" lang="en-CA" sz="2800" b="0" i="0" u="none" strike="noStrike" kern="1200" cap="none" spc="0" normalizeH="0" baseline="0" noProof="0" dirty="0" smtClean="0">
                <a:ln>
                  <a:noFill/>
                </a:ln>
                <a:solidFill>
                  <a:prstClr val="black"/>
                </a:solidFill>
                <a:effectLst/>
                <a:uLnTx/>
                <a:uFillTx/>
                <a:latin typeface="Verdana"/>
                <a:ea typeface="+mj-ea"/>
                <a:cs typeface="Verdana"/>
              </a:rPr>
              <a:t>Complaints &amp; Performance</a:t>
            </a:r>
            <a:br>
              <a:rPr kumimoji="0" lang="en-CA" sz="2800" b="0" i="0" u="none" strike="noStrike" kern="1200" cap="none" spc="0" normalizeH="0" baseline="0" noProof="0" dirty="0" smtClean="0">
                <a:ln>
                  <a:noFill/>
                </a:ln>
                <a:solidFill>
                  <a:prstClr val="black"/>
                </a:solidFill>
                <a:effectLst/>
                <a:uLnTx/>
                <a:uFillTx/>
                <a:latin typeface="Verdana"/>
                <a:ea typeface="+mj-ea"/>
                <a:cs typeface="Verdana"/>
              </a:rPr>
            </a:br>
            <a:r>
              <a:rPr kumimoji="0" lang="en-CA" sz="2800" b="0" i="0" u="none" strike="noStrike" kern="1200" cap="none" spc="0" normalizeH="0" baseline="0" noProof="0" dirty="0" smtClean="0">
                <a:ln>
                  <a:noFill/>
                </a:ln>
                <a:solidFill>
                  <a:prstClr val="black"/>
                </a:solidFill>
                <a:effectLst/>
                <a:uLnTx/>
                <a:uFillTx/>
                <a:latin typeface="Verdana"/>
                <a:ea typeface="+mj-ea"/>
                <a:cs typeface="Verdana"/>
              </a:rPr>
              <a:t>Issue Remediation</a:t>
            </a:r>
            <a:r>
              <a:rPr lang="en-US" sz="2800" b="1" dirty="0" smtClean="0">
                <a:solidFill>
                  <a:schemeClr val="tx1"/>
                </a:solidFill>
                <a:latin typeface="+mj-lt"/>
              </a:rPr>
              <a:t/>
            </a:r>
            <a:br>
              <a:rPr lang="en-US" sz="2800" b="1" dirty="0" smtClean="0">
                <a:solidFill>
                  <a:schemeClr val="tx1"/>
                </a:solidFill>
                <a:latin typeface="+mj-lt"/>
              </a:rPr>
            </a:br>
            <a:r>
              <a:rPr lang="en-US" sz="2800" b="1" dirty="0" smtClean="0">
                <a:solidFill>
                  <a:schemeClr val="tx1"/>
                </a:solidFill>
              </a:rPr>
              <a:t/>
            </a:r>
            <a:br>
              <a:rPr lang="en-US" sz="2800" b="1" dirty="0" smtClean="0">
                <a:solidFill>
                  <a:schemeClr val="tx1"/>
                </a:solidFill>
              </a:rPr>
            </a:br>
            <a:r>
              <a:rPr lang="en-US" sz="2800" dirty="0" smtClean="0">
                <a:solidFill>
                  <a:schemeClr val="tx1"/>
                </a:solidFill>
                <a:latin typeface="+mj-lt"/>
              </a:rPr>
              <a:t/>
            </a:r>
            <a:br>
              <a:rPr lang="en-US" sz="2800" dirty="0" smtClean="0">
                <a:solidFill>
                  <a:schemeClr val="tx1"/>
                </a:solidFill>
                <a:latin typeface="+mj-lt"/>
              </a:rPr>
            </a:br>
            <a:endParaRPr lang="en-US" sz="2800" b="1" dirty="0">
              <a:solidFill>
                <a:schemeClr val="tx1"/>
              </a:solidFill>
            </a:endParaRPr>
          </a:p>
        </p:txBody>
      </p:sp>
      <p:sp>
        <p:nvSpPr>
          <p:cNvPr id="3" name="Content Placeholder 2"/>
          <p:cNvSpPr>
            <a:spLocks noGrp="1"/>
          </p:cNvSpPr>
          <p:nvPr>
            <p:ph idx="1"/>
          </p:nvPr>
        </p:nvSpPr>
        <p:spPr>
          <a:xfrm>
            <a:off x="628650" y="1556792"/>
            <a:ext cx="7886700" cy="4620171"/>
          </a:xfrm>
        </p:spPr>
        <p:txBody>
          <a:bodyPr>
            <a:normAutofit lnSpcReduction="10000"/>
          </a:bodyPr>
          <a:lstStyle/>
          <a:p>
            <a:pPr marL="0" lvl="1" indent="0">
              <a:spcBef>
                <a:spcPts val="580"/>
              </a:spcBef>
              <a:buNone/>
            </a:pPr>
            <a:r>
              <a:rPr lang="en-CA" sz="2400" dirty="0"/>
              <a:t>Remedial Action Procedures</a:t>
            </a:r>
          </a:p>
          <a:p>
            <a:pPr marL="342900" lvl="1" indent="-342900">
              <a:spcBef>
                <a:spcPts val="580"/>
              </a:spcBef>
            </a:pPr>
            <a:r>
              <a:rPr lang="en-CA" sz="2400" dirty="0"/>
              <a:t>Can be invoked by CSC where it has identified a performance issue, or where it determines that a problem is ‘systemic or persistent’</a:t>
            </a:r>
          </a:p>
          <a:p>
            <a:pPr marL="342900" lvl="1" indent="-342900">
              <a:spcBef>
                <a:spcPts val="580"/>
              </a:spcBef>
            </a:pPr>
            <a:r>
              <a:rPr lang="en-CA" sz="2400" dirty="0" smtClean="0"/>
              <a:t>CSC has prepared a draft set of RAPs</a:t>
            </a:r>
            <a:endParaRPr lang="en-CA" sz="2400" dirty="0"/>
          </a:p>
          <a:p>
            <a:pPr marL="342900" lvl="1" indent="-342900">
              <a:spcBef>
                <a:spcPts val="580"/>
              </a:spcBef>
            </a:pPr>
            <a:r>
              <a:rPr lang="en-CA" sz="2400" dirty="0"/>
              <a:t>It contemplates a three level escalation procedure: </a:t>
            </a:r>
            <a:endParaRPr lang="en-CA" sz="2400" dirty="0" smtClean="0"/>
          </a:p>
          <a:p>
            <a:pPr marL="685800" lvl="2" indent="-342900">
              <a:spcBef>
                <a:spcPts val="580"/>
              </a:spcBef>
            </a:pPr>
            <a:r>
              <a:rPr lang="en-CA" sz="2400" dirty="0" smtClean="0"/>
              <a:t>PTI </a:t>
            </a:r>
            <a:r>
              <a:rPr lang="en-CA" sz="2400" dirty="0"/>
              <a:t>board, </a:t>
            </a:r>
            <a:r>
              <a:rPr lang="en-CA" sz="2400" dirty="0" smtClean="0"/>
              <a:t>then</a:t>
            </a:r>
          </a:p>
          <a:p>
            <a:pPr marL="685800" lvl="2" indent="-342900">
              <a:spcBef>
                <a:spcPts val="580"/>
              </a:spcBef>
            </a:pPr>
            <a:r>
              <a:rPr lang="en-CA" sz="2400" dirty="0" smtClean="0"/>
              <a:t>ICANN CEO, then</a:t>
            </a:r>
          </a:p>
          <a:p>
            <a:pPr marL="685800" lvl="2" indent="-342900">
              <a:spcBef>
                <a:spcPts val="580"/>
              </a:spcBef>
            </a:pPr>
            <a:r>
              <a:rPr lang="en-CA" sz="2400" dirty="0" smtClean="0"/>
              <a:t>ICANN Board</a:t>
            </a:r>
            <a:endParaRPr lang="en-CA" sz="2400" dirty="0"/>
          </a:p>
          <a:p>
            <a:pPr marL="342900" lvl="1" indent="-342900">
              <a:spcBef>
                <a:spcPts val="580"/>
              </a:spcBef>
            </a:pPr>
            <a:r>
              <a:rPr lang="en-CA" sz="2400" dirty="0"/>
              <a:t>The final procedures are </a:t>
            </a:r>
            <a:r>
              <a:rPr lang="en-CA" sz="2400" dirty="0" smtClean="0"/>
              <a:t>now being reviewed with PTI, who must also agree; final approval is  expected by year end.</a:t>
            </a:r>
            <a:endParaRPr lang="en-CA" sz="2400" dirty="0"/>
          </a:p>
          <a:p>
            <a:endParaRPr lang="en-US" sz="2400" dirty="0"/>
          </a:p>
          <a:p>
            <a:endParaRPr lang="en-US" sz="2400" dirty="0" smtClean="0"/>
          </a:p>
          <a:p>
            <a:pPr marL="320040" lvl="1" indent="0">
              <a:buNone/>
            </a:pPr>
            <a:endParaRPr lang="en-US" sz="2400" dirty="0"/>
          </a:p>
        </p:txBody>
      </p:sp>
    </p:spTree>
    <p:extLst>
      <p:ext uri="{BB962C8B-B14F-4D97-AF65-F5344CB8AC3E}">
        <p14:creationId xmlns:p14="http://schemas.microsoft.com/office/powerpoint/2010/main" val="7290816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2959</TotalTime>
  <Words>1040</Words>
  <Application>Microsoft Macintosh PowerPoint</Application>
  <PresentationFormat>On-screen Show (4:3)</PresentationFormat>
  <Paragraphs>152</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Verdana</vt:lpstr>
      <vt:lpstr>Office Theme</vt:lpstr>
      <vt:lpstr>The Year in Review – and a Look Ahead  </vt:lpstr>
      <vt:lpstr>Mission Statement</vt:lpstr>
      <vt:lpstr>Who are we?</vt:lpstr>
      <vt:lpstr>What do we do?</vt:lpstr>
      <vt:lpstr>Monitoring –  Core Responsibility</vt:lpstr>
      <vt:lpstr> PTI Monitoring  </vt:lpstr>
      <vt:lpstr>Community Views Sought</vt:lpstr>
      <vt:lpstr>Complaints &amp; Performance Issue Remediation </vt:lpstr>
      <vt:lpstr>  Complaints &amp; Performance Issue Remediation   </vt:lpstr>
      <vt:lpstr>Consulting and Informing</vt:lpstr>
      <vt:lpstr>Consulting Community</vt:lpstr>
      <vt:lpstr>Survey 2016 - Response Rate TLd results</vt:lpstr>
      <vt:lpstr>Survey Results 2016: Delegations or Transfers</vt:lpstr>
      <vt:lpstr>Survey 2017</vt:lpstr>
      <vt:lpstr>Work in Progress</vt:lpstr>
      <vt:lpstr>(Possible Slide on SLE Changes)</vt:lpstr>
      <vt:lpstr>Upcoming Work –  Community Led Reviews</vt:lpstr>
      <vt:lpstr>Summary</vt:lpstr>
    </vt:vector>
  </TitlesOfParts>
  <Company>CIRA</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Standing Committee</dc:title>
  <dc:creator>Allan MacGillivray</dc:creator>
  <cp:lastModifiedBy>Maria Otanes</cp:lastModifiedBy>
  <cp:revision>96</cp:revision>
  <cp:lastPrinted>2017-02-16T19:33:51Z</cp:lastPrinted>
  <dcterms:created xsi:type="dcterms:W3CDTF">2017-01-30T16:09:03Z</dcterms:created>
  <dcterms:modified xsi:type="dcterms:W3CDTF">2017-10-09T21:47:09Z</dcterms:modified>
</cp:coreProperties>
</file>