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6" r:id="rId2"/>
    <p:sldId id="257" r:id="rId3"/>
    <p:sldId id="279" r:id="rId4"/>
    <p:sldId id="262" r:id="rId5"/>
    <p:sldId id="269" r:id="rId6"/>
    <p:sldId id="261" r:id="rId7"/>
    <p:sldId id="280" r:id="rId8"/>
    <p:sldId id="28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Nguyen" initials="TN" lastIdx="1" clrIdx="0">
    <p:extLst/>
  </p:cmAuthor>
  <p:cmAuthor id="2" name="Trang Nguyen" initials="TN [2]" lastIdx="1" clrIdx="1">
    <p:extLst/>
  </p:cmAuthor>
  <p:cmAuthor id="3" name="Trang Nguyen" initials="TN [3]" lastIdx="1" clrIdx="2">
    <p:extLst/>
  </p:cmAuthor>
  <p:cmAuthor id="4" name="Bart Boswinkel" initials="BB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25"/>
    <p:restoredTop sz="93827"/>
  </p:normalViewPr>
  <p:slideViewPr>
    <p:cSldViewPr>
      <p:cViewPr>
        <p:scale>
          <a:sx n="100" d="100"/>
          <a:sy n="100" d="100"/>
        </p:scale>
        <p:origin x="-802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90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72D61D-643C-7241-BFC3-BF1B776A3F3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0967D4-6698-D444-A1D9-28B42705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3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2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6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67D4-6698-D444-A1D9-28B4270569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0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 81080717 X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"/>
            <a:ext cx="9156700" cy="4883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312" y="1"/>
            <a:ext cx="4207893" cy="486136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8204" y="5515175"/>
            <a:ext cx="3440515" cy="135466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SC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15175"/>
            <a:ext cx="3390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 000069789265 Double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81020" cy="489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312" y="1"/>
            <a:ext cx="4207893" cy="486136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8204" y="5515175"/>
            <a:ext cx="3440515" cy="135466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SC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15175"/>
            <a:ext cx="3390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 171576255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80512" cy="489654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18504"/>
            <a:ext cx="9180512" cy="489654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312" y="1"/>
            <a:ext cx="4207893" cy="486136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8204" y="5515175"/>
            <a:ext cx="3440515" cy="135466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SC-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15175"/>
            <a:ext cx="3390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11D6-8E0A-4B92-8F20-516DFA47C053}" type="datetimeFigureOut">
              <a:rPr lang="en-CA" smtClean="0"/>
              <a:t>23/10/2017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E98E-4941-4ECC-B1CE-D1F2AD3791D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311D6-8E0A-4B92-8F20-516DFA47C053}" type="datetimeFigureOut">
              <a:rPr lang="en-CA" smtClean="0"/>
              <a:t>23/10/2017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E98E-4941-4ECC-B1CE-D1F2AD3791D4}" type="slidenum">
              <a:rPr lang="en-CA" smtClean="0"/>
              <a:t>‹#›</a:t>
            </a:fld>
            <a:endParaRPr lang="en-CA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39884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9E795CD-93B8-DA4A-B13D-227462B2D34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CSC-logo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300" y="402289"/>
            <a:ext cx="2794000" cy="57554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571500" y="1257300"/>
            <a:ext cx="7975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5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3500" dirty="0" smtClean="0">
                <a:latin typeface="Verdana"/>
                <a:cs typeface="Verdana"/>
              </a:rPr>
              <a:t>The Year in Review – </a:t>
            </a:r>
            <a:r>
              <a:rPr lang="en-CA" sz="3500" i="1" dirty="0" smtClean="0">
                <a:latin typeface="Verdana"/>
                <a:cs typeface="Verdana"/>
              </a:rPr>
              <a:t>and a Look Ahead</a:t>
            </a:r>
            <a:r>
              <a:rPr lang="en-CA" sz="3500" dirty="0">
                <a:latin typeface="Verdana"/>
                <a:cs typeface="Verdana"/>
              </a:rPr>
              <a:t/>
            </a:r>
            <a:br>
              <a:rPr lang="en-CA" sz="3500" dirty="0">
                <a:latin typeface="Verdana"/>
                <a:cs typeface="Verdana"/>
              </a:rPr>
            </a:br>
            <a:r>
              <a:rPr lang="en-CA" sz="3600" b="1" dirty="0">
                <a:latin typeface="Verdana"/>
                <a:cs typeface="Verdana"/>
              </a:rPr>
              <a:t/>
            </a:r>
            <a:br>
              <a:rPr lang="en-CA" sz="3600" b="1" dirty="0">
                <a:latin typeface="Verdana"/>
                <a:cs typeface="Verdana"/>
              </a:rPr>
            </a:br>
            <a:endParaRPr lang="en-US" sz="3600" dirty="0">
              <a:latin typeface="Verdana"/>
              <a:cs typeface="Verdan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Verdana"/>
                <a:cs typeface="Verdana"/>
              </a:rPr>
              <a:t>October 2017</a:t>
            </a:r>
            <a:endParaRPr lang="en-US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07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2800" dirty="0" smtClean="0"/>
              <a:t>2 </a:t>
            </a:r>
            <a:r>
              <a:rPr lang="en-CA" sz="2800" dirty="0" err="1" smtClean="0"/>
              <a:t>gTLD</a:t>
            </a:r>
            <a:r>
              <a:rPr lang="en-CA" sz="2800" dirty="0" smtClean="0"/>
              <a:t> members, appointed by </a:t>
            </a:r>
            <a:r>
              <a:rPr lang="en-CA" sz="2800" dirty="0" err="1" smtClean="0"/>
              <a:t>RySG</a:t>
            </a:r>
            <a:endParaRPr lang="en-CA" sz="2800" dirty="0" smtClean="0"/>
          </a:p>
          <a:p>
            <a:pPr lvl="1">
              <a:lnSpc>
                <a:spcPct val="120000"/>
              </a:lnSpc>
            </a:pPr>
            <a:r>
              <a:rPr lang="en-CA" sz="2400" dirty="0" err="1" smtClean="0"/>
              <a:t>Kal</a:t>
            </a:r>
            <a:r>
              <a:rPr lang="en-CA" sz="2400" dirty="0" smtClean="0"/>
              <a:t> </a:t>
            </a:r>
            <a:r>
              <a:rPr lang="en-CA" sz="2400" dirty="0" err="1" smtClean="0"/>
              <a:t>Feher</a:t>
            </a:r>
            <a:r>
              <a:rPr lang="en-CA" sz="2400" dirty="0" smtClean="0"/>
              <a:t> and Elaine </a:t>
            </a:r>
            <a:r>
              <a:rPr lang="en-CA" sz="2400" dirty="0" err="1" smtClean="0"/>
              <a:t>Pruis</a:t>
            </a:r>
            <a:endParaRPr lang="en-CA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CA" sz="2800" dirty="0" smtClean="0"/>
              <a:t>2 </a:t>
            </a:r>
            <a:r>
              <a:rPr lang="en-CA" sz="2800" dirty="0" err="1" smtClean="0"/>
              <a:t>ccTLD</a:t>
            </a:r>
            <a:r>
              <a:rPr lang="en-CA" sz="2800" dirty="0" smtClean="0"/>
              <a:t> members, appointed by ccNSO</a:t>
            </a:r>
          </a:p>
          <a:p>
            <a:pPr lvl="1">
              <a:lnSpc>
                <a:spcPct val="120000"/>
              </a:lnSpc>
            </a:pPr>
            <a:r>
              <a:rPr lang="en-CA" sz="2400" dirty="0" smtClean="0"/>
              <a:t>Jay Daley and Byron Holland (chair)</a:t>
            </a:r>
            <a:endParaRPr lang="en-CA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CA" sz="2800" dirty="0" smtClean="0"/>
              <a:t>1 member non-</a:t>
            </a:r>
            <a:r>
              <a:rPr lang="en-CA" sz="2800" dirty="0" err="1" smtClean="0"/>
              <a:t>ccTLD</a:t>
            </a:r>
            <a:r>
              <a:rPr lang="en-CA" sz="2800" dirty="0"/>
              <a:t> </a:t>
            </a:r>
            <a:r>
              <a:rPr lang="en-CA" sz="2800" dirty="0" smtClean="0"/>
              <a:t>or </a:t>
            </a:r>
            <a:r>
              <a:rPr lang="en-CA" sz="2800" dirty="0" err="1" smtClean="0"/>
              <a:t>gTLD</a:t>
            </a:r>
            <a:r>
              <a:rPr lang="en-CA" sz="2800" dirty="0" smtClean="0"/>
              <a:t> – none appointed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2800" dirty="0" smtClean="0"/>
              <a:t>6 Liaisons, appointed by their organizations:</a:t>
            </a:r>
          </a:p>
          <a:p>
            <a:pPr lvl="1">
              <a:lnSpc>
                <a:spcPct val="120000"/>
              </a:lnSpc>
            </a:pPr>
            <a:r>
              <a:rPr lang="en-CA" sz="2400" dirty="0"/>
              <a:t>Mohamed El Bashir (ALAC), Jeff </a:t>
            </a:r>
            <a:r>
              <a:rPr lang="en-CA" sz="2400" dirty="0" err="1" smtClean="0"/>
              <a:t>Bedser</a:t>
            </a:r>
            <a:r>
              <a:rPr lang="en-CA" sz="2400" dirty="0" smtClean="0"/>
              <a:t> (SSAC), James Gannon (GNSO - Non-Registry), </a:t>
            </a:r>
            <a:r>
              <a:rPr lang="en-CA" sz="2400" dirty="0">
                <a:solidFill>
                  <a:prstClr val="black"/>
                </a:solidFill>
              </a:rPr>
              <a:t>Elise </a:t>
            </a:r>
            <a:r>
              <a:rPr lang="en-CA" sz="2400" dirty="0" err="1">
                <a:solidFill>
                  <a:prstClr val="black"/>
                </a:solidFill>
              </a:rPr>
              <a:t>Lindeberg</a:t>
            </a:r>
            <a:r>
              <a:rPr lang="en-CA" sz="2400" dirty="0">
                <a:solidFill>
                  <a:prstClr val="black"/>
                </a:solidFill>
              </a:rPr>
              <a:t>, (</a:t>
            </a:r>
            <a:r>
              <a:rPr lang="en-CA" sz="2400" dirty="0" smtClean="0">
                <a:solidFill>
                  <a:prstClr val="black"/>
                </a:solidFill>
              </a:rPr>
              <a:t>GAC), Lars-Johan Liman (RSSAC)</a:t>
            </a:r>
          </a:p>
          <a:p>
            <a:pPr lvl="1">
              <a:lnSpc>
                <a:spcPct val="120000"/>
              </a:lnSpc>
            </a:pPr>
            <a:r>
              <a:rPr lang="en-CA" sz="2400" dirty="0" err="1"/>
              <a:t>Naela</a:t>
            </a:r>
            <a:r>
              <a:rPr lang="en-CA" sz="2400" dirty="0"/>
              <a:t> </a:t>
            </a:r>
            <a:r>
              <a:rPr lang="en-CA" sz="2400" dirty="0" err="1"/>
              <a:t>Sarras</a:t>
            </a:r>
            <a:r>
              <a:rPr lang="en-CA" sz="2400"/>
              <a:t> (</a:t>
            </a:r>
            <a:r>
              <a:rPr lang="en-CA" sz="2400" dirty="0" smtClean="0"/>
              <a:t>PTI)</a:t>
            </a:r>
          </a:p>
          <a:p>
            <a:pPr lvl="1">
              <a:lnSpc>
                <a:spcPct val="120000"/>
              </a:lnSpc>
            </a:pPr>
            <a:endParaRPr lang="en-CA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are we?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7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886700" cy="1397571"/>
          </a:xfrm>
        </p:spPr>
        <p:txBody>
          <a:bodyPr>
            <a:normAutofit/>
          </a:bodyPr>
          <a:lstStyle/>
          <a:p>
            <a:r>
              <a:rPr lang="en-CA" sz="3000" dirty="0" smtClean="0">
                <a:solidFill>
                  <a:prstClr val="black"/>
                </a:solidFill>
              </a:rPr>
              <a:t>Monitoring </a:t>
            </a:r>
            <a:r>
              <a:rPr lang="en-CA" sz="3000" dirty="0">
                <a:solidFill>
                  <a:prstClr val="black"/>
                </a:solidFill>
              </a:rPr>
              <a:t>– </a:t>
            </a:r>
            <a:br>
              <a:rPr lang="en-CA" sz="3000" dirty="0">
                <a:solidFill>
                  <a:prstClr val="black"/>
                </a:solidFill>
              </a:rPr>
            </a:br>
            <a:r>
              <a:rPr lang="en-CA" sz="3000" dirty="0">
                <a:solidFill>
                  <a:prstClr val="black"/>
                </a:solidFill>
              </a:rPr>
              <a:t>Core </a:t>
            </a:r>
            <a:r>
              <a:rPr lang="en-CA" sz="3000" dirty="0" smtClean="0">
                <a:solidFill>
                  <a:prstClr val="black"/>
                </a:solidFill>
              </a:rPr>
              <a:t>CSC Responsibility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 smtClean="0"/>
              <a:t>IANA Naming Function Agreement contains an Annex with 63 specific Service Level Agreement (SLA) metrics</a:t>
            </a:r>
          </a:p>
          <a:p>
            <a:r>
              <a:rPr lang="en-CA" sz="2400" dirty="0" smtClean="0"/>
              <a:t>Since October 2016 PTI’s overall performance score has ranged from a low of 95.9 to 100% for the last four months</a:t>
            </a:r>
          </a:p>
          <a:p>
            <a:pPr>
              <a:lnSpc>
                <a:spcPct val="110000"/>
              </a:lnSpc>
            </a:pPr>
            <a:endParaRPr lang="en-CA" sz="2400" dirty="0" smtClean="0"/>
          </a:p>
          <a:p>
            <a:pPr lvl="1"/>
            <a:r>
              <a:rPr lang="en-CA" sz="2200" dirty="0" smtClean="0"/>
              <a:t>Some of the ‘metric misses’ resulted from SLA metrics which we are recommending be changed; such changes would have improved the overall performance rating</a:t>
            </a:r>
          </a:p>
          <a:p>
            <a:pPr lvl="1"/>
            <a:r>
              <a:rPr lang="en-CA" sz="2200" dirty="0" smtClean="0"/>
              <a:t> </a:t>
            </a:r>
          </a:p>
          <a:p>
            <a:r>
              <a:rPr lang="en-CA" sz="2400" dirty="0" smtClean="0"/>
              <a:t>The CSC also gives PTI a monthly qualitative score – ‘excellent’, ‘satisfactory’ or ‘needs improvement’</a:t>
            </a:r>
          </a:p>
          <a:p>
            <a:r>
              <a:rPr lang="en-CA" sz="2400" dirty="0" smtClean="0"/>
              <a:t>Our assessment is that for the year as a whole, their overall performance has been ‘excellent’</a:t>
            </a:r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41626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9221"/>
            <a:ext cx="7886700" cy="1325563"/>
          </a:xfrm>
        </p:spPr>
        <p:txBody>
          <a:bodyPr>
            <a:no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CA" sz="2800" dirty="0" smtClean="0">
                <a:latin typeface="Verdana"/>
                <a:cs typeface="Verdana"/>
              </a:rPr>
              <a:t>Complaints &amp; Performance</a:t>
            </a:r>
            <a:br>
              <a:rPr lang="en-CA" sz="2800" dirty="0" smtClean="0">
                <a:latin typeface="Verdana"/>
                <a:cs typeface="Verdana"/>
              </a:rPr>
            </a:br>
            <a:r>
              <a:rPr lang="en-CA" sz="2800" dirty="0" smtClean="0">
                <a:latin typeface="Verdana"/>
                <a:cs typeface="Verdana"/>
              </a:rPr>
              <a:t>Issue Remediation</a:t>
            </a:r>
            <a:r>
              <a:rPr lang="en-US" sz="2800" dirty="0" smtClean="0">
                <a:latin typeface="Verdana"/>
                <a:cs typeface="Verdana"/>
              </a:rPr>
              <a:t/>
            </a:r>
            <a:br>
              <a:rPr lang="en-US" sz="2800" dirty="0" smtClean="0">
                <a:latin typeface="Verdana"/>
                <a:cs typeface="Verdana"/>
              </a:rPr>
            </a:br>
            <a:endParaRPr lang="en-US" sz="2800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92888" cy="5112568"/>
          </a:xfrm>
        </p:spPr>
        <p:txBody>
          <a:bodyPr>
            <a:noAutofit/>
          </a:bodyPr>
          <a:lstStyle/>
          <a:p>
            <a:pPr marL="731520" lvl="2" indent="-457200">
              <a:lnSpc>
                <a:spcPct val="100000"/>
              </a:lnSpc>
              <a:spcBef>
                <a:spcPts val="580"/>
              </a:spcBef>
              <a:buFont typeface="Arial" charset="0"/>
              <a:buChar char="•"/>
            </a:pPr>
            <a:r>
              <a:rPr lang="en-CA" sz="2400" dirty="0" smtClean="0"/>
              <a:t>Customer </a:t>
            </a:r>
            <a:r>
              <a:rPr lang="en-CA" sz="2400" dirty="0"/>
              <a:t>complaints are to be addressed by PTI alone </a:t>
            </a:r>
            <a:endParaRPr lang="en-CA" sz="2400" dirty="0" smtClean="0"/>
          </a:p>
          <a:p>
            <a:pPr marL="1074420" lvl="3" indent="-457200">
              <a:lnSpc>
                <a:spcPct val="100000"/>
              </a:lnSpc>
              <a:spcBef>
                <a:spcPts val="580"/>
              </a:spcBef>
              <a:buFont typeface="Arial" charset="0"/>
              <a:buChar char="•"/>
            </a:pPr>
            <a:r>
              <a:rPr lang="en-CA" sz="2000" dirty="0" smtClean="0"/>
              <a:t>CSC’s </a:t>
            </a:r>
            <a:r>
              <a:rPr lang="en-CA" sz="2000" dirty="0"/>
              <a:t>Charter prevents it from becoming involved in individual complaints</a:t>
            </a:r>
          </a:p>
          <a:p>
            <a:pPr marL="731520" lvl="2" indent="-457200">
              <a:spcBef>
                <a:spcPts val="580"/>
              </a:spcBef>
              <a:buFont typeface="Arial" charset="0"/>
              <a:buChar char="•"/>
            </a:pPr>
            <a:r>
              <a:rPr lang="en-CA" sz="2400" dirty="0"/>
              <a:t>CSC role is limited to:</a:t>
            </a:r>
          </a:p>
          <a:p>
            <a:pPr marL="1073150" lvl="3" indent="-357188">
              <a:spcBef>
                <a:spcPts val="580"/>
              </a:spcBef>
              <a:buFont typeface="Arial" charset="0"/>
              <a:buChar char="•"/>
            </a:pPr>
            <a:r>
              <a:rPr lang="en-CA" sz="2000" dirty="0"/>
              <a:t>monitoring PTI’s overall complaint management system</a:t>
            </a:r>
          </a:p>
          <a:p>
            <a:pPr marL="1073150" lvl="3" indent="-357188">
              <a:spcBef>
                <a:spcPts val="580"/>
              </a:spcBef>
              <a:buFont typeface="Arial" charset="0"/>
              <a:buChar char="•"/>
            </a:pPr>
            <a:r>
              <a:rPr lang="en-CA" sz="2000" dirty="0" smtClean="0"/>
              <a:t>being </a:t>
            </a:r>
            <a:r>
              <a:rPr lang="en-CA" sz="2000" dirty="0"/>
              <a:t>informed of the status of individual complaints</a:t>
            </a:r>
          </a:p>
          <a:p>
            <a:pPr marL="731520" lvl="2" indent="-457200">
              <a:spcBef>
                <a:spcPts val="580"/>
              </a:spcBef>
              <a:buFont typeface="Arial" charset="0"/>
              <a:buChar char="•"/>
            </a:pPr>
            <a:r>
              <a:rPr lang="en-CA" sz="2400" dirty="0" smtClean="0"/>
              <a:t>In 12 months PTI </a:t>
            </a:r>
            <a:r>
              <a:rPr lang="en-CA" sz="2400" dirty="0"/>
              <a:t>received </a:t>
            </a:r>
            <a:r>
              <a:rPr lang="en-CA" sz="2400" dirty="0" smtClean="0"/>
              <a:t>2 complaints (June 2017); </a:t>
            </a:r>
            <a:r>
              <a:rPr lang="en-CA" sz="2400" dirty="0"/>
              <a:t>both have been closed.</a:t>
            </a:r>
            <a:endParaRPr lang="en-US" sz="2400" dirty="0"/>
          </a:p>
          <a:p>
            <a:pPr marL="731520" lvl="2" indent="-457200">
              <a:spcBef>
                <a:spcPts val="580"/>
              </a:spcBef>
              <a:buFont typeface="Arial" charset="0"/>
              <a:buChar char="•"/>
            </a:pPr>
            <a:r>
              <a:rPr lang="en-CA" sz="2400" dirty="0" smtClean="0"/>
              <a:t>Where </a:t>
            </a:r>
            <a:r>
              <a:rPr lang="en-CA" sz="2400" dirty="0"/>
              <a:t>CSC believes that individual problems represent ‘systemic or persistent’ issues it can invoke ‘remedial action procedures’ (RAP</a:t>
            </a:r>
            <a:r>
              <a:rPr lang="en-CA" sz="2400" dirty="0" smtClean="0"/>
              <a:t>), which are currently being developed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293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Consulting and Informing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Informing community</a:t>
            </a:r>
          </a:p>
          <a:p>
            <a:pPr lvl="1"/>
            <a:r>
              <a:rPr lang="en-US" sz="2000" dirty="0" smtClean="0"/>
              <a:t>PTI dashboard</a:t>
            </a:r>
            <a:endParaRPr lang="en-US" sz="2000" dirty="0"/>
          </a:p>
          <a:p>
            <a:pPr lvl="1"/>
            <a:r>
              <a:rPr lang="en-US" sz="2000" dirty="0" smtClean="0"/>
              <a:t>12 monthly reports produced by PTI and 12 monthly reports by CSC</a:t>
            </a:r>
            <a:endParaRPr lang="en-US" sz="2000" dirty="0"/>
          </a:p>
          <a:p>
            <a:pPr lvl="1"/>
            <a:r>
              <a:rPr lang="en-US" sz="2000" dirty="0"/>
              <a:t>presentations to ICANN </a:t>
            </a:r>
            <a:r>
              <a:rPr lang="en-US" sz="2000" dirty="0" smtClean="0"/>
              <a:t>community</a:t>
            </a:r>
          </a:p>
          <a:p>
            <a:pPr lvl="1"/>
            <a:r>
              <a:rPr lang="en-US" sz="2000" dirty="0" smtClean="0"/>
              <a:t>Monthly CSC meetings, open to all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PTI completed 2016 </a:t>
            </a:r>
            <a:r>
              <a:rPr lang="en-US" sz="2400" dirty="0"/>
              <a:t>customer survey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verall, very high satisfaction with PTI</a:t>
            </a:r>
          </a:p>
          <a:p>
            <a:pPr lvl="1"/>
            <a:r>
              <a:rPr lang="en-US" sz="2000" dirty="0" smtClean="0"/>
              <a:t>Survey participation very low</a:t>
            </a:r>
          </a:p>
          <a:p>
            <a:pPr lvl="1"/>
            <a:r>
              <a:rPr lang="en-US" sz="2000" dirty="0" smtClean="0"/>
              <a:t>More registry engagement needed – CSC is bringing this message to the </a:t>
            </a:r>
            <a:r>
              <a:rPr lang="en-US" sz="2000" dirty="0" err="1" smtClean="0"/>
              <a:t>ccNSO</a:t>
            </a:r>
            <a:r>
              <a:rPr lang="en-US" sz="2000" dirty="0" smtClean="0"/>
              <a:t> and </a:t>
            </a:r>
            <a:r>
              <a:rPr lang="en-US" sz="2000" dirty="0" err="1" smtClean="0"/>
              <a:t>RySG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2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" y="134556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2400" dirty="0" smtClean="0"/>
              <a:t>Remedial Action procedures</a:t>
            </a:r>
          </a:p>
          <a:p>
            <a:pPr lvl="1">
              <a:lnSpc>
                <a:spcPct val="100000"/>
              </a:lnSpc>
            </a:pPr>
            <a:r>
              <a:rPr lang="en-CA" sz="2400" dirty="0" smtClean="0"/>
              <a:t>Need PTI and CSC approval</a:t>
            </a:r>
          </a:p>
          <a:p>
            <a:pPr lvl="1">
              <a:lnSpc>
                <a:spcPct val="100000"/>
              </a:lnSpc>
            </a:pPr>
            <a:r>
              <a:rPr lang="en-CA" sz="2400" dirty="0" smtClean="0"/>
              <a:t>draft being reviewed by ICANN Legal</a:t>
            </a:r>
          </a:p>
          <a:p>
            <a:pPr>
              <a:lnSpc>
                <a:spcPct val="100000"/>
              </a:lnSpc>
            </a:pPr>
            <a:r>
              <a:rPr lang="en-CA" sz="2400" dirty="0" smtClean="0"/>
              <a:t>Specific changes to current SLA’s</a:t>
            </a:r>
          </a:p>
          <a:p>
            <a:pPr lvl="1">
              <a:lnSpc>
                <a:spcPct val="100000"/>
              </a:lnSpc>
            </a:pPr>
            <a:r>
              <a:rPr lang="en-CA" sz="2400" dirty="0" smtClean="0"/>
              <a:t>proposal being socialized in Abu Dhabi</a:t>
            </a:r>
          </a:p>
          <a:p>
            <a:pPr>
              <a:lnSpc>
                <a:spcPct val="100000"/>
              </a:lnSpc>
            </a:pPr>
            <a:r>
              <a:rPr lang="en-CA" sz="2400" dirty="0" smtClean="0"/>
              <a:t>Process for changes to SLE’s</a:t>
            </a:r>
            <a:endParaRPr lang="en-CA" sz="2400" dirty="0"/>
          </a:p>
          <a:p>
            <a:pPr lvl="2">
              <a:lnSpc>
                <a:spcPct val="100000"/>
              </a:lnSpc>
            </a:pPr>
            <a:r>
              <a:rPr lang="en-CA" sz="2400" dirty="0" smtClean="0"/>
              <a:t>Current process is very cumbersome for other than minor changes; we are recommending a more </a:t>
            </a:r>
            <a:r>
              <a:rPr lang="en-CA" sz="2400" dirty="0" smtClean="0"/>
              <a:t>streamlined approach</a:t>
            </a:r>
            <a:endParaRPr lang="en-CA" sz="2400" dirty="0" smtClean="0"/>
          </a:p>
          <a:p>
            <a:pPr>
              <a:lnSpc>
                <a:spcPct val="100000"/>
              </a:lnSpc>
            </a:pPr>
            <a:r>
              <a:rPr lang="en-CA" sz="2400" dirty="0" smtClean="0"/>
              <a:t>Review of PTI Development Plan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in Progress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46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Upcoming Work </a:t>
            </a:r>
            <a:r>
              <a:rPr lang="en-US" sz="3000" dirty="0" smtClean="0"/>
              <a:t>– </a:t>
            </a:r>
            <a:br>
              <a:rPr lang="en-US" sz="3000" dirty="0" smtClean="0"/>
            </a:br>
            <a:r>
              <a:rPr lang="en-US" sz="3000" dirty="0" smtClean="0"/>
              <a:t>Community Led Reviews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476155"/>
          </a:xfrm>
        </p:spPr>
        <p:txBody>
          <a:bodyPr>
            <a:noAutofit/>
          </a:bodyPr>
          <a:lstStyle/>
          <a:p>
            <a:r>
              <a:rPr lang="en-US" sz="2400" dirty="0"/>
              <a:t>First CSC Charter review </a:t>
            </a:r>
          </a:p>
          <a:p>
            <a:pPr lvl="1"/>
            <a:r>
              <a:rPr lang="en-US" sz="2000" dirty="0"/>
              <a:t>Underway now by a committee from </a:t>
            </a:r>
            <a:r>
              <a:rPr lang="en-US" sz="2000" dirty="0" err="1"/>
              <a:t>ccNSO</a:t>
            </a:r>
            <a:r>
              <a:rPr lang="en-US" sz="2000" dirty="0"/>
              <a:t> and </a:t>
            </a:r>
            <a:r>
              <a:rPr lang="en-US" sz="2000" dirty="0" err="1"/>
              <a:t>RySG</a:t>
            </a:r>
            <a:endParaRPr lang="en-US" sz="2000" dirty="0"/>
          </a:p>
          <a:p>
            <a:pPr lvl="1"/>
            <a:r>
              <a:rPr lang="en-US" sz="2000" dirty="0"/>
              <a:t>CSC has already </a:t>
            </a:r>
            <a:r>
              <a:rPr lang="en-US" sz="2000" dirty="0" smtClean="0"/>
              <a:t>met with the Review Team</a:t>
            </a:r>
            <a:endParaRPr lang="en-US" sz="2000" dirty="0"/>
          </a:p>
          <a:p>
            <a:pPr lvl="1"/>
            <a:r>
              <a:rPr lang="en-US" sz="2000" dirty="0"/>
              <a:t>any changes to </a:t>
            </a:r>
            <a:r>
              <a:rPr lang="en-US" sz="2000" dirty="0" smtClean="0"/>
              <a:t>the charter need to be </a:t>
            </a:r>
            <a:r>
              <a:rPr lang="en-US" sz="2000" dirty="0"/>
              <a:t>agreed by GNSO and </a:t>
            </a:r>
            <a:r>
              <a:rPr lang="en-US" sz="2000" dirty="0" err="1" smtClean="0"/>
              <a:t>ccNSO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CA" sz="2400" dirty="0"/>
              <a:t>Review of CSC Effectiveness – October 2018</a:t>
            </a:r>
          </a:p>
          <a:p>
            <a:pPr lvl="1"/>
            <a:r>
              <a:rPr lang="en-CA" sz="2000" dirty="0"/>
              <a:t>method to be determined by ccNSO and GNSO</a:t>
            </a:r>
          </a:p>
          <a:p>
            <a:pPr lvl="1"/>
            <a:endParaRPr lang="en-CA" sz="2000" dirty="0"/>
          </a:p>
          <a:p>
            <a:r>
              <a:rPr lang="en-CA" sz="2400" dirty="0" smtClean="0"/>
              <a:t>Periodic IANA </a:t>
            </a:r>
            <a:r>
              <a:rPr lang="en-CA" sz="2400" dirty="0"/>
              <a:t>Function </a:t>
            </a:r>
            <a:r>
              <a:rPr lang="en-CA" sz="2400" dirty="0" smtClean="0"/>
              <a:t>Review </a:t>
            </a:r>
            <a:r>
              <a:rPr lang="en-CA" sz="2400" dirty="0"/>
              <a:t>(IFR) </a:t>
            </a:r>
          </a:p>
          <a:p>
            <a:pPr lvl="1"/>
            <a:r>
              <a:rPr lang="en-CA" sz="2000" dirty="0"/>
              <a:t>First such IFR must begin by Oct. 2018</a:t>
            </a:r>
          </a:p>
          <a:p>
            <a:pPr lvl="1"/>
            <a:r>
              <a:rPr lang="en-CA" sz="2000" dirty="0" smtClean="0"/>
              <a:t>One element is performance </a:t>
            </a:r>
            <a:r>
              <a:rPr lang="en-CA" sz="2000" dirty="0"/>
              <a:t>of </a:t>
            </a:r>
            <a:r>
              <a:rPr lang="en-CA" sz="2000" dirty="0" smtClean="0"/>
              <a:t>CSC in providing PTI oversight (18.3 (j) of ICANN bylaws)</a:t>
            </a:r>
            <a:endParaRPr lang="en-CA" sz="2000" dirty="0"/>
          </a:p>
          <a:p>
            <a:pPr lvl="1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42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8191822" cy="5400600"/>
          </a:xfrm>
        </p:spPr>
        <p:txBody>
          <a:bodyPr>
            <a:noAutofit/>
          </a:bodyPr>
          <a:lstStyle/>
          <a:p>
            <a:r>
              <a:rPr lang="en-CA" sz="2400" dirty="0" smtClean="0"/>
              <a:t>PTI performance is extremely good - some minor metrics missed, no customer service impact nor operational problems</a:t>
            </a:r>
          </a:p>
          <a:p>
            <a:r>
              <a:rPr lang="en-CA" sz="2400" dirty="0" smtClean="0"/>
              <a:t>CSC is coming together as a committee and is working through its ‘to do list’</a:t>
            </a:r>
          </a:p>
          <a:p>
            <a:r>
              <a:rPr lang="en-CA" sz="2400" dirty="0" smtClean="0"/>
              <a:t>The whole process is working very well</a:t>
            </a:r>
          </a:p>
          <a:p>
            <a:pPr lvl="1"/>
            <a:r>
              <a:rPr lang="en-CA" sz="2000" dirty="0" smtClean="0"/>
              <a:t>problem areas are being identified immediately and corrective measures being developed cooperatively</a:t>
            </a:r>
          </a:p>
          <a:p>
            <a:pPr lvl="1"/>
            <a:r>
              <a:rPr lang="en-CA" sz="2000" dirty="0" smtClean="0"/>
              <a:t>areas where SLE’s implementation may need changes have been identified</a:t>
            </a:r>
            <a:endParaRPr lang="en-CA" sz="2400" dirty="0" smtClean="0"/>
          </a:p>
          <a:p>
            <a:r>
              <a:rPr lang="en-CA" sz="2400" dirty="0" smtClean="0"/>
              <a:t>ICANN community needs </a:t>
            </a:r>
            <a:r>
              <a:rPr lang="en-CA" sz="2400" dirty="0" smtClean="0"/>
              <a:t>to prepare </a:t>
            </a:r>
            <a:r>
              <a:rPr lang="en-CA" sz="2400" dirty="0" smtClean="0"/>
              <a:t>for their role </a:t>
            </a:r>
            <a:r>
              <a:rPr lang="en-CA" sz="2400" dirty="0" smtClean="0"/>
              <a:t>in the multiple reviews</a:t>
            </a:r>
          </a:p>
          <a:p>
            <a:pPr lvl="1"/>
            <a:r>
              <a:rPr lang="en-CA" sz="2000" dirty="0" smtClean="0"/>
              <a:t>Charter Review now ongoing; two more to begin by October 2018</a:t>
            </a:r>
            <a:endParaRPr lang="en-CA" sz="2000" dirty="0" smtClean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78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</TotalTime>
  <Words>589</Words>
  <Application>Microsoft Office PowerPoint</Application>
  <PresentationFormat>On-screen Show (4:3)</PresentationFormat>
  <Paragraphs>82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Year in Review – and a Look Ahead  </vt:lpstr>
      <vt:lpstr>Who are we?</vt:lpstr>
      <vt:lpstr>Monitoring –  Core CSC Responsibility</vt:lpstr>
      <vt:lpstr>Complaints &amp; Performance Issue Remediation </vt:lpstr>
      <vt:lpstr>Consulting and Informing</vt:lpstr>
      <vt:lpstr>Work in Progress</vt:lpstr>
      <vt:lpstr>Upcoming Work –  Community Led Reviews</vt:lpstr>
      <vt:lpstr>Summary</vt:lpstr>
    </vt:vector>
  </TitlesOfParts>
  <Company>CIRA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Standing Committee</dc:title>
  <dc:creator>Allan MacGillivray</dc:creator>
  <cp:lastModifiedBy>Allan MacGillivray</cp:lastModifiedBy>
  <cp:revision>108</cp:revision>
  <cp:lastPrinted>2017-02-16T19:33:51Z</cp:lastPrinted>
  <dcterms:created xsi:type="dcterms:W3CDTF">2017-01-30T16:09:03Z</dcterms:created>
  <dcterms:modified xsi:type="dcterms:W3CDTF">2017-10-23T19:18:02Z</dcterms:modified>
</cp:coreProperties>
</file>