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1" r:id="rId3"/>
    <p:sldId id="257" r:id="rId4"/>
    <p:sldId id="262" r:id="rId5"/>
    <p:sldId id="264" r:id="rId6"/>
    <p:sldId id="263" r:id="rId7"/>
    <p:sldId id="265" r:id="rId8"/>
    <p:sldId id="266" r:id="rId9"/>
    <p:sldId id="267" r:id="rId10"/>
    <p:sldId id="268" r:id="rId11"/>
    <p:sldId id="269" r:id="rId12"/>
    <p:sldId id="270" r:id="rId13"/>
    <p:sldId id="274" r:id="rId14"/>
    <p:sldId id="272" r:id="rId15"/>
    <p:sldId id="271"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6]" lastIdx="1" clrIdx="6">
    <p:extLst/>
  </p:cmAuthor>
  <p:cmAuthor id="1" name="Martin Boyle" initials="MB" lastIdx="3" clrIdx="0">
    <p:extLst/>
  </p:cmAuthor>
  <p:cmAuthor id="8" name="Microsoft Office User" initials="Office [7]" lastIdx="1" clrIdx="7">
    <p:extLst/>
  </p:cmAuthor>
  <p:cmAuthor id="2" name="Microsoft Office User" initials="Office" lastIdx="1" clrIdx="1">
    <p:extLst/>
  </p:cmAuthor>
  <p:cmAuthor id="3" name="Microsoft Office User" initials="Office [2]" lastIdx="1" clrIdx="2">
    <p:extLst/>
  </p:cmAuthor>
  <p:cmAuthor id="4" name="Microsoft Office User" initials="Office [3]" lastIdx="1" clrIdx="3">
    <p:extLst/>
  </p:cmAuthor>
  <p:cmAuthor id="5" name="Microsoft Office User" initials="Office [4]" lastIdx="1" clrIdx="4">
    <p:extLst/>
  </p:cmAuthor>
  <p:cmAuthor id="6" name="Microsoft Office User" initials="Office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7"/>
    <p:restoredTop sz="93827"/>
  </p:normalViewPr>
  <p:slideViewPr>
    <p:cSldViewPr snapToGrid="0" snapToObjects="1">
      <p:cViewPr varScale="1">
        <p:scale>
          <a:sx n="105" d="100"/>
          <a:sy n="105" d="100"/>
        </p:scale>
        <p:origin x="9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Boyle" userId="ecd7d8ba8a281d69" providerId="LiveId" clId="{9C979F2C-75FF-4225-BF0E-F11794153BE7}"/>
    <pc:docChg chg="modSld">
      <pc:chgData name="Martin Boyle" userId="ecd7d8ba8a281d69" providerId="LiveId" clId="{9C979F2C-75FF-4225-BF0E-F11794153BE7}" dt="2017-12-12T19:58:02.531" v="40" actId="13926"/>
      <pc:docMkLst>
        <pc:docMk/>
      </pc:docMkLst>
      <pc:sldChg chg="modSp">
        <pc:chgData name="Martin Boyle" userId="ecd7d8ba8a281d69" providerId="LiveId" clId="{9C979F2C-75FF-4225-BF0E-F11794153BE7}" dt="2017-12-12T18:34:57.479" v="24" actId="13926"/>
        <pc:sldMkLst>
          <pc:docMk/>
          <pc:sldMk cId="2101646666" sldId="269"/>
        </pc:sldMkLst>
        <pc:spChg chg="mod">
          <ac:chgData name="Martin Boyle" userId="ecd7d8ba8a281d69" providerId="LiveId" clId="{9C979F2C-75FF-4225-BF0E-F11794153BE7}" dt="2017-12-12T18:34:57.479" v="24" actId="13926"/>
          <ac:spMkLst>
            <pc:docMk/>
            <pc:sldMk cId="2101646666" sldId="269"/>
            <ac:spMk id="3" creationId="{00000000-0000-0000-0000-000000000000}"/>
          </ac:spMkLst>
        </pc:spChg>
      </pc:sldChg>
      <pc:sldChg chg="modSp addCm modCm">
        <pc:chgData name="Martin Boyle" userId="ecd7d8ba8a281d69" providerId="LiveId" clId="{9C979F2C-75FF-4225-BF0E-F11794153BE7}" dt="2017-12-12T18:37:11.320" v="27" actId="13926"/>
        <pc:sldMkLst>
          <pc:docMk/>
          <pc:sldMk cId="564489606" sldId="270"/>
        </pc:sldMkLst>
        <pc:spChg chg="mod">
          <ac:chgData name="Martin Boyle" userId="ecd7d8ba8a281d69" providerId="LiveId" clId="{9C979F2C-75FF-4225-BF0E-F11794153BE7}" dt="2017-12-12T18:37:11.320" v="27" actId="13926"/>
          <ac:spMkLst>
            <pc:docMk/>
            <pc:sldMk cId="564489606" sldId="270"/>
            <ac:spMk id="3" creationId="{00000000-0000-0000-0000-000000000000}"/>
          </ac:spMkLst>
        </pc:spChg>
      </pc:sldChg>
      <pc:sldChg chg="modSp">
        <pc:chgData name="Martin Boyle" userId="ecd7d8ba8a281d69" providerId="LiveId" clId="{9C979F2C-75FF-4225-BF0E-F11794153BE7}" dt="2017-12-12T19:58:02.531" v="40" actId="13926"/>
        <pc:sldMkLst>
          <pc:docMk/>
          <pc:sldMk cId="1941539243" sldId="271"/>
        </pc:sldMkLst>
        <pc:spChg chg="mod">
          <ac:chgData name="Martin Boyle" userId="ecd7d8ba8a281d69" providerId="LiveId" clId="{9C979F2C-75FF-4225-BF0E-F11794153BE7}" dt="2017-12-12T19:58:02.531" v="40" actId="13926"/>
          <ac:spMkLst>
            <pc:docMk/>
            <pc:sldMk cId="1941539243" sldId="27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B18F2-C7AD-2D4E-9FA1-4371CA9D9477}" type="datetimeFigureOut">
              <a:rPr lang="en-US" smtClean="0"/>
              <a:t>12/14/17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A77D1A-0F71-A34E-BF92-138F422A3E67}" type="slidenum">
              <a:rPr lang="en-US" smtClean="0"/>
              <a:t>‹#›</a:t>
            </a:fld>
            <a:endParaRPr lang="en-US"/>
          </a:p>
        </p:txBody>
      </p:sp>
    </p:spTree>
    <p:extLst>
      <p:ext uri="{BB962C8B-B14F-4D97-AF65-F5344CB8AC3E}">
        <p14:creationId xmlns:p14="http://schemas.microsoft.com/office/powerpoint/2010/main" val="1559025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2FA6B2-6CDE-8344-A39B-286508CF1245}" type="datetimeFigureOut">
              <a:rPr lang="en-US" smtClean="0"/>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30815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FA6B2-6CDE-8344-A39B-286508CF1245}" type="datetimeFigureOut">
              <a:rPr lang="en-US" smtClean="0"/>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2649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FA6B2-6CDE-8344-A39B-286508CF1245}" type="datetimeFigureOut">
              <a:rPr lang="en-US" smtClean="0"/>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96146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FA6B2-6CDE-8344-A39B-286508CF1245}" type="datetimeFigureOut">
              <a:rPr lang="en-US" smtClean="0"/>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63640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2FA6B2-6CDE-8344-A39B-286508CF1245}" type="datetimeFigureOut">
              <a:rPr lang="en-US" smtClean="0"/>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52647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2FA6B2-6CDE-8344-A39B-286508CF1245}" type="datetimeFigureOut">
              <a:rPr lang="en-US" smtClean="0"/>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69626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2FA6B2-6CDE-8344-A39B-286508CF1245}" type="datetimeFigureOut">
              <a:rPr lang="en-US" smtClean="0"/>
              <a:t>12/14/17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31973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2FA6B2-6CDE-8344-A39B-286508CF1245}" type="datetimeFigureOut">
              <a:rPr lang="en-US" smtClean="0"/>
              <a:t>12/14/17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58917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FA6B2-6CDE-8344-A39B-286508CF1245}" type="datetimeFigureOut">
              <a:rPr lang="en-US" smtClean="0"/>
              <a:t>12/14/17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98440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2FA6B2-6CDE-8344-A39B-286508CF1245}" type="datetimeFigureOut">
              <a:rPr lang="en-US" smtClean="0"/>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75406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2FA6B2-6CDE-8344-A39B-286508CF1245}" type="datetimeFigureOut">
              <a:rPr lang="en-US" smtClean="0"/>
              <a:t>12/14/17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8247F-2F6B-D043-B7E2-C72FF3DEEE04}" type="slidenum">
              <a:rPr lang="en-US" smtClean="0"/>
              <a:t>‹#›</a:t>
            </a:fld>
            <a:endParaRPr lang="en-US"/>
          </a:p>
        </p:txBody>
      </p:sp>
    </p:spTree>
    <p:extLst>
      <p:ext uri="{BB962C8B-B14F-4D97-AF65-F5344CB8AC3E}">
        <p14:creationId xmlns:p14="http://schemas.microsoft.com/office/powerpoint/2010/main" val="12428653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FA6B2-6CDE-8344-A39B-286508CF1245}" type="datetimeFigureOut">
              <a:rPr lang="en-US" smtClean="0"/>
              <a:t>12/14/17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8247F-2F6B-D043-B7E2-C72FF3DEEE04}" type="slidenum">
              <a:rPr lang="en-US" smtClean="0"/>
              <a:t>‹#›</a:t>
            </a:fld>
            <a:endParaRPr lang="en-US"/>
          </a:p>
        </p:txBody>
      </p:sp>
    </p:spTree>
    <p:extLst>
      <p:ext uri="{BB962C8B-B14F-4D97-AF65-F5344CB8AC3E}">
        <p14:creationId xmlns:p14="http://schemas.microsoft.com/office/powerpoint/2010/main" val="1496557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259137"/>
          </a:xfrm>
        </p:spPr>
        <p:txBody>
          <a:bodyPr>
            <a:normAutofit fontScale="90000"/>
          </a:bodyPr>
          <a:lstStyle/>
          <a:p>
            <a:r>
              <a:rPr lang="en-US" dirty="0"/>
              <a:t>Customer Standing Committee</a:t>
            </a:r>
            <a:br>
              <a:rPr lang="en-US" dirty="0"/>
            </a:br>
            <a:r>
              <a:rPr lang="en-US" dirty="0"/>
              <a:t>(CSC)</a:t>
            </a:r>
            <a:br>
              <a:rPr lang="en-US" dirty="0"/>
            </a:br>
            <a:r>
              <a:rPr lang="en-US" dirty="0"/>
              <a:t> Charter Review</a:t>
            </a:r>
            <a:r>
              <a:rPr lang="en-US"/>
              <a:t/>
            </a:r>
            <a:br>
              <a:rPr lang="en-US"/>
            </a:br>
            <a:r>
              <a:rPr lang="en-US"/>
              <a:t>Update</a:t>
            </a:r>
            <a:endParaRPr lang="en-US" dirty="0"/>
          </a:p>
        </p:txBody>
      </p:sp>
    </p:spTree>
    <p:extLst>
      <p:ext uri="{BB962C8B-B14F-4D97-AF65-F5344CB8AC3E}">
        <p14:creationId xmlns:p14="http://schemas.microsoft.com/office/powerpoint/2010/main" val="309983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a:t>
            </a:r>
            <a:r>
              <a:rPr lang="en-US" dirty="0" smtClean="0"/>
              <a:t>pdates </a:t>
            </a:r>
            <a:r>
              <a:rPr lang="en-US" dirty="0"/>
              <a:t>to </a:t>
            </a:r>
            <a:r>
              <a:rPr lang="en-US" dirty="0" smtClean="0"/>
              <a:t>direct customers during ICANN meetings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dirty="0"/>
              <a:t>The Charter prescribes that the CSC provide no less than three updates per year to the RySG and </a:t>
            </a:r>
            <a:r>
              <a:rPr lang="en-US" dirty="0" err="1"/>
              <a:t>ccNSO</a:t>
            </a:r>
            <a:r>
              <a:rPr lang="en-US" dirty="0"/>
              <a:t> during ICANN meetings.</a:t>
            </a:r>
          </a:p>
          <a:p>
            <a:pPr marL="228600" lvl="1">
              <a:spcBef>
                <a:spcPts val="1000"/>
              </a:spcBef>
            </a:pPr>
            <a:r>
              <a:rPr lang="en-US" dirty="0"/>
              <a:t>The CSC has recommended that this requirement be changed to “… no less than two updates per year” to be conducted at ICANN’s Community and AGM meetings. </a:t>
            </a:r>
          </a:p>
          <a:p>
            <a:pPr marL="228600" lvl="1">
              <a:spcBef>
                <a:spcPts val="1000"/>
              </a:spcBef>
            </a:pPr>
            <a:r>
              <a:rPr lang="en-US" dirty="0"/>
              <a:t>The format of the Policy meetings considerable limits the opportunity to provide the required </a:t>
            </a:r>
            <a:r>
              <a:rPr lang="en-US" dirty="0" smtClean="0"/>
              <a:t>updates and members of the CSC do not generally attend these ICANN meetings.</a:t>
            </a:r>
            <a:endParaRPr lang="en-US" dirty="0"/>
          </a:p>
          <a:p>
            <a:pPr marL="228600" lvl="1">
              <a:spcBef>
                <a:spcPts val="1000"/>
              </a:spcBef>
            </a:pPr>
            <a:endParaRPr lang="en-US" dirty="0"/>
          </a:p>
          <a:p>
            <a:endParaRPr lang="en-US" dirty="0"/>
          </a:p>
        </p:txBody>
      </p:sp>
    </p:spTree>
    <p:extLst>
      <p:ext uri="{BB962C8B-B14F-4D97-AF65-F5344CB8AC3E}">
        <p14:creationId xmlns:p14="http://schemas.microsoft.com/office/powerpoint/2010/main" val="126929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or change to service level targets.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228600" lvl="1">
              <a:spcBef>
                <a:spcPts val="1000"/>
              </a:spcBef>
            </a:pPr>
            <a:r>
              <a:rPr lang="en-US" dirty="0"/>
              <a:t>Need for proportionate Service Level Agreement change mechanism: </a:t>
            </a:r>
          </a:p>
          <a:p>
            <a:pPr marL="685800" lvl="2">
              <a:spcBef>
                <a:spcPts val="1000"/>
              </a:spcBef>
            </a:pPr>
            <a:r>
              <a:rPr lang="en-US" dirty="0"/>
              <a:t>major change to SLA, arduous change procedure &lt;-&gt; trivial change, light-weight procedure</a:t>
            </a:r>
          </a:p>
          <a:p>
            <a:pPr marL="228600" lvl="1">
              <a:spcBef>
                <a:spcPts val="1000"/>
              </a:spcBef>
            </a:pPr>
            <a:endParaRPr lang="en-US" dirty="0"/>
          </a:p>
          <a:p>
            <a:pPr marL="228600" lvl="1">
              <a:spcBef>
                <a:spcPts val="1000"/>
              </a:spcBef>
            </a:pPr>
            <a:r>
              <a:rPr lang="en-US" dirty="0"/>
              <a:t>The SLA change procedure needs to be detailed (and linked to the charter) for consideration as part of this review. </a:t>
            </a:r>
          </a:p>
          <a:p>
            <a:pPr marL="228600" lvl="1">
              <a:spcBef>
                <a:spcPts val="1000"/>
              </a:spcBef>
            </a:pPr>
            <a:endParaRPr lang="en-US" dirty="0"/>
          </a:p>
          <a:p>
            <a:r>
              <a:rPr lang="en-US" sz="2400" dirty="0"/>
              <a:t>PTI, ICANN Org and CSC are working on it: Review team awaits outcome</a:t>
            </a:r>
          </a:p>
          <a:p>
            <a:endParaRPr lang="en-US" sz="2400" dirty="0"/>
          </a:p>
          <a:p>
            <a:endParaRPr lang="en-US" sz="2400" dirty="0"/>
          </a:p>
          <a:p>
            <a:r>
              <a:rPr lang="en-US" sz="2400" dirty="0"/>
              <a:t>Potential overlap and delineation between role CSC and IFRT under IFR ( section 18.3 (a), (b), and  (c ) (see slide 14)</a:t>
            </a:r>
          </a:p>
          <a:p>
            <a:endParaRPr lang="en-US" sz="2400" dirty="0"/>
          </a:p>
        </p:txBody>
      </p:sp>
    </p:spTree>
    <p:extLst>
      <p:ext uri="{BB962C8B-B14F-4D97-AF65-F5344CB8AC3E}">
        <p14:creationId xmlns:p14="http://schemas.microsoft.com/office/powerpoint/2010/main" val="210164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Clarification roles and responsibilities CSC vis- a-vis  PTI, PTI Board, ICANN Org, ICANN Board?</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Interactions with members of the PTI Board suggested that it would be beneficial for the relationship between the CSC and other entities to be clarified in the Charter. </a:t>
            </a:r>
          </a:p>
          <a:p>
            <a:r>
              <a:rPr lang="en-US" dirty="0"/>
              <a:t>Question: Is there need for clarity by CSC to understand its role vis-à-vis:</a:t>
            </a:r>
          </a:p>
          <a:p>
            <a:pPr lvl="1"/>
            <a:r>
              <a:rPr lang="en-US" dirty="0"/>
              <a:t>PTI Org</a:t>
            </a:r>
          </a:p>
          <a:p>
            <a:pPr lvl="1"/>
            <a:r>
              <a:rPr lang="en-US" dirty="0"/>
              <a:t>PTI Board</a:t>
            </a:r>
          </a:p>
          <a:p>
            <a:pPr lvl="1"/>
            <a:r>
              <a:rPr lang="en-US" dirty="0"/>
              <a:t>ICANN Org</a:t>
            </a:r>
          </a:p>
          <a:p>
            <a:pPr lvl="1"/>
            <a:r>
              <a:rPr lang="en-US" dirty="0"/>
              <a:t>ICANN Board</a:t>
            </a:r>
          </a:p>
          <a:p>
            <a:r>
              <a:rPr lang="en-US" dirty="0"/>
              <a:t>Areas for consideration in Charter? </a:t>
            </a:r>
          </a:p>
          <a:p>
            <a:pPr lvl="1"/>
            <a:r>
              <a:rPr lang="en-US" dirty="0"/>
              <a:t>Remedial Action Procedure: How does it look and who needs to confirm?</a:t>
            </a:r>
          </a:p>
          <a:p>
            <a:pPr lvl="1"/>
            <a:r>
              <a:rPr lang="en-US" dirty="0"/>
              <a:t>SLA mechanism change? Who  needs to confirm? Reference </a:t>
            </a:r>
          </a:p>
          <a:p>
            <a:pPr lvl="1"/>
            <a:r>
              <a:rPr lang="en-US" dirty="0"/>
              <a:t>Early consultations between CSC and PTI Board on </a:t>
            </a:r>
          </a:p>
          <a:p>
            <a:pPr lvl="2"/>
            <a:r>
              <a:rPr lang="en-US" dirty="0"/>
              <a:t>PTI Strategic plan </a:t>
            </a:r>
          </a:p>
          <a:p>
            <a:pPr lvl="2"/>
            <a:r>
              <a:rPr lang="en-US" dirty="0"/>
              <a:t>Budget</a:t>
            </a:r>
          </a:p>
          <a:p>
            <a:pPr lvl="1"/>
            <a:r>
              <a:rPr lang="en-US" dirty="0" smtClean="0"/>
              <a:t>Should PTI </a:t>
            </a:r>
            <a:r>
              <a:rPr lang="en-US" dirty="0"/>
              <a:t>Board and CSC </a:t>
            </a:r>
            <a:r>
              <a:rPr lang="en-US" dirty="0" smtClean="0"/>
              <a:t>meetings be prescribed in the Charter? If so, should this include frequency?  </a:t>
            </a:r>
            <a:endParaRPr lang="en-US" dirty="0">
              <a:highlight>
                <a:srgbClr val="FFFF00"/>
              </a:highlight>
            </a:endParaRPr>
          </a:p>
          <a:p>
            <a:pPr lvl="1"/>
            <a:r>
              <a:rPr lang="en-US" dirty="0"/>
              <a:t>MoU between PTI Board and CSC?</a:t>
            </a:r>
          </a:p>
          <a:p>
            <a:pPr lvl="1"/>
            <a:endParaRPr lang="en-US" dirty="0"/>
          </a:p>
          <a:p>
            <a:pPr marL="0" indent="0">
              <a:buNone/>
            </a:pPr>
            <a:endParaRPr lang="en-US" dirty="0"/>
          </a:p>
        </p:txBody>
      </p:sp>
    </p:spTree>
    <p:extLst>
      <p:ext uri="{BB962C8B-B14F-4D97-AF65-F5344CB8AC3E}">
        <p14:creationId xmlns:p14="http://schemas.microsoft.com/office/powerpoint/2010/main" val="56448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information to be included in Report</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8997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Stacking/piling of CSC related reviews (1)</a:t>
            </a:r>
          </a:p>
        </p:txBody>
      </p:sp>
      <p:sp>
        <p:nvSpPr>
          <p:cNvPr id="3" name="Content Placeholder 2"/>
          <p:cNvSpPr>
            <a:spLocks noGrp="1"/>
          </p:cNvSpPr>
          <p:nvPr>
            <p:ph idx="1"/>
          </p:nvPr>
        </p:nvSpPr>
        <p:spPr/>
        <p:txBody>
          <a:bodyPr/>
          <a:lstStyle/>
          <a:p>
            <a:r>
              <a:rPr lang="en-US" dirty="0"/>
              <a:t>Reviews Bylaw driven and impact on CSC and its role</a:t>
            </a:r>
          </a:p>
          <a:p>
            <a:endParaRPr lang="en-US" dirty="0"/>
          </a:p>
          <a:p>
            <a:r>
              <a:rPr lang="en-US" dirty="0"/>
              <a:t>Article 17 (CSC) and 18 (IFR) Fundamental Bylaw</a:t>
            </a:r>
          </a:p>
          <a:p>
            <a:pPr lvl="1"/>
            <a:r>
              <a:rPr lang="en-US" dirty="0"/>
              <a:t>As defined in Article 25.2 (a) -&gt; Approval Process</a:t>
            </a:r>
          </a:p>
          <a:p>
            <a:endParaRPr lang="en-US" dirty="0"/>
          </a:p>
          <a:p>
            <a:r>
              <a:rPr lang="en-US" dirty="0"/>
              <a:t>CSC to flag issue and inform broader community, not in scope, but may affect proper functioning of the CSC.  </a:t>
            </a:r>
          </a:p>
        </p:txBody>
      </p:sp>
    </p:spTree>
    <p:extLst>
      <p:ext uri="{BB962C8B-B14F-4D97-AF65-F5344CB8AC3E}">
        <p14:creationId xmlns:p14="http://schemas.microsoft.com/office/powerpoint/2010/main" val="127118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Stacking/piling of CSC related reviews (2)</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CSC Charter review (Section 17.3 (c ) </a:t>
            </a:r>
          </a:p>
          <a:p>
            <a:pPr lvl="1"/>
            <a:r>
              <a:rPr lang="en-US" dirty="0"/>
              <a:t>one year after the first meeting of the CSC (= current charter review)</a:t>
            </a:r>
          </a:p>
          <a:p>
            <a:pPr lvl="1"/>
            <a:r>
              <a:rPr lang="en-US" dirty="0"/>
              <a:t>Thereafter , at request of </a:t>
            </a:r>
          </a:p>
          <a:p>
            <a:pPr lvl="2"/>
            <a:r>
              <a:rPr lang="en-US" dirty="0"/>
              <a:t>CSC, ccNSO ,GNSO , </a:t>
            </a:r>
            <a:r>
              <a:rPr lang="en-US" sz="2100" dirty="0"/>
              <a:t>the ICANN Board</a:t>
            </a:r>
            <a:r>
              <a:rPr lang="en-US" dirty="0"/>
              <a:t>, and/or the PTI Board,  and/or by an IFRT (=IANA Function Review Team) in connection with an IFR. </a:t>
            </a:r>
          </a:p>
          <a:p>
            <a:pPr lvl="0"/>
            <a:r>
              <a:rPr lang="en-US" b="1" dirty="0"/>
              <a:t>Effectiveness review CSC (</a:t>
            </a:r>
            <a:r>
              <a:rPr lang="en-US" dirty="0"/>
              <a:t>(Section 17.3 (b)) </a:t>
            </a:r>
          </a:p>
          <a:p>
            <a:pPr lvl="1"/>
            <a:r>
              <a:rPr lang="en-US" dirty="0"/>
              <a:t>two years after the first meeting of the CSC; </a:t>
            </a:r>
          </a:p>
          <a:p>
            <a:pPr lvl="1"/>
            <a:r>
              <a:rPr lang="en-US" dirty="0"/>
              <a:t>thereafter every three years thereafter. </a:t>
            </a:r>
          </a:p>
          <a:p>
            <a:pPr lvl="0"/>
            <a:r>
              <a:rPr lang="en-US" b="1" dirty="0"/>
              <a:t>IANA Naming Function Reviews </a:t>
            </a:r>
            <a:r>
              <a:rPr lang="en-US" dirty="0"/>
              <a:t>(IFR) (Section </a:t>
            </a:r>
            <a:r>
              <a:rPr lang="en-US" dirty="0"/>
              <a:t>18.2, 18.3</a:t>
            </a:r>
            <a:r>
              <a:rPr lang="en-US" dirty="0"/>
              <a:t>)</a:t>
            </a:r>
          </a:p>
          <a:p>
            <a:pPr lvl="1"/>
            <a:r>
              <a:rPr lang="en-US" dirty="0"/>
              <a:t>Section 18.3 (j) Identify process or other areas for improvement </a:t>
            </a:r>
            <a:r>
              <a:rPr lang="is-IS" dirty="0"/>
              <a:t>…..</a:t>
            </a:r>
            <a:r>
              <a:rPr lang="en-US" dirty="0"/>
              <a:t>the performance of the CSC and the EC as it relates to oversight of PTI </a:t>
            </a:r>
          </a:p>
          <a:p>
            <a:pPr lvl="1"/>
            <a:r>
              <a:rPr lang="en-US" dirty="0"/>
              <a:t>first Periodic IFR shall be convened no later than [1 October 2018] </a:t>
            </a:r>
          </a:p>
          <a:p>
            <a:pPr lvl="1"/>
            <a:r>
              <a:rPr lang="en-US" dirty="0"/>
              <a:t>Thereafter, every 5 year after previous IFR was convened.</a:t>
            </a:r>
          </a:p>
          <a:p>
            <a:pPr lvl="1"/>
            <a:endParaRPr lang="en-US" dirty="0"/>
          </a:p>
          <a:p>
            <a:pPr lvl="1"/>
            <a:r>
              <a:rPr lang="en-US" dirty="0"/>
              <a:t>IFR also relevant for review of SLA under IANA Naming Function Contract to needs of direct customers and expectation of broader ICANN Community (Section 18.3 (a) (see slide 11) </a:t>
            </a:r>
          </a:p>
          <a:p>
            <a:endParaRPr lang="en-US" dirty="0"/>
          </a:p>
          <a:p>
            <a:endParaRPr lang="en-US" dirty="0"/>
          </a:p>
        </p:txBody>
      </p:sp>
    </p:spTree>
    <p:extLst>
      <p:ext uri="{BB962C8B-B14F-4D97-AF65-F5344CB8AC3E}">
        <p14:creationId xmlns:p14="http://schemas.microsoft.com/office/powerpoint/2010/main" val="1941539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Travel funding for CSC</a:t>
            </a:r>
          </a:p>
        </p:txBody>
      </p:sp>
      <p:sp>
        <p:nvSpPr>
          <p:cNvPr id="3" name="Content Placeholder 2"/>
          <p:cNvSpPr>
            <a:spLocks noGrp="1"/>
          </p:cNvSpPr>
          <p:nvPr>
            <p:ph idx="1"/>
          </p:nvPr>
        </p:nvSpPr>
        <p:spPr/>
        <p:txBody>
          <a:bodyPr>
            <a:normAutofit fontScale="70000" lnSpcReduction="20000"/>
          </a:bodyPr>
          <a:lstStyle/>
          <a:p>
            <a:pPr marL="228600" lvl="1">
              <a:spcBef>
                <a:spcPts val="1000"/>
              </a:spcBef>
            </a:pPr>
            <a:r>
              <a:rPr lang="en-US" dirty="0"/>
              <a:t>Travel funding for representatives of the CSC is not available. This was discussed as part of the CWG IANA Transition and it was the view of the CWG that funding for members of the CSC was available through the </a:t>
            </a:r>
            <a:r>
              <a:rPr lang="en-US" dirty="0" err="1"/>
              <a:t>ccNSO</a:t>
            </a:r>
            <a:r>
              <a:rPr lang="en-US" dirty="0"/>
              <a:t> and RySG</a:t>
            </a:r>
            <a:r>
              <a:rPr lang="en-US" dirty="0" smtClean="0"/>
              <a:t>. </a:t>
            </a:r>
          </a:p>
          <a:p>
            <a:pPr marL="228600" lvl="1">
              <a:spcBef>
                <a:spcPts val="1000"/>
              </a:spcBef>
            </a:pPr>
            <a:r>
              <a:rPr lang="en-US" dirty="0" smtClean="0"/>
              <a:t>This was also explicitly noted in the Selection Criteria for potential CSC Candidates.</a:t>
            </a:r>
            <a:endParaRPr lang="en-US" dirty="0"/>
          </a:p>
          <a:p>
            <a:pPr marL="228600" lvl="1">
              <a:spcBef>
                <a:spcPts val="1000"/>
              </a:spcBef>
            </a:pPr>
            <a:r>
              <a:rPr lang="en-US" dirty="0" smtClean="0"/>
              <a:t>It also understood that as a result of interactions between the CSC and PTI, it has been agreed that there would be value in </a:t>
            </a:r>
            <a:r>
              <a:rPr lang="en-US" dirty="0"/>
              <a:t>the CSC </a:t>
            </a:r>
            <a:r>
              <a:rPr lang="en-US" dirty="0" smtClean="0"/>
              <a:t>meeting </a:t>
            </a:r>
            <a:r>
              <a:rPr lang="en-US" dirty="0"/>
              <a:t>with the PTI on an annual basis at ICANN’s Office in Los Angeles</a:t>
            </a:r>
            <a:r>
              <a:rPr lang="en-US" dirty="0" smtClean="0"/>
              <a:t>. This was also discussed by the CWG IANA Transition and was not supported at that time.</a:t>
            </a:r>
            <a:endParaRPr lang="en-US" dirty="0"/>
          </a:p>
          <a:p>
            <a:pPr marL="228600" lvl="1">
              <a:spcBef>
                <a:spcPts val="1000"/>
              </a:spcBef>
            </a:pPr>
            <a:r>
              <a:rPr lang="en-US" dirty="0"/>
              <a:t>T</a:t>
            </a:r>
            <a:r>
              <a:rPr lang="en-US" dirty="0" smtClean="0"/>
              <a:t>he </a:t>
            </a:r>
            <a:r>
              <a:rPr lang="en-US" dirty="0"/>
              <a:t>Charter </a:t>
            </a:r>
            <a:r>
              <a:rPr lang="en-US" dirty="0" smtClean="0"/>
              <a:t>requires </a:t>
            </a:r>
            <a:r>
              <a:rPr lang="en-US" dirty="0"/>
              <a:t>the CSC </a:t>
            </a:r>
            <a:r>
              <a:rPr lang="en-US" dirty="0" smtClean="0"/>
              <a:t>to </a:t>
            </a:r>
            <a:r>
              <a:rPr lang="en-US" dirty="0"/>
              <a:t>provide updates to the </a:t>
            </a:r>
            <a:r>
              <a:rPr lang="en-US" dirty="0" err="1"/>
              <a:t>ccNSO</a:t>
            </a:r>
            <a:r>
              <a:rPr lang="en-US" dirty="0"/>
              <a:t> and RySG at ICANN </a:t>
            </a:r>
            <a:r>
              <a:rPr lang="en-US" dirty="0" smtClean="0"/>
              <a:t>meetings.</a:t>
            </a:r>
          </a:p>
          <a:p>
            <a:pPr marL="228600" lvl="1">
              <a:spcBef>
                <a:spcPts val="1000"/>
              </a:spcBef>
            </a:pPr>
            <a:r>
              <a:rPr lang="en-US" dirty="0" smtClean="0"/>
              <a:t>It </a:t>
            </a:r>
            <a:r>
              <a:rPr lang="en-US" dirty="0"/>
              <a:t>has also been the case that the CSC has used ICANN meetings to meet as a Committee </a:t>
            </a:r>
            <a:r>
              <a:rPr lang="en-US" dirty="0" smtClean="0"/>
              <a:t>to </a:t>
            </a:r>
            <a:r>
              <a:rPr lang="en-US" dirty="0"/>
              <a:t>progress work.</a:t>
            </a:r>
          </a:p>
          <a:p>
            <a:pPr marL="228600" lvl="1">
              <a:spcBef>
                <a:spcPts val="1000"/>
              </a:spcBef>
            </a:pPr>
            <a:r>
              <a:rPr lang="en-US" dirty="0" smtClean="0"/>
              <a:t>Travel </a:t>
            </a:r>
            <a:r>
              <a:rPr lang="en-US" dirty="0"/>
              <a:t>to ICANN meetings </a:t>
            </a:r>
          </a:p>
          <a:p>
            <a:pPr marL="685800" lvl="2">
              <a:spcBef>
                <a:spcPts val="1000"/>
              </a:spcBef>
            </a:pPr>
            <a:r>
              <a:rPr lang="en-US" dirty="0"/>
              <a:t>Should the CSC continue to use ICANN meetings as an opportunity to meet face-to-face to progress CSC activities, consideration c</a:t>
            </a:r>
            <a:r>
              <a:rPr lang="en-US" dirty="0" smtClean="0"/>
              <a:t>ould </a:t>
            </a:r>
            <a:r>
              <a:rPr lang="en-US" dirty="0"/>
              <a:t>be given to providing travel support from ICANN’s Budget.</a:t>
            </a:r>
          </a:p>
          <a:p>
            <a:pPr marL="685800" lvl="2">
              <a:spcBef>
                <a:spcPts val="1000"/>
              </a:spcBef>
            </a:pPr>
            <a:r>
              <a:rPr lang="en-US" dirty="0"/>
              <a:t>If attendance at an ICANN meeting is only for the purpose of providing an update, the CSC </a:t>
            </a:r>
            <a:r>
              <a:rPr lang="en-US" dirty="0" smtClean="0"/>
              <a:t>members </a:t>
            </a:r>
            <a:r>
              <a:rPr lang="en-US" dirty="0"/>
              <a:t>should request travel support through the RySG or </a:t>
            </a:r>
            <a:r>
              <a:rPr lang="en-US" dirty="0" err="1"/>
              <a:t>ccNSO</a:t>
            </a:r>
            <a:r>
              <a:rPr lang="en-US" dirty="0"/>
              <a:t>. </a:t>
            </a:r>
            <a:endParaRPr lang="en-US" dirty="0" smtClean="0"/>
          </a:p>
          <a:p>
            <a:pPr marL="685800" lvl="2">
              <a:spcBef>
                <a:spcPts val="1000"/>
              </a:spcBef>
            </a:pPr>
            <a:r>
              <a:rPr lang="en-US" dirty="0" smtClean="0"/>
              <a:t>As the CSC and PTI have agreed there would be value in meeting at ICANN Offices it would seem appropriate for travel support to be provided. </a:t>
            </a:r>
            <a:endParaRPr lang="en-US" dirty="0"/>
          </a:p>
        </p:txBody>
      </p:sp>
    </p:spTree>
    <p:extLst>
      <p:ext uri="{BB962C8B-B14F-4D97-AF65-F5344CB8AC3E}">
        <p14:creationId xmlns:p14="http://schemas.microsoft.com/office/powerpoint/2010/main" val="411522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The CSC was established as a result of the IANA Transition </a:t>
            </a:r>
          </a:p>
          <a:p>
            <a:r>
              <a:rPr lang="en-US" dirty="0"/>
              <a:t>The CSC Charter requires a review of the Charter one year after the first meeting of the CSC</a:t>
            </a:r>
          </a:p>
          <a:p>
            <a:r>
              <a:rPr lang="en-US" dirty="0"/>
              <a:t>The review is to be conducted by representatives of the </a:t>
            </a:r>
            <a:r>
              <a:rPr lang="en-US" dirty="0" err="1"/>
              <a:t>ccNSO</a:t>
            </a:r>
            <a:r>
              <a:rPr lang="en-US" dirty="0"/>
              <a:t> and RySG:</a:t>
            </a:r>
          </a:p>
          <a:p>
            <a:pPr lvl="1"/>
            <a:r>
              <a:rPr lang="en-US" dirty="0"/>
              <a:t>ccNSO:  Martin </a:t>
            </a:r>
            <a:r>
              <a:rPr lang="en-US" dirty="0"/>
              <a:t>Boyle and Abdalla Omari</a:t>
            </a:r>
          </a:p>
          <a:p>
            <a:pPr lvl="1"/>
            <a:r>
              <a:rPr lang="en-US" dirty="0"/>
              <a:t>RySG:  </a:t>
            </a:r>
            <a:r>
              <a:rPr lang="en-US" dirty="0"/>
              <a:t>Keith </a:t>
            </a:r>
            <a:r>
              <a:rPr lang="en-US" dirty="0"/>
              <a:t>Drazek and Donna Austin</a:t>
            </a:r>
          </a:p>
          <a:p>
            <a:r>
              <a:rPr lang="en-US" dirty="0"/>
              <a:t>Any amendments to be approved by the </a:t>
            </a:r>
            <a:r>
              <a:rPr lang="en-US" dirty="0" err="1"/>
              <a:t>ccNSO</a:t>
            </a:r>
            <a:r>
              <a:rPr lang="en-US" dirty="0"/>
              <a:t> and GNSO Councils </a:t>
            </a:r>
          </a:p>
          <a:p>
            <a:r>
              <a:rPr lang="en-US" dirty="0"/>
              <a:t>The CSC conducted its first meeting on 6 October 2016</a:t>
            </a:r>
          </a:p>
        </p:txBody>
      </p:sp>
    </p:spTree>
    <p:extLst>
      <p:ext uri="{BB962C8B-B14F-4D97-AF65-F5344CB8AC3E}">
        <p14:creationId xmlns:p14="http://schemas.microsoft.com/office/powerpoint/2010/main" val="64762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review &amp; Scope</a:t>
            </a:r>
          </a:p>
        </p:txBody>
      </p:sp>
      <p:sp>
        <p:nvSpPr>
          <p:cNvPr id="3" name="Content Placeholder 2"/>
          <p:cNvSpPr>
            <a:spLocks noGrp="1"/>
          </p:cNvSpPr>
          <p:nvPr>
            <p:ph idx="1"/>
          </p:nvPr>
        </p:nvSpPr>
        <p:spPr/>
        <p:txBody>
          <a:bodyPr>
            <a:normAutofit lnSpcReduction="10000"/>
          </a:bodyPr>
          <a:lstStyle/>
          <a:p>
            <a:pPr marL="0" indent="0">
              <a:lnSpc>
                <a:spcPct val="100000"/>
              </a:lnSpc>
              <a:spcBef>
                <a:spcPts val="0"/>
              </a:spcBef>
              <a:buNone/>
            </a:pPr>
            <a:r>
              <a:rPr lang="en-US" b="1" dirty="0"/>
              <a:t>Purpose of review</a:t>
            </a:r>
          </a:p>
          <a:p>
            <a:pPr marL="0" indent="0">
              <a:lnSpc>
                <a:spcPct val="100000"/>
              </a:lnSpc>
              <a:spcBef>
                <a:spcPts val="0"/>
              </a:spcBef>
              <a:buNone/>
            </a:pPr>
            <a:r>
              <a:rPr lang="en-US" dirty="0"/>
              <a:t>To consider whether the CSC Charter provides an adequate and sound basis for the CSC to continue to perform its responsibilities</a:t>
            </a:r>
          </a:p>
          <a:p>
            <a:pPr marL="0" indent="0">
              <a:lnSpc>
                <a:spcPct val="100000"/>
              </a:lnSpc>
              <a:spcBef>
                <a:spcPts val="0"/>
              </a:spcBef>
              <a:buNone/>
            </a:pPr>
            <a:endParaRPr lang="en-US" dirty="0"/>
          </a:p>
          <a:p>
            <a:pPr marL="0" indent="0">
              <a:lnSpc>
                <a:spcPct val="100000"/>
              </a:lnSpc>
              <a:spcBef>
                <a:spcPts val="0"/>
              </a:spcBef>
              <a:buNone/>
            </a:pPr>
            <a:r>
              <a:rPr lang="en-US" b="1" dirty="0"/>
              <a:t>Scope of review </a:t>
            </a:r>
          </a:p>
          <a:p>
            <a:pPr>
              <a:lnSpc>
                <a:spcPct val="100000"/>
              </a:lnSpc>
              <a:spcBef>
                <a:spcPts val="0"/>
              </a:spcBef>
            </a:pPr>
            <a:r>
              <a:rPr lang="en-US" dirty="0"/>
              <a:t>Does the Charter enable the CSC to fulfil its role and responsibilities as envisioned?</a:t>
            </a:r>
          </a:p>
          <a:p>
            <a:pPr>
              <a:lnSpc>
                <a:spcPct val="100000"/>
              </a:lnSpc>
              <a:spcBef>
                <a:spcPts val="0"/>
              </a:spcBef>
            </a:pPr>
            <a:r>
              <a:rPr lang="en-US" dirty="0"/>
              <a:t>Are there any aspects of the Charter that are ambiguous that require amendment?</a:t>
            </a:r>
          </a:p>
          <a:p>
            <a:pPr>
              <a:lnSpc>
                <a:spcPct val="100000"/>
              </a:lnSpc>
              <a:spcBef>
                <a:spcPts val="0"/>
              </a:spcBef>
            </a:pPr>
            <a:r>
              <a:rPr lang="en-US" dirty="0"/>
              <a:t>Are there any additional work items of CSC that should be captured in the Charter ?   </a:t>
            </a:r>
          </a:p>
          <a:p>
            <a:pPr>
              <a:lnSpc>
                <a:spcPct val="100000"/>
              </a:lnSpc>
              <a:spcBef>
                <a:spcPts val="0"/>
              </a:spcBef>
            </a:pPr>
            <a:endParaRPr lang="en-US" dirty="0"/>
          </a:p>
          <a:p>
            <a:pPr>
              <a:lnSpc>
                <a:spcPct val="100000"/>
              </a:lnSpc>
              <a:spcBef>
                <a:spcPts val="0"/>
              </a:spcBef>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8898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in scope of this review</a:t>
            </a:r>
          </a:p>
        </p:txBody>
      </p:sp>
      <p:sp>
        <p:nvSpPr>
          <p:cNvPr id="3" name="Content Placeholder 2"/>
          <p:cNvSpPr>
            <a:spLocks noGrp="1"/>
          </p:cNvSpPr>
          <p:nvPr>
            <p:ph idx="1"/>
          </p:nvPr>
        </p:nvSpPr>
        <p:spPr/>
        <p:txBody>
          <a:bodyPr/>
          <a:lstStyle/>
          <a:p>
            <a:r>
              <a:rPr lang="en-US" dirty="0"/>
              <a:t>Effectiveness of the CSC </a:t>
            </a:r>
          </a:p>
          <a:p>
            <a:pPr lvl="1"/>
            <a:r>
              <a:rPr lang="en-US" dirty="0"/>
              <a:t>this will be reviewed starting in October 2018 as a separate effort</a:t>
            </a:r>
          </a:p>
          <a:p>
            <a:endParaRPr lang="en-US" dirty="0"/>
          </a:p>
          <a:p>
            <a:r>
              <a:rPr lang="en-US" dirty="0"/>
              <a:t>Performance of the CSC</a:t>
            </a:r>
          </a:p>
          <a:p>
            <a:pPr lvl="1"/>
            <a:r>
              <a:rPr lang="en-US" dirty="0"/>
              <a:t>this will be undertaken as part of the IANA Naming Function Review</a:t>
            </a:r>
          </a:p>
          <a:p>
            <a:endParaRPr lang="en-US" dirty="0"/>
          </a:p>
          <a:p>
            <a:r>
              <a:rPr lang="en-US" dirty="0"/>
              <a:t>Any issues identified during this review that are out of scope, but considered relevant for the proper functioning of the CSC will be captured and the </a:t>
            </a:r>
            <a:r>
              <a:rPr lang="en-US" dirty="0" err="1"/>
              <a:t>ccNSO</a:t>
            </a:r>
            <a:r>
              <a:rPr lang="en-US" dirty="0"/>
              <a:t> and </a:t>
            </a:r>
            <a:r>
              <a:rPr lang="en-US" dirty="0" err="1"/>
              <a:t>RySG</a:t>
            </a:r>
            <a:r>
              <a:rPr lang="en-US" dirty="0"/>
              <a:t> will be informed.</a:t>
            </a:r>
          </a:p>
          <a:p>
            <a:endParaRPr lang="en-US" dirty="0"/>
          </a:p>
        </p:txBody>
      </p:sp>
    </p:spTree>
    <p:extLst>
      <p:ext uri="{BB962C8B-B14F-4D97-AF65-F5344CB8AC3E}">
        <p14:creationId xmlns:p14="http://schemas.microsoft.com/office/powerpoint/2010/main" val="135704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Timetable</a:t>
            </a:r>
          </a:p>
        </p:txBody>
      </p:sp>
      <p:sp>
        <p:nvSpPr>
          <p:cNvPr id="3" name="Content Placeholder 2"/>
          <p:cNvSpPr>
            <a:spLocks noGrp="1"/>
          </p:cNvSpPr>
          <p:nvPr>
            <p:ph idx="1"/>
          </p:nvPr>
        </p:nvSpPr>
        <p:spPr/>
        <p:txBody>
          <a:bodyPr/>
          <a:lstStyle/>
          <a:p>
            <a:r>
              <a:rPr lang="en-US" i="1" dirty="0"/>
              <a:t>Consultation with CSC and PTI &amp; preparation of draft consultation</a:t>
            </a:r>
          </a:p>
          <a:p>
            <a:pPr marL="0" indent="0">
              <a:buNone/>
            </a:pPr>
            <a:r>
              <a:rPr lang="en-US" i="1" dirty="0"/>
              <a:t>(September – October 2017) </a:t>
            </a:r>
          </a:p>
          <a:p>
            <a:r>
              <a:rPr lang="en-US" i="1" dirty="0"/>
              <a:t>Consultation with direct customers (</a:t>
            </a:r>
            <a:r>
              <a:rPr lang="en-US" i="1" dirty="0" err="1"/>
              <a:t>ccTLD</a:t>
            </a:r>
            <a:r>
              <a:rPr lang="en-US" i="1" dirty="0"/>
              <a:t>, </a:t>
            </a:r>
            <a:r>
              <a:rPr lang="en-US" i="1" dirty="0" err="1"/>
              <a:t>gTLD</a:t>
            </a:r>
            <a:r>
              <a:rPr lang="en-US" i="1" dirty="0"/>
              <a:t> operators) and others (ICANN 60 )</a:t>
            </a:r>
          </a:p>
          <a:p>
            <a:r>
              <a:rPr lang="en-US" dirty="0"/>
              <a:t>Additional consultations CSC and other (November – December 2017)</a:t>
            </a:r>
            <a:endParaRPr lang="en-US" i="1" dirty="0"/>
          </a:p>
          <a:p>
            <a:r>
              <a:rPr lang="en-US" dirty="0"/>
              <a:t>Report on findings &amp; suggested changes (December 2017 – March 2018)</a:t>
            </a:r>
            <a:r>
              <a:rPr lang="en-US" i="1" dirty="0"/>
              <a:t> </a:t>
            </a:r>
          </a:p>
          <a:p>
            <a:r>
              <a:rPr lang="en-US" dirty="0"/>
              <a:t>Finalization and closure (March – April 2018) </a:t>
            </a:r>
          </a:p>
          <a:p>
            <a:pPr marL="0" indent="0">
              <a:buNone/>
            </a:pPr>
            <a:endParaRPr lang="en-US" i="1" dirty="0"/>
          </a:p>
          <a:p>
            <a:pPr marL="0" indent="0">
              <a:buNone/>
            </a:pPr>
            <a:endParaRPr lang="en-US" i="1" dirty="0"/>
          </a:p>
          <a:p>
            <a:endParaRPr lang="en-US" i="1" dirty="0"/>
          </a:p>
          <a:p>
            <a:endParaRPr lang="en-US" dirty="0"/>
          </a:p>
        </p:txBody>
      </p:sp>
    </p:spTree>
    <p:extLst>
      <p:ext uri="{BB962C8B-B14F-4D97-AF65-F5344CB8AC3E}">
        <p14:creationId xmlns:p14="http://schemas.microsoft.com/office/powerpoint/2010/main" val="108551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we’ve heard so far</a:t>
            </a:r>
          </a:p>
        </p:txBody>
      </p:sp>
      <p:sp>
        <p:nvSpPr>
          <p:cNvPr id="3" name="Content Placeholder 2"/>
          <p:cNvSpPr>
            <a:spLocks noGrp="1"/>
          </p:cNvSpPr>
          <p:nvPr>
            <p:ph idx="1"/>
          </p:nvPr>
        </p:nvSpPr>
        <p:spPr/>
        <p:txBody>
          <a:bodyPr>
            <a:normAutofit fontScale="85000" lnSpcReduction="20000"/>
          </a:bodyPr>
          <a:lstStyle/>
          <a:p>
            <a:r>
              <a:rPr lang="en-US" dirty="0"/>
              <a:t>Narrow scope of the CSC, as contained in the Charter, should not be expanded</a:t>
            </a:r>
          </a:p>
          <a:p>
            <a:r>
              <a:rPr lang="en-US" dirty="0"/>
              <a:t>Selection criteria and process for members and liaisons should be maintained</a:t>
            </a:r>
          </a:p>
          <a:p>
            <a:pPr lvl="1"/>
            <a:endParaRPr lang="en-US" dirty="0"/>
          </a:p>
          <a:p>
            <a:r>
              <a:rPr lang="en-US" dirty="0"/>
              <a:t>Monthly meetings should be maintained</a:t>
            </a:r>
          </a:p>
          <a:p>
            <a:r>
              <a:rPr lang="en-US" dirty="0"/>
              <a:t>Regular face-to-face </a:t>
            </a:r>
            <a:r>
              <a:rPr lang="en-US" dirty="0"/>
              <a:t>updates to be changed from </a:t>
            </a:r>
            <a:r>
              <a:rPr lang="en-US" i="1" dirty="0"/>
              <a:t>no less than three per year</a:t>
            </a:r>
            <a:r>
              <a:rPr lang="en-US" dirty="0"/>
              <a:t> to </a:t>
            </a:r>
            <a:r>
              <a:rPr lang="en-US" i="1" dirty="0"/>
              <a:t>at least twice per year</a:t>
            </a:r>
            <a:r>
              <a:rPr lang="en-US" dirty="0"/>
              <a:t>.</a:t>
            </a:r>
          </a:p>
          <a:p>
            <a:r>
              <a:rPr lang="en-US" dirty="0"/>
              <a:t>The Charter makes provision for the CSC or PTI to request a review or change to service level targets. </a:t>
            </a:r>
          </a:p>
          <a:p>
            <a:pPr lvl="1"/>
            <a:r>
              <a:rPr lang="en-US" dirty="0"/>
              <a:t>The SLE change procedure needs to be detailed (and linked to the charter) for consideration as part of this review.</a:t>
            </a:r>
          </a:p>
          <a:p>
            <a:r>
              <a:rPr lang="en-US" dirty="0"/>
              <a:t>Clarification roles and responsibilities CSC, PTI, PTI Board, ICANN Org, ICANN Board</a:t>
            </a:r>
          </a:p>
          <a:p>
            <a:r>
              <a:rPr lang="en-US" dirty="0"/>
              <a:t>Stacking/piling of CSC related reviews</a:t>
            </a:r>
          </a:p>
          <a:p>
            <a:endParaRPr lang="en-US" dirty="0"/>
          </a:p>
        </p:txBody>
      </p:sp>
    </p:spTree>
    <p:extLst>
      <p:ext uri="{BB962C8B-B14F-4D97-AF65-F5344CB8AC3E}">
        <p14:creationId xmlns:p14="http://schemas.microsoft.com/office/powerpoint/2010/main" val="968972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Narrow scope of the CSC, as contained in the Charter, should not be expanded</a:t>
            </a:r>
            <a:br>
              <a:rPr lang="en-US" dirty="0"/>
            </a:br>
            <a:endParaRPr lang="en-US" dirty="0"/>
          </a:p>
        </p:txBody>
      </p:sp>
      <p:sp>
        <p:nvSpPr>
          <p:cNvPr id="3" name="Content Placeholder 2"/>
          <p:cNvSpPr>
            <a:spLocks noGrp="1"/>
          </p:cNvSpPr>
          <p:nvPr>
            <p:ph idx="1"/>
          </p:nvPr>
        </p:nvSpPr>
        <p:spPr/>
        <p:txBody>
          <a:bodyPr>
            <a:normAutofit/>
          </a:bodyPr>
          <a:lstStyle/>
          <a:p>
            <a:r>
              <a:rPr lang="en-US" dirty="0"/>
              <a:t>Focused remit allows CSC to do its job properly.</a:t>
            </a:r>
          </a:p>
          <a:p>
            <a:r>
              <a:rPr lang="en-US" dirty="0"/>
              <a:t>Broad scope topics more qualitative than quantitative. </a:t>
            </a:r>
          </a:p>
          <a:p>
            <a:r>
              <a:rPr lang="en-US" dirty="0"/>
              <a:t>Narrow scope allows CSC to be a trusted entity.</a:t>
            </a:r>
          </a:p>
          <a:p>
            <a:pPr lvl="1"/>
            <a:r>
              <a:rPr lang="en-US" dirty="0"/>
              <a:t>Good working relationship between PTI and CSC </a:t>
            </a:r>
          </a:p>
          <a:p>
            <a:pPr lvl="1"/>
            <a:r>
              <a:rPr lang="en-US" dirty="0"/>
              <a:t>PTI has proactively sought feedback from the CSC on issues out-of-scope of the CSC, for example the IANA survey</a:t>
            </a:r>
          </a:p>
          <a:p>
            <a:pPr lvl="1"/>
            <a:r>
              <a:rPr lang="en-US" dirty="0"/>
              <a:t>Reflects positively on success of the CSC. </a:t>
            </a:r>
          </a:p>
          <a:p>
            <a:r>
              <a:rPr lang="en-US" dirty="0"/>
              <a:t>Narrow focus helps in selection of membership </a:t>
            </a:r>
          </a:p>
        </p:txBody>
      </p:sp>
    </p:spTree>
    <p:extLst>
      <p:ext uri="{BB962C8B-B14F-4D97-AF65-F5344CB8AC3E}">
        <p14:creationId xmlns:p14="http://schemas.microsoft.com/office/powerpoint/2010/main" val="71329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Selection criteria and process for members and liaisons should be maintained</a:t>
            </a:r>
            <a:br>
              <a:rPr lang="en-US" dirty="0"/>
            </a:br>
            <a:endParaRPr lang="en-US" dirty="0"/>
          </a:p>
        </p:txBody>
      </p:sp>
      <p:sp>
        <p:nvSpPr>
          <p:cNvPr id="3" name="Content Placeholder 2"/>
          <p:cNvSpPr>
            <a:spLocks noGrp="1"/>
          </p:cNvSpPr>
          <p:nvPr>
            <p:ph idx="1"/>
          </p:nvPr>
        </p:nvSpPr>
        <p:spPr/>
        <p:txBody>
          <a:bodyPr/>
          <a:lstStyle/>
          <a:p>
            <a:r>
              <a:rPr lang="en-US" dirty="0"/>
              <a:t>Composition of the CSC has been key to its success</a:t>
            </a:r>
          </a:p>
          <a:p>
            <a:r>
              <a:rPr lang="en-US" dirty="0"/>
              <a:t>CSC believes this can be attributed to the selection criteria and process contained in the Charter</a:t>
            </a:r>
          </a:p>
          <a:p>
            <a:r>
              <a:rPr lang="en-US" dirty="0"/>
              <a:t>Distinction between members and liaisons does not constrain input to discussions</a:t>
            </a:r>
          </a:p>
          <a:p>
            <a:r>
              <a:rPr lang="en-US" dirty="0"/>
              <a:t>No changes needed</a:t>
            </a:r>
          </a:p>
        </p:txBody>
      </p:sp>
    </p:spTree>
    <p:extLst>
      <p:ext uri="{BB962C8B-B14F-4D97-AF65-F5344CB8AC3E}">
        <p14:creationId xmlns:p14="http://schemas.microsoft.com/office/powerpoint/2010/main" val="109773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Monthly meetings should be maintained for time being</a:t>
            </a:r>
            <a:br>
              <a:rPr lang="en-US" dirty="0"/>
            </a:br>
            <a:endParaRPr lang="en-US" dirty="0"/>
          </a:p>
        </p:txBody>
      </p:sp>
      <p:sp>
        <p:nvSpPr>
          <p:cNvPr id="3" name="Content Placeholder 2"/>
          <p:cNvSpPr>
            <a:spLocks noGrp="1"/>
          </p:cNvSpPr>
          <p:nvPr>
            <p:ph idx="1"/>
          </p:nvPr>
        </p:nvSpPr>
        <p:spPr/>
        <p:txBody>
          <a:bodyPr>
            <a:normAutofit/>
          </a:bodyPr>
          <a:lstStyle/>
          <a:p>
            <a:r>
              <a:rPr lang="en-US" dirty="0"/>
              <a:t>The CSC was responsible for developing its own operating procedures and other documentation in the first 12 months of existence. To that end, having monthly meetings prescribed in the Charter has been very helpful.</a:t>
            </a:r>
          </a:p>
          <a:p>
            <a:r>
              <a:rPr lang="en-US" dirty="0"/>
              <a:t>Monthly meetings will be maintained at this time; however, it is acknowledged that once the CSC moves past the establishment phase monthly meetings may not be required.</a:t>
            </a:r>
          </a:p>
          <a:p>
            <a:r>
              <a:rPr lang="en-US" dirty="0"/>
              <a:t>The Charter should provide for a distinction between monthly meetings and monthly reporting. Monthly reporting on all SLA remains valuable, to timely identify changes in performance, if any. </a:t>
            </a:r>
          </a:p>
        </p:txBody>
      </p:sp>
    </p:spTree>
    <p:extLst>
      <p:ext uri="{BB962C8B-B14F-4D97-AF65-F5344CB8AC3E}">
        <p14:creationId xmlns:p14="http://schemas.microsoft.com/office/powerpoint/2010/main" val="583998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2217</TotalTime>
  <Words>1290</Words>
  <Application>Microsoft Macintosh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Customer Standing Committee (CSC)  Charter Review Update</vt:lpstr>
      <vt:lpstr>Background</vt:lpstr>
      <vt:lpstr>Purpose of review &amp; Scope</vt:lpstr>
      <vt:lpstr>Not in scope of this review</vt:lpstr>
      <vt:lpstr>Timetable</vt:lpstr>
      <vt:lpstr>What we’ve heard so far</vt:lpstr>
      <vt:lpstr>Narrow scope of the CSC, as contained in the Charter, should not be expanded </vt:lpstr>
      <vt:lpstr>Selection criteria and process for members and liaisons should be maintained </vt:lpstr>
      <vt:lpstr>Monthly meetings should be maintained for time being </vt:lpstr>
      <vt:lpstr>Updates to direct customers during ICANN meetings </vt:lpstr>
      <vt:lpstr>Review or change to service level targets.  </vt:lpstr>
      <vt:lpstr> Clarification roles and responsibilities CSC vis- a-vis  PTI, PTI Board, ICANN Org, ICANN Board? </vt:lpstr>
      <vt:lpstr>Additional information to be included in Report</vt:lpstr>
      <vt:lpstr>Stacking/piling of CSC related reviews (1)</vt:lpstr>
      <vt:lpstr>Stacking/piling of CSC related reviews (2) </vt:lpstr>
      <vt:lpstr>Travel funding for CSC</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Charter Review</dc:title>
  <dc:creator>Microsoft Office User</dc:creator>
  <cp:lastModifiedBy>Maria Otanes</cp:lastModifiedBy>
  <cp:revision>52</cp:revision>
  <dcterms:created xsi:type="dcterms:W3CDTF">2017-10-24T16:05:30Z</dcterms:created>
  <dcterms:modified xsi:type="dcterms:W3CDTF">2017-12-14T12:18:20Z</dcterms:modified>
</cp:coreProperties>
</file>