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6" r:id="rId2"/>
    <p:sldId id="257" r:id="rId3"/>
    <p:sldId id="265" r:id="rId4"/>
    <p:sldId id="279" r:id="rId5"/>
    <p:sldId id="284" r:id="rId6"/>
    <p:sldId id="262" r:id="rId7"/>
    <p:sldId id="275" r:id="rId8"/>
    <p:sldId id="269" r:id="rId9"/>
    <p:sldId id="288" r:id="rId10"/>
    <p:sldId id="289" r:id="rId11"/>
    <p:sldId id="290" r:id="rId12"/>
    <p:sldId id="291" r:id="rId13"/>
    <p:sldId id="292" r:id="rId14"/>
    <p:sldId id="263" r:id="rId15"/>
    <p:sldId id="27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Nguyen" initials="TN" lastIdx="1" clrIdx="0">
    <p:extLst/>
  </p:cmAuthor>
  <p:cmAuthor id="2" name="Trang Nguyen" initials="TN [2]" lastIdx="1" clrIdx="1">
    <p:extLst/>
  </p:cmAuthor>
  <p:cmAuthor id="3" name="Trang Nguyen" initials="TN [3]" lastIdx="1" clrIdx="2">
    <p:extLst/>
  </p:cmAuthor>
  <p:cmAuthor id="4" name="Bart Boswinkel" initials="BB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25"/>
    <p:restoredTop sz="93850"/>
  </p:normalViewPr>
  <p:slideViewPr>
    <p:cSldViewPr>
      <p:cViewPr varScale="1">
        <p:scale>
          <a:sx n="123" d="100"/>
          <a:sy n="123" d="100"/>
        </p:scale>
        <p:origin x="8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904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72D61D-643C-7241-BFC3-BF1B776A3F3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0967D4-6698-D444-A1D9-28B42705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3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6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0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6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5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2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5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6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3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 81080717 X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"/>
            <a:ext cx="9156700" cy="4883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312" y="1"/>
            <a:ext cx="4207893" cy="486136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8204" y="5515175"/>
            <a:ext cx="3440515" cy="135466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CSC-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15175"/>
            <a:ext cx="3390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 000069789265 Double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81020" cy="4896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312" y="1"/>
            <a:ext cx="4207893" cy="486136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8204" y="5515175"/>
            <a:ext cx="3440515" cy="135466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CSC-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15175"/>
            <a:ext cx="3390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2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 171576255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80512" cy="489654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18504"/>
            <a:ext cx="9180512" cy="489654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312" y="1"/>
            <a:ext cx="4207893" cy="486136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8204" y="5515175"/>
            <a:ext cx="3440515" cy="135466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CSC-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15175"/>
            <a:ext cx="3390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2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11D6-8E0A-4B92-8F20-516DFA47C053}" type="datetimeFigureOut">
              <a:rPr lang="en-CA" smtClean="0"/>
              <a:t>2018-10-04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E98E-4941-4ECC-B1CE-D1F2AD3791D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311D6-8E0A-4B92-8F20-516DFA47C053}" type="datetimeFigureOut">
              <a:rPr lang="en-CA" smtClean="0"/>
              <a:t>2018-10-04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0E98E-4941-4ECC-B1CE-D1F2AD3791D4}" type="slidenum">
              <a:rPr lang="en-CA" smtClean="0"/>
              <a:t>‹#›</a:t>
            </a:fld>
            <a:endParaRPr lang="en-CA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39884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9E795CD-93B8-DA4A-B13D-227462B2D34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 descr="CSC-logo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300" y="402289"/>
            <a:ext cx="2794000" cy="57554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571500" y="1257300"/>
            <a:ext cx="7975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5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3608" y="1"/>
            <a:ext cx="4394597" cy="48613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3500" dirty="0" smtClean="0">
                <a:latin typeface="Verdana"/>
                <a:cs typeface="Verdana"/>
              </a:rPr>
              <a:t>The Year in Review – </a:t>
            </a:r>
            <a:r>
              <a:rPr lang="en-CA" sz="3500" i="1" dirty="0" smtClean="0">
                <a:latin typeface="Verdana"/>
                <a:cs typeface="Verdana"/>
              </a:rPr>
              <a:t>and a Look Ahead</a:t>
            </a:r>
            <a:br>
              <a:rPr lang="en-CA" sz="3500" i="1" dirty="0" smtClean="0">
                <a:latin typeface="Verdana"/>
                <a:cs typeface="Verdana"/>
              </a:rPr>
            </a:br>
            <a:r>
              <a:rPr lang="en-CA" sz="3500" i="1" dirty="0"/>
              <a:t/>
            </a:r>
            <a:br>
              <a:rPr lang="en-CA" sz="3500" i="1" dirty="0"/>
            </a:br>
            <a:endParaRPr lang="en-US" sz="3600" dirty="0">
              <a:latin typeface="Verdana"/>
              <a:cs typeface="Verdan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Verdana"/>
                <a:cs typeface="Verdana"/>
              </a:rPr>
              <a:t>October 2018</a:t>
            </a:r>
            <a:endParaRPr lang="en-US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207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7249"/>
            <a:ext cx="7886700" cy="55768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SLA Changes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8075"/>
            <a:ext cx="7886700" cy="419919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recently completed CSC Charter review requires </a:t>
            </a:r>
            <a:r>
              <a:rPr lang="en-US" sz="2400" dirty="0" smtClean="0"/>
              <a:t>that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marL="742950" lvl="2" indent="0">
              <a:buNone/>
            </a:pPr>
            <a:r>
              <a:rPr lang="en-US" sz="2100" i="1" dirty="0" smtClean="0"/>
              <a:t>“</a:t>
            </a:r>
            <a:r>
              <a:rPr lang="en-US" sz="2100" i="1" dirty="0"/>
              <a:t>The CSC, in consultation with the IANA Functions Operator, will develop procedures for changing service level/s including the removal of existing service levels or the inclusion of new service levels. These procedures will be commensurate with the type of the service level change being proposed</a:t>
            </a:r>
            <a:r>
              <a:rPr lang="en-US" sz="2100" i="1" dirty="0" smtClean="0"/>
              <a:t>.”</a:t>
            </a:r>
          </a:p>
          <a:p>
            <a:endParaRPr lang="en-US" dirty="0"/>
          </a:p>
          <a:p>
            <a:r>
              <a:rPr lang="en-US" sz="2400" dirty="0"/>
              <a:t>The process for changing SLA’s is cumbersome, as these are currently part of the IANA Naming Functions </a:t>
            </a:r>
            <a:r>
              <a:rPr lang="en-US" sz="2400" dirty="0" smtClean="0"/>
              <a:t>Contract</a:t>
            </a:r>
          </a:p>
          <a:p>
            <a:pPr marL="342900" lvl="1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201"/>
            <a:ext cx="7886700" cy="572756"/>
          </a:xfrm>
        </p:spPr>
        <p:txBody>
          <a:bodyPr/>
          <a:lstStyle/>
          <a:p>
            <a:r>
              <a:rPr lang="en-US" dirty="0" smtClean="0"/>
              <a:t>SLA Changes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4134"/>
            <a:ext cx="7886700" cy="3635838"/>
          </a:xfrm>
        </p:spPr>
        <p:txBody>
          <a:bodyPr>
            <a:normAutofit/>
          </a:bodyPr>
          <a:lstStyle/>
          <a:p>
            <a:r>
              <a:rPr lang="en-US" sz="2200" dirty="0"/>
              <a:t>The CSC </a:t>
            </a:r>
            <a:r>
              <a:rPr lang="en-US" sz="2200" dirty="0" smtClean="0"/>
              <a:t>and PTI propose to proceed </a:t>
            </a:r>
            <a:r>
              <a:rPr lang="en-US" sz="2200" dirty="0"/>
              <a:t>with these </a:t>
            </a:r>
            <a:r>
              <a:rPr lang="en-US" sz="2200" dirty="0" smtClean="0"/>
              <a:t>SLA </a:t>
            </a:r>
            <a:r>
              <a:rPr lang="en-US" sz="2200" dirty="0"/>
              <a:t>amendments, in two stages:</a:t>
            </a:r>
          </a:p>
          <a:p>
            <a:endParaRPr lang="en-US" sz="2200" dirty="0" smtClean="0"/>
          </a:p>
          <a:p>
            <a:pPr lvl="1"/>
            <a:r>
              <a:rPr lang="en-US" sz="2200" dirty="0"/>
              <a:t>Develop </a:t>
            </a:r>
            <a:r>
              <a:rPr lang="en-US" sz="2200" dirty="0" smtClean="0"/>
              <a:t>and implement the </a:t>
            </a:r>
            <a:r>
              <a:rPr lang="en-US" sz="2200" dirty="0"/>
              <a:t>‘change mechanism</a:t>
            </a:r>
            <a:r>
              <a:rPr lang="en-US" sz="2200" dirty="0" smtClean="0"/>
              <a:t>’ – the </a:t>
            </a:r>
            <a:r>
              <a:rPr lang="en-US" sz="2200" i="1" dirty="0" smtClean="0"/>
              <a:t>process</a:t>
            </a:r>
            <a:r>
              <a:rPr lang="en-US" sz="2200" dirty="0" smtClean="0"/>
              <a:t> for making SLA amendments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Proceed with individual </a:t>
            </a:r>
            <a:r>
              <a:rPr lang="en-US" sz="2200" dirty="0" smtClean="0"/>
              <a:t>SLA </a:t>
            </a:r>
            <a:r>
              <a:rPr lang="en-US" sz="2200" dirty="0"/>
              <a:t>changes </a:t>
            </a:r>
            <a:r>
              <a:rPr lang="en-US" sz="2200" u="sng" dirty="0"/>
              <a:t>after</a:t>
            </a:r>
            <a:r>
              <a:rPr lang="en-US" sz="2200" dirty="0"/>
              <a:t> the ‘change mechanism’ has been implemented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6" y="447152"/>
            <a:ext cx="8158634" cy="5476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Framework for SLA changes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824535"/>
          </a:xfrm>
        </p:spPr>
        <p:txBody>
          <a:bodyPr>
            <a:normAutofit fontScale="92500" lnSpcReduction="10000"/>
          </a:bodyPr>
          <a:lstStyle/>
          <a:p>
            <a:r>
              <a:rPr lang="en-US" sz="2625" dirty="0" smtClean="0"/>
              <a:t>Amend the IANA Naming Functions Contract to achieve three things in respect of the SLA’s:</a:t>
            </a:r>
          </a:p>
          <a:p>
            <a:endParaRPr lang="en-US" sz="2625" dirty="0" smtClean="0"/>
          </a:p>
          <a:p>
            <a:pPr lvl="1"/>
            <a:r>
              <a:rPr lang="en-US" sz="2625" dirty="0" smtClean="0"/>
              <a:t>The SLA’s themselves would henceforth be contained on the PTI website (not in the INFC)</a:t>
            </a:r>
          </a:p>
          <a:p>
            <a:pPr lvl="1"/>
            <a:r>
              <a:rPr lang="en-US" sz="2625" dirty="0" smtClean="0"/>
              <a:t>The process for amending the SLA’s – the change mechanism - would also be on the PTI website</a:t>
            </a:r>
          </a:p>
          <a:p>
            <a:pPr lvl="1"/>
            <a:r>
              <a:rPr lang="en-US" sz="2625" dirty="0" smtClean="0"/>
              <a:t>Establish a process for amending the change mechanism which would be in INFC</a:t>
            </a:r>
          </a:p>
          <a:p>
            <a:pPr lvl="1"/>
            <a:r>
              <a:rPr lang="en-US" sz="2625" dirty="0" smtClean="0"/>
              <a:t>Make clear that moving the SLA’s to the PTI website would not dilute their legal validity – a failure to respect them would remain a breach of the INFC</a:t>
            </a:r>
          </a:p>
          <a:p>
            <a:endParaRPr lang="en-US" sz="1950" dirty="0"/>
          </a:p>
          <a:p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30528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 Changes -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03" y="1801780"/>
            <a:ext cx="791804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Finalize the substance of the ‘change mechanism’ wording</a:t>
            </a:r>
          </a:p>
          <a:p>
            <a:r>
              <a:rPr lang="en-US" sz="2000" dirty="0" smtClean="0"/>
              <a:t>Determine process to approve any </a:t>
            </a:r>
            <a:r>
              <a:rPr lang="en-US" sz="2000" i="1" dirty="0" smtClean="0"/>
              <a:t>future</a:t>
            </a:r>
            <a:r>
              <a:rPr lang="en-US" sz="2000" dirty="0" smtClean="0"/>
              <a:t> changes to the ‘change mechanism’    </a:t>
            </a:r>
          </a:p>
          <a:p>
            <a:r>
              <a:rPr lang="en-US" sz="2000" dirty="0" smtClean="0"/>
              <a:t>Develop draft amendments to INFC to support the overall changes</a:t>
            </a:r>
          </a:p>
          <a:p>
            <a:r>
              <a:rPr lang="en-US" sz="2000" dirty="0" smtClean="0"/>
              <a:t>Develop ‘mock-up’ of PTI website changes to aid in understanding of final changes </a:t>
            </a:r>
          </a:p>
          <a:p>
            <a:r>
              <a:rPr lang="en-US" sz="2000" dirty="0" smtClean="0"/>
              <a:t>Consult with the community</a:t>
            </a:r>
          </a:p>
          <a:p>
            <a:r>
              <a:rPr lang="en-US" sz="2000" dirty="0" smtClean="0"/>
              <a:t>When the final package is ready for approval, the CSC will  seek </a:t>
            </a:r>
            <a:r>
              <a:rPr lang="en-US" sz="2000" dirty="0" err="1" smtClean="0"/>
              <a:t>ccNSO</a:t>
            </a:r>
            <a:r>
              <a:rPr lang="en-US" sz="2000" dirty="0" smtClean="0"/>
              <a:t>, GNSO/</a:t>
            </a:r>
            <a:r>
              <a:rPr lang="en-US" sz="2000" dirty="0" err="1" smtClean="0"/>
              <a:t>RySG</a:t>
            </a:r>
            <a:r>
              <a:rPr lang="en-US" sz="2000" dirty="0" smtClean="0"/>
              <a:t> approval to proceed</a:t>
            </a:r>
          </a:p>
          <a:p>
            <a:pPr lvl="1"/>
            <a:r>
              <a:rPr lang="en-US" sz="2000" dirty="0" smtClean="0"/>
              <a:t>This is expected for ICANN 64 in Kobe next March.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95CD-93B8-DA4A-B13D-227462B2D3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Community Led Reviews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4" y="1556792"/>
            <a:ext cx="8695878" cy="4620171"/>
          </a:xfrm>
        </p:spPr>
        <p:txBody>
          <a:bodyPr>
            <a:noAutofit/>
          </a:bodyPr>
          <a:lstStyle/>
          <a:p>
            <a:r>
              <a:rPr lang="en-US" sz="2400" dirty="0"/>
              <a:t>First CSC Charter review </a:t>
            </a:r>
          </a:p>
          <a:p>
            <a:pPr lvl="1"/>
            <a:r>
              <a:rPr lang="en-US" sz="2000" dirty="0" smtClean="0"/>
              <a:t>Completed June 2018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Found </a:t>
            </a:r>
            <a:r>
              <a:rPr lang="en-US" sz="2000" dirty="0"/>
              <a:t>that </a:t>
            </a:r>
            <a:r>
              <a:rPr lang="en-US" sz="2000" i="1" dirty="0" smtClean="0"/>
              <a:t>“the </a:t>
            </a:r>
            <a:r>
              <a:rPr lang="en-US" sz="2000" i="1" dirty="0"/>
              <a:t>inaugural CSC is </a:t>
            </a:r>
            <a:r>
              <a:rPr lang="en-US" sz="2000" i="1" dirty="0" smtClean="0"/>
              <a:t>a cohesive </a:t>
            </a:r>
            <a:r>
              <a:rPr lang="en-US" sz="2000" i="1" dirty="0"/>
              <a:t>and collaborative team that has, in its first 12 months of operation, undertaken </a:t>
            </a:r>
            <a:r>
              <a:rPr lang="en-US" sz="2000" i="1" dirty="0" smtClean="0"/>
              <a:t>a significant </a:t>
            </a:r>
            <a:r>
              <a:rPr lang="en-US" sz="2000" i="1" dirty="0"/>
              <a:t>body of work in developing operating procedures and carrying out its role </a:t>
            </a:r>
            <a:r>
              <a:rPr lang="en-US" sz="2000" i="1" dirty="0" smtClean="0"/>
              <a:t>as prescribed </a:t>
            </a:r>
            <a:r>
              <a:rPr lang="en-US" sz="2000" i="1" dirty="0"/>
              <a:t>in the Charter</a:t>
            </a:r>
            <a:r>
              <a:rPr lang="en-US" sz="2000" i="1" dirty="0" smtClean="0"/>
              <a:t>.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Revised CSC Charter approved by the </a:t>
            </a:r>
            <a:r>
              <a:rPr lang="en-US" sz="2000" dirty="0" err="1"/>
              <a:t>ccNSO</a:t>
            </a:r>
            <a:r>
              <a:rPr lang="en-US" sz="2000" dirty="0"/>
              <a:t> and </a:t>
            </a:r>
            <a:r>
              <a:rPr lang="en-US" sz="2000" dirty="0" err="1" smtClean="0"/>
              <a:t>RySG</a:t>
            </a: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Changes to Remedial Action Procedures are pending approval</a:t>
            </a:r>
          </a:p>
          <a:p>
            <a:pPr lvl="1">
              <a:buFont typeface="Arial" charset="0"/>
              <a:buChar char="•"/>
            </a:pPr>
            <a:endParaRPr lang="en-CA" sz="2000" dirty="0" smtClean="0"/>
          </a:p>
          <a:p>
            <a:pPr>
              <a:buFont typeface="Arial" charset="0"/>
              <a:buChar char="•"/>
            </a:pPr>
            <a:r>
              <a:rPr lang="en-CA" sz="2400" dirty="0" smtClean="0"/>
              <a:t>Review </a:t>
            </a:r>
            <a:r>
              <a:rPr lang="en-CA" sz="2400" dirty="0"/>
              <a:t>of CSC Effectiveness – October 2018</a:t>
            </a:r>
          </a:p>
          <a:p>
            <a:pPr lvl="1"/>
            <a:r>
              <a:rPr lang="en-CA" sz="2000" dirty="0" smtClean="0"/>
              <a:t>Four </a:t>
            </a:r>
            <a:r>
              <a:rPr lang="en-CA" sz="2000" dirty="0" err="1" smtClean="0"/>
              <a:t>ccNSO</a:t>
            </a:r>
            <a:r>
              <a:rPr lang="en-CA" sz="2000" dirty="0" smtClean="0"/>
              <a:t> </a:t>
            </a:r>
            <a:r>
              <a:rPr lang="en-CA" sz="2000" dirty="0" smtClean="0"/>
              <a:t>and GNSO </a:t>
            </a:r>
            <a:r>
              <a:rPr lang="en-CA" sz="2000" dirty="0" smtClean="0"/>
              <a:t>members recently appointed</a:t>
            </a:r>
            <a:endParaRPr lang="en-CA" sz="2000" dirty="0"/>
          </a:p>
          <a:p>
            <a:pPr lvl="1"/>
            <a:endParaRPr lang="en-CA" sz="2000" dirty="0"/>
          </a:p>
          <a:p>
            <a:r>
              <a:rPr lang="en-CA" sz="2400" dirty="0" smtClean="0"/>
              <a:t>Periodic IANA </a:t>
            </a:r>
            <a:r>
              <a:rPr lang="en-CA" sz="2400" dirty="0"/>
              <a:t>Function review (IFR) </a:t>
            </a:r>
          </a:p>
          <a:p>
            <a:pPr lvl="1"/>
            <a:r>
              <a:rPr lang="en-CA" sz="2000" dirty="0"/>
              <a:t>First such IFR must begin by Oct. </a:t>
            </a:r>
            <a:r>
              <a:rPr lang="en-CA" sz="2000" dirty="0" smtClean="0"/>
              <a:t>2018; just getting underway</a:t>
            </a:r>
            <a:r>
              <a:rPr lang="en-CA" sz="2000" dirty="0"/>
              <a:t>; </a:t>
            </a:r>
            <a:r>
              <a:rPr lang="en-CA" sz="2000" dirty="0" smtClean="0"/>
              <a:t>CSC Liaison </a:t>
            </a:r>
            <a:r>
              <a:rPr lang="en-CA" sz="2000" dirty="0" smtClean="0"/>
              <a:t>has a liaison  </a:t>
            </a:r>
            <a:endParaRPr lang="en-CA" sz="2000" dirty="0"/>
          </a:p>
          <a:p>
            <a:pPr lvl="1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5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7975798" cy="5256584"/>
          </a:xfrm>
        </p:spPr>
        <p:txBody>
          <a:bodyPr>
            <a:noAutofit/>
          </a:bodyPr>
          <a:lstStyle/>
          <a:p>
            <a:r>
              <a:rPr lang="en-CA" sz="2400" dirty="0" smtClean="0"/>
              <a:t>PTI performance is extremely good - some minor metrics missed, no customer service impact nor operational problems</a:t>
            </a:r>
          </a:p>
          <a:p>
            <a:r>
              <a:rPr lang="en-CA" sz="2400" dirty="0" smtClean="0"/>
              <a:t>CSC almost finished developing procedures to support its work</a:t>
            </a:r>
          </a:p>
          <a:p>
            <a:pPr lvl="1"/>
            <a:r>
              <a:rPr lang="en-CA" sz="2400" dirty="0" smtClean="0"/>
              <a:t>revising SLA’s seen to be last big piece</a:t>
            </a:r>
          </a:p>
          <a:p>
            <a:r>
              <a:rPr lang="en-CA" sz="2400" dirty="0" smtClean="0"/>
              <a:t>The whole process is working very well</a:t>
            </a:r>
          </a:p>
          <a:p>
            <a:pPr lvl="1"/>
            <a:r>
              <a:rPr lang="en-CA" sz="2000" dirty="0" smtClean="0"/>
              <a:t>problem areas are being identified immediately and corrective measures being developed cooperatively</a:t>
            </a:r>
          </a:p>
          <a:p>
            <a:pPr lvl="1"/>
            <a:r>
              <a:rPr lang="en-CA" sz="2000" dirty="0" smtClean="0"/>
              <a:t>areas where SLA’s implementation may need changes have been identified</a:t>
            </a:r>
            <a:endParaRPr lang="en-CA" sz="2400" dirty="0" smtClean="0"/>
          </a:p>
          <a:p>
            <a:r>
              <a:rPr lang="en-CA" sz="2400" dirty="0" smtClean="0"/>
              <a:t>CSC looking forward to the first IFR</a:t>
            </a:r>
            <a:endParaRPr lang="en-C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98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CA" sz="2800" dirty="0" smtClean="0"/>
              <a:t>2 </a:t>
            </a:r>
            <a:r>
              <a:rPr lang="en-CA" sz="2800" dirty="0" err="1" smtClean="0"/>
              <a:t>gTLD</a:t>
            </a:r>
            <a:r>
              <a:rPr lang="en-CA" sz="2800" dirty="0" smtClean="0"/>
              <a:t> members, appointed by </a:t>
            </a:r>
            <a:r>
              <a:rPr lang="en-CA" sz="2800" dirty="0" err="1" smtClean="0"/>
              <a:t>RySG</a:t>
            </a:r>
            <a:endParaRPr lang="en-CA" sz="2800" dirty="0" smtClean="0"/>
          </a:p>
          <a:p>
            <a:pPr lvl="1">
              <a:lnSpc>
                <a:spcPct val="120000"/>
              </a:lnSpc>
            </a:pPr>
            <a:r>
              <a:rPr lang="en-CA" sz="2400" dirty="0"/>
              <a:t>Elaine Pruis </a:t>
            </a:r>
            <a:r>
              <a:rPr lang="en-CA" sz="2400" dirty="0" smtClean="0"/>
              <a:t>and Gaurav </a:t>
            </a:r>
            <a:r>
              <a:rPr lang="en-CA" sz="2400" dirty="0" err="1" smtClean="0"/>
              <a:t>Vedi</a:t>
            </a:r>
            <a:endParaRPr lang="en-CA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CA" sz="2800" dirty="0" smtClean="0"/>
              <a:t>2 </a:t>
            </a:r>
            <a:r>
              <a:rPr lang="en-CA" sz="2800" dirty="0" err="1" smtClean="0"/>
              <a:t>ccTLD</a:t>
            </a:r>
            <a:r>
              <a:rPr lang="en-CA" sz="2800" dirty="0" smtClean="0"/>
              <a:t> members, appointed by ccNSO</a:t>
            </a:r>
          </a:p>
          <a:p>
            <a:pPr lvl="1">
              <a:lnSpc>
                <a:spcPct val="120000"/>
              </a:lnSpc>
            </a:pPr>
            <a:r>
              <a:rPr lang="en-CA" sz="2400" dirty="0"/>
              <a:t>Brett </a:t>
            </a:r>
            <a:r>
              <a:rPr lang="en-CA" sz="2400" dirty="0" err="1" smtClean="0"/>
              <a:t>Carr</a:t>
            </a:r>
            <a:r>
              <a:rPr lang="en-CA" sz="2400" dirty="0" smtClean="0"/>
              <a:t> and Byron Holland (chair)</a:t>
            </a:r>
            <a:endParaRPr lang="en-CA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2800" dirty="0" smtClean="0"/>
              <a:t>1 member non-</a:t>
            </a:r>
            <a:r>
              <a:rPr lang="en-CA" sz="2800" dirty="0" err="1" smtClean="0"/>
              <a:t>ccTLD</a:t>
            </a:r>
            <a:r>
              <a:rPr lang="en-CA" sz="2800" dirty="0"/>
              <a:t> </a:t>
            </a:r>
            <a:r>
              <a:rPr lang="en-CA" sz="2800" dirty="0" smtClean="0"/>
              <a:t>or </a:t>
            </a:r>
            <a:r>
              <a:rPr lang="en-CA" sz="2800" dirty="0" err="1" smtClean="0"/>
              <a:t>gTLD</a:t>
            </a:r>
            <a:r>
              <a:rPr lang="en-CA" sz="2800" dirty="0" smtClean="0"/>
              <a:t> – none appointed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sz="2800" dirty="0" smtClean="0"/>
              <a:t>6 Liaisons, appointed by their organizations:</a:t>
            </a:r>
          </a:p>
          <a:p>
            <a:pPr lvl="1">
              <a:lnSpc>
                <a:spcPct val="120000"/>
              </a:lnSpc>
            </a:pPr>
            <a:r>
              <a:rPr lang="en-CA" sz="2400" dirty="0"/>
              <a:t>Mohamed El Bashir (ALAC), Jeff </a:t>
            </a:r>
            <a:r>
              <a:rPr lang="en-CA" sz="2400" dirty="0" err="1" smtClean="0"/>
              <a:t>Bedser</a:t>
            </a:r>
            <a:r>
              <a:rPr lang="en-CA" sz="2400" dirty="0" smtClean="0"/>
              <a:t> (SSAC), </a:t>
            </a:r>
            <a:endParaRPr lang="en-CA" sz="2400" dirty="0" smtClean="0"/>
          </a:p>
          <a:p>
            <a:pPr marL="342900" lvl="1" indent="0">
              <a:lnSpc>
                <a:spcPct val="120000"/>
              </a:lnSpc>
              <a:buNone/>
            </a:pPr>
            <a:r>
              <a:rPr lang="en-CA" sz="2400" dirty="0"/>
              <a:t> </a:t>
            </a:r>
            <a:r>
              <a:rPr lang="en-CA" sz="2400" dirty="0" smtClean="0"/>
              <a:t> </a:t>
            </a:r>
            <a:r>
              <a:rPr lang="en-CA" sz="2400" dirty="0" smtClean="0"/>
              <a:t>James </a:t>
            </a:r>
            <a:r>
              <a:rPr lang="en-CA" sz="2400" dirty="0" smtClean="0"/>
              <a:t>Gannon (GNSO - Non-Registry), </a:t>
            </a:r>
            <a:r>
              <a:rPr lang="en-CA" sz="2400" dirty="0">
                <a:solidFill>
                  <a:prstClr val="black"/>
                </a:solidFill>
              </a:rPr>
              <a:t>Nigel </a:t>
            </a:r>
            <a:r>
              <a:rPr lang="en-CA" sz="2400" dirty="0" err="1" smtClean="0">
                <a:solidFill>
                  <a:prstClr val="black"/>
                </a:solidFill>
              </a:rPr>
              <a:t>Cassimire</a:t>
            </a:r>
            <a:r>
              <a:rPr lang="en-CA" sz="2400" dirty="0">
                <a:solidFill>
                  <a:prstClr val="black"/>
                </a:solidFill>
              </a:rPr>
              <a:t>, (</a:t>
            </a:r>
            <a:r>
              <a:rPr lang="en-CA" sz="2400" dirty="0" smtClean="0">
                <a:solidFill>
                  <a:prstClr val="black"/>
                </a:solidFill>
              </a:rPr>
              <a:t>GAC), Lars-Johan Liman (RSSAC)</a:t>
            </a:r>
          </a:p>
          <a:p>
            <a:pPr lvl="1">
              <a:lnSpc>
                <a:spcPct val="120000"/>
              </a:lnSpc>
            </a:pPr>
            <a:r>
              <a:rPr lang="en-CA" sz="2400" dirty="0" smtClean="0"/>
              <a:t>Naela Sarras (PTI)</a:t>
            </a:r>
          </a:p>
          <a:p>
            <a:pPr lvl="1">
              <a:lnSpc>
                <a:spcPct val="120000"/>
              </a:lnSpc>
            </a:pPr>
            <a:endParaRPr lang="en-CA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are we?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27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 smtClean="0"/>
              <a:t>Monitoring – </a:t>
            </a:r>
            <a:br>
              <a:rPr lang="en-CA" sz="3000" dirty="0" smtClean="0"/>
            </a:br>
            <a:r>
              <a:rPr lang="en-CA" sz="3000" dirty="0" smtClean="0"/>
              <a:t>Core Responsibility</a:t>
            </a:r>
            <a:endParaRPr lang="en-C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CSC monitors and reports on PTI compliance with the Naming Function Agreement including ‘Service Level Agreement’ (SLA) metrics</a:t>
            </a:r>
          </a:p>
          <a:p>
            <a:r>
              <a:rPr lang="en-CA" sz="2400" dirty="0" smtClean="0"/>
              <a:t>There </a:t>
            </a:r>
            <a:r>
              <a:rPr lang="en-CA" sz="2400" dirty="0"/>
              <a:t>are 63 </a:t>
            </a:r>
            <a:r>
              <a:rPr lang="en-CA" sz="2400" dirty="0" smtClean="0"/>
              <a:t>individual metrics within 8 groups e.g. technical checks, staff processing time for gTLD creation </a:t>
            </a:r>
          </a:p>
          <a:p>
            <a:r>
              <a:rPr lang="en-CA" sz="2400" dirty="0" smtClean="0"/>
              <a:t>The SLE’s are contained in the IANA Naming Function Agreement and were developed by one of the CWG ‘Design Teams’ – DT-A</a:t>
            </a:r>
          </a:p>
        </p:txBody>
      </p:sp>
    </p:spTree>
    <p:extLst>
      <p:ext uri="{BB962C8B-B14F-4D97-AF65-F5344CB8AC3E}">
        <p14:creationId xmlns:p14="http://schemas.microsoft.com/office/powerpoint/2010/main" val="29142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000" dirty="0" smtClean="0"/>
              <a:t/>
            </a:r>
            <a:br>
              <a:rPr lang="en-CA" sz="3000" dirty="0" smtClean="0"/>
            </a:br>
            <a:r>
              <a:rPr lang="en-CA" sz="3000" dirty="0" smtClean="0"/>
              <a:t>PTI Monitoring </a:t>
            </a:r>
            <a:br>
              <a:rPr lang="en-CA" sz="3000" dirty="0" smtClean="0"/>
            </a:br>
            <a:endParaRPr lang="en-C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Since October 2017 PTI’s overall performance score has ranged from 95.3 to 100%</a:t>
            </a:r>
          </a:p>
          <a:p>
            <a:pPr lvl="1"/>
            <a:r>
              <a:rPr lang="en-CA" sz="2400" dirty="0" smtClean="0"/>
              <a:t>Some of the ‘metric misses’ resulted from SLA metrics which we are recommending be changed</a:t>
            </a:r>
          </a:p>
          <a:p>
            <a:pPr lvl="1"/>
            <a:r>
              <a:rPr lang="en-CA" sz="2400" dirty="0" smtClean="0"/>
              <a:t>The CSC also gives PTI a monthly qualitative score – ‘excellent’, ‘satisfactory’ or ‘needs improvement’</a:t>
            </a:r>
          </a:p>
          <a:p>
            <a:r>
              <a:rPr lang="en-CA" sz="2400" dirty="0" smtClean="0"/>
              <a:t>Our assessment is that for the year as a whole, their overall performance has been ‘</a:t>
            </a:r>
            <a:r>
              <a:rPr lang="en-CA" sz="2400" u="sng" dirty="0" smtClean="0"/>
              <a:t>excellent’</a:t>
            </a:r>
          </a:p>
          <a:p>
            <a:endParaRPr lang="en-CA" sz="2400" dirty="0" smtClean="0"/>
          </a:p>
          <a:p>
            <a:endParaRPr lang="en-CA" sz="2400" dirty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41626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Community Views Sought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548163"/>
          </a:xfrm>
        </p:spPr>
        <p:txBody>
          <a:bodyPr>
            <a:normAutofit fontScale="92500" lnSpcReduction="20000"/>
          </a:bodyPr>
          <a:lstStyle/>
          <a:p>
            <a:r>
              <a:rPr lang="en-CA" sz="2400" dirty="0" smtClean="0"/>
              <a:t>CSC Charter provides:</a:t>
            </a:r>
          </a:p>
          <a:p>
            <a:pPr marL="0" indent="0">
              <a:buNone/>
            </a:pPr>
            <a:endParaRPr lang="en-CA" sz="2400" i="1" dirty="0" smtClean="0"/>
          </a:p>
          <a:p>
            <a:pPr marL="342900" lvl="1" indent="0">
              <a:buNone/>
            </a:pPr>
            <a:r>
              <a:rPr lang="en-CA" sz="2000" i="1" dirty="0" smtClean="0"/>
              <a:t>“The </a:t>
            </a:r>
            <a:r>
              <a:rPr lang="en-CA" sz="2000" i="1" dirty="0"/>
              <a:t>CSC will, on an annual basis or as needs demand, conduct a consultation with the IANA Functions Operator, the primary customers of the naming services, and the ICANN community about the performance of the IANA Functions Operator</a:t>
            </a:r>
            <a:r>
              <a:rPr lang="en-CA" sz="2000" i="1" dirty="0" smtClean="0"/>
              <a:t>.”</a:t>
            </a:r>
          </a:p>
          <a:p>
            <a:pPr marL="342900" lvl="1" indent="0">
              <a:buNone/>
            </a:pPr>
            <a:endParaRPr lang="en-CA" sz="2000" i="1" dirty="0"/>
          </a:p>
          <a:p>
            <a:pPr marL="342900" lvl="1" indent="0">
              <a:buNone/>
            </a:pPr>
            <a:r>
              <a:rPr lang="en-CA" sz="2000" i="1" dirty="0" smtClean="0"/>
              <a:t>“</a:t>
            </a:r>
            <a:r>
              <a:rPr lang="en-CA" sz="2000" i="1" dirty="0"/>
              <a:t>The CSC, in consultation with registry operators, is authorized to discuss with the IANA Functions Operator ways to enhance the provision of IANA’s operational services to meet changing technological environments”</a:t>
            </a:r>
          </a:p>
          <a:p>
            <a:pPr marL="342900" lvl="1" indent="0">
              <a:buNone/>
            </a:pPr>
            <a:endParaRPr lang="en-CA" sz="2000" dirty="0" smtClean="0"/>
          </a:p>
          <a:p>
            <a:pPr marL="342900" lvl="1" indent="0">
              <a:buNone/>
            </a:pPr>
            <a:endParaRPr lang="en-CA" sz="2000" dirty="0"/>
          </a:p>
          <a:p>
            <a:r>
              <a:rPr lang="en-CA" sz="2400" dirty="0" smtClean="0"/>
              <a:t>What are your views – do you have any feedback on PTI’s performance or the need for service enhancements?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190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9221"/>
            <a:ext cx="7886700" cy="1325563"/>
          </a:xfrm>
        </p:spPr>
        <p:txBody>
          <a:bodyPr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CA" sz="2800" dirty="0" smtClean="0">
                <a:latin typeface="Verdana"/>
                <a:cs typeface="Verdana"/>
              </a:rPr>
              <a:t>Complaints &amp; Performance</a:t>
            </a:r>
            <a:br>
              <a:rPr lang="en-CA" sz="2800" dirty="0" smtClean="0">
                <a:latin typeface="Verdana"/>
                <a:cs typeface="Verdana"/>
              </a:rPr>
            </a:br>
            <a:r>
              <a:rPr lang="en-CA" sz="2800" dirty="0" smtClean="0">
                <a:latin typeface="Verdana"/>
                <a:cs typeface="Verdana"/>
              </a:rPr>
              <a:t>Issue Remediation</a:t>
            </a:r>
            <a:r>
              <a:rPr lang="en-US" sz="2800" dirty="0" smtClean="0">
                <a:latin typeface="Verdana"/>
                <a:cs typeface="Verdana"/>
              </a:rPr>
              <a:t/>
            </a:r>
            <a:br>
              <a:rPr lang="en-US" sz="2800" dirty="0" smtClean="0">
                <a:latin typeface="Verdana"/>
                <a:cs typeface="Verdana"/>
              </a:rPr>
            </a:br>
            <a:endParaRPr lang="en-US" sz="2800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848872" cy="5112568"/>
          </a:xfrm>
        </p:spPr>
        <p:txBody>
          <a:bodyPr>
            <a:noAutofit/>
          </a:bodyPr>
          <a:lstStyle/>
          <a:p>
            <a:pPr marL="731520" lvl="2" indent="-457200">
              <a:lnSpc>
                <a:spcPct val="100000"/>
              </a:lnSpc>
              <a:spcBef>
                <a:spcPts val="580"/>
              </a:spcBef>
              <a:buFont typeface="Arial" charset="0"/>
              <a:buChar char="•"/>
            </a:pPr>
            <a:r>
              <a:rPr lang="en-CA" sz="2400" dirty="0" smtClean="0"/>
              <a:t>Customer </a:t>
            </a:r>
            <a:r>
              <a:rPr lang="en-CA" sz="2400" dirty="0"/>
              <a:t>complaints are to be addressed by PTI alone – CSC’s Charter prevents it from becoming involved in individual complaints</a:t>
            </a:r>
          </a:p>
          <a:p>
            <a:pPr marL="731520" lvl="2" indent="-457200">
              <a:spcBef>
                <a:spcPts val="580"/>
              </a:spcBef>
              <a:buFont typeface="Arial" charset="0"/>
              <a:buChar char="•"/>
            </a:pPr>
            <a:r>
              <a:rPr lang="en-CA" sz="2400" dirty="0"/>
              <a:t>CSC role is limited to:</a:t>
            </a:r>
          </a:p>
          <a:p>
            <a:pPr marL="1073150" lvl="3" indent="-357188">
              <a:spcBef>
                <a:spcPts val="580"/>
              </a:spcBef>
              <a:buFont typeface="Arial" charset="0"/>
              <a:buChar char="•"/>
            </a:pPr>
            <a:r>
              <a:rPr lang="en-CA" sz="2000" dirty="0"/>
              <a:t>monitoring PTI’s overall complaint management system</a:t>
            </a:r>
          </a:p>
          <a:p>
            <a:pPr marL="1073150" lvl="3" indent="-357188">
              <a:spcBef>
                <a:spcPts val="580"/>
              </a:spcBef>
              <a:buFont typeface="Arial" charset="0"/>
              <a:buChar char="•"/>
            </a:pPr>
            <a:r>
              <a:rPr lang="en-CA" sz="2000" dirty="0" smtClean="0"/>
              <a:t>being </a:t>
            </a:r>
            <a:r>
              <a:rPr lang="en-CA" sz="2000" dirty="0"/>
              <a:t>informed of the status of individual complaints</a:t>
            </a:r>
          </a:p>
          <a:p>
            <a:pPr marL="731520" lvl="2" indent="-457200">
              <a:spcBef>
                <a:spcPts val="580"/>
              </a:spcBef>
              <a:buFont typeface="Arial" charset="0"/>
              <a:buChar char="•"/>
            </a:pPr>
            <a:r>
              <a:rPr lang="en-CA" sz="2400" dirty="0" smtClean="0"/>
              <a:t>PTI </a:t>
            </a:r>
            <a:r>
              <a:rPr lang="en-CA" sz="2400" dirty="0"/>
              <a:t>received </a:t>
            </a:r>
            <a:r>
              <a:rPr lang="en-CA" sz="2400" dirty="0" smtClean="0"/>
              <a:t>2 ‘escalations’ since Oct. 2017 (both closed) and none in 2018.</a:t>
            </a:r>
            <a:endParaRPr lang="en-US" sz="2400" dirty="0"/>
          </a:p>
          <a:p>
            <a:pPr marL="731520" lvl="2" indent="-457200">
              <a:spcBef>
                <a:spcPts val="580"/>
              </a:spcBef>
              <a:buFont typeface="Arial" charset="0"/>
              <a:buChar char="•"/>
            </a:pPr>
            <a:r>
              <a:rPr lang="en-CA" sz="2400" dirty="0" smtClean="0"/>
              <a:t>Where </a:t>
            </a:r>
            <a:r>
              <a:rPr lang="en-CA" sz="2400" dirty="0"/>
              <a:t>CSC believes that individual problems represent ‘systemic or persistent’ issues it can invoke </a:t>
            </a:r>
            <a:r>
              <a:rPr lang="en-CA" sz="2400" dirty="0" smtClean="0"/>
              <a:t>its ‘remedial </a:t>
            </a:r>
            <a:r>
              <a:rPr lang="en-CA" sz="2400" dirty="0"/>
              <a:t>action procedures’ (</a:t>
            </a:r>
            <a:r>
              <a:rPr lang="en-CA" sz="2400" dirty="0" smtClean="0"/>
              <a:t>RAPs)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293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9221"/>
            <a:ext cx="7886700" cy="1325563"/>
          </a:xfrm>
        </p:spPr>
        <p:txBody>
          <a:bodyPr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Remedial Action Procedures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j-lt"/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580"/>
              </a:spcBef>
            </a:pPr>
            <a:r>
              <a:rPr lang="en-CA" sz="2400" dirty="0" smtClean="0"/>
              <a:t>These were completed and approved by PTI and ICANN in March 2018</a:t>
            </a:r>
            <a:endParaRPr lang="en-CA" sz="2400" dirty="0"/>
          </a:p>
          <a:p>
            <a:pPr marL="342900" lvl="1" indent="-342900">
              <a:spcBef>
                <a:spcPts val="580"/>
              </a:spcBef>
            </a:pPr>
            <a:r>
              <a:rPr lang="en-CA" sz="2400" dirty="0"/>
              <a:t>Can be invoked by CSC where it has identified a performance issue, or where it determines that a problem is ‘systemic or persistent’</a:t>
            </a:r>
          </a:p>
          <a:p>
            <a:pPr marL="342900" lvl="1" indent="-342900">
              <a:spcBef>
                <a:spcPts val="580"/>
              </a:spcBef>
            </a:pPr>
            <a:r>
              <a:rPr lang="en-CA" sz="2400" dirty="0" smtClean="0"/>
              <a:t>The RAPs include a </a:t>
            </a:r>
            <a:r>
              <a:rPr lang="en-CA" sz="2400" dirty="0"/>
              <a:t>three level escalation procedure: </a:t>
            </a:r>
            <a:endParaRPr lang="en-CA" sz="2400" dirty="0" smtClean="0"/>
          </a:p>
          <a:p>
            <a:pPr marL="685800" lvl="2" indent="-342900">
              <a:spcBef>
                <a:spcPts val="580"/>
              </a:spcBef>
            </a:pPr>
            <a:r>
              <a:rPr lang="en-CA" sz="2400" dirty="0" smtClean="0"/>
              <a:t>PTI </a:t>
            </a:r>
            <a:r>
              <a:rPr lang="en-CA" sz="2400" dirty="0"/>
              <a:t>board, </a:t>
            </a:r>
            <a:r>
              <a:rPr lang="en-CA" sz="2400" dirty="0" smtClean="0"/>
              <a:t>then</a:t>
            </a:r>
          </a:p>
          <a:p>
            <a:pPr marL="685800" lvl="2" indent="-342900">
              <a:spcBef>
                <a:spcPts val="580"/>
              </a:spcBef>
            </a:pPr>
            <a:r>
              <a:rPr lang="en-CA" sz="2400" dirty="0" smtClean="0"/>
              <a:t>ICANN CEO, then</a:t>
            </a:r>
          </a:p>
          <a:p>
            <a:pPr marL="685800" lvl="2" indent="-342900">
              <a:spcBef>
                <a:spcPts val="580"/>
              </a:spcBef>
            </a:pPr>
            <a:r>
              <a:rPr lang="en-CA" sz="2400" dirty="0" smtClean="0"/>
              <a:t>ICANN </a:t>
            </a:r>
            <a:r>
              <a:rPr lang="en-CA" sz="2400" dirty="0" smtClean="0"/>
              <a:t>Board</a:t>
            </a:r>
          </a:p>
          <a:p>
            <a:pPr marL="685800" lvl="2" indent="-342900">
              <a:spcBef>
                <a:spcPts val="580"/>
              </a:spcBef>
            </a:pPr>
            <a:endParaRPr lang="en-CA" sz="2400" dirty="0"/>
          </a:p>
          <a:p>
            <a:endParaRPr lang="en-US" sz="2400" dirty="0"/>
          </a:p>
          <a:p>
            <a:endParaRPr lang="en-US" sz="2400" dirty="0" smtClean="0"/>
          </a:p>
          <a:p>
            <a:pPr marL="32004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0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Consulting and Informing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886700" cy="4567362"/>
          </a:xfrm>
        </p:spPr>
        <p:txBody>
          <a:bodyPr>
            <a:normAutofit/>
          </a:bodyPr>
          <a:lstStyle/>
          <a:p>
            <a:r>
              <a:rPr lang="en-US" sz="2400" dirty="0"/>
              <a:t>Informing community</a:t>
            </a:r>
          </a:p>
          <a:p>
            <a:pPr lvl="1"/>
            <a:r>
              <a:rPr lang="en-US" sz="2000" dirty="0" smtClean="0"/>
              <a:t>PTI dashboard</a:t>
            </a:r>
            <a:endParaRPr lang="en-US" sz="2000" dirty="0"/>
          </a:p>
          <a:p>
            <a:pPr lvl="1"/>
            <a:r>
              <a:rPr lang="en-US" sz="2000" dirty="0" smtClean="0"/>
              <a:t>12 monthly reports produced by PTI and 12 monthly reports by CSC</a:t>
            </a:r>
            <a:endParaRPr lang="en-US" sz="2000" dirty="0"/>
          </a:p>
          <a:p>
            <a:pPr lvl="1"/>
            <a:r>
              <a:rPr lang="en-US" sz="2000" dirty="0"/>
              <a:t>presentations to ICANN </a:t>
            </a:r>
            <a:r>
              <a:rPr lang="en-US" sz="2000" dirty="0" smtClean="0"/>
              <a:t>community</a:t>
            </a:r>
          </a:p>
          <a:p>
            <a:pPr lvl="1"/>
            <a:r>
              <a:rPr lang="en-US" sz="2000" dirty="0" smtClean="0"/>
              <a:t>Open, monthly </a:t>
            </a:r>
            <a:r>
              <a:rPr lang="en-US" sz="2000" dirty="0" smtClean="0"/>
              <a:t>CSC meetings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PTI completed 2017 </a:t>
            </a:r>
            <a:r>
              <a:rPr lang="en-US" sz="2400" dirty="0"/>
              <a:t>customer survey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verall, very high satisfaction with PTI</a:t>
            </a:r>
          </a:p>
          <a:p>
            <a:pPr lvl="1"/>
            <a:r>
              <a:rPr lang="en-US" sz="2000" dirty="0" smtClean="0"/>
              <a:t>Survey participation very low</a:t>
            </a:r>
          </a:p>
          <a:p>
            <a:pPr lvl="1"/>
            <a:r>
              <a:rPr lang="en-US" sz="2000" dirty="0" smtClean="0"/>
              <a:t>More registry engagement needed</a:t>
            </a:r>
          </a:p>
          <a:p>
            <a:pPr lvl="1"/>
            <a:r>
              <a:rPr lang="en-US" sz="2000" dirty="0" smtClean="0"/>
              <a:t>The 2018 survey just closed; the results are not yet available 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32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7055"/>
            <a:ext cx="7886700" cy="62802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Possible SLA Changes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4134"/>
            <a:ext cx="7886700" cy="4599202"/>
          </a:xfrm>
        </p:spPr>
        <p:txBody>
          <a:bodyPr>
            <a:normAutofit/>
          </a:bodyPr>
          <a:lstStyle/>
          <a:p>
            <a:r>
              <a:rPr lang="en-US" sz="2200" dirty="0"/>
              <a:t>PTI and  CSC have </a:t>
            </a:r>
            <a:r>
              <a:rPr lang="en-US" sz="2200" dirty="0" smtClean="0"/>
              <a:t>previously identified </a:t>
            </a:r>
            <a:r>
              <a:rPr lang="en-US" sz="2200" dirty="0"/>
              <a:t>the need for changes to the IANA </a:t>
            </a:r>
            <a:r>
              <a:rPr lang="en-US" sz="2200" dirty="0" smtClean="0"/>
              <a:t>Service Level Agreement </a:t>
            </a:r>
            <a:r>
              <a:rPr lang="en-US" sz="2200" dirty="0"/>
              <a:t>(</a:t>
            </a:r>
            <a:r>
              <a:rPr lang="en-US" sz="2200" dirty="0" smtClean="0"/>
              <a:t>SLA) </a:t>
            </a:r>
            <a:r>
              <a:rPr lang="en-US" sz="2200" dirty="0"/>
              <a:t>metrics:</a:t>
            </a:r>
          </a:p>
          <a:p>
            <a:endParaRPr lang="en-US" sz="2200" dirty="0"/>
          </a:p>
          <a:p>
            <a:pPr lvl="1"/>
            <a:r>
              <a:rPr lang="en-US" sz="2200" dirty="0"/>
              <a:t>Three that need revision </a:t>
            </a:r>
            <a:r>
              <a:rPr lang="en-US" sz="2200" dirty="0" smtClean="0"/>
              <a:t>to the metric only</a:t>
            </a:r>
          </a:p>
          <a:p>
            <a:pPr lvl="2"/>
            <a:r>
              <a:rPr lang="en-US" sz="2200" dirty="0" smtClean="0"/>
              <a:t>Technical </a:t>
            </a:r>
            <a:r>
              <a:rPr lang="en-US" sz="2200" dirty="0"/>
              <a:t>Check Retest</a:t>
            </a:r>
            <a:r>
              <a:rPr lang="en-US" sz="2200" dirty="0" smtClean="0"/>
              <a:t>,</a:t>
            </a:r>
          </a:p>
          <a:p>
            <a:pPr lvl="2"/>
            <a:r>
              <a:rPr lang="en-US" sz="2200" dirty="0" smtClean="0"/>
              <a:t>Technical </a:t>
            </a:r>
            <a:r>
              <a:rPr lang="en-US" sz="2200" dirty="0"/>
              <a:t>Check </a:t>
            </a:r>
            <a:r>
              <a:rPr lang="en-US" sz="2200" dirty="0" smtClean="0"/>
              <a:t>Supplemental</a:t>
            </a:r>
          </a:p>
          <a:p>
            <a:pPr lvl="2"/>
            <a:r>
              <a:rPr lang="en-US" sz="2200" dirty="0" err="1" smtClean="0"/>
              <a:t>ccTLD</a:t>
            </a:r>
            <a:r>
              <a:rPr lang="en-US" sz="2200" dirty="0" smtClean="0"/>
              <a:t> </a:t>
            </a:r>
            <a:r>
              <a:rPr lang="en-US" sz="2200" dirty="0"/>
              <a:t>creation/transfer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One </a:t>
            </a:r>
            <a:r>
              <a:rPr lang="en-US" sz="2200" dirty="0"/>
              <a:t>new </a:t>
            </a:r>
            <a:r>
              <a:rPr lang="en-US" sz="2200" dirty="0" smtClean="0"/>
              <a:t>SLA, </a:t>
            </a:r>
            <a:r>
              <a:rPr lang="en-US" sz="2200" dirty="0"/>
              <a:t>for IDN </a:t>
            </a:r>
            <a:r>
              <a:rPr lang="en-US" sz="2200" dirty="0" smtClean="0"/>
              <a:t>tables</a:t>
            </a:r>
          </a:p>
          <a:p>
            <a:pPr lvl="1"/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</TotalTime>
  <Words>1093</Words>
  <Application>Microsoft Office PowerPoint</Application>
  <PresentationFormat>On-screen Show (4:3)</PresentationFormat>
  <Paragraphs>134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 Theme</vt:lpstr>
      <vt:lpstr>The Year in Review – and a Look Ahead  </vt:lpstr>
      <vt:lpstr>Who are we?</vt:lpstr>
      <vt:lpstr>Monitoring –  Core Responsibility</vt:lpstr>
      <vt:lpstr> PTI Monitoring  </vt:lpstr>
      <vt:lpstr>Community Views Sought</vt:lpstr>
      <vt:lpstr>Complaints &amp; Performance Issue Remediation </vt:lpstr>
      <vt:lpstr>  Remedial Action Procedures   </vt:lpstr>
      <vt:lpstr>Consulting and Informing</vt:lpstr>
      <vt:lpstr>Possible SLA Changes</vt:lpstr>
      <vt:lpstr>SLA Changes</vt:lpstr>
      <vt:lpstr>SLA Changes </vt:lpstr>
      <vt:lpstr>Framework for SLA changes</vt:lpstr>
      <vt:lpstr>SLA Changes - Next steps</vt:lpstr>
      <vt:lpstr>Community Led Reviews</vt:lpstr>
      <vt:lpstr>Summary</vt:lpstr>
    </vt:vector>
  </TitlesOfParts>
  <Company>CIRA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Standing Committee</dc:title>
  <dc:creator>Allan MacGillivray</dc:creator>
  <cp:lastModifiedBy>Allan MacGillivray</cp:lastModifiedBy>
  <cp:revision>111</cp:revision>
  <cp:lastPrinted>2017-02-16T19:33:51Z</cp:lastPrinted>
  <dcterms:created xsi:type="dcterms:W3CDTF">2017-01-30T16:09:03Z</dcterms:created>
  <dcterms:modified xsi:type="dcterms:W3CDTF">2018-10-04T17:32:24Z</dcterms:modified>
</cp:coreProperties>
</file>