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1" r:id="rId2"/>
    <p:sldId id="322" r:id="rId3"/>
    <p:sldId id="340" r:id="rId4"/>
    <p:sldId id="341" r:id="rId5"/>
    <p:sldId id="344" r:id="rId6"/>
    <p:sldId id="342" r:id="rId7"/>
    <p:sldId id="34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240F"/>
    <a:srgbClr val="CB460F"/>
    <a:srgbClr val="FA5B36"/>
    <a:srgbClr val="0E4B91"/>
    <a:srgbClr val="18548A"/>
    <a:srgbClr val="15538C"/>
    <a:srgbClr val="0B2F49"/>
    <a:srgbClr val="092F4B"/>
    <a:srgbClr val="A1472D"/>
    <a:srgbClr val="A34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71" autoAdjust="0"/>
    <p:restoredTop sz="98283" autoAdjust="0"/>
  </p:normalViewPr>
  <p:slideViewPr>
    <p:cSldViewPr snapToGrid="0" snapToObjects="1">
      <p:cViewPr varScale="1">
        <p:scale>
          <a:sx n="51" d="100"/>
          <a:sy n="51" d="100"/>
        </p:scale>
        <p:origin x="696" y="66"/>
      </p:cViewPr>
      <p:guideLst>
        <p:guide orient="horz" pos="14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-305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F13CC-A6A6-524A-A0F8-DAB9B298E3B6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D518-EFD6-E34B-989E-6B6564A75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0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614CD-FA73-DF49-AA13-A5EF746D725A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02FF9-4628-B146-9948-95257A43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99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Breakup</a:t>
            </a:r>
            <a:r>
              <a:rPr lang="en-US" baseline="0" dirty="0" smtClean="0"/>
              <a:t> your presentation, divide it into sections.  This is especially useful if most of your presentation is text.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14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stylized agenda slide</a:t>
            </a:r>
            <a:r>
              <a:rPr lang="en-US" baseline="0" dirty="0" smtClean="0"/>
              <a:t> for your presentation.</a:t>
            </a:r>
          </a:p>
          <a:p>
            <a:endParaRPr lang="en-US" baseline="0" dirty="0" smtClean="0"/>
          </a:p>
          <a:p>
            <a:r>
              <a:rPr lang="en-US" dirty="0" smtClean="0"/>
              <a:t>To</a:t>
            </a:r>
            <a:r>
              <a:rPr lang="en-US" baseline="0" dirty="0" smtClean="0"/>
              <a:t> </a:t>
            </a:r>
            <a:r>
              <a:rPr lang="en-US" dirty="0" smtClean="0"/>
              <a:t>delete a box,</a:t>
            </a:r>
            <a:r>
              <a:rPr lang="en-US" baseline="0" dirty="0" smtClean="0"/>
              <a:t> </a:t>
            </a:r>
            <a:r>
              <a:rPr lang="en-US" dirty="0" smtClean="0"/>
              <a:t>if there are too many boxes,</a:t>
            </a:r>
            <a:r>
              <a:rPr lang="en-US" baseline="0" dirty="0" smtClean="0"/>
              <a:t> click the edge of the box, ensure the entire box is highlighted, then DELETE.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update the numbers and text, click inside the circle for the numbers or in the box for the text, revise the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07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48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5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94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97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67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ANN_Logo_W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40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2110371"/>
            <a:ext cx="9198524" cy="4759071"/>
            <a:chOff x="0" y="2110371"/>
            <a:chExt cx="9198524" cy="4759071"/>
          </a:xfrm>
        </p:grpSpPr>
        <p:sp>
          <p:nvSpPr>
            <p:cNvPr id="3" name="Freeform 2"/>
            <p:cNvSpPr/>
            <p:nvPr userDrawn="1"/>
          </p:nvSpPr>
          <p:spPr>
            <a:xfrm>
              <a:off x="0" y="2110371"/>
              <a:ext cx="9198524" cy="4759071"/>
            </a:xfrm>
            <a:custGeom>
              <a:avLst/>
              <a:gdLst>
                <a:gd name="connsiteX0" fmla="*/ 0 w 9198524"/>
                <a:gd name="connsiteY0" fmla="*/ 0 h 5515904"/>
                <a:gd name="connsiteX1" fmla="*/ 9198524 w 9198524"/>
                <a:gd name="connsiteY1" fmla="*/ 3014506 h 5515904"/>
                <a:gd name="connsiteX2" fmla="*/ 9198524 w 9198524"/>
                <a:gd name="connsiteY2" fmla="*/ 5477421 h 5515904"/>
                <a:gd name="connsiteX3" fmla="*/ 0 w 9198524"/>
                <a:gd name="connsiteY3" fmla="*/ 5515904 h 5515904"/>
                <a:gd name="connsiteX4" fmla="*/ 0 w 9198524"/>
                <a:gd name="connsiteY4" fmla="*/ 0 h 551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8524" h="5515904">
                  <a:moveTo>
                    <a:pt x="0" y="0"/>
                  </a:moveTo>
                  <a:lnTo>
                    <a:pt x="9198524" y="3014506"/>
                  </a:lnTo>
                  <a:lnTo>
                    <a:pt x="9198524" y="5477421"/>
                  </a:lnTo>
                  <a:lnTo>
                    <a:pt x="0" y="5515904"/>
                  </a:lnTo>
                  <a:cubicBezTo>
                    <a:pt x="4276" y="3685821"/>
                    <a:pt x="8553" y="1855738"/>
                    <a:pt x="0" y="0"/>
                  </a:cubicBezTo>
                  <a:close/>
                </a:path>
              </a:pathLst>
            </a:custGeom>
            <a:solidFill>
              <a:srgbClr val="1768B1">
                <a:alpha val="1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Freeform 3"/>
            <p:cNvSpPr/>
            <p:nvPr userDrawn="1"/>
          </p:nvSpPr>
          <p:spPr>
            <a:xfrm>
              <a:off x="1" y="3174865"/>
              <a:ext cx="9144000" cy="3694577"/>
            </a:xfrm>
            <a:custGeom>
              <a:avLst/>
              <a:gdLst>
                <a:gd name="connsiteX0" fmla="*/ 6029715 w 6029715"/>
                <a:gd name="connsiteY0" fmla="*/ 0 h 6875638"/>
                <a:gd name="connsiteX1" fmla="*/ 6029715 w 6029715"/>
                <a:gd name="connsiteY1" fmla="*/ 6875638 h 6875638"/>
                <a:gd name="connsiteX2" fmla="*/ 0 w 6029715"/>
                <a:gd name="connsiteY2" fmla="*/ 6875638 h 6875638"/>
                <a:gd name="connsiteX3" fmla="*/ 6029715 w 6029715"/>
                <a:gd name="connsiteY3" fmla="*/ 0 h 687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29715" h="6875638">
                  <a:moveTo>
                    <a:pt x="6029715" y="0"/>
                  </a:moveTo>
                  <a:lnTo>
                    <a:pt x="6029715" y="6875638"/>
                  </a:lnTo>
                  <a:lnTo>
                    <a:pt x="0" y="6875638"/>
                  </a:lnTo>
                  <a:lnTo>
                    <a:pt x="6029715" y="0"/>
                  </a:lnTo>
                  <a:close/>
                </a:path>
              </a:pathLst>
            </a:custGeom>
            <a:solidFill>
              <a:srgbClr val="1768B1">
                <a:alpha val="1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" name="Picture 1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34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00" dirty="0" smtClean="0">
                <a:solidFill>
                  <a:srgbClr val="FFFFFF"/>
                </a:solidFill>
                <a:latin typeface="Arial"/>
                <a:cs typeface="Arial"/>
              </a:rPr>
              <a:t>   |   </a:t>
            </a:r>
            <a:fld id="{D43A6F16-D3CF-4F46-B6D9-B3CAB1B87938}" type="slidenum">
              <a:rPr lang="en-US" sz="13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en-US" sz="13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5" name="Title 19"/>
          <p:cNvSpPr>
            <a:spLocks noGrp="1"/>
          </p:cNvSpPr>
          <p:nvPr userDrawn="1"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0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72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0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00" dirty="0" smtClean="0">
                <a:solidFill>
                  <a:srgbClr val="FFFFFF"/>
                </a:solidFill>
                <a:latin typeface="Arial"/>
                <a:cs typeface="Arial"/>
              </a:rPr>
              <a:t>   |   </a:t>
            </a:r>
            <a:fld id="{D43A6F16-D3CF-4F46-B6D9-B3CAB1B87938}" type="slidenum">
              <a:rPr lang="en-US" sz="13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en-US" sz="13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3083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112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500" b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US" sz="3500" b="1" dirty="0" smtClean="0">
                <a:latin typeface="Arial"/>
                <a:cs typeface="Arial"/>
              </a:rPr>
              <a:t>Name of an Agenda Item</a:t>
            </a:r>
          </a:p>
          <a:p>
            <a:r>
              <a:rPr lang="en-US" sz="3500" dirty="0" smtClean="0">
                <a:latin typeface="Arial"/>
                <a:cs typeface="Arial"/>
              </a:rPr>
              <a:t>Section Divider</a:t>
            </a:r>
            <a:endParaRPr lang="en-US" sz="3500" dirty="0">
              <a:latin typeface="Arial"/>
              <a:cs typeface="Arial"/>
            </a:endParaRP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3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9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500" b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US" sz="3500" b="1" dirty="0" smtClean="0">
                <a:latin typeface="Arial"/>
                <a:cs typeface="Arial"/>
              </a:rPr>
              <a:t>Name of an Agenda Item</a:t>
            </a:r>
          </a:p>
          <a:p>
            <a:r>
              <a:rPr lang="en-US" sz="3500" dirty="0" smtClean="0">
                <a:latin typeface="Arial"/>
                <a:cs typeface="Arial"/>
              </a:rPr>
              <a:t>Section Divider</a:t>
            </a:r>
            <a:endParaRPr lang="en-US" sz="3500" dirty="0">
              <a:latin typeface="Arial"/>
              <a:cs typeface="Arial"/>
            </a:endParaRPr>
          </a:p>
        </p:txBody>
      </p:sp>
      <p:pic>
        <p:nvPicPr>
          <p:cNvPr id="4" name="Picture 3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0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500" b="0" i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US" sz="3500" b="1" dirty="0" smtClean="0">
                <a:latin typeface="Arial"/>
                <a:cs typeface="Arial"/>
              </a:rPr>
              <a:t>Name of an Agenda Item</a:t>
            </a:r>
          </a:p>
          <a:p>
            <a:r>
              <a:rPr lang="en-US" sz="3500" dirty="0" smtClean="0">
                <a:latin typeface="Arial"/>
                <a:cs typeface="Arial"/>
              </a:rPr>
              <a:t>Section Divider</a:t>
            </a:r>
            <a:endParaRPr lang="en-US" sz="3500" dirty="0">
              <a:latin typeface="Arial"/>
              <a:cs typeface="Arial"/>
            </a:endParaRP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3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7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64" r:id="rId4"/>
    <p:sldLayoutId id="2147483655" r:id="rId5"/>
    <p:sldLayoutId id="2147483663" r:id="rId6"/>
    <p:sldLayoutId id="2147483662" r:id="rId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ann.org/resources/pages/implementation-guidelines-2012-02-25-e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dngwg@icann.or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community.icann.org/display/IDN/IDN+implementation+Guideline" TargetMode="External"/><Relationship Id="rId5" Type="http://schemas.openxmlformats.org/officeDocument/2006/relationships/hyperlink" Target="https://www.icann.org/resources/pages/implementation-guidelines-2012-02-25-en" TargetMode="External"/><Relationship Id="rId4" Type="http://schemas.openxmlformats.org/officeDocument/2006/relationships/hyperlink" Target="mailto:IDNProgram@icann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69913" y="2377590"/>
            <a:ext cx="7450367" cy="1728788"/>
          </a:xfrm>
        </p:spPr>
        <p:txBody>
          <a:bodyPr/>
          <a:lstStyle/>
          <a:p>
            <a:r>
              <a:rPr lang="en-US" sz="3500" b="1" dirty="0" smtClean="0">
                <a:latin typeface="Arial"/>
                <a:cs typeface="Arial"/>
              </a:rPr>
              <a:t>IDN Implementation Guidelines</a:t>
            </a:r>
          </a:p>
        </p:txBody>
      </p:sp>
    </p:spTree>
    <p:extLst>
      <p:ext uri="{BB962C8B-B14F-4D97-AF65-F5344CB8AC3E}">
        <p14:creationId xmlns:p14="http://schemas.microsoft.com/office/powerpoint/2010/main" val="359913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350124" y="1299014"/>
            <a:ext cx="2539800" cy="2175252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48738" y="1299014"/>
            <a:ext cx="2539800" cy="2175252"/>
          </a:xfrm>
          <a:prstGeom prst="rect">
            <a:avLst/>
          </a:prstGeom>
          <a:solidFill>
            <a:schemeClr val="accent4">
              <a:alpha val="63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50124" y="1299014"/>
            <a:ext cx="2539800" cy="87588"/>
          </a:xfrm>
          <a:prstGeom prst="rect">
            <a:avLst/>
          </a:prstGeom>
          <a:solidFill>
            <a:srgbClr val="145357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48738" y="1299014"/>
            <a:ext cx="2539800" cy="87588"/>
          </a:xfrm>
          <a:prstGeom prst="rect">
            <a:avLst/>
          </a:prstGeom>
          <a:solidFill>
            <a:srgbClr val="EA90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4367741" y="1501265"/>
            <a:ext cx="498944" cy="498944"/>
          </a:xfrm>
          <a:prstGeom prst="ellipse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7074908" y="1501265"/>
            <a:ext cx="498944" cy="498944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1511" y="1299014"/>
            <a:ext cx="2539800" cy="2175252"/>
          </a:xfrm>
          <a:prstGeom prst="rect">
            <a:avLst/>
          </a:prstGeom>
          <a:solidFill>
            <a:schemeClr val="accent1">
              <a:alpha val="72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1511" y="1299014"/>
            <a:ext cx="2539800" cy="875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3" name="Oval 2"/>
          <p:cNvSpPr/>
          <p:nvPr/>
        </p:nvSpPr>
        <p:spPr>
          <a:xfrm>
            <a:off x="1666927" y="1510650"/>
            <a:ext cx="498944" cy="498944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86759" y="1982152"/>
            <a:ext cx="2080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Background and Purpose</a:t>
            </a:r>
            <a:endParaRPr lang="en-US" sz="16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79874" y="1982152"/>
            <a:ext cx="2080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IDNGWG members</a:t>
            </a:r>
            <a:endParaRPr lang="en-US" sz="16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83988" y="1982152"/>
            <a:ext cx="2080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Current Topics being </a:t>
            </a: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onsidered</a:t>
            </a:r>
            <a:endParaRPr lang="en-US" sz="16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1511" y="1519144"/>
            <a:ext cx="25398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lang="en-US" sz="23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50124" y="1508195"/>
            <a:ext cx="25398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lang="en-US" sz="23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48738" y="1508195"/>
            <a:ext cx="25398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lang="en-US" sz="23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3000" dirty="0" smtClean="0">
                <a:latin typeface="Arial"/>
                <a:cs typeface="Arial"/>
              </a:rPr>
              <a:t>IDN Guidelines WG Presentation Overview </a:t>
            </a:r>
            <a:endParaRPr lang="en-US" sz="3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258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02699"/>
            <a:ext cx="8103072" cy="5121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1900" dirty="0" smtClean="0">
                <a:solidFill>
                  <a:srgbClr val="0C1F24"/>
                </a:solidFill>
                <a:latin typeface="Arial"/>
                <a:cs typeface="Arial"/>
              </a:rPr>
              <a:t>Purpose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1900" dirty="0" smtClean="0">
                <a:solidFill>
                  <a:srgbClr val="0C1F24"/>
                </a:solidFill>
                <a:latin typeface="Arial"/>
                <a:cs typeface="Arial"/>
              </a:rPr>
              <a:t>Guidelines for IDN registration policies and practices at the second level</a:t>
            </a:r>
            <a:endParaRPr lang="en-US" sz="1900" dirty="0">
              <a:solidFill>
                <a:srgbClr val="0C1F24"/>
              </a:solidFill>
              <a:latin typeface="Arial"/>
              <a:cs typeface="Arial"/>
            </a:endParaRP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1900" dirty="0">
                <a:solidFill>
                  <a:srgbClr val="0C1F24"/>
                </a:solidFill>
                <a:latin typeface="Arial"/>
                <a:cs typeface="Arial"/>
              </a:rPr>
              <a:t>Designed to address end-user concerns, e.g. minimize user </a:t>
            </a:r>
            <a:r>
              <a:rPr lang="en-US" sz="1900" dirty="0" smtClean="0">
                <a:solidFill>
                  <a:srgbClr val="0C1F24"/>
                </a:solidFill>
                <a:latin typeface="Arial"/>
                <a:cs typeface="Arial"/>
              </a:rPr>
              <a:t>confusion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1900" dirty="0">
              <a:solidFill>
                <a:srgbClr val="0C1F24"/>
              </a:solidFill>
              <a:latin typeface="Arial"/>
              <a:cs typeface="Arial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1900" dirty="0" smtClean="0">
                <a:solidFill>
                  <a:srgbClr val="0C1F24"/>
                </a:solidFill>
                <a:latin typeface="Arial"/>
                <a:cs typeface="Arial"/>
              </a:rPr>
              <a:t>Relevance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1900" dirty="0" smtClean="0">
                <a:solidFill>
                  <a:srgbClr val="0C1F24"/>
                </a:solidFill>
                <a:latin typeface="Arial"/>
                <a:cs typeface="Arial"/>
              </a:rPr>
              <a:t>Contractually binding for Registrars and Registries offering new gTLDs</a:t>
            </a:r>
            <a:endParaRPr lang="en-US" sz="1900" dirty="0">
              <a:solidFill>
                <a:srgbClr val="0C1F24"/>
              </a:solidFill>
              <a:latin typeface="Arial"/>
              <a:cs typeface="Arial"/>
            </a:endParaRP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1900" dirty="0" smtClean="0">
                <a:solidFill>
                  <a:srgbClr val="0C1F24"/>
                </a:solidFill>
                <a:latin typeface="Arial"/>
                <a:cs typeface="Arial"/>
              </a:rPr>
              <a:t>Recommended for IDN ccTLDs</a:t>
            </a:r>
            <a:endParaRPr lang="en-US" sz="1900" dirty="0">
              <a:solidFill>
                <a:srgbClr val="0C1F24"/>
              </a:solidFill>
              <a:latin typeface="Arial"/>
              <a:cs typeface="Arial"/>
            </a:endParaRPr>
          </a:p>
          <a:p>
            <a:pPr>
              <a:buSzPct val="75000"/>
            </a:pPr>
            <a:r>
              <a:rPr lang="en-US" sz="1900" dirty="0">
                <a:solidFill>
                  <a:srgbClr val="0C1F24"/>
                </a:solidFill>
                <a:latin typeface="Arial"/>
                <a:cs typeface="Arial"/>
              </a:rPr>
              <a:t> 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1900" dirty="0" smtClean="0">
                <a:solidFill>
                  <a:srgbClr val="0C1F24"/>
                </a:solidFill>
                <a:latin typeface="Arial"/>
                <a:cs typeface="Arial"/>
              </a:rPr>
              <a:t>Status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1900" dirty="0" smtClean="0">
                <a:solidFill>
                  <a:srgbClr val="0C1F24"/>
                </a:solidFill>
                <a:latin typeface="Arial"/>
                <a:cs typeface="Arial"/>
              </a:rPr>
              <a:t>GNSO community requested for updating the Guidelines </a:t>
            </a:r>
          </a:p>
          <a:p>
            <a:pPr marL="1257300" lvl="2" indent="-342900">
              <a:lnSpc>
                <a:spcPct val="120000"/>
              </a:lnSpc>
              <a:buSzPct val="75000"/>
              <a:buFont typeface="Wingdings" charset="2"/>
              <a:buChar char=""/>
            </a:pPr>
            <a:r>
              <a:rPr lang="en-US" sz="1900" dirty="0" smtClean="0">
                <a:solidFill>
                  <a:srgbClr val="0C1F24"/>
                </a:solidFill>
                <a:latin typeface="Arial"/>
                <a:cs typeface="Arial"/>
              </a:rPr>
              <a:t>Previous version (</a:t>
            </a:r>
            <a:r>
              <a:rPr lang="en-US" sz="1900" dirty="0" smtClean="0">
                <a:solidFill>
                  <a:srgbClr val="0C1F24"/>
                </a:solidFill>
                <a:latin typeface="Arial"/>
                <a:cs typeface="Arial"/>
                <a:hlinkClick r:id="rId3"/>
              </a:rPr>
              <a:t>3.0</a:t>
            </a:r>
            <a:r>
              <a:rPr lang="en-US" sz="1900" dirty="0" smtClean="0">
                <a:solidFill>
                  <a:srgbClr val="0C1F24"/>
                </a:solidFill>
                <a:latin typeface="Arial"/>
                <a:cs typeface="Arial"/>
              </a:rPr>
              <a:t>) updated in 2011 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1900" dirty="0">
                <a:solidFill>
                  <a:srgbClr val="0C1F24"/>
                </a:solidFill>
                <a:latin typeface="Arial"/>
                <a:cs typeface="Arial"/>
              </a:rPr>
              <a:t>Currently being reviewed and </a:t>
            </a:r>
            <a:r>
              <a:rPr lang="en-US" sz="1900" dirty="0" smtClean="0">
                <a:solidFill>
                  <a:srgbClr val="0C1F24"/>
                </a:solidFill>
                <a:latin typeface="Arial"/>
                <a:cs typeface="Arial"/>
              </a:rPr>
              <a:t>updated by IDNWG</a:t>
            </a:r>
            <a:endParaRPr lang="en-US" sz="1900" dirty="0">
              <a:solidFill>
                <a:srgbClr val="0C1F24"/>
              </a:solidFill>
              <a:latin typeface="Arial"/>
              <a:cs typeface="Arial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1900" dirty="0" smtClean="0">
              <a:solidFill>
                <a:srgbClr val="0C1F24"/>
              </a:solidFill>
              <a:latin typeface="Arial"/>
              <a:cs typeface="Arial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1900" dirty="0">
              <a:solidFill>
                <a:srgbClr val="0C1F24"/>
              </a:solidFill>
              <a:latin typeface="Arial"/>
              <a:cs typeface="Arial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Background and </a:t>
            </a:r>
            <a:r>
              <a:rPr lang="en-US" sz="3000" dirty="0" smtClean="0">
                <a:latin typeface="Arial"/>
                <a:cs typeface="Arial"/>
              </a:rPr>
              <a:t>Purpose</a:t>
            </a:r>
            <a:endParaRPr lang="en-US" sz="3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196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IDN Guidelines WG Members</a:t>
            </a:r>
            <a:endParaRPr lang="en-US" sz="3000" dirty="0">
              <a:latin typeface="Arial"/>
              <a:cs typeface="Arial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207337"/>
              </p:ext>
            </p:extLst>
          </p:nvPr>
        </p:nvGraphicFramePr>
        <p:xfrm>
          <a:off x="429656" y="787061"/>
          <a:ext cx="8130449" cy="5355027"/>
        </p:xfrm>
        <a:graphic>
          <a:graphicData uri="http://schemas.openxmlformats.org/drawingml/2006/table">
            <a:tbl>
              <a:tblPr/>
              <a:tblGrid>
                <a:gridCol w="483284"/>
                <a:gridCol w="4386173"/>
                <a:gridCol w="1916935"/>
                <a:gridCol w="1344057"/>
              </a:tblGrid>
              <a:tr h="3553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>
                          <a:solidFill>
                            <a:srgbClr val="333333"/>
                          </a:solidFill>
                          <a:effectLst/>
                        </a:rPr>
                        <a:t> </a:t>
                      </a:r>
                    </a:p>
                  </a:txBody>
                  <a:tcPr marL="45345" marR="68018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>
                          <a:solidFill>
                            <a:srgbClr val="333333"/>
                          </a:solidFill>
                          <a:effectLst/>
                        </a:rPr>
                        <a:t>Name</a:t>
                      </a:r>
                    </a:p>
                  </a:txBody>
                  <a:tcPr marL="45345" marR="68018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>
                          <a:solidFill>
                            <a:srgbClr val="333333"/>
                          </a:solidFill>
                          <a:effectLst/>
                        </a:rPr>
                        <a:t>Organization</a:t>
                      </a:r>
                    </a:p>
                  </a:txBody>
                  <a:tcPr marL="45345" marR="68018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>
                          <a:solidFill>
                            <a:srgbClr val="333333"/>
                          </a:solidFill>
                          <a:effectLst/>
                        </a:rPr>
                        <a:t>Sponsoring Organization</a:t>
                      </a:r>
                    </a:p>
                  </a:txBody>
                  <a:tcPr marL="45345" marR="68018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110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1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Satish Babu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ISOC-TRV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>
                          <a:effectLst/>
                        </a:rPr>
                        <a:t>ALAC</a:t>
                      </a:r>
                      <a:endParaRPr lang="en-US" sz="180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3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2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Wael Nasr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TLDVILLA LLC 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>
                          <a:effectLst/>
                        </a:rPr>
                        <a:t>ALAC</a:t>
                      </a:r>
                      <a:endParaRPr lang="en-US" sz="180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10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3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Mats Dufberg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>
                          <a:effectLst/>
                        </a:rPr>
                        <a:t>ccNSO</a:t>
                      </a:r>
                      <a:endParaRPr lang="en-US" sz="18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810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4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Pablo Rodríguez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Puerto Rico </a:t>
                      </a:r>
                      <a:r>
                        <a:rPr lang="en-US" sz="1800" dirty="0" smtClean="0">
                          <a:effectLst/>
                        </a:rPr>
                        <a:t>TLD</a:t>
                      </a:r>
                      <a:endParaRPr lang="en-US" sz="18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>
                          <a:effectLst/>
                        </a:rPr>
                        <a:t>ccNSO</a:t>
                      </a:r>
                      <a:endParaRPr lang="en-US" sz="18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0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5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Edmon Chung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>
                          <a:effectLst/>
                        </a:rPr>
                        <a:t>GNSO</a:t>
                      </a:r>
                      <a:endParaRPr lang="en-US" sz="18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53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6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Christian Dawson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>
                          <a:effectLst/>
                        </a:rPr>
                        <a:t>GNSO</a:t>
                      </a:r>
                      <a:endParaRPr lang="en-US" sz="18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96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7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Chris Dillon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University College London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>
                          <a:effectLst/>
                        </a:rPr>
                        <a:t>GNSO</a:t>
                      </a:r>
                      <a:endParaRPr lang="en-US" sz="180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3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8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Kal Feher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AusRegistry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>
                          <a:effectLst/>
                        </a:rPr>
                        <a:t>GNSO</a:t>
                      </a:r>
                      <a:endParaRPr lang="en-US" sz="18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96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9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Dennis Tan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Verisign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>
                          <a:effectLst/>
                        </a:rPr>
                        <a:t>GNSO</a:t>
                      </a:r>
                      <a:endParaRPr lang="en-US" sz="18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96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10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Jian Zhang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KNET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>
                          <a:effectLst/>
                        </a:rPr>
                        <a:t>GNSO</a:t>
                      </a:r>
                      <a:endParaRPr lang="en-US" sz="18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0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11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Ram Mohan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err="1" smtClean="0">
                          <a:effectLst/>
                        </a:rPr>
                        <a:t>Afilias</a:t>
                      </a:r>
                      <a:endParaRPr lang="en-US" sz="18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>
                          <a:effectLst/>
                        </a:rPr>
                        <a:t>SSAC</a:t>
                      </a:r>
                      <a:endParaRPr lang="en-US" sz="18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591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12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Patrik </a:t>
                      </a:r>
                      <a:r>
                        <a:rPr lang="en-US" sz="1800" dirty="0" smtClean="0">
                          <a:effectLst/>
                        </a:rPr>
                        <a:t>Fältström (</a:t>
                      </a:r>
                      <a:r>
                        <a:rPr lang="en-US" sz="1800" dirty="0">
                          <a:effectLst/>
                        </a:rPr>
                        <a:t>will only review work)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>
                          <a:effectLst/>
                        </a:rPr>
                        <a:t>SSAC</a:t>
                      </a:r>
                      <a:endParaRPr lang="en-US" sz="18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52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3000" dirty="0" smtClean="0">
                <a:latin typeface="Arial"/>
                <a:cs typeface="Arial"/>
              </a:rPr>
              <a:t>Topics being Considered </a:t>
            </a:r>
            <a:endParaRPr lang="en-US" sz="3000" dirty="0">
              <a:latin typeface="Arial"/>
              <a:cs typeface="Arial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510241"/>
              </p:ext>
            </p:extLst>
          </p:nvPr>
        </p:nvGraphicFramePr>
        <p:xfrm>
          <a:off x="259317" y="890071"/>
          <a:ext cx="8510109" cy="49939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111"/>
                <a:gridCol w="7004915"/>
                <a:gridCol w="1182083"/>
              </a:tblGrid>
              <a:tr h="11346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>
                          <a:effectLst/>
                        </a:rPr>
                        <a:t>Topic</a:t>
                      </a:r>
                      <a:endParaRPr lang="en-US" sz="20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IDNGWG </a:t>
                      </a:r>
                      <a:r>
                        <a:rPr lang="en-US" sz="2000" dirty="0">
                          <a:effectLst/>
                        </a:rPr>
                        <a:t>current position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5749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effectLst/>
                        </a:rPr>
                        <a:t>Transition and Terminology.  </a:t>
                      </a:r>
                      <a:r>
                        <a:rPr lang="en-US" sz="2000" u="none" dirty="0">
                          <a:effectLst/>
                        </a:rPr>
                        <a:t>IDNA2008 </a:t>
                      </a:r>
                      <a:r>
                        <a:rPr lang="en-US" sz="2000" u="none" dirty="0" smtClean="0">
                          <a:effectLst/>
                        </a:rPr>
                        <a:t>adopted;</a:t>
                      </a:r>
                      <a:r>
                        <a:rPr lang="en-US" sz="2000" u="none" baseline="0" dirty="0" smtClean="0">
                          <a:effectLst/>
                        </a:rPr>
                        <a:t> </a:t>
                      </a:r>
                      <a:r>
                        <a:rPr lang="en-US" sz="2000" u="none" dirty="0" smtClean="0">
                          <a:effectLst/>
                        </a:rPr>
                        <a:t>address </a:t>
                      </a:r>
                      <a:r>
                        <a:rPr lang="en-US" sz="2000" u="none" dirty="0">
                          <a:effectLst/>
                        </a:rPr>
                        <a:t>any residual </a:t>
                      </a:r>
                      <a:r>
                        <a:rPr lang="en-US" sz="2000" u="none" dirty="0" smtClean="0">
                          <a:effectLst/>
                        </a:rPr>
                        <a:t>IDNA2003issues.  Identify </a:t>
                      </a:r>
                      <a:r>
                        <a:rPr lang="en-US" sz="2000" u="none" dirty="0">
                          <a:effectLst/>
                        </a:rPr>
                        <a:t>terminology </a:t>
                      </a:r>
                      <a:r>
                        <a:rPr lang="en-US" sz="2000" u="none" dirty="0" smtClean="0">
                          <a:effectLst/>
                        </a:rPr>
                        <a:t>through Label </a:t>
                      </a:r>
                      <a:r>
                        <a:rPr lang="en-US" sz="2000" u="none" dirty="0">
                          <a:effectLst/>
                        </a:rPr>
                        <a:t>Generation Rules, relevant RFCs and additional IDN work at </a:t>
                      </a:r>
                      <a:r>
                        <a:rPr lang="en-US" sz="2000" u="none" dirty="0" smtClean="0">
                          <a:effectLst/>
                        </a:rPr>
                        <a:t>ICANN</a:t>
                      </a:r>
                      <a:endParaRPr lang="en-US" sz="20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Relevant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797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effectLst/>
                        </a:rPr>
                        <a:t>Format of Language Tables. </a:t>
                      </a:r>
                      <a:r>
                        <a:rPr lang="en-US" sz="2000" b="0" u="none" dirty="0" smtClean="0">
                          <a:effectLst/>
                        </a:rPr>
                        <a:t>F</a:t>
                      </a:r>
                      <a:r>
                        <a:rPr lang="en-US" sz="2000" u="none" dirty="0" smtClean="0">
                          <a:effectLst/>
                        </a:rPr>
                        <a:t>ormal </a:t>
                      </a:r>
                      <a:r>
                        <a:rPr lang="en-US" sz="2000" u="none" dirty="0">
                          <a:effectLst/>
                        </a:rPr>
                        <a:t>machine readable </a:t>
                      </a:r>
                      <a:r>
                        <a:rPr lang="en-US" sz="2000" u="none" dirty="0" smtClean="0">
                          <a:effectLst/>
                        </a:rPr>
                        <a:t>format Label </a:t>
                      </a:r>
                      <a:r>
                        <a:rPr lang="en-US" sz="2000" u="none" dirty="0">
                          <a:effectLst/>
                        </a:rPr>
                        <a:t>Generation Rules </a:t>
                      </a:r>
                      <a:r>
                        <a:rPr lang="en-US" sz="2000" u="none">
                          <a:effectLst/>
                        </a:rPr>
                        <a:t>or </a:t>
                      </a:r>
                      <a:r>
                        <a:rPr lang="en-US" sz="2000" u="none" smtClean="0">
                          <a:effectLst/>
                        </a:rPr>
                        <a:t>LGR</a:t>
                      </a:r>
                      <a:endParaRPr lang="en-US" sz="20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Relevant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0668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effectLst/>
                        </a:rPr>
                        <a:t>Consistency of Language Tables. </a:t>
                      </a:r>
                      <a:r>
                        <a:rPr lang="en-US" sz="2000" b="0" u="none" dirty="0" smtClean="0">
                          <a:effectLst/>
                        </a:rPr>
                        <a:t>C</a:t>
                      </a:r>
                      <a:r>
                        <a:rPr lang="en-US" sz="2000" u="none" dirty="0" smtClean="0">
                          <a:effectLst/>
                        </a:rPr>
                        <a:t>ontent more </a:t>
                      </a:r>
                      <a:r>
                        <a:rPr lang="en-US" sz="2000" u="none" dirty="0">
                          <a:effectLst/>
                        </a:rPr>
                        <a:t>consistent across registries and across levels for predictable user </a:t>
                      </a:r>
                      <a:r>
                        <a:rPr lang="en-US" sz="2000" u="none" dirty="0" smtClean="0">
                          <a:effectLst/>
                        </a:rPr>
                        <a:t>experience,</a:t>
                      </a:r>
                      <a:r>
                        <a:rPr lang="en-US" sz="2000" u="none" baseline="0" dirty="0" smtClean="0">
                          <a:effectLst/>
                        </a:rPr>
                        <a:t> b</a:t>
                      </a:r>
                      <a:r>
                        <a:rPr lang="en-US" sz="2000" u="none" dirty="0" smtClean="0">
                          <a:effectLst/>
                        </a:rPr>
                        <a:t>y </a:t>
                      </a:r>
                      <a:r>
                        <a:rPr lang="en-US" sz="2000" u="none" dirty="0">
                          <a:effectLst/>
                        </a:rPr>
                        <a:t>sharing the LGRs </a:t>
                      </a:r>
                      <a:r>
                        <a:rPr lang="en-US" sz="2000" u="none" dirty="0" smtClean="0">
                          <a:effectLst/>
                        </a:rPr>
                        <a:t>and </a:t>
                      </a:r>
                      <a:r>
                        <a:rPr lang="en-US" sz="2000" u="none" dirty="0">
                          <a:effectLst/>
                        </a:rPr>
                        <a:t>considering other relevant </a:t>
                      </a:r>
                      <a:r>
                        <a:rPr lang="en-US" sz="2000" u="none" dirty="0" smtClean="0">
                          <a:effectLst/>
                        </a:rPr>
                        <a:t>work</a:t>
                      </a:r>
                      <a:endParaRPr lang="en-US" sz="20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Relevant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40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3000" dirty="0" smtClean="0">
                <a:latin typeface="Arial"/>
                <a:cs typeface="Arial"/>
              </a:rPr>
              <a:t>Topics being Considered </a:t>
            </a:r>
            <a:endParaRPr lang="en-US" sz="3000" dirty="0">
              <a:latin typeface="Arial"/>
              <a:cs typeface="Arial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97218"/>
              </p:ext>
            </p:extLst>
          </p:nvPr>
        </p:nvGraphicFramePr>
        <p:xfrm>
          <a:off x="293919" y="950790"/>
          <a:ext cx="8534394" cy="4840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032"/>
                <a:gridCol w="7002049"/>
                <a:gridCol w="1208313"/>
              </a:tblGrid>
              <a:tr h="11672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612" marR="61612" marT="0" marB="0" anchor="ctr"/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>
                          <a:effectLst/>
                        </a:rPr>
                        <a:t>Topic</a:t>
                      </a:r>
                      <a:endParaRPr lang="en-US" sz="20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612" marR="616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IDNGWG </a:t>
                      </a:r>
                      <a:r>
                        <a:rPr lang="en-US" sz="2000" dirty="0">
                          <a:effectLst/>
                        </a:rPr>
                        <a:t>current position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612" marR="61612" marT="0" marB="0" anchor="ctr"/>
                </a:tc>
              </a:tr>
              <a:tr h="12238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612" marR="6161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effectLst/>
                        </a:rPr>
                        <a:t>IDN Variants</a:t>
                      </a:r>
                      <a:r>
                        <a:rPr lang="en-US" sz="2000" b="1" u="none" dirty="0">
                          <a:effectLst/>
                        </a:rPr>
                        <a:t>.  </a:t>
                      </a:r>
                      <a:r>
                        <a:rPr lang="en-US" sz="2000" u="none" dirty="0">
                          <a:effectLst/>
                        </a:rPr>
                        <a:t>Nomenclature, states of variants and </a:t>
                      </a:r>
                      <a:r>
                        <a:rPr lang="en-US" sz="2000" u="none" dirty="0" smtClean="0">
                          <a:effectLst/>
                        </a:rPr>
                        <a:t>management process;  </a:t>
                      </a:r>
                      <a:r>
                        <a:rPr lang="en-US" sz="2000" u="none" dirty="0">
                          <a:effectLst/>
                        </a:rPr>
                        <a:t>Relevant policies, e.g. ownership, automatic activation, ceiling value, choice between variants, etc. </a:t>
                      </a:r>
                      <a:endParaRPr lang="en-US" sz="20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612" marR="6161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>
                          <a:effectLst/>
                        </a:rPr>
                        <a:t>Guidance at high level </a:t>
                      </a:r>
                      <a:endParaRPr lang="en-US" sz="2000" u="non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612" marR="61612" marT="0" marB="0" anchor="ctr"/>
                </a:tc>
              </a:tr>
              <a:tr h="15563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612" marR="61612" marT="0" marB="0"/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effectLst/>
                        </a:rPr>
                        <a:t>Similarity and Confusability of Labels. </a:t>
                      </a:r>
                      <a:r>
                        <a:rPr lang="en-US" sz="2000" b="0" u="none" dirty="0" smtClean="0">
                          <a:effectLst/>
                        </a:rPr>
                        <a:t>C</a:t>
                      </a:r>
                      <a:r>
                        <a:rPr lang="en-US" sz="2000" u="none" dirty="0" smtClean="0">
                          <a:effectLst/>
                        </a:rPr>
                        <a:t>onfusability at second </a:t>
                      </a:r>
                      <a:r>
                        <a:rPr lang="en-US" sz="2000" u="none" dirty="0">
                          <a:effectLst/>
                        </a:rPr>
                        <a:t>level, arising from homoglyphs, cross-script homoglyphs, </a:t>
                      </a:r>
                      <a:r>
                        <a:rPr lang="en-US" sz="2000" u="none" dirty="0" smtClean="0">
                          <a:effectLst/>
                        </a:rPr>
                        <a:t>relevance </a:t>
                      </a:r>
                      <a:r>
                        <a:rPr lang="en-US" sz="2000" u="none" dirty="0">
                          <a:effectLst/>
                        </a:rPr>
                        <a:t>of upper case, script mixing and other (e.g. semantic) </a:t>
                      </a:r>
                      <a:r>
                        <a:rPr lang="en-US" sz="2000" u="none" dirty="0" smtClean="0">
                          <a:effectLst/>
                        </a:rPr>
                        <a:t>mechanisms</a:t>
                      </a:r>
                      <a:endParaRPr lang="en-US" sz="20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612" marR="6161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>
                          <a:effectLst/>
                        </a:rPr>
                        <a:t>Guidance at high level</a:t>
                      </a:r>
                      <a:endParaRPr lang="en-US" sz="20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612" marR="61612" marT="0" marB="0" anchor="ctr"/>
                </a:tc>
              </a:tr>
              <a:tr h="8929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612" marR="6161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effectLst/>
                        </a:rPr>
                        <a:t>Registration Data.</a:t>
                      </a:r>
                      <a:r>
                        <a:rPr lang="en-US" sz="2000" b="1" u="none" dirty="0">
                          <a:effectLst/>
                        </a:rPr>
                        <a:t>  </a:t>
                      </a:r>
                      <a:r>
                        <a:rPr lang="en-US" sz="2000" u="none" dirty="0" smtClean="0">
                          <a:effectLst/>
                        </a:rPr>
                        <a:t>Represent </a:t>
                      </a:r>
                      <a:r>
                        <a:rPr lang="en-US" sz="2000" u="none" dirty="0">
                          <a:effectLst/>
                        </a:rPr>
                        <a:t>and manage registration data </a:t>
                      </a:r>
                      <a:r>
                        <a:rPr lang="en-US" sz="2000" u="none" dirty="0" smtClean="0">
                          <a:effectLst/>
                        </a:rPr>
                        <a:t>for </a:t>
                      </a:r>
                      <a:r>
                        <a:rPr lang="en-US" sz="2000" u="none" dirty="0">
                          <a:effectLst/>
                        </a:rPr>
                        <a:t>variants of </a:t>
                      </a:r>
                      <a:r>
                        <a:rPr lang="en-US" sz="2000" u="none" dirty="0" smtClean="0">
                          <a:effectLst/>
                        </a:rPr>
                        <a:t>IDNs</a:t>
                      </a:r>
                      <a:endParaRPr lang="en-US" sz="20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612" marR="6161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>
                          <a:effectLst/>
                        </a:rPr>
                        <a:t>Not Relevant</a:t>
                      </a:r>
                      <a:endParaRPr lang="en-US" sz="20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612" marR="6161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65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02699"/>
            <a:ext cx="81030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1900" dirty="0" smtClean="0">
                <a:solidFill>
                  <a:srgbClr val="0C1F24"/>
                </a:solidFill>
                <a:latin typeface="Arial"/>
                <a:cs typeface="Arial"/>
              </a:rPr>
              <a:t>Face to face </a:t>
            </a:r>
            <a:r>
              <a:rPr lang="en-US" sz="1900" dirty="0" smtClean="0">
                <a:solidFill>
                  <a:srgbClr val="0C1F24"/>
                </a:solidFill>
                <a:latin typeface="Arial"/>
                <a:cs typeface="Arial"/>
              </a:rPr>
              <a:t>meeting during </a:t>
            </a:r>
            <a:r>
              <a:rPr lang="en-US" sz="1900" dirty="0" smtClean="0">
                <a:solidFill>
                  <a:srgbClr val="0C1F24"/>
                </a:solidFill>
                <a:latin typeface="Arial"/>
                <a:cs typeface="Arial"/>
              </a:rPr>
              <a:t>ICANN 55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1900" dirty="0" smtClean="0">
              <a:solidFill>
                <a:srgbClr val="0C1F24"/>
              </a:solidFill>
              <a:latin typeface="Arial"/>
              <a:cs typeface="Arial"/>
            </a:endParaRP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000" b="1" dirty="0" smtClean="0"/>
              <a:t>Date</a:t>
            </a:r>
            <a:r>
              <a:rPr lang="en-US" sz="2000" b="1" dirty="0"/>
              <a:t>: </a:t>
            </a:r>
            <a:r>
              <a:rPr lang="en-US" sz="2000" dirty="0" smtClean="0"/>
              <a:t>Wed</a:t>
            </a:r>
            <a:r>
              <a:rPr lang="en-US" sz="2000" dirty="0"/>
              <a:t>, 9 March 2016 - 17:15 to 18:30 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000" b="1" dirty="0" smtClean="0"/>
              <a:t>Room</a:t>
            </a:r>
            <a:r>
              <a:rPr lang="en-US" sz="2000" b="1" dirty="0"/>
              <a:t>: </a:t>
            </a:r>
            <a:r>
              <a:rPr lang="en-US" sz="2000" dirty="0" err="1" smtClean="0"/>
              <a:t>Ametyste</a:t>
            </a:r>
            <a:endParaRPr lang="en-US" sz="2000" dirty="0"/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1900" dirty="0">
              <a:solidFill>
                <a:srgbClr val="0C1F24"/>
              </a:solidFill>
              <a:latin typeface="Arial"/>
              <a:cs typeface="Arial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1900" dirty="0" smtClean="0">
                <a:solidFill>
                  <a:srgbClr val="0C1F24"/>
                </a:solidFill>
                <a:latin typeface="Arial"/>
                <a:cs typeface="Arial"/>
              </a:rPr>
              <a:t> Email us at: </a:t>
            </a:r>
            <a:r>
              <a:rPr lang="en-US" sz="1900" dirty="0" smtClean="0">
                <a:solidFill>
                  <a:srgbClr val="0C1F24"/>
                </a:solidFill>
                <a:latin typeface="Arial"/>
                <a:cs typeface="Arial"/>
                <a:hlinkClick r:id="rId3"/>
              </a:rPr>
              <a:t>idngwg@icann.org</a:t>
            </a:r>
            <a:r>
              <a:rPr lang="en-US" sz="1900" dirty="0" smtClean="0">
                <a:solidFill>
                  <a:srgbClr val="0C1F24"/>
                </a:solidFill>
                <a:latin typeface="Arial"/>
                <a:cs typeface="Arial"/>
              </a:rPr>
              <a:t> or </a:t>
            </a:r>
            <a:r>
              <a:rPr lang="en-US" sz="1900" dirty="0" smtClean="0">
                <a:solidFill>
                  <a:srgbClr val="0C1F24"/>
                </a:solidFill>
                <a:latin typeface="Arial"/>
                <a:cs typeface="Arial"/>
                <a:hlinkClick r:id="rId4"/>
              </a:rPr>
              <a:t>IDNProgram@icann.org</a:t>
            </a:r>
            <a:endParaRPr lang="en-US" sz="1900" dirty="0" smtClean="0">
              <a:solidFill>
                <a:srgbClr val="0C1F24"/>
              </a:solidFill>
              <a:latin typeface="Arial"/>
              <a:cs typeface="Arial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1900" dirty="0">
              <a:solidFill>
                <a:srgbClr val="0C1F24"/>
              </a:solidFill>
              <a:latin typeface="Arial"/>
              <a:cs typeface="Arial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1900" dirty="0">
                <a:solidFill>
                  <a:srgbClr val="0C1F24"/>
                </a:solidFill>
                <a:latin typeface="Arial"/>
                <a:cs typeface="Arial"/>
              </a:rPr>
              <a:t>Visit us at: </a:t>
            </a:r>
            <a:endParaRPr lang="en-US" sz="1900" dirty="0" smtClean="0">
              <a:solidFill>
                <a:srgbClr val="0C1F24"/>
              </a:solidFill>
              <a:latin typeface="Arial"/>
              <a:cs typeface="Arial"/>
            </a:endParaRP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1900" dirty="0" smtClean="0">
                <a:solidFill>
                  <a:srgbClr val="0C1F24"/>
                </a:solidFill>
                <a:latin typeface="Arial"/>
                <a:cs typeface="Arial"/>
              </a:rPr>
              <a:t>IDN Program webpage: </a:t>
            </a:r>
            <a:r>
              <a:rPr lang="en-US" sz="1900" dirty="0" smtClean="0">
                <a:solidFill>
                  <a:srgbClr val="0C1F24"/>
                </a:solidFill>
                <a:latin typeface="Arial"/>
                <a:cs typeface="Arial"/>
                <a:hlinkClick r:id="rId5"/>
              </a:rPr>
              <a:t>https</a:t>
            </a:r>
            <a:r>
              <a:rPr lang="en-US" sz="1900" dirty="0">
                <a:solidFill>
                  <a:srgbClr val="0C1F24"/>
                </a:solidFill>
                <a:latin typeface="Arial"/>
                <a:cs typeface="Arial"/>
                <a:hlinkClick r:id="rId5"/>
              </a:rPr>
              <a:t>://</a:t>
            </a:r>
            <a:r>
              <a:rPr lang="en-US" sz="1900" dirty="0" smtClean="0">
                <a:solidFill>
                  <a:srgbClr val="0C1F24"/>
                </a:solidFill>
                <a:latin typeface="Arial"/>
                <a:cs typeface="Arial"/>
                <a:hlinkClick r:id="rId5"/>
              </a:rPr>
              <a:t>www.icann.org/resources/pages/implementation-guidelines-2012-02-25-en</a:t>
            </a:r>
            <a:endParaRPr lang="en-US" sz="1900" dirty="0" smtClean="0">
              <a:solidFill>
                <a:srgbClr val="0C1F24"/>
              </a:solidFill>
              <a:latin typeface="Arial"/>
              <a:cs typeface="Arial"/>
            </a:endParaRP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1900" dirty="0" smtClean="0">
                <a:solidFill>
                  <a:srgbClr val="0C1F24"/>
                </a:solidFill>
                <a:latin typeface="Arial"/>
                <a:cs typeface="Arial"/>
              </a:rPr>
              <a:t>Community </a:t>
            </a:r>
            <a:r>
              <a:rPr lang="en-US" sz="1900" dirty="0" smtClean="0">
                <a:solidFill>
                  <a:srgbClr val="0C1F24"/>
                </a:solidFill>
                <a:latin typeface="Arial"/>
                <a:cs typeface="Arial"/>
              </a:rPr>
              <a:t>webpage</a:t>
            </a:r>
            <a:r>
              <a:rPr lang="en-US" sz="1900" dirty="0">
                <a:solidFill>
                  <a:srgbClr val="0C1F24"/>
                </a:solidFill>
                <a:latin typeface="Arial"/>
                <a:cs typeface="Arial"/>
              </a:rPr>
              <a:t>: </a:t>
            </a:r>
            <a:r>
              <a:rPr lang="en-US" sz="1900" dirty="0">
                <a:solidFill>
                  <a:srgbClr val="0C1F24"/>
                </a:solidFill>
                <a:latin typeface="Arial"/>
                <a:cs typeface="Arial"/>
                <a:hlinkClick r:id="rId6"/>
              </a:rPr>
              <a:t>https://</a:t>
            </a:r>
            <a:r>
              <a:rPr lang="en-US" sz="1900" dirty="0" smtClean="0">
                <a:solidFill>
                  <a:srgbClr val="0C1F24"/>
                </a:solidFill>
                <a:latin typeface="Arial"/>
                <a:cs typeface="Arial"/>
                <a:hlinkClick r:id="rId6"/>
              </a:rPr>
              <a:t>community.icann.org/display/IDN/IDN+implementation+Guideline</a:t>
            </a:r>
            <a:r>
              <a:rPr lang="en-US" sz="1900" dirty="0" smtClean="0">
                <a:solidFill>
                  <a:srgbClr val="0C1F24"/>
                </a:solidFill>
                <a:latin typeface="Arial"/>
                <a:cs typeface="Arial"/>
              </a:rPr>
              <a:t> 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1900" dirty="0">
              <a:solidFill>
                <a:srgbClr val="0C1F24"/>
              </a:solidFill>
              <a:latin typeface="Arial"/>
              <a:cs typeface="Arial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1900" dirty="0">
              <a:solidFill>
                <a:srgbClr val="0C1F24"/>
              </a:solidFill>
              <a:latin typeface="Arial"/>
              <a:cs typeface="Arial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3000" dirty="0" smtClean="0">
                <a:latin typeface="Arial"/>
                <a:cs typeface="Arial"/>
              </a:rPr>
              <a:t>Feedback</a:t>
            </a:r>
            <a:endParaRPr lang="en-US" sz="3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640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CANN Template">
      <a:dk1>
        <a:srgbClr val="0A1F24"/>
      </a:dk1>
      <a:lt1>
        <a:sysClr val="window" lastClr="FFFFFF"/>
      </a:lt1>
      <a:dk2>
        <a:srgbClr val="1A87C9"/>
      </a:dk2>
      <a:lt2>
        <a:srgbClr val="EEECE1"/>
      </a:lt2>
      <a:accent1>
        <a:srgbClr val="1A87C9"/>
      </a:accent1>
      <a:accent2>
        <a:srgbClr val="0D436C"/>
      </a:accent2>
      <a:accent3>
        <a:srgbClr val="1B6F74"/>
      </a:accent3>
      <a:accent4>
        <a:srgbClr val="EA903A"/>
      </a:accent4>
      <a:accent5>
        <a:srgbClr val="DB6033"/>
      </a:accent5>
      <a:accent6>
        <a:srgbClr val="1768B1"/>
      </a:accent6>
      <a:hlink>
        <a:srgbClr val="1D98D3"/>
      </a:hlink>
      <a:folHlink>
        <a:srgbClr val="427B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Source Sans Pro"/>
            <a:cs typeface="Source Sans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7574</TotalTime>
  <Words>431</Words>
  <Application>Microsoft Office PowerPoint</Application>
  <PresentationFormat>On-screen Show (4:3)</PresentationFormat>
  <Paragraphs>124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PowerPoint Presentation</vt:lpstr>
      <vt:lpstr>IDN Guidelines WG Presentation Overview </vt:lpstr>
      <vt:lpstr>Background and Purpose</vt:lpstr>
      <vt:lpstr>IDN Guidelines WG Members</vt:lpstr>
      <vt:lpstr>Topics being Considered </vt:lpstr>
      <vt:lpstr>Topics being Considered </vt:lpstr>
      <vt:lpstr>Feedback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</dc:creator>
  <cp:lastModifiedBy>Sarmad Hussain</cp:lastModifiedBy>
  <cp:revision>234</cp:revision>
  <cp:lastPrinted>2015-04-13T15:10:57Z</cp:lastPrinted>
  <dcterms:created xsi:type="dcterms:W3CDTF">2015-01-07T16:11:05Z</dcterms:created>
  <dcterms:modified xsi:type="dcterms:W3CDTF">2016-02-23T14:18:38Z</dcterms:modified>
</cp:coreProperties>
</file>