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handoutMasterIdLst>
    <p:handoutMasterId r:id="rId19"/>
  </p:handoutMasterIdLst>
  <p:sldIdLst>
    <p:sldId id="355" r:id="rId2"/>
    <p:sldId id="357" r:id="rId3"/>
    <p:sldId id="340" r:id="rId4"/>
    <p:sldId id="341" r:id="rId5"/>
    <p:sldId id="356" r:id="rId6"/>
    <p:sldId id="344" r:id="rId7"/>
    <p:sldId id="345" r:id="rId8"/>
    <p:sldId id="347" r:id="rId9"/>
    <p:sldId id="348" r:id="rId10"/>
    <p:sldId id="349" r:id="rId11"/>
    <p:sldId id="350" r:id="rId12"/>
    <p:sldId id="351" r:id="rId13"/>
    <p:sldId id="343" r:id="rId14"/>
    <p:sldId id="354" r:id="rId15"/>
    <p:sldId id="353" r:id="rId16"/>
    <p:sldId id="35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22">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240F"/>
    <a:srgbClr val="CB460F"/>
    <a:srgbClr val="FA5B36"/>
    <a:srgbClr val="0E4B91"/>
    <a:srgbClr val="18548A"/>
    <a:srgbClr val="15538C"/>
    <a:srgbClr val="0B2F49"/>
    <a:srgbClr val="092F4B"/>
    <a:srgbClr val="A1472D"/>
    <a:srgbClr val="A3472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71" autoAdjust="0"/>
    <p:restoredTop sz="98283" autoAdjust="0"/>
  </p:normalViewPr>
  <p:slideViewPr>
    <p:cSldViewPr snapToGrid="0" snapToObjects="1">
      <p:cViewPr varScale="1">
        <p:scale>
          <a:sx n="116" d="100"/>
          <a:sy n="116" d="100"/>
        </p:scale>
        <p:origin x="2034" y="138"/>
      </p:cViewPr>
      <p:guideLst>
        <p:guide orient="horz" pos="142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7" d="100"/>
          <a:sy n="77" d="100"/>
        </p:scale>
        <p:origin x="-3056"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8F13CC-A6A6-524A-A0F8-DAB9B298E3B6}" type="datetimeFigureOut">
              <a:rPr lang="en-US" smtClean="0"/>
              <a:t>10/8/2016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CED518-EFD6-E34B-989E-6B6564A75595}" type="slidenum">
              <a:rPr lang="en-US" smtClean="0"/>
              <a:t>‹#›</a:t>
            </a:fld>
            <a:endParaRPr lang="en-US"/>
          </a:p>
        </p:txBody>
      </p:sp>
    </p:spTree>
    <p:extLst>
      <p:ext uri="{BB962C8B-B14F-4D97-AF65-F5344CB8AC3E}">
        <p14:creationId xmlns:p14="http://schemas.microsoft.com/office/powerpoint/2010/main" val="23140004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A614CD-FA73-DF49-AA13-A5EF746D725A}" type="datetimeFigureOut">
              <a:rPr lang="en-US" smtClean="0"/>
              <a:t>10/8/2016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002FF9-4628-B146-9948-95257A430692}" type="slidenum">
              <a:rPr lang="en-US" smtClean="0"/>
              <a:t>‹#›</a:t>
            </a:fld>
            <a:endParaRPr lang="en-US"/>
          </a:p>
        </p:txBody>
      </p:sp>
    </p:spTree>
    <p:extLst>
      <p:ext uri="{BB962C8B-B14F-4D97-AF65-F5344CB8AC3E}">
        <p14:creationId xmlns:p14="http://schemas.microsoft.com/office/powerpoint/2010/main" val="215689949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7E002FF9-4628-B146-9948-95257A430692}" type="slidenum">
              <a:rPr lang="en-US" smtClean="0"/>
              <a:t>1</a:t>
            </a:fld>
            <a:endParaRPr lang="en-US"/>
          </a:p>
        </p:txBody>
      </p:sp>
    </p:spTree>
    <p:extLst>
      <p:ext uri="{BB962C8B-B14F-4D97-AF65-F5344CB8AC3E}">
        <p14:creationId xmlns:p14="http://schemas.microsoft.com/office/powerpoint/2010/main" val="3837682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10</a:t>
            </a:fld>
            <a:endParaRPr lang="en-US"/>
          </a:p>
        </p:txBody>
      </p:sp>
    </p:spTree>
    <p:extLst>
      <p:ext uri="{BB962C8B-B14F-4D97-AF65-F5344CB8AC3E}">
        <p14:creationId xmlns:p14="http://schemas.microsoft.com/office/powerpoint/2010/main" val="3737275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11</a:t>
            </a:fld>
            <a:endParaRPr lang="en-US"/>
          </a:p>
        </p:txBody>
      </p:sp>
    </p:spTree>
    <p:extLst>
      <p:ext uri="{BB962C8B-B14F-4D97-AF65-F5344CB8AC3E}">
        <p14:creationId xmlns:p14="http://schemas.microsoft.com/office/powerpoint/2010/main" val="40316848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12</a:t>
            </a:fld>
            <a:endParaRPr lang="en-US"/>
          </a:p>
        </p:txBody>
      </p:sp>
    </p:spTree>
    <p:extLst>
      <p:ext uri="{BB962C8B-B14F-4D97-AF65-F5344CB8AC3E}">
        <p14:creationId xmlns:p14="http://schemas.microsoft.com/office/powerpoint/2010/main" val="93706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13</a:t>
            </a:fld>
            <a:endParaRPr lang="en-US"/>
          </a:p>
        </p:txBody>
      </p:sp>
    </p:spTree>
    <p:extLst>
      <p:ext uri="{BB962C8B-B14F-4D97-AF65-F5344CB8AC3E}">
        <p14:creationId xmlns:p14="http://schemas.microsoft.com/office/powerpoint/2010/main" val="21460671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Breakup</a:t>
            </a:r>
            <a:r>
              <a:rPr lang="en-US" baseline="0" dirty="0" smtClean="0"/>
              <a:t> your presentation, divide it into sections.  This is especially useful if most of your presentation is text.</a:t>
            </a:r>
            <a:endParaRPr lang="en-US" dirty="0" smtClean="0"/>
          </a:p>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14</a:t>
            </a:fld>
            <a:endParaRPr lang="en-US"/>
          </a:p>
        </p:txBody>
      </p:sp>
    </p:spTree>
    <p:extLst>
      <p:ext uri="{BB962C8B-B14F-4D97-AF65-F5344CB8AC3E}">
        <p14:creationId xmlns:p14="http://schemas.microsoft.com/office/powerpoint/2010/main" val="735570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15</a:t>
            </a:fld>
            <a:endParaRPr lang="en-US"/>
          </a:p>
        </p:txBody>
      </p:sp>
    </p:spTree>
    <p:extLst>
      <p:ext uri="{BB962C8B-B14F-4D97-AF65-F5344CB8AC3E}">
        <p14:creationId xmlns:p14="http://schemas.microsoft.com/office/powerpoint/2010/main" val="31280394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16</a:t>
            </a:fld>
            <a:endParaRPr lang="en-US"/>
          </a:p>
        </p:txBody>
      </p:sp>
    </p:spTree>
    <p:extLst>
      <p:ext uri="{BB962C8B-B14F-4D97-AF65-F5344CB8AC3E}">
        <p14:creationId xmlns:p14="http://schemas.microsoft.com/office/powerpoint/2010/main" val="843804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stylized agenda slide</a:t>
            </a:r>
            <a:r>
              <a:rPr lang="en-US" baseline="0" dirty="0" smtClean="0"/>
              <a:t> for your presentation.</a:t>
            </a:r>
          </a:p>
          <a:p>
            <a:endParaRPr lang="en-US" baseline="0" dirty="0" smtClean="0"/>
          </a:p>
          <a:p>
            <a:r>
              <a:rPr lang="en-US" dirty="0" smtClean="0"/>
              <a:t>To</a:t>
            </a:r>
            <a:r>
              <a:rPr lang="en-US" baseline="0" dirty="0" smtClean="0"/>
              <a:t> </a:t>
            </a:r>
            <a:r>
              <a:rPr lang="en-US" dirty="0" smtClean="0"/>
              <a:t>delete a box,</a:t>
            </a:r>
            <a:r>
              <a:rPr lang="en-US" baseline="0" dirty="0" smtClean="0"/>
              <a:t> </a:t>
            </a:r>
            <a:r>
              <a:rPr lang="en-US" dirty="0" smtClean="0"/>
              <a:t>if there are too many boxes,</a:t>
            </a:r>
            <a:r>
              <a:rPr lang="en-US" baseline="0" dirty="0" smtClean="0"/>
              <a:t> click the edge of the box, ensure the entire box is highlighted, then DELETE.  </a:t>
            </a:r>
          </a:p>
          <a:p>
            <a:endParaRPr lang="en-US" baseline="0" dirty="0" smtClean="0"/>
          </a:p>
          <a:p>
            <a:r>
              <a:rPr lang="en-US" baseline="0" dirty="0" smtClean="0"/>
              <a:t>To update the numbers and text, click inside the circle for the numbers or in the box for the text, revise the text.</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2</a:t>
            </a:fld>
            <a:endParaRPr lang="en-US"/>
          </a:p>
        </p:txBody>
      </p:sp>
    </p:spTree>
    <p:extLst>
      <p:ext uri="{BB962C8B-B14F-4D97-AF65-F5344CB8AC3E}">
        <p14:creationId xmlns:p14="http://schemas.microsoft.com/office/powerpoint/2010/main" val="781589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3</a:t>
            </a:fld>
            <a:endParaRPr lang="en-US"/>
          </a:p>
        </p:txBody>
      </p:sp>
    </p:spTree>
    <p:extLst>
      <p:ext uri="{BB962C8B-B14F-4D97-AF65-F5344CB8AC3E}">
        <p14:creationId xmlns:p14="http://schemas.microsoft.com/office/powerpoint/2010/main" val="2112748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4</a:t>
            </a:fld>
            <a:endParaRPr lang="en-US"/>
          </a:p>
        </p:txBody>
      </p:sp>
    </p:spTree>
    <p:extLst>
      <p:ext uri="{BB962C8B-B14F-4D97-AF65-F5344CB8AC3E}">
        <p14:creationId xmlns:p14="http://schemas.microsoft.com/office/powerpoint/2010/main" val="317915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Breakup</a:t>
            </a:r>
            <a:r>
              <a:rPr lang="en-US" baseline="0" dirty="0" smtClean="0"/>
              <a:t> your presentation, divide it into sections.  This is especially useful if most of your presentation is text.</a:t>
            </a:r>
            <a:endParaRPr lang="en-US" dirty="0" smtClean="0"/>
          </a:p>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5</a:t>
            </a:fld>
            <a:endParaRPr lang="en-US"/>
          </a:p>
        </p:txBody>
      </p:sp>
    </p:spTree>
    <p:extLst>
      <p:ext uri="{BB962C8B-B14F-4D97-AF65-F5344CB8AC3E}">
        <p14:creationId xmlns:p14="http://schemas.microsoft.com/office/powerpoint/2010/main" val="3948124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6</a:t>
            </a:fld>
            <a:endParaRPr lang="en-US"/>
          </a:p>
        </p:txBody>
      </p:sp>
    </p:spTree>
    <p:extLst>
      <p:ext uri="{BB962C8B-B14F-4D97-AF65-F5344CB8AC3E}">
        <p14:creationId xmlns:p14="http://schemas.microsoft.com/office/powerpoint/2010/main" val="536794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7</a:t>
            </a:fld>
            <a:endParaRPr lang="en-US"/>
          </a:p>
        </p:txBody>
      </p:sp>
    </p:spTree>
    <p:extLst>
      <p:ext uri="{BB962C8B-B14F-4D97-AF65-F5344CB8AC3E}">
        <p14:creationId xmlns:p14="http://schemas.microsoft.com/office/powerpoint/2010/main" val="1325891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8</a:t>
            </a:fld>
            <a:endParaRPr lang="en-US"/>
          </a:p>
        </p:txBody>
      </p:sp>
    </p:spTree>
    <p:extLst>
      <p:ext uri="{BB962C8B-B14F-4D97-AF65-F5344CB8AC3E}">
        <p14:creationId xmlns:p14="http://schemas.microsoft.com/office/powerpoint/2010/main" val="2458798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9</a:t>
            </a:fld>
            <a:endParaRPr lang="en-US"/>
          </a:p>
        </p:txBody>
      </p:sp>
    </p:spTree>
    <p:extLst>
      <p:ext uri="{BB962C8B-B14F-4D97-AF65-F5344CB8AC3E}">
        <p14:creationId xmlns:p14="http://schemas.microsoft.com/office/powerpoint/2010/main" val="16354608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3" name="Group 2"/>
          <p:cNvGrpSpPr/>
          <p:nvPr userDrawn="1"/>
        </p:nvGrpSpPr>
        <p:grpSpPr>
          <a:xfrm>
            <a:off x="0" y="-67733"/>
            <a:ext cx="9309518" cy="6954090"/>
            <a:chOff x="0" y="-67733"/>
            <a:chExt cx="9309518" cy="6954090"/>
          </a:xfrm>
        </p:grpSpPr>
        <p:pic>
          <p:nvPicPr>
            <p:cNvPr id="11" name="Picture 10"/>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246474"/>
              <a:ext cx="9309518" cy="6368988"/>
            </a:xfrm>
            <a:prstGeom prst="rect">
              <a:avLst/>
            </a:prstGeom>
          </p:spPr>
        </p:pic>
        <p:sp>
          <p:nvSpPr>
            <p:cNvPr id="2" name="Rectangle 1"/>
            <p:cNvSpPr/>
            <p:nvPr userDrawn="1"/>
          </p:nvSpPr>
          <p:spPr>
            <a:xfrm>
              <a:off x="0" y="-67733"/>
              <a:ext cx="9309518" cy="351829"/>
            </a:xfrm>
            <a:prstGeom prst="rect">
              <a:avLst/>
            </a:prstGeom>
            <a:solidFill>
              <a:srgbClr val="0624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0" y="6602262"/>
              <a:ext cx="9309518" cy="284095"/>
            </a:xfrm>
            <a:prstGeom prst="rect">
              <a:avLst/>
            </a:prstGeom>
            <a:solidFill>
              <a:srgbClr val="0624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 name="Rectangle 6"/>
          <p:cNvSpPr/>
          <p:nvPr userDrawn="1"/>
        </p:nvSpPr>
        <p:spPr>
          <a:xfrm>
            <a:off x="0" y="4130514"/>
            <a:ext cx="9309518" cy="1898497"/>
          </a:xfrm>
          <a:prstGeom prst="rect">
            <a:avLst/>
          </a:prstGeom>
          <a:solidFill>
            <a:srgbClr val="1768B1">
              <a:alpha val="8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userDrawn="1"/>
        </p:nvSpPr>
        <p:spPr>
          <a:xfrm>
            <a:off x="0" y="4130514"/>
            <a:ext cx="1697789" cy="1898497"/>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ICANN_Logo_W.eps"/>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35566" y="4566371"/>
            <a:ext cx="1253416" cy="972830"/>
          </a:xfrm>
          <a:prstGeom prst="rect">
            <a:avLst/>
          </a:prstGeom>
        </p:spPr>
      </p:pic>
      <p:sp>
        <p:nvSpPr>
          <p:cNvPr id="10" name="Rectangle 9"/>
          <p:cNvSpPr/>
          <p:nvPr userDrawn="1"/>
        </p:nvSpPr>
        <p:spPr>
          <a:xfrm flipV="1">
            <a:off x="-1" y="4130513"/>
            <a:ext cx="9309519" cy="116253"/>
          </a:xfrm>
          <a:prstGeom prst="rect">
            <a:avLst/>
          </a:prstGeom>
          <a:solidFill>
            <a:srgbClr val="0C1F24">
              <a:alpha val="3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03404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11" name="Group 10"/>
          <p:cNvGrpSpPr/>
          <p:nvPr userDrawn="1"/>
        </p:nvGrpSpPr>
        <p:grpSpPr>
          <a:xfrm>
            <a:off x="0" y="2110371"/>
            <a:ext cx="9198524" cy="4759071"/>
            <a:chOff x="0" y="2110371"/>
            <a:chExt cx="9198524" cy="4759071"/>
          </a:xfrm>
        </p:grpSpPr>
        <p:sp>
          <p:nvSpPr>
            <p:cNvPr id="3" name="Freeform 2"/>
            <p:cNvSpPr/>
            <p:nvPr userDrawn="1"/>
          </p:nvSpPr>
          <p:spPr>
            <a:xfrm>
              <a:off x="0" y="2110371"/>
              <a:ext cx="9198524" cy="4759071"/>
            </a:xfrm>
            <a:custGeom>
              <a:avLst/>
              <a:gdLst>
                <a:gd name="connsiteX0" fmla="*/ 0 w 9198524"/>
                <a:gd name="connsiteY0" fmla="*/ 0 h 5515904"/>
                <a:gd name="connsiteX1" fmla="*/ 9198524 w 9198524"/>
                <a:gd name="connsiteY1" fmla="*/ 3014506 h 5515904"/>
                <a:gd name="connsiteX2" fmla="*/ 9198524 w 9198524"/>
                <a:gd name="connsiteY2" fmla="*/ 5477421 h 5515904"/>
                <a:gd name="connsiteX3" fmla="*/ 0 w 9198524"/>
                <a:gd name="connsiteY3" fmla="*/ 5515904 h 5515904"/>
                <a:gd name="connsiteX4" fmla="*/ 0 w 9198524"/>
                <a:gd name="connsiteY4" fmla="*/ 0 h 5515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8524" h="5515904">
                  <a:moveTo>
                    <a:pt x="0" y="0"/>
                  </a:moveTo>
                  <a:lnTo>
                    <a:pt x="9198524" y="3014506"/>
                  </a:lnTo>
                  <a:lnTo>
                    <a:pt x="9198524" y="5477421"/>
                  </a:lnTo>
                  <a:lnTo>
                    <a:pt x="0" y="5515904"/>
                  </a:lnTo>
                  <a:cubicBezTo>
                    <a:pt x="4276" y="3685821"/>
                    <a:pt x="8553" y="1855738"/>
                    <a:pt x="0" y="0"/>
                  </a:cubicBezTo>
                  <a:close/>
                </a:path>
              </a:pathLst>
            </a:custGeom>
            <a:solidFill>
              <a:srgbClr val="1768B1">
                <a:alpha val="17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Freeform 3"/>
            <p:cNvSpPr/>
            <p:nvPr userDrawn="1"/>
          </p:nvSpPr>
          <p:spPr>
            <a:xfrm>
              <a:off x="1" y="3174865"/>
              <a:ext cx="9144000" cy="3694577"/>
            </a:xfrm>
            <a:custGeom>
              <a:avLst/>
              <a:gdLst>
                <a:gd name="connsiteX0" fmla="*/ 6029715 w 6029715"/>
                <a:gd name="connsiteY0" fmla="*/ 0 h 6875638"/>
                <a:gd name="connsiteX1" fmla="*/ 6029715 w 6029715"/>
                <a:gd name="connsiteY1" fmla="*/ 6875638 h 6875638"/>
                <a:gd name="connsiteX2" fmla="*/ 0 w 6029715"/>
                <a:gd name="connsiteY2" fmla="*/ 6875638 h 6875638"/>
                <a:gd name="connsiteX3" fmla="*/ 6029715 w 6029715"/>
                <a:gd name="connsiteY3" fmla="*/ 0 h 6875638"/>
              </a:gdLst>
              <a:ahLst/>
              <a:cxnLst>
                <a:cxn ang="0">
                  <a:pos x="connsiteX0" y="connsiteY0"/>
                </a:cxn>
                <a:cxn ang="0">
                  <a:pos x="connsiteX1" y="connsiteY1"/>
                </a:cxn>
                <a:cxn ang="0">
                  <a:pos x="connsiteX2" y="connsiteY2"/>
                </a:cxn>
                <a:cxn ang="0">
                  <a:pos x="connsiteX3" y="connsiteY3"/>
                </a:cxn>
              </a:cxnLst>
              <a:rect l="l" t="t" r="r" b="b"/>
              <a:pathLst>
                <a:path w="6029715" h="6875638">
                  <a:moveTo>
                    <a:pt x="6029715" y="0"/>
                  </a:moveTo>
                  <a:lnTo>
                    <a:pt x="6029715" y="6875638"/>
                  </a:lnTo>
                  <a:lnTo>
                    <a:pt x="0" y="6875638"/>
                  </a:lnTo>
                  <a:lnTo>
                    <a:pt x="6029715" y="0"/>
                  </a:lnTo>
                  <a:close/>
                </a:path>
              </a:pathLst>
            </a:custGeom>
            <a:solidFill>
              <a:srgbClr val="1768B1">
                <a:alpha val="1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2" name="Picture 1" descr="foo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34" name="Slide Number Placeholder 5"/>
          <p:cNvSpPr txBox="1">
            <a:spLocks/>
          </p:cNvSpPr>
          <p:nvPr userDrawn="1"/>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300" dirty="0" smtClean="0">
                <a:solidFill>
                  <a:srgbClr val="FFFFFF"/>
                </a:solidFill>
                <a:latin typeface="Arial"/>
                <a:cs typeface="Arial"/>
              </a:rPr>
              <a:t>   |   </a:t>
            </a:r>
            <a:fld id="{D43A6F16-D3CF-4F46-B6D9-B3CAB1B87938}" type="slidenum">
              <a:rPr lang="en-US" sz="1300" smtClean="0">
                <a:solidFill>
                  <a:srgbClr val="FFFFFF"/>
                </a:solidFill>
                <a:latin typeface="Arial"/>
                <a:cs typeface="Arial"/>
              </a:rPr>
              <a:pPr algn="r"/>
              <a:t>‹#›</a:t>
            </a:fld>
            <a:endParaRPr lang="en-US" sz="1300" dirty="0">
              <a:solidFill>
                <a:srgbClr val="FFFFFF"/>
              </a:solidFill>
              <a:latin typeface="Arial"/>
              <a:cs typeface="Arial"/>
            </a:endParaRPr>
          </a:p>
        </p:txBody>
      </p:sp>
      <p:sp>
        <p:nvSpPr>
          <p:cNvPr id="35" name="Title 19"/>
          <p:cNvSpPr>
            <a:spLocks noGrp="1"/>
          </p:cNvSpPr>
          <p:nvPr userDrawn="1">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000" b="0" i="0" baseline="0">
                <a:solidFill>
                  <a:schemeClr val="bg1"/>
                </a:solidFill>
                <a:latin typeface="Arial"/>
                <a:cs typeface="Arial"/>
              </a:defRPr>
            </a:lvl1pPr>
          </a:lstStyle>
          <a:p>
            <a:r>
              <a:rPr lang="en-US" dirty="0" smtClean="0"/>
              <a:t>Click to edit title</a:t>
            </a:r>
            <a:endParaRPr lang="en-US" dirty="0"/>
          </a:p>
        </p:txBody>
      </p:sp>
    </p:spTree>
    <p:extLst>
      <p:ext uri="{BB962C8B-B14F-4D97-AF65-F5344CB8AC3E}">
        <p14:creationId xmlns:p14="http://schemas.microsoft.com/office/powerpoint/2010/main" val="13053726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3"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000" b="0" i="0" baseline="0">
                <a:solidFill>
                  <a:schemeClr val="bg1"/>
                </a:solidFill>
                <a:latin typeface="Arial"/>
                <a:cs typeface="Arial"/>
              </a:defRPr>
            </a:lvl1pPr>
          </a:lstStyle>
          <a:p>
            <a:r>
              <a:rPr lang="en-US" dirty="0" smtClean="0"/>
              <a:t>Click to edit title</a:t>
            </a:r>
            <a:endParaRPr lang="en-US" dirty="0"/>
          </a:p>
        </p:txBody>
      </p:sp>
      <p:pic>
        <p:nvPicPr>
          <p:cNvPr id="15" name="Picture 14" descr="foo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16" name="Slide Number Placeholder 5"/>
          <p:cNvSpPr txBox="1">
            <a:spLocks/>
          </p:cNvSpPr>
          <p:nvPr userDrawn="1"/>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300" dirty="0" smtClean="0">
                <a:solidFill>
                  <a:srgbClr val="FFFFFF"/>
                </a:solidFill>
                <a:latin typeface="Arial"/>
                <a:cs typeface="Arial"/>
              </a:rPr>
              <a:t>   |   </a:t>
            </a:r>
            <a:fld id="{D43A6F16-D3CF-4F46-B6D9-B3CAB1B87938}" type="slidenum">
              <a:rPr lang="en-US" sz="1300" smtClean="0">
                <a:solidFill>
                  <a:srgbClr val="FFFFFF"/>
                </a:solidFill>
                <a:latin typeface="Arial"/>
                <a:cs typeface="Arial"/>
              </a:rPr>
              <a:pPr algn="r"/>
              <a:t>‹#›</a:t>
            </a:fld>
            <a:endParaRPr lang="en-US" sz="1300" dirty="0">
              <a:solidFill>
                <a:srgbClr val="FFFFFF"/>
              </a:solidFill>
              <a:latin typeface="Arial"/>
              <a:cs typeface="Arial"/>
            </a:endParaRPr>
          </a:p>
        </p:txBody>
      </p:sp>
    </p:spTree>
    <p:extLst>
      <p:ext uri="{BB962C8B-B14F-4D97-AF65-F5344CB8AC3E}">
        <p14:creationId xmlns:p14="http://schemas.microsoft.com/office/powerpoint/2010/main" val="20830832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51123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14" name="Picture 13"/>
          <p:cNvPicPr>
            <a:picLocks noChangeAspect="1"/>
          </p:cNvPicPr>
          <p:nvPr userDrawn="1"/>
        </p:nvPicPr>
        <p:blipFill rotWithShape="1">
          <a:blip r:embed="rId2" cstate="email">
            <a:extLst>
              <a:ext uri="{28A0092B-C50C-407E-A947-70E740481C1C}">
                <a14:useLocalDpi xmlns:a14="http://schemas.microsoft.com/office/drawing/2010/main"/>
              </a:ext>
            </a:extLst>
          </a:blip>
          <a:srcRect l="5219" r="3872"/>
          <a:stretch/>
        </p:blipFill>
        <p:spPr>
          <a:xfrm>
            <a:off x="-60960" y="-8390"/>
            <a:ext cx="9296400" cy="6881326"/>
          </a:xfrm>
          <a:prstGeom prst="rect">
            <a:avLst/>
          </a:prstGeom>
        </p:spPr>
      </p:pic>
      <p:sp>
        <p:nvSpPr>
          <p:cNvPr id="36" name="Text Placeholder 35"/>
          <p:cNvSpPr>
            <a:spLocks noGrp="1"/>
          </p:cNvSpPr>
          <p:nvPr userDrawn="1">
            <p:ph type="body" sz="quarter" idx="13" hasCustomPrompt="1"/>
          </p:nvPr>
        </p:nvSpPr>
        <p:spPr>
          <a:xfrm>
            <a:off x="569913" y="2377590"/>
            <a:ext cx="6256337" cy="1728788"/>
          </a:xfrm>
          <a:prstGeom prst="rect">
            <a:avLst/>
          </a:prstGeom>
        </p:spPr>
        <p:txBody>
          <a:bodyPr vert="horz"/>
          <a:lstStyle>
            <a:lvl1pPr marL="0" indent="0">
              <a:buNone/>
              <a:defRPr sz="3500" b="0">
                <a:solidFill>
                  <a:schemeClr val="bg1"/>
                </a:solidFill>
                <a:latin typeface="Arial"/>
                <a:cs typeface="Aria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US" sz="3500" b="1" dirty="0" smtClean="0">
                <a:latin typeface="Arial"/>
                <a:cs typeface="Arial"/>
              </a:rPr>
              <a:t>Name of an Agenda Item</a:t>
            </a:r>
          </a:p>
          <a:p>
            <a:r>
              <a:rPr lang="en-US" sz="3500" dirty="0" smtClean="0">
                <a:latin typeface="Arial"/>
                <a:cs typeface="Arial"/>
              </a:rPr>
              <a:t>Section Divider</a:t>
            </a:r>
            <a:endParaRPr lang="en-US" sz="3500" dirty="0">
              <a:latin typeface="Arial"/>
              <a:cs typeface="Arial"/>
            </a:endParaRPr>
          </a:p>
        </p:txBody>
      </p:sp>
      <p:pic>
        <p:nvPicPr>
          <p:cNvPr id="6" name="Picture 5" descr="ICANN Logo-06.eps"/>
          <p:cNvPicPr>
            <a:picLocks noChangeAspect="1"/>
          </p:cNvPicPr>
          <p:nvPr userDrawn="1"/>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6873" y="6402263"/>
            <a:ext cx="450555" cy="358775"/>
          </a:xfrm>
          <a:prstGeom prst="rect">
            <a:avLst/>
          </a:prstGeom>
        </p:spPr>
      </p:pic>
    </p:spTree>
    <p:extLst>
      <p:ext uri="{BB962C8B-B14F-4D97-AF65-F5344CB8AC3E}">
        <p14:creationId xmlns:p14="http://schemas.microsoft.com/office/powerpoint/2010/main" val="498837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Agenda">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duotone>
              <a:schemeClr val="accent3">
                <a:shade val="45000"/>
                <a:satMod val="135000"/>
              </a:schemeClr>
              <a:prstClr val="white"/>
            </a:duotone>
            <a:extLst>
              <a:ext uri="{28A0092B-C50C-407E-A947-70E740481C1C}">
                <a14:useLocalDpi xmlns:a14="http://schemas.microsoft.com/office/drawing/2010/main"/>
              </a:ext>
            </a:extLst>
          </a:blip>
          <a:srcRect l="5219" r="3872"/>
          <a:stretch/>
        </p:blipFill>
        <p:spPr>
          <a:xfrm>
            <a:off x="-60960" y="-8390"/>
            <a:ext cx="9296400" cy="6881326"/>
          </a:xfrm>
          <a:prstGeom prst="rect">
            <a:avLst/>
          </a:prstGeom>
        </p:spPr>
      </p:pic>
      <p:sp>
        <p:nvSpPr>
          <p:cNvPr id="9" name="Text Placeholder 35"/>
          <p:cNvSpPr>
            <a:spLocks noGrp="1"/>
          </p:cNvSpPr>
          <p:nvPr>
            <p:ph type="body" sz="quarter" idx="13" hasCustomPrompt="1"/>
          </p:nvPr>
        </p:nvSpPr>
        <p:spPr>
          <a:xfrm>
            <a:off x="569913" y="2377590"/>
            <a:ext cx="6256337" cy="1728788"/>
          </a:xfrm>
          <a:prstGeom prst="rect">
            <a:avLst/>
          </a:prstGeom>
        </p:spPr>
        <p:txBody>
          <a:bodyPr vert="horz"/>
          <a:lstStyle>
            <a:lvl1pPr marL="0" indent="0">
              <a:buNone/>
              <a:defRPr sz="3500" b="0">
                <a:solidFill>
                  <a:schemeClr val="bg1"/>
                </a:solidFill>
                <a:latin typeface="Arial"/>
                <a:cs typeface="Aria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US" sz="3500" b="1" dirty="0" smtClean="0">
                <a:latin typeface="Arial"/>
                <a:cs typeface="Arial"/>
              </a:rPr>
              <a:t>Name of an Agenda Item</a:t>
            </a:r>
          </a:p>
          <a:p>
            <a:r>
              <a:rPr lang="en-US" sz="3500" dirty="0" smtClean="0">
                <a:latin typeface="Arial"/>
                <a:cs typeface="Arial"/>
              </a:rPr>
              <a:t>Section Divider</a:t>
            </a:r>
            <a:endParaRPr lang="en-US" sz="3500" dirty="0">
              <a:latin typeface="Arial"/>
              <a:cs typeface="Arial"/>
            </a:endParaRPr>
          </a:p>
        </p:txBody>
      </p:sp>
      <p:pic>
        <p:nvPicPr>
          <p:cNvPr id="4" name="Picture 3" descr="ICANN Logo-06.eps"/>
          <p:cNvPicPr>
            <a:picLocks noChangeAspect="1"/>
          </p:cNvPicPr>
          <p:nvPr userDrawn="1"/>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6873" y="6402263"/>
            <a:ext cx="450555" cy="358775"/>
          </a:xfrm>
          <a:prstGeom prst="rect">
            <a:avLst/>
          </a:prstGeom>
        </p:spPr>
      </p:pic>
    </p:spTree>
    <p:extLst>
      <p:ext uri="{BB962C8B-B14F-4D97-AF65-F5344CB8AC3E}">
        <p14:creationId xmlns:p14="http://schemas.microsoft.com/office/powerpoint/2010/main" val="186709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duotone>
              <a:schemeClr val="accent5">
                <a:shade val="45000"/>
                <a:satMod val="135000"/>
              </a:schemeClr>
              <a:prstClr val="white"/>
            </a:duotone>
            <a:extLst>
              <a:ext uri="{28A0092B-C50C-407E-A947-70E740481C1C}">
                <a14:useLocalDpi xmlns:a14="http://schemas.microsoft.com/office/drawing/2010/main"/>
              </a:ext>
            </a:extLst>
          </a:blip>
          <a:srcRect l="5219" r="3872"/>
          <a:stretch/>
        </p:blipFill>
        <p:spPr>
          <a:xfrm>
            <a:off x="-60960" y="-8390"/>
            <a:ext cx="9296400" cy="6881326"/>
          </a:xfrm>
          <a:prstGeom prst="rect">
            <a:avLst/>
          </a:prstGeom>
        </p:spPr>
      </p:pic>
      <p:sp>
        <p:nvSpPr>
          <p:cNvPr id="4" name="Text Placeholder 35"/>
          <p:cNvSpPr>
            <a:spLocks noGrp="1"/>
          </p:cNvSpPr>
          <p:nvPr>
            <p:ph type="body" sz="quarter" idx="13" hasCustomPrompt="1"/>
          </p:nvPr>
        </p:nvSpPr>
        <p:spPr>
          <a:xfrm>
            <a:off x="569913" y="2377590"/>
            <a:ext cx="6256337" cy="1728788"/>
          </a:xfrm>
          <a:prstGeom prst="rect">
            <a:avLst/>
          </a:prstGeom>
        </p:spPr>
        <p:txBody>
          <a:bodyPr vert="horz"/>
          <a:lstStyle>
            <a:lvl1pPr marL="0" indent="0">
              <a:buNone/>
              <a:defRPr sz="3500" b="0" i="0">
                <a:solidFill>
                  <a:schemeClr val="bg1"/>
                </a:solidFill>
                <a:latin typeface="Arial"/>
                <a:cs typeface="Aria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US" sz="3500" b="1" dirty="0" smtClean="0">
                <a:latin typeface="Arial"/>
                <a:cs typeface="Arial"/>
              </a:rPr>
              <a:t>Name of an Agenda Item</a:t>
            </a:r>
          </a:p>
          <a:p>
            <a:r>
              <a:rPr lang="en-US" sz="3500" dirty="0" smtClean="0">
                <a:latin typeface="Arial"/>
                <a:cs typeface="Arial"/>
              </a:rPr>
              <a:t>Section Divider</a:t>
            </a:r>
            <a:endParaRPr lang="en-US" sz="3500" dirty="0">
              <a:latin typeface="Arial"/>
              <a:cs typeface="Arial"/>
            </a:endParaRPr>
          </a:p>
        </p:txBody>
      </p:sp>
      <p:pic>
        <p:nvPicPr>
          <p:cNvPr id="6" name="Picture 5" descr="ICANN Logo-06.eps"/>
          <p:cNvPicPr>
            <a:picLocks noChangeAspect="1"/>
          </p:cNvPicPr>
          <p:nvPr userDrawn="1"/>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6873" y="6402263"/>
            <a:ext cx="450555" cy="358775"/>
          </a:xfrm>
          <a:prstGeom prst="rect">
            <a:avLst/>
          </a:prstGeom>
        </p:spPr>
      </p:pic>
    </p:spTree>
    <p:extLst>
      <p:ext uri="{BB962C8B-B14F-4D97-AF65-F5344CB8AC3E}">
        <p14:creationId xmlns:p14="http://schemas.microsoft.com/office/powerpoint/2010/main" val="4080330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duotone>
              <a:schemeClr val="accent6">
                <a:shade val="45000"/>
                <a:satMod val="135000"/>
              </a:schemeClr>
              <a:prstClr val="white"/>
            </a:duotone>
            <a:extLst>
              <a:ext uri="{28A0092B-C50C-407E-A947-70E740481C1C}">
                <a14:useLocalDpi xmlns:a14="http://schemas.microsoft.com/office/drawing/2010/main"/>
              </a:ext>
            </a:extLst>
          </a:blip>
          <a:srcRect l="5219" r="3872"/>
          <a:stretch/>
        </p:blipFill>
        <p:spPr>
          <a:xfrm>
            <a:off x="-60960" y="-8390"/>
            <a:ext cx="9296400" cy="6881326"/>
          </a:xfrm>
          <a:prstGeom prst="rect">
            <a:avLst/>
          </a:prstGeom>
        </p:spPr>
      </p:pic>
      <p:sp>
        <p:nvSpPr>
          <p:cNvPr id="4" name="Text Placeholder 35"/>
          <p:cNvSpPr>
            <a:spLocks noGrp="1"/>
          </p:cNvSpPr>
          <p:nvPr>
            <p:ph type="body" sz="quarter" idx="13" hasCustomPrompt="1"/>
          </p:nvPr>
        </p:nvSpPr>
        <p:spPr>
          <a:xfrm>
            <a:off x="569913" y="2377590"/>
            <a:ext cx="6256337" cy="1728788"/>
          </a:xfrm>
          <a:prstGeom prst="rect">
            <a:avLst/>
          </a:prstGeom>
        </p:spPr>
        <p:txBody>
          <a:bodyPr vert="horz"/>
          <a:lstStyle>
            <a:lvl1pPr marL="0" indent="0">
              <a:buNone/>
              <a:defRPr sz="3500" b="0" i="0">
                <a:solidFill>
                  <a:schemeClr val="bg1"/>
                </a:solidFill>
                <a:latin typeface="Arial"/>
                <a:cs typeface="Aria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US" sz="3500" b="1" dirty="0" smtClean="0">
                <a:latin typeface="Arial"/>
                <a:cs typeface="Arial"/>
              </a:rPr>
              <a:t>Name of an Agenda Item</a:t>
            </a:r>
          </a:p>
          <a:p>
            <a:r>
              <a:rPr lang="en-US" sz="3500" dirty="0" smtClean="0">
                <a:latin typeface="Arial"/>
                <a:cs typeface="Arial"/>
              </a:rPr>
              <a:t>Section Divider</a:t>
            </a:r>
            <a:endParaRPr lang="en-US" sz="3500" dirty="0">
              <a:latin typeface="Arial"/>
              <a:cs typeface="Arial"/>
            </a:endParaRPr>
          </a:p>
        </p:txBody>
      </p:sp>
      <p:pic>
        <p:nvPicPr>
          <p:cNvPr id="6" name="Picture 5" descr="ICANN Logo-06.eps"/>
          <p:cNvPicPr>
            <a:picLocks noChangeAspect="1"/>
          </p:cNvPicPr>
          <p:nvPr userDrawn="1"/>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6873" y="6402263"/>
            <a:ext cx="450555" cy="358775"/>
          </a:xfrm>
          <a:prstGeom prst="rect">
            <a:avLst/>
          </a:prstGeom>
        </p:spPr>
      </p:pic>
    </p:spTree>
    <p:extLst>
      <p:ext uri="{BB962C8B-B14F-4D97-AF65-F5344CB8AC3E}">
        <p14:creationId xmlns:p14="http://schemas.microsoft.com/office/powerpoint/2010/main" val="1687126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27124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64" r:id="rId4"/>
    <p:sldLayoutId id="2147483655" r:id="rId5"/>
    <p:sldLayoutId id="2147483663" r:id="rId6"/>
    <p:sldLayoutId id="2147483662" r:id="rId7"/>
    <p:sldLayoutId id="2147483665" r:id="rId8"/>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mailto:idngwg@icann.org"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hyperlink" Target="https://community.icann.org/display/IDN/IDN+implementation+Guidelines" TargetMode="External"/><Relationship Id="rId5" Type="http://schemas.openxmlformats.org/officeDocument/2006/relationships/hyperlink" Target="http://www.icann.org/idn" TargetMode="External"/><Relationship Id="rId4" Type="http://schemas.openxmlformats.org/officeDocument/2006/relationships/hyperlink" Target="mailto:IDNProgram@icann.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icann.org/resources/pages/implementation-guidelines-2012-02-25-en"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076115" y="4471954"/>
            <a:ext cx="6571030" cy="649473"/>
          </a:xfrm>
          <a:prstGeom prst="rect">
            <a:avLst/>
          </a:prstGeom>
          <a:noFill/>
        </p:spPr>
        <p:txBody>
          <a:bodyPr wrap="none" rtlCol="0">
            <a:spAutoFit/>
          </a:bodyPr>
          <a:lstStyle/>
          <a:p>
            <a:pPr>
              <a:lnSpc>
                <a:spcPts val="4700"/>
              </a:lnSpc>
            </a:pPr>
            <a:r>
              <a:rPr lang="en-US" sz="3600" dirty="0">
                <a:solidFill>
                  <a:srgbClr val="FFFFFF"/>
                </a:solidFill>
                <a:latin typeface="Arial"/>
                <a:cs typeface="Arial"/>
              </a:rPr>
              <a:t>IDN Implementation Guidelines</a:t>
            </a:r>
          </a:p>
        </p:txBody>
      </p:sp>
      <p:sp>
        <p:nvSpPr>
          <p:cNvPr id="4" name="TextBox 3"/>
          <p:cNvSpPr txBox="1"/>
          <p:nvPr/>
        </p:nvSpPr>
        <p:spPr>
          <a:xfrm>
            <a:off x="2076114" y="5152820"/>
            <a:ext cx="6723957" cy="369332"/>
          </a:xfrm>
          <a:prstGeom prst="rect">
            <a:avLst/>
          </a:prstGeom>
          <a:noFill/>
        </p:spPr>
        <p:txBody>
          <a:bodyPr wrap="none" rtlCol="0">
            <a:spAutoFit/>
          </a:bodyPr>
          <a:lstStyle/>
          <a:p>
            <a:r>
              <a:rPr lang="en-US" dirty="0" smtClean="0">
                <a:solidFill>
                  <a:srgbClr val="FFFFFF"/>
                </a:solidFill>
                <a:latin typeface="Arial"/>
                <a:cs typeface="Arial"/>
              </a:rPr>
              <a:t>IDN Guidelines Working Group  |  ICANN 57 </a:t>
            </a:r>
            <a:r>
              <a:rPr lang="en-US" dirty="0" smtClean="0">
                <a:solidFill>
                  <a:srgbClr val="FFFFFF"/>
                </a:solidFill>
                <a:latin typeface="Arial"/>
                <a:ea typeface="Wingdings"/>
                <a:cs typeface="Arial"/>
                <a:sym typeface="Wingdings"/>
              </a:rPr>
              <a:t>|  5 November 2016</a:t>
            </a:r>
            <a:endParaRPr lang="en-US" dirty="0">
              <a:solidFill>
                <a:srgbClr val="FFFFFF"/>
              </a:solidFill>
              <a:latin typeface="Arial"/>
              <a:cs typeface="Arial"/>
            </a:endParaRPr>
          </a:p>
        </p:txBody>
      </p:sp>
    </p:spTree>
    <p:extLst>
      <p:ext uri="{BB962C8B-B14F-4D97-AF65-F5344CB8AC3E}">
        <p14:creationId xmlns:p14="http://schemas.microsoft.com/office/powerpoint/2010/main" val="17202599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lstStyle/>
          <a:p>
            <a:r>
              <a:rPr lang="en-US" dirty="0" smtClean="0"/>
              <a:t>Consistency </a:t>
            </a:r>
            <a:r>
              <a:rPr lang="en-US" dirty="0"/>
              <a:t>of IDN Tables</a:t>
            </a:r>
          </a:p>
        </p:txBody>
      </p:sp>
      <p:sp>
        <p:nvSpPr>
          <p:cNvPr id="6" name="Rectangle 5"/>
          <p:cNvSpPr/>
          <p:nvPr/>
        </p:nvSpPr>
        <p:spPr>
          <a:xfrm>
            <a:off x="520464" y="934614"/>
            <a:ext cx="8103072" cy="4185761"/>
          </a:xfrm>
          <a:prstGeom prst="rect">
            <a:avLst/>
          </a:prstGeom>
        </p:spPr>
        <p:txBody>
          <a:bodyPr wrap="square">
            <a:spAutoFit/>
          </a:bodyPr>
          <a:lstStyle/>
          <a:p>
            <a:pPr marL="457200" indent="-457200">
              <a:buSzPct val="75000"/>
              <a:buFont typeface="+mj-lt"/>
              <a:buAutoNum type="arabicPeriod" startAt="8"/>
            </a:pPr>
            <a:r>
              <a:rPr lang="en-US" sz="1900" dirty="0" smtClean="0">
                <a:solidFill>
                  <a:srgbClr val="0C1F24"/>
                </a:solidFill>
                <a:latin typeface="Arial"/>
                <a:cs typeface="Arial"/>
              </a:rPr>
              <a:t>TLD </a:t>
            </a:r>
            <a:r>
              <a:rPr lang="en-US" sz="1900" dirty="0">
                <a:solidFill>
                  <a:srgbClr val="0C1F24"/>
                </a:solidFill>
                <a:latin typeface="Arial"/>
                <a:cs typeface="Arial"/>
              </a:rPr>
              <a:t>registries should collaborate on issues of shared interest, for example, by forming a consortium to coordinate contact with external communities, elicit the assistance of support groups, and establish global fora to address common current and emerging challenges in the development and use of IDNs. </a:t>
            </a:r>
          </a:p>
          <a:p>
            <a:pPr marL="457200" indent="-457200">
              <a:buSzPct val="75000"/>
              <a:buFont typeface="+mj-lt"/>
              <a:buAutoNum type="arabicPeriod" startAt="8"/>
            </a:pPr>
            <a:endParaRPr lang="en-US" sz="1900" dirty="0">
              <a:solidFill>
                <a:srgbClr val="0C1F24"/>
              </a:solidFill>
              <a:latin typeface="Arial"/>
              <a:cs typeface="Arial"/>
            </a:endParaRPr>
          </a:p>
          <a:p>
            <a:pPr marL="457200" indent="-457200">
              <a:buSzPct val="75000"/>
              <a:buFont typeface="+mj-lt"/>
              <a:buAutoNum type="arabicPeriod" startAt="8"/>
            </a:pPr>
            <a:r>
              <a:rPr lang="en-US" sz="1900" dirty="0" smtClean="0">
                <a:solidFill>
                  <a:srgbClr val="0C1F24"/>
                </a:solidFill>
                <a:latin typeface="Arial"/>
                <a:cs typeface="Arial"/>
              </a:rPr>
              <a:t>TLD </a:t>
            </a:r>
            <a:r>
              <a:rPr lang="en-US" sz="1900" dirty="0">
                <a:solidFill>
                  <a:srgbClr val="0C1F24"/>
                </a:solidFill>
                <a:latin typeface="Arial"/>
                <a:cs typeface="Arial"/>
              </a:rPr>
              <a:t>registries seeking to implement new IDN Tables or to modify existing ones may use available Reference Second Level LGRs as is or as a reference.  IDN Tables may deviate from Reference Second Level LGRs. In such case deviations should be explained. Notwithstanding the foregoing, Registry Operators seeking to implement LGRs (i.e. new or modifications of existing ones) that pose any security  and/or stability  issues will not be authorized to implement such LGRs</a:t>
            </a:r>
            <a:r>
              <a:rPr lang="en-US" sz="1900" dirty="0" smtClean="0">
                <a:solidFill>
                  <a:srgbClr val="0C1F24"/>
                </a:solidFill>
                <a:latin typeface="Arial"/>
                <a:cs typeface="Arial"/>
              </a:rPr>
              <a:t>.</a:t>
            </a:r>
            <a:endParaRPr lang="en-US" sz="1900" dirty="0">
              <a:solidFill>
                <a:srgbClr val="0C1F24"/>
              </a:solidFill>
              <a:latin typeface="Arial"/>
              <a:cs typeface="Arial"/>
            </a:endParaRPr>
          </a:p>
        </p:txBody>
      </p:sp>
    </p:spTree>
    <p:extLst>
      <p:ext uri="{BB962C8B-B14F-4D97-AF65-F5344CB8AC3E}">
        <p14:creationId xmlns:p14="http://schemas.microsoft.com/office/powerpoint/2010/main" val="27655704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lstStyle/>
          <a:p>
            <a:r>
              <a:rPr lang="en-US" dirty="0" smtClean="0"/>
              <a:t>Consistency </a:t>
            </a:r>
            <a:r>
              <a:rPr lang="en-US" dirty="0"/>
              <a:t>of IDN Tables</a:t>
            </a:r>
          </a:p>
        </p:txBody>
      </p:sp>
      <p:sp>
        <p:nvSpPr>
          <p:cNvPr id="6" name="Rectangle 5"/>
          <p:cNvSpPr/>
          <p:nvPr/>
        </p:nvSpPr>
        <p:spPr>
          <a:xfrm>
            <a:off x="520464" y="934614"/>
            <a:ext cx="8103072" cy="2139047"/>
          </a:xfrm>
          <a:prstGeom prst="rect">
            <a:avLst/>
          </a:prstGeom>
        </p:spPr>
        <p:txBody>
          <a:bodyPr wrap="square">
            <a:spAutoFit/>
          </a:bodyPr>
          <a:lstStyle/>
          <a:p>
            <a:pPr marL="457200" indent="-457200">
              <a:buSzPct val="75000"/>
              <a:buFont typeface="+mj-lt"/>
              <a:buAutoNum type="arabicPeriod" startAt="10"/>
            </a:pPr>
            <a:r>
              <a:rPr lang="en-US" sz="1900" dirty="0" smtClean="0">
                <a:solidFill>
                  <a:srgbClr val="0C1F24"/>
                </a:solidFill>
                <a:latin typeface="Arial"/>
                <a:cs typeface="Arial"/>
              </a:rPr>
              <a:t>TLD </a:t>
            </a:r>
            <a:r>
              <a:rPr lang="en-US" sz="1900" dirty="0">
                <a:solidFill>
                  <a:srgbClr val="0C1F24"/>
                </a:solidFill>
                <a:latin typeface="Arial"/>
                <a:cs typeface="Arial"/>
              </a:rPr>
              <a:t>registries offering registration of IDNs with the same language tag (RFC 5646) are encouraged to cooperate on the contribution to the development and update of the second level reference IDN tables with the goal of minimizing the difference between the reference table of that language or script and the implemented tables for the same language or script.</a:t>
            </a:r>
          </a:p>
          <a:p>
            <a:pPr marL="457200" indent="-457200">
              <a:buSzPct val="75000"/>
              <a:buFont typeface="+mj-lt"/>
              <a:buAutoNum type="arabicPeriod" startAt="10"/>
            </a:pPr>
            <a:endParaRPr lang="en-US" sz="1900" dirty="0">
              <a:solidFill>
                <a:srgbClr val="0C1F24"/>
              </a:solidFill>
              <a:latin typeface="Arial"/>
              <a:cs typeface="Arial"/>
            </a:endParaRPr>
          </a:p>
        </p:txBody>
      </p:sp>
    </p:spTree>
    <p:extLst>
      <p:ext uri="{BB962C8B-B14F-4D97-AF65-F5344CB8AC3E}">
        <p14:creationId xmlns:p14="http://schemas.microsoft.com/office/powerpoint/2010/main" val="3210458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lstStyle/>
          <a:p>
            <a:r>
              <a:rPr lang="en-US" dirty="0" smtClean="0"/>
              <a:t>User </a:t>
            </a:r>
            <a:r>
              <a:rPr lang="en-US" dirty="0"/>
              <a:t>Acceptance</a:t>
            </a:r>
          </a:p>
        </p:txBody>
      </p:sp>
      <p:sp>
        <p:nvSpPr>
          <p:cNvPr id="6" name="Rectangle 5"/>
          <p:cNvSpPr/>
          <p:nvPr/>
        </p:nvSpPr>
        <p:spPr>
          <a:xfrm>
            <a:off x="520464" y="934614"/>
            <a:ext cx="8103072" cy="2723823"/>
          </a:xfrm>
          <a:prstGeom prst="rect">
            <a:avLst/>
          </a:prstGeom>
        </p:spPr>
        <p:txBody>
          <a:bodyPr wrap="square">
            <a:spAutoFit/>
          </a:bodyPr>
          <a:lstStyle/>
          <a:p>
            <a:pPr marL="457200" indent="-457200">
              <a:buSzPct val="75000"/>
              <a:buFont typeface="+mj-lt"/>
              <a:buAutoNum type="arabicPeriod" startAt="11"/>
            </a:pPr>
            <a:r>
              <a:rPr lang="en-US" sz="1900" dirty="0" smtClean="0">
                <a:solidFill>
                  <a:srgbClr val="0C1F24"/>
                </a:solidFill>
                <a:latin typeface="Arial"/>
                <a:cs typeface="Arial"/>
              </a:rPr>
              <a:t>Any </a:t>
            </a:r>
            <a:r>
              <a:rPr lang="en-US" sz="1900" dirty="0">
                <a:solidFill>
                  <a:srgbClr val="0C1F24"/>
                </a:solidFill>
                <a:latin typeface="Arial"/>
                <a:cs typeface="Arial"/>
              </a:rPr>
              <a:t>information fundamental to the understanding of a registry's IDN policies that is not published by the IANA will be made directly available online by the registry. This documentation will include references to the linguistic and orthographic sources used in establishing policies and code point repertoires.  The registry should also encourage its registrars to call attention to these policies for all IDN registrants.  If material is provided both via the IANA Repository of IDN Practices and other channels, the registry must ensure that its substance is concordant across all platforms.</a:t>
            </a:r>
          </a:p>
        </p:txBody>
      </p:sp>
    </p:spTree>
    <p:extLst>
      <p:ext uri="{BB962C8B-B14F-4D97-AF65-F5344CB8AC3E}">
        <p14:creationId xmlns:p14="http://schemas.microsoft.com/office/powerpoint/2010/main" val="204147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4601" y="1402699"/>
            <a:ext cx="8103072" cy="2723823"/>
          </a:xfrm>
          <a:prstGeom prst="rect">
            <a:avLst/>
          </a:prstGeom>
        </p:spPr>
        <p:txBody>
          <a:bodyPr wrap="square">
            <a:spAutoFit/>
          </a:bodyPr>
          <a:lstStyle/>
          <a:p>
            <a:pPr marL="285750" indent="-285750">
              <a:buSzPct val="75000"/>
              <a:buFont typeface="Wingdings" charset="2"/>
              <a:buChar char=""/>
            </a:pPr>
            <a:r>
              <a:rPr lang="en-US" sz="1900" dirty="0" smtClean="0">
                <a:solidFill>
                  <a:srgbClr val="0C1F24"/>
                </a:solidFill>
                <a:latin typeface="Arial"/>
                <a:cs typeface="Arial"/>
              </a:rPr>
              <a:t>IDN Variants</a:t>
            </a:r>
          </a:p>
          <a:p>
            <a:pPr marL="285750" indent="-285750">
              <a:buSzPct val="75000"/>
              <a:buFont typeface="Wingdings" charset="2"/>
              <a:buChar char=""/>
            </a:pPr>
            <a:endParaRPr lang="en-US" sz="1900" dirty="0" smtClean="0">
              <a:solidFill>
                <a:srgbClr val="0C1F24"/>
              </a:solidFill>
              <a:latin typeface="Arial"/>
              <a:cs typeface="Arial"/>
            </a:endParaRPr>
          </a:p>
          <a:p>
            <a:pPr marL="285750" indent="-285750">
              <a:buSzPct val="75000"/>
              <a:buFont typeface="Wingdings" charset="2"/>
              <a:buChar char=""/>
            </a:pPr>
            <a:r>
              <a:rPr lang="en-US" sz="1900" dirty="0" smtClean="0">
                <a:solidFill>
                  <a:srgbClr val="0C1F24"/>
                </a:solidFill>
                <a:latin typeface="Arial"/>
                <a:cs typeface="Arial"/>
              </a:rPr>
              <a:t>Similarity and Confusability of Labels</a:t>
            </a:r>
          </a:p>
          <a:p>
            <a:pPr marL="285750" indent="-285750">
              <a:buSzPct val="75000"/>
              <a:buFont typeface="Wingdings" charset="2"/>
              <a:buChar char=""/>
            </a:pPr>
            <a:endParaRPr lang="en-US" sz="1900" dirty="0" smtClean="0">
              <a:solidFill>
                <a:srgbClr val="0C1F24"/>
              </a:solidFill>
              <a:latin typeface="Arial"/>
              <a:cs typeface="Arial"/>
            </a:endParaRPr>
          </a:p>
          <a:p>
            <a:pPr marL="285750" indent="-285750">
              <a:buSzPct val="75000"/>
              <a:buFont typeface="Wingdings" charset="2"/>
              <a:buChar char=""/>
            </a:pPr>
            <a:r>
              <a:rPr lang="en-US" sz="1900" dirty="0" smtClean="0">
                <a:solidFill>
                  <a:srgbClr val="0C1F24"/>
                </a:solidFill>
                <a:latin typeface="Arial"/>
                <a:cs typeface="Arial"/>
              </a:rPr>
              <a:t>Registration Data</a:t>
            </a:r>
          </a:p>
          <a:p>
            <a:pPr marL="285750" indent="-285750">
              <a:buSzPct val="75000"/>
              <a:buFont typeface="Wingdings" charset="2"/>
              <a:buChar char=""/>
            </a:pPr>
            <a:endParaRPr lang="en-US" sz="1900" dirty="0" smtClean="0">
              <a:solidFill>
                <a:srgbClr val="0C1F24"/>
              </a:solidFill>
              <a:latin typeface="Arial"/>
              <a:cs typeface="Arial"/>
            </a:endParaRPr>
          </a:p>
          <a:p>
            <a:pPr marL="285750" indent="-285750">
              <a:buSzPct val="75000"/>
              <a:buFont typeface="Wingdings" charset="2"/>
              <a:buChar char=""/>
            </a:pPr>
            <a:r>
              <a:rPr lang="en-US" sz="1900" dirty="0" smtClean="0">
                <a:solidFill>
                  <a:srgbClr val="0C1F24"/>
                </a:solidFill>
                <a:latin typeface="Arial"/>
                <a:cs typeface="Arial"/>
              </a:rPr>
              <a:t>EPP</a:t>
            </a:r>
            <a:endParaRPr lang="en-US" sz="1900" dirty="0">
              <a:solidFill>
                <a:srgbClr val="0C1F24"/>
              </a:solidFill>
              <a:latin typeface="Arial"/>
              <a:cs typeface="Arial"/>
            </a:endParaRPr>
          </a:p>
          <a:p>
            <a:pPr marL="285750" indent="-285750">
              <a:buSzPct val="75000"/>
              <a:buFont typeface="Wingdings" charset="2"/>
              <a:buChar char=""/>
            </a:pPr>
            <a:endParaRPr lang="en-US" sz="1900" dirty="0">
              <a:solidFill>
                <a:srgbClr val="0C1F24"/>
              </a:solidFill>
              <a:latin typeface="Arial"/>
              <a:cs typeface="Arial"/>
            </a:endParaRPr>
          </a:p>
          <a:p>
            <a:pPr marL="285750" indent="-285750">
              <a:buSzPct val="75000"/>
              <a:buFont typeface="Wingdings" charset="2"/>
              <a:buChar char=""/>
            </a:pPr>
            <a:endParaRPr lang="en-US" sz="1900" dirty="0">
              <a:solidFill>
                <a:srgbClr val="0C1F24"/>
              </a:solidFill>
              <a:latin typeface="Arial"/>
              <a:cs typeface="Arial"/>
            </a:endParaRPr>
          </a:p>
        </p:txBody>
      </p:sp>
      <p:sp>
        <p:nvSpPr>
          <p:cNvPr id="4" name="Title 3"/>
          <p:cNvSpPr>
            <a:spLocks noGrp="1"/>
          </p:cNvSpPr>
          <p:nvPr>
            <p:ph type="title"/>
          </p:nvPr>
        </p:nvSpPr>
        <p:spPr>
          <a:prstGeom prst="rect">
            <a:avLst/>
          </a:prstGeom>
        </p:spPr>
        <p:txBody>
          <a:bodyPr/>
          <a:lstStyle/>
          <a:p>
            <a:r>
              <a:rPr lang="en-US" dirty="0" smtClean="0"/>
              <a:t>Additional Topics to be Discussed </a:t>
            </a:r>
            <a:endParaRPr lang="en-US" sz="3000" dirty="0">
              <a:latin typeface="Arial"/>
              <a:cs typeface="Arial"/>
            </a:endParaRPr>
          </a:p>
        </p:txBody>
      </p:sp>
    </p:spTree>
    <p:extLst>
      <p:ext uri="{BB962C8B-B14F-4D97-AF65-F5344CB8AC3E}">
        <p14:creationId xmlns:p14="http://schemas.microsoft.com/office/powerpoint/2010/main" val="31364021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alpha val="33000"/>
          </a:schemeClr>
        </a:solidFill>
        <a:effectLst/>
      </p:bgPr>
    </p:bg>
    <p:spTree>
      <p:nvGrpSpPr>
        <p:cNvPr id="1" name=""/>
        <p:cNvGrpSpPr/>
        <p:nvPr/>
      </p:nvGrpSpPr>
      <p:grpSpPr>
        <a:xfrm>
          <a:off x="0" y="0"/>
          <a:ext cx="0" cy="0"/>
          <a:chOff x="0" y="0"/>
          <a:chExt cx="0" cy="0"/>
        </a:xfrm>
      </p:grpSpPr>
      <p:sp>
        <p:nvSpPr>
          <p:cNvPr id="6" name="Text Placeholder 1"/>
          <p:cNvSpPr>
            <a:spLocks noGrp="1"/>
          </p:cNvSpPr>
          <p:nvPr>
            <p:ph type="body" sz="quarter" idx="13"/>
          </p:nvPr>
        </p:nvSpPr>
        <p:spPr>
          <a:xfrm>
            <a:off x="569913" y="2377590"/>
            <a:ext cx="7450367" cy="1728788"/>
          </a:xfrm>
        </p:spPr>
        <p:txBody>
          <a:bodyPr/>
          <a:lstStyle/>
          <a:p>
            <a:r>
              <a:rPr lang="en-US" sz="3500" b="1" dirty="0" smtClean="0">
                <a:latin typeface="Arial"/>
                <a:cs typeface="Arial"/>
              </a:rPr>
              <a:t>Next Steps</a:t>
            </a:r>
          </a:p>
        </p:txBody>
      </p:sp>
    </p:spTree>
    <p:extLst>
      <p:ext uri="{BB962C8B-B14F-4D97-AF65-F5344CB8AC3E}">
        <p14:creationId xmlns:p14="http://schemas.microsoft.com/office/powerpoint/2010/main" val="4820222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4601" y="1402699"/>
            <a:ext cx="8103072" cy="2139047"/>
          </a:xfrm>
          <a:prstGeom prst="rect">
            <a:avLst/>
          </a:prstGeom>
        </p:spPr>
        <p:txBody>
          <a:bodyPr wrap="square">
            <a:spAutoFit/>
          </a:bodyPr>
          <a:lstStyle/>
          <a:p>
            <a:pPr marL="285750" indent="-285750">
              <a:buSzPct val="75000"/>
              <a:buFont typeface="Wingdings" charset="2"/>
              <a:buChar char=""/>
            </a:pPr>
            <a:r>
              <a:rPr lang="en-US" sz="1900" dirty="0" smtClean="0">
                <a:solidFill>
                  <a:srgbClr val="0C1F24"/>
                </a:solidFill>
                <a:latin typeface="Arial"/>
                <a:cs typeface="Arial"/>
              </a:rPr>
              <a:t>Complete the draft guidelines for additional topics</a:t>
            </a:r>
          </a:p>
          <a:p>
            <a:pPr marL="285750" indent="-285750">
              <a:buSzPct val="75000"/>
              <a:buFont typeface="Wingdings" charset="2"/>
              <a:buChar char=""/>
            </a:pPr>
            <a:endParaRPr lang="en-US" sz="1900" dirty="0">
              <a:solidFill>
                <a:srgbClr val="0C1F24"/>
              </a:solidFill>
              <a:latin typeface="Arial"/>
              <a:cs typeface="Arial"/>
            </a:endParaRPr>
          </a:p>
          <a:p>
            <a:pPr marL="285750" indent="-285750">
              <a:buSzPct val="75000"/>
              <a:buFont typeface="Wingdings" charset="2"/>
              <a:buChar char=""/>
            </a:pPr>
            <a:r>
              <a:rPr lang="en-US" sz="1900" dirty="0" smtClean="0">
                <a:solidFill>
                  <a:srgbClr val="0C1F24"/>
                </a:solidFill>
                <a:latin typeface="Arial"/>
                <a:cs typeface="Arial"/>
              </a:rPr>
              <a:t>Release proposed guidelines for public comment</a:t>
            </a:r>
          </a:p>
          <a:p>
            <a:pPr marL="285750" indent="-285750">
              <a:buSzPct val="75000"/>
              <a:buFont typeface="Wingdings" charset="2"/>
              <a:buChar char=""/>
            </a:pPr>
            <a:endParaRPr lang="en-US" sz="1900" dirty="0">
              <a:solidFill>
                <a:srgbClr val="0C1F24"/>
              </a:solidFill>
              <a:latin typeface="Arial"/>
              <a:cs typeface="Arial"/>
            </a:endParaRPr>
          </a:p>
          <a:p>
            <a:pPr marL="285750" indent="-285750">
              <a:buSzPct val="75000"/>
              <a:buFont typeface="Wingdings" charset="2"/>
              <a:buChar char=""/>
            </a:pPr>
            <a:r>
              <a:rPr lang="en-US" sz="1900" dirty="0" smtClean="0">
                <a:solidFill>
                  <a:srgbClr val="0C1F24"/>
                </a:solidFill>
                <a:latin typeface="Arial"/>
                <a:cs typeface="Arial"/>
              </a:rPr>
              <a:t>Finalize guidelines and publish</a:t>
            </a:r>
            <a:endParaRPr lang="en-US" sz="1900" dirty="0">
              <a:solidFill>
                <a:srgbClr val="0C1F24"/>
              </a:solidFill>
              <a:latin typeface="Arial"/>
              <a:cs typeface="Arial"/>
            </a:endParaRPr>
          </a:p>
          <a:p>
            <a:pPr marL="285750" indent="-285750">
              <a:buSzPct val="75000"/>
              <a:buFont typeface="Wingdings" charset="2"/>
              <a:buChar char=""/>
            </a:pPr>
            <a:endParaRPr lang="en-US" sz="1900" dirty="0">
              <a:solidFill>
                <a:srgbClr val="0C1F24"/>
              </a:solidFill>
              <a:latin typeface="Arial"/>
              <a:cs typeface="Arial"/>
            </a:endParaRPr>
          </a:p>
          <a:p>
            <a:pPr marL="285750" indent="-285750">
              <a:buSzPct val="75000"/>
              <a:buFont typeface="Wingdings" charset="2"/>
              <a:buChar char=""/>
            </a:pPr>
            <a:endParaRPr lang="en-US" sz="1900" dirty="0">
              <a:solidFill>
                <a:srgbClr val="0C1F24"/>
              </a:solidFill>
              <a:latin typeface="Arial"/>
              <a:cs typeface="Arial"/>
            </a:endParaRPr>
          </a:p>
        </p:txBody>
      </p:sp>
      <p:sp>
        <p:nvSpPr>
          <p:cNvPr id="4" name="Title 3"/>
          <p:cNvSpPr>
            <a:spLocks noGrp="1"/>
          </p:cNvSpPr>
          <p:nvPr>
            <p:ph type="title"/>
          </p:nvPr>
        </p:nvSpPr>
        <p:spPr>
          <a:prstGeom prst="rect">
            <a:avLst/>
          </a:prstGeom>
        </p:spPr>
        <p:txBody>
          <a:bodyPr/>
          <a:lstStyle/>
          <a:p>
            <a:r>
              <a:rPr lang="en-US" dirty="0" smtClean="0"/>
              <a:t>Next Steps</a:t>
            </a:r>
            <a:endParaRPr lang="en-US" sz="3000" dirty="0">
              <a:latin typeface="Arial"/>
              <a:cs typeface="Arial"/>
            </a:endParaRPr>
          </a:p>
        </p:txBody>
      </p:sp>
    </p:spTree>
    <p:extLst>
      <p:ext uri="{BB962C8B-B14F-4D97-AF65-F5344CB8AC3E}">
        <p14:creationId xmlns:p14="http://schemas.microsoft.com/office/powerpoint/2010/main" val="17090715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4601" y="1402699"/>
            <a:ext cx="8103072" cy="3893374"/>
          </a:xfrm>
          <a:prstGeom prst="rect">
            <a:avLst/>
          </a:prstGeom>
        </p:spPr>
        <p:txBody>
          <a:bodyPr wrap="square">
            <a:spAutoFit/>
          </a:bodyPr>
          <a:lstStyle/>
          <a:p>
            <a:pPr marL="285750" indent="-285750">
              <a:buSzPct val="75000"/>
              <a:buFont typeface="Wingdings" charset="2"/>
              <a:buChar char=""/>
            </a:pPr>
            <a:r>
              <a:rPr lang="en-US" sz="1900" dirty="0" smtClean="0">
                <a:solidFill>
                  <a:srgbClr val="0C1F24"/>
                </a:solidFill>
                <a:latin typeface="Arial"/>
                <a:cs typeface="Arial"/>
              </a:rPr>
              <a:t> Email us at: </a:t>
            </a:r>
          </a:p>
          <a:p>
            <a:pPr marL="285750" indent="-285750">
              <a:buSzPct val="75000"/>
              <a:buFont typeface="Wingdings" charset="2"/>
              <a:buChar char=""/>
            </a:pPr>
            <a:endParaRPr lang="en-US" sz="1900" dirty="0">
              <a:solidFill>
                <a:srgbClr val="0C1F24"/>
              </a:solidFill>
              <a:latin typeface="Arial"/>
              <a:cs typeface="Arial"/>
              <a:hlinkClick r:id="rId3"/>
            </a:endParaRPr>
          </a:p>
          <a:p>
            <a:pPr marL="742950" lvl="1" indent="-285750">
              <a:buSzPct val="75000"/>
              <a:buFont typeface="Wingdings" charset="2"/>
              <a:buChar char=""/>
            </a:pPr>
            <a:r>
              <a:rPr lang="en-US" sz="1900" dirty="0" smtClean="0">
                <a:solidFill>
                  <a:srgbClr val="0C1F24"/>
                </a:solidFill>
                <a:latin typeface="Arial"/>
                <a:cs typeface="Arial"/>
                <a:hlinkClick r:id="rId3"/>
              </a:rPr>
              <a:t>idngwg@icann.org</a:t>
            </a:r>
            <a:r>
              <a:rPr lang="en-US" sz="1900" dirty="0" smtClean="0">
                <a:solidFill>
                  <a:srgbClr val="0C1F24"/>
                </a:solidFill>
                <a:latin typeface="Arial"/>
                <a:cs typeface="Arial"/>
              </a:rPr>
              <a:t> or </a:t>
            </a:r>
            <a:r>
              <a:rPr lang="en-US" sz="1900" dirty="0" smtClean="0">
                <a:solidFill>
                  <a:srgbClr val="0C1F24"/>
                </a:solidFill>
                <a:latin typeface="Arial"/>
                <a:cs typeface="Arial"/>
                <a:hlinkClick r:id="rId4"/>
              </a:rPr>
              <a:t>IDNProgram@icann.org</a:t>
            </a:r>
            <a:endParaRPr lang="en-US" sz="1900" dirty="0" smtClean="0">
              <a:solidFill>
                <a:srgbClr val="0C1F24"/>
              </a:solidFill>
              <a:latin typeface="Arial"/>
              <a:cs typeface="Arial"/>
            </a:endParaRPr>
          </a:p>
          <a:p>
            <a:pPr marL="285750" indent="-285750">
              <a:buSzPct val="75000"/>
              <a:buFont typeface="Wingdings" charset="2"/>
              <a:buChar char=""/>
            </a:pPr>
            <a:endParaRPr lang="en-US" sz="1900" dirty="0">
              <a:solidFill>
                <a:srgbClr val="0C1F24"/>
              </a:solidFill>
              <a:latin typeface="Arial"/>
              <a:cs typeface="Arial"/>
            </a:endParaRPr>
          </a:p>
          <a:p>
            <a:pPr marL="285750" indent="-285750">
              <a:buSzPct val="75000"/>
              <a:buFont typeface="Wingdings" charset="2"/>
              <a:buChar char=""/>
            </a:pPr>
            <a:r>
              <a:rPr lang="en-US" sz="1900" dirty="0">
                <a:solidFill>
                  <a:srgbClr val="0C1F24"/>
                </a:solidFill>
                <a:latin typeface="Arial"/>
                <a:cs typeface="Arial"/>
              </a:rPr>
              <a:t>Visit us at: </a:t>
            </a:r>
            <a:endParaRPr lang="en-US" sz="1900" dirty="0" smtClean="0">
              <a:solidFill>
                <a:srgbClr val="0C1F24"/>
              </a:solidFill>
              <a:latin typeface="Arial"/>
              <a:cs typeface="Arial"/>
            </a:endParaRPr>
          </a:p>
          <a:p>
            <a:pPr marL="285750" indent="-285750">
              <a:buSzPct val="75000"/>
              <a:buFont typeface="Wingdings" charset="2"/>
              <a:buChar char=""/>
            </a:pPr>
            <a:endParaRPr lang="en-US" sz="1900" dirty="0" smtClean="0">
              <a:solidFill>
                <a:srgbClr val="0C1F24"/>
              </a:solidFill>
              <a:latin typeface="Arial"/>
              <a:cs typeface="Arial"/>
            </a:endParaRPr>
          </a:p>
          <a:p>
            <a:pPr marL="742950" lvl="1" indent="-285750">
              <a:buSzPct val="75000"/>
              <a:buFont typeface="Wingdings" charset="2"/>
              <a:buChar char=""/>
            </a:pPr>
            <a:r>
              <a:rPr lang="en-US" sz="1900" dirty="0" smtClean="0">
                <a:solidFill>
                  <a:srgbClr val="0C1F24"/>
                </a:solidFill>
                <a:latin typeface="Arial"/>
                <a:cs typeface="Arial"/>
              </a:rPr>
              <a:t>IDN Program webpage: </a:t>
            </a:r>
            <a:r>
              <a:rPr lang="en-US" sz="1900" dirty="0" smtClean="0">
                <a:solidFill>
                  <a:srgbClr val="0C1F24"/>
                </a:solidFill>
                <a:latin typeface="Arial"/>
                <a:cs typeface="Arial"/>
                <a:hlinkClick r:id="rId5"/>
              </a:rPr>
              <a:t>www.icann.org/idn</a:t>
            </a:r>
            <a:r>
              <a:rPr lang="en-US" sz="1900" dirty="0" smtClean="0">
                <a:solidFill>
                  <a:srgbClr val="0C1F24"/>
                </a:solidFill>
                <a:latin typeface="Arial"/>
                <a:cs typeface="Arial"/>
              </a:rPr>
              <a:t> </a:t>
            </a:r>
          </a:p>
          <a:p>
            <a:pPr marL="742950" lvl="1" indent="-285750">
              <a:buSzPct val="75000"/>
              <a:buFont typeface="Wingdings" charset="2"/>
              <a:buChar char=""/>
            </a:pPr>
            <a:endParaRPr lang="en-US" sz="1900" dirty="0" smtClean="0">
              <a:solidFill>
                <a:srgbClr val="0C1F24"/>
              </a:solidFill>
              <a:latin typeface="Arial"/>
              <a:cs typeface="Arial"/>
            </a:endParaRPr>
          </a:p>
          <a:p>
            <a:pPr marL="742950" lvl="1" indent="-285750">
              <a:buSzPct val="75000"/>
              <a:buFont typeface="Wingdings" charset="2"/>
              <a:buChar char=""/>
            </a:pPr>
            <a:r>
              <a:rPr lang="en-US" sz="1900" dirty="0" smtClean="0">
                <a:solidFill>
                  <a:srgbClr val="0C1F24"/>
                </a:solidFill>
                <a:latin typeface="Arial"/>
                <a:cs typeface="Arial"/>
              </a:rPr>
              <a:t>IDNGWG Wiki </a:t>
            </a:r>
            <a:r>
              <a:rPr lang="en-US" sz="1900" dirty="0">
                <a:solidFill>
                  <a:srgbClr val="0C1F24"/>
                </a:solidFill>
                <a:latin typeface="Arial"/>
                <a:cs typeface="Arial"/>
              </a:rPr>
              <a:t>page: </a:t>
            </a:r>
            <a:r>
              <a:rPr lang="en-US" sz="1900" dirty="0">
                <a:solidFill>
                  <a:srgbClr val="0C1F24"/>
                </a:solidFill>
                <a:latin typeface="Arial"/>
                <a:cs typeface="Arial"/>
                <a:hlinkClick r:id="rId6"/>
              </a:rPr>
              <a:t>https://</a:t>
            </a:r>
            <a:r>
              <a:rPr lang="en-US" sz="1900" dirty="0" smtClean="0">
                <a:solidFill>
                  <a:srgbClr val="0C1F24"/>
                </a:solidFill>
                <a:latin typeface="Arial"/>
                <a:cs typeface="Arial"/>
                <a:hlinkClick r:id="rId6"/>
              </a:rPr>
              <a:t>community.icann.org/display/IDN/IDN+implementation+Guidelines</a:t>
            </a:r>
            <a:r>
              <a:rPr lang="en-US" sz="1900" dirty="0" smtClean="0">
                <a:solidFill>
                  <a:srgbClr val="0C1F24"/>
                </a:solidFill>
                <a:latin typeface="Arial"/>
                <a:cs typeface="Arial"/>
              </a:rPr>
              <a:t> </a:t>
            </a:r>
            <a:endParaRPr lang="en-US" sz="1900" dirty="0" smtClean="0">
              <a:solidFill>
                <a:srgbClr val="0C1F24"/>
              </a:solidFill>
              <a:latin typeface="Arial"/>
              <a:cs typeface="Arial"/>
            </a:endParaRPr>
          </a:p>
          <a:p>
            <a:pPr marL="285750" indent="-285750">
              <a:buSzPct val="75000"/>
              <a:buFont typeface="Wingdings" charset="2"/>
              <a:buChar char=""/>
            </a:pPr>
            <a:endParaRPr lang="en-US" sz="1900" dirty="0">
              <a:solidFill>
                <a:srgbClr val="0C1F24"/>
              </a:solidFill>
              <a:latin typeface="Arial"/>
              <a:cs typeface="Arial"/>
            </a:endParaRPr>
          </a:p>
          <a:p>
            <a:pPr marL="285750" indent="-285750">
              <a:buSzPct val="75000"/>
              <a:buFont typeface="Wingdings" charset="2"/>
              <a:buChar char=""/>
            </a:pPr>
            <a:endParaRPr lang="en-US" sz="1900" dirty="0">
              <a:solidFill>
                <a:srgbClr val="0C1F24"/>
              </a:solidFill>
              <a:latin typeface="Arial"/>
              <a:cs typeface="Arial"/>
            </a:endParaRPr>
          </a:p>
        </p:txBody>
      </p:sp>
      <p:sp>
        <p:nvSpPr>
          <p:cNvPr id="4" name="Title 3"/>
          <p:cNvSpPr>
            <a:spLocks noGrp="1"/>
          </p:cNvSpPr>
          <p:nvPr>
            <p:ph type="title"/>
          </p:nvPr>
        </p:nvSpPr>
        <p:spPr>
          <a:prstGeom prst="rect">
            <a:avLst/>
          </a:prstGeom>
        </p:spPr>
        <p:txBody>
          <a:bodyPr/>
          <a:lstStyle/>
          <a:p>
            <a:r>
              <a:rPr lang="en-US" sz="3000" dirty="0" smtClean="0">
                <a:latin typeface="Arial"/>
                <a:cs typeface="Arial"/>
              </a:rPr>
              <a:t>Feedback</a:t>
            </a:r>
            <a:endParaRPr lang="en-US" sz="3000" dirty="0">
              <a:latin typeface="Arial"/>
              <a:cs typeface="Arial"/>
            </a:endParaRPr>
          </a:p>
        </p:txBody>
      </p:sp>
    </p:spTree>
    <p:extLst>
      <p:ext uri="{BB962C8B-B14F-4D97-AF65-F5344CB8AC3E}">
        <p14:creationId xmlns:p14="http://schemas.microsoft.com/office/powerpoint/2010/main" val="3908872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4003267" y="3769256"/>
            <a:ext cx="2539800" cy="2175252"/>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latin typeface="Arial"/>
              <a:cs typeface="Arial"/>
            </a:endParaRPr>
          </a:p>
        </p:txBody>
      </p:sp>
      <p:sp>
        <p:nvSpPr>
          <p:cNvPr id="40" name="Rectangle 39"/>
          <p:cNvSpPr/>
          <p:nvPr/>
        </p:nvSpPr>
        <p:spPr>
          <a:xfrm>
            <a:off x="4003267" y="3769256"/>
            <a:ext cx="2539800" cy="87588"/>
          </a:xfrm>
          <a:prstGeom prst="rect">
            <a:avLst/>
          </a:prstGeom>
          <a:solidFill>
            <a:srgbClr val="AC44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a:cs typeface="Arial"/>
            </a:endParaRPr>
          </a:p>
        </p:txBody>
      </p:sp>
      <p:sp>
        <p:nvSpPr>
          <p:cNvPr id="50" name="Oval 49"/>
          <p:cNvSpPr/>
          <p:nvPr/>
        </p:nvSpPr>
        <p:spPr>
          <a:xfrm>
            <a:off x="5027038" y="3982711"/>
            <a:ext cx="498944" cy="498944"/>
          </a:xfrm>
          <a:prstGeom prst="ellipse">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a:cs typeface="Arial"/>
            </a:endParaRPr>
          </a:p>
        </p:txBody>
      </p:sp>
      <p:sp>
        <p:nvSpPr>
          <p:cNvPr id="43" name="TextBox 42"/>
          <p:cNvSpPr txBox="1"/>
          <p:nvPr/>
        </p:nvSpPr>
        <p:spPr>
          <a:xfrm>
            <a:off x="4238515" y="4452394"/>
            <a:ext cx="2080048" cy="338554"/>
          </a:xfrm>
          <a:prstGeom prst="rect">
            <a:avLst/>
          </a:prstGeom>
          <a:noFill/>
        </p:spPr>
        <p:txBody>
          <a:bodyPr wrap="square" rtlCol="0">
            <a:spAutoFit/>
          </a:bodyPr>
          <a:lstStyle/>
          <a:p>
            <a:pPr algn="ctr"/>
            <a:r>
              <a:rPr lang="en-US" sz="1600" dirty="0" smtClean="0">
                <a:solidFill>
                  <a:srgbClr val="FFFFFF"/>
                </a:solidFill>
                <a:latin typeface="Arial"/>
                <a:cs typeface="Arial"/>
              </a:rPr>
              <a:t>Next Steps</a:t>
            </a:r>
            <a:endParaRPr lang="en-US" sz="1600" dirty="0">
              <a:solidFill>
                <a:srgbClr val="FFFFFF"/>
              </a:solidFill>
              <a:latin typeface="Arial"/>
              <a:cs typeface="Arial"/>
            </a:endParaRPr>
          </a:p>
        </p:txBody>
      </p:sp>
      <p:sp>
        <p:nvSpPr>
          <p:cNvPr id="30" name="TextBox 29"/>
          <p:cNvSpPr txBox="1"/>
          <p:nvPr/>
        </p:nvSpPr>
        <p:spPr>
          <a:xfrm>
            <a:off x="4003267" y="3998350"/>
            <a:ext cx="2539800" cy="446276"/>
          </a:xfrm>
          <a:prstGeom prst="rect">
            <a:avLst/>
          </a:prstGeom>
          <a:noFill/>
        </p:spPr>
        <p:txBody>
          <a:bodyPr wrap="square" rtlCol="0">
            <a:spAutoFit/>
          </a:bodyPr>
          <a:lstStyle/>
          <a:p>
            <a:pPr algn="ctr"/>
            <a:r>
              <a:rPr lang="en-US" sz="2300" b="1" dirty="0" smtClean="0">
                <a:solidFill>
                  <a:srgbClr val="FFFFFF"/>
                </a:solidFill>
                <a:latin typeface="Arial"/>
                <a:cs typeface="Arial"/>
              </a:rPr>
              <a:t>4</a:t>
            </a:r>
            <a:endParaRPr lang="en-US" sz="2300" b="1" dirty="0">
              <a:solidFill>
                <a:srgbClr val="FFFFFF"/>
              </a:solidFill>
              <a:latin typeface="Arial"/>
              <a:cs typeface="Arial"/>
            </a:endParaRPr>
          </a:p>
        </p:txBody>
      </p:sp>
      <p:sp>
        <p:nvSpPr>
          <p:cNvPr id="2" name="Title 1"/>
          <p:cNvSpPr>
            <a:spLocks noGrp="1"/>
          </p:cNvSpPr>
          <p:nvPr>
            <p:ph type="title"/>
          </p:nvPr>
        </p:nvSpPr>
        <p:spPr>
          <a:prstGeom prst="rect">
            <a:avLst/>
          </a:prstGeom>
        </p:spPr>
        <p:txBody>
          <a:bodyPr/>
          <a:lstStyle/>
          <a:p>
            <a:r>
              <a:rPr lang="en-US" dirty="0" smtClean="0"/>
              <a:t>Agenda</a:t>
            </a:r>
            <a:endParaRPr lang="en-US" sz="3000" dirty="0">
              <a:latin typeface="Arial"/>
              <a:cs typeface="Arial"/>
            </a:endParaRPr>
          </a:p>
        </p:txBody>
      </p:sp>
      <p:sp>
        <p:nvSpPr>
          <p:cNvPr id="33" name="Rectangle 32"/>
          <p:cNvSpPr/>
          <p:nvPr/>
        </p:nvSpPr>
        <p:spPr>
          <a:xfrm>
            <a:off x="4003267" y="1299014"/>
            <a:ext cx="2539800" cy="2175252"/>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latin typeface="Arial"/>
              <a:cs typeface="Arial"/>
            </a:endParaRPr>
          </a:p>
        </p:txBody>
      </p:sp>
      <p:sp>
        <p:nvSpPr>
          <p:cNvPr id="34" name="Rectangle 33"/>
          <p:cNvSpPr/>
          <p:nvPr/>
        </p:nvSpPr>
        <p:spPr>
          <a:xfrm>
            <a:off x="651511" y="3769256"/>
            <a:ext cx="2539800" cy="2175252"/>
          </a:xfrm>
          <a:prstGeom prst="rect">
            <a:avLst/>
          </a:prstGeom>
          <a:solidFill>
            <a:schemeClr val="accent4">
              <a:alpha val="63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latin typeface="Arial"/>
              <a:cs typeface="Arial"/>
            </a:endParaRPr>
          </a:p>
        </p:txBody>
      </p:sp>
      <p:sp>
        <p:nvSpPr>
          <p:cNvPr id="35" name="Rectangle 34"/>
          <p:cNvSpPr/>
          <p:nvPr/>
        </p:nvSpPr>
        <p:spPr>
          <a:xfrm>
            <a:off x="4003267" y="1299014"/>
            <a:ext cx="2539800" cy="87588"/>
          </a:xfrm>
          <a:prstGeom prst="rect">
            <a:avLst/>
          </a:prstGeom>
          <a:solidFill>
            <a:srgbClr val="145357">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a:cs typeface="Arial"/>
            </a:endParaRPr>
          </a:p>
        </p:txBody>
      </p:sp>
      <p:sp>
        <p:nvSpPr>
          <p:cNvPr id="36" name="Rectangle 35"/>
          <p:cNvSpPr/>
          <p:nvPr/>
        </p:nvSpPr>
        <p:spPr>
          <a:xfrm>
            <a:off x="651511" y="3769256"/>
            <a:ext cx="2539800" cy="87588"/>
          </a:xfrm>
          <a:prstGeom prst="rect">
            <a:avLst/>
          </a:prstGeom>
          <a:solidFill>
            <a:srgbClr val="EA903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a:cs typeface="Arial"/>
            </a:endParaRPr>
          </a:p>
        </p:txBody>
      </p:sp>
      <p:sp>
        <p:nvSpPr>
          <p:cNvPr id="51" name="Oval 50"/>
          <p:cNvSpPr/>
          <p:nvPr/>
        </p:nvSpPr>
        <p:spPr>
          <a:xfrm>
            <a:off x="5020884" y="1501265"/>
            <a:ext cx="498944" cy="498944"/>
          </a:xfrm>
          <a:prstGeom prst="ellipse">
            <a:avLst/>
          </a:prstGeom>
          <a:solidFill>
            <a:schemeClr val="accent3">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latin typeface="Arial"/>
              <a:cs typeface="Arial"/>
            </a:endParaRPr>
          </a:p>
        </p:txBody>
      </p:sp>
      <p:sp>
        <p:nvSpPr>
          <p:cNvPr id="52" name="Oval 51"/>
          <p:cNvSpPr/>
          <p:nvPr/>
        </p:nvSpPr>
        <p:spPr>
          <a:xfrm>
            <a:off x="1677681" y="3971507"/>
            <a:ext cx="498944" cy="498944"/>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a:cs typeface="Arial"/>
            </a:endParaRPr>
          </a:p>
        </p:txBody>
      </p:sp>
      <p:sp>
        <p:nvSpPr>
          <p:cNvPr id="53" name="Rectangle 52"/>
          <p:cNvSpPr/>
          <p:nvPr/>
        </p:nvSpPr>
        <p:spPr>
          <a:xfrm>
            <a:off x="651511" y="1299014"/>
            <a:ext cx="2539800" cy="2175252"/>
          </a:xfrm>
          <a:prstGeom prst="rect">
            <a:avLst/>
          </a:prstGeom>
          <a:solidFill>
            <a:schemeClr val="accent1">
              <a:alpha val="7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a:cs typeface="Arial"/>
            </a:endParaRPr>
          </a:p>
        </p:txBody>
      </p:sp>
      <p:sp>
        <p:nvSpPr>
          <p:cNvPr id="54" name="Rectangle 53"/>
          <p:cNvSpPr/>
          <p:nvPr/>
        </p:nvSpPr>
        <p:spPr>
          <a:xfrm>
            <a:off x="651511" y="1299014"/>
            <a:ext cx="2539800" cy="875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a:cs typeface="Arial"/>
            </a:endParaRPr>
          </a:p>
        </p:txBody>
      </p:sp>
      <p:sp>
        <p:nvSpPr>
          <p:cNvPr id="55" name="Oval 54"/>
          <p:cNvSpPr/>
          <p:nvPr/>
        </p:nvSpPr>
        <p:spPr>
          <a:xfrm>
            <a:off x="1666927" y="1510650"/>
            <a:ext cx="498944" cy="498944"/>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a:cs typeface="Arial"/>
            </a:endParaRPr>
          </a:p>
        </p:txBody>
      </p:sp>
      <p:sp>
        <p:nvSpPr>
          <p:cNvPr id="56" name="TextBox 55"/>
          <p:cNvSpPr txBox="1"/>
          <p:nvPr/>
        </p:nvSpPr>
        <p:spPr>
          <a:xfrm>
            <a:off x="886759" y="1982152"/>
            <a:ext cx="2080048" cy="584775"/>
          </a:xfrm>
          <a:prstGeom prst="rect">
            <a:avLst/>
          </a:prstGeom>
          <a:noFill/>
        </p:spPr>
        <p:txBody>
          <a:bodyPr wrap="square" rtlCol="0">
            <a:spAutoFit/>
          </a:bodyPr>
          <a:lstStyle/>
          <a:p>
            <a:pPr algn="ctr"/>
            <a:r>
              <a:rPr lang="en-US" sz="1600" dirty="0" smtClean="0">
                <a:solidFill>
                  <a:srgbClr val="FFFFFF"/>
                </a:solidFill>
                <a:latin typeface="Arial"/>
                <a:cs typeface="Arial"/>
              </a:rPr>
              <a:t>Background and Purpose</a:t>
            </a:r>
            <a:endParaRPr lang="en-US" sz="1600" dirty="0">
              <a:solidFill>
                <a:srgbClr val="FFFFFF"/>
              </a:solidFill>
              <a:latin typeface="Arial"/>
              <a:cs typeface="Arial"/>
            </a:endParaRPr>
          </a:p>
        </p:txBody>
      </p:sp>
      <p:sp>
        <p:nvSpPr>
          <p:cNvPr id="57" name="TextBox 56"/>
          <p:cNvSpPr txBox="1"/>
          <p:nvPr/>
        </p:nvSpPr>
        <p:spPr>
          <a:xfrm>
            <a:off x="4233017" y="1982152"/>
            <a:ext cx="2080048" cy="338554"/>
          </a:xfrm>
          <a:prstGeom prst="rect">
            <a:avLst/>
          </a:prstGeom>
          <a:noFill/>
        </p:spPr>
        <p:txBody>
          <a:bodyPr wrap="square" rtlCol="0">
            <a:spAutoFit/>
          </a:bodyPr>
          <a:lstStyle/>
          <a:p>
            <a:pPr algn="ctr"/>
            <a:r>
              <a:rPr lang="en-US" sz="1600" dirty="0" smtClean="0">
                <a:solidFill>
                  <a:srgbClr val="FFFFFF"/>
                </a:solidFill>
                <a:latin typeface="Arial"/>
                <a:cs typeface="Arial"/>
              </a:rPr>
              <a:t>IDNGWG members</a:t>
            </a:r>
            <a:endParaRPr lang="en-US" sz="1600" dirty="0">
              <a:solidFill>
                <a:srgbClr val="FFFFFF"/>
              </a:solidFill>
              <a:latin typeface="Arial"/>
              <a:cs typeface="Arial"/>
            </a:endParaRPr>
          </a:p>
        </p:txBody>
      </p:sp>
      <p:sp>
        <p:nvSpPr>
          <p:cNvPr id="58" name="TextBox 57"/>
          <p:cNvSpPr txBox="1"/>
          <p:nvPr/>
        </p:nvSpPr>
        <p:spPr>
          <a:xfrm>
            <a:off x="886761" y="4452394"/>
            <a:ext cx="2080048" cy="584775"/>
          </a:xfrm>
          <a:prstGeom prst="rect">
            <a:avLst/>
          </a:prstGeom>
          <a:noFill/>
        </p:spPr>
        <p:txBody>
          <a:bodyPr wrap="square" rtlCol="0">
            <a:spAutoFit/>
          </a:bodyPr>
          <a:lstStyle/>
          <a:p>
            <a:pPr algn="ctr"/>
            <a:r>
              <a:rPr lang="en-US" sz="1600" dirty="0" smtClean="0">
                <a:solidFill>
                  <a:srgbClr val="FFFFFF"/>
                </a:solidFill>
                <a:latin typeface="Arial"/>
                <a:cs typeface="Arial"/>
              </a:rPr>
              <a:t>Current </a:t>
            </a:r>
            <a:r>
              <a:rPr lang="en-US" sz="1600" dirty="0">
                <a:solidFill>
                  <a:srgbClr val="FFFFFF"/>
                </a:solidFill>
                <a:latin typeface="Arial"/>
                <a:cs typeface="Arial"/>
              </a:rPr>
              <a:t>(Draft)</a:t>
            </a:r>
          </a:p>
          <a:p>
            <a:pPr algn="ctr"/>
            <a:r>
              <a:rPr lang="en-US" sz="1600" dirty="0" smtClean="0">
                <a:solidFill>
                  <a:srgbClr val="FFFFFF"/>
                </a:solidFill>
                <a:latin typeface="Arial"/>
                <a:cs typeface="Arial"/>
              </a:rPr>
              <a:t>Recommendations</a:t>
            </a:r>
            <a:endParaRPr lang="en-US" sz="1600" dirty="0">
              <a:solidFill>
                <a:srgbClr val="FFFFFF"/>
              </a:solidFill>
              <a:latin typeface="Arial"/>
              <a:cs typeface="Arial"/>
            </a:endParaRPr>
          </a:p>
        </p:txBody>
      </p:sp>
      <p:sp>
        <p:nvSpPr>
          <p:cNvPr id="59" name="TextBox 58"/>
          <p:cNvSpPr txBox="1"/>
          <p:nvPr/>
        </p:nvSpPr>
        <p:spPr>
          <a:xfrm>
            <a:off x="651511" y="1519144"/>
            <a:ext cx="2539800" cy="446276"/>
          </a:xfrm>
          <a:prstGeom prst="rect">
            <a:avLst/>
          </a:prstGeom>
          <a:noFill/>
        </p:spPr>
        <p:txBody>
          <a:bodyPr wrap="square" rtlCol="0">
            <a:spAutoFit/>
          </a:bodyPr>
          <a:lstStyle/>
          <a:p>
            <a:pPr algn="ctr"/>
            <a:r>
              <a:rPr lang="en-US" sz="2300" b="1" dirty="0" smtClean="0">
                <a:solidFill>
                  <a:srgbClr val="FFFFFF"/>
                </a:solidFill>
                <a:latin typeface="Arial"/>
                <a:cs typeface="Arial"/>
              </a:rPr>
              <a:t>1</a:t>
            </a:r>
            <a:endParaRPr lang="en-US" sz="2300" b="1" dirty="0">
              <a:solidFill>
                <a:srgbClr val="FFFFFF"/>
              </a:solidFill>
              <a:latin typeface="Arial"/>
              <a:cs typeface="Arial"/>
            </a:endParaRPr>
          </a:p>
        </p:txBody>
      </p:sp>
      <p:sp>
        <p:nvSpPr>
          <p:cNvPr id="60" name="TextBox 59"/>
          <p:cNvSpPr txBox="1"/>
          <p:nvPr/>
        </p:nvSpPr>
        <p:spPr>
          <a:xfrm>
            <a:off x="4003267" y="1508195"/>
            <a:ext cx="2539800" cy="446276"/>
          </a:xfrm>
          <a:prstGeom prst="rect">
            <a:avLst/>
          </a:prstGeom>
          <a:noFill/>
        </p:spPr>
        <p:txBody>
          <a:bodyPr wrap="square" rtlCol="0">
            <a:spAutoFit/>
          </a:bodyPr>
          <a:lstStyle/>
          <a:p>
            <a:pPr algn="ctr"/>
            <a:r>
              <a:rPr lang="en-US" sz="2300" b="1" dirty="0" smtClean="0">
                <a:solidFill>
                  <a:srgbClr val="FFFFFF"/>
                </a:solidFill>
                <a:latin typeface="Arial"/>
                <a:cs typeface="Arial"/>
              </a:rPr>
              <a:t>2</a:t>
            </a:r>
            <a:endParaRPr lang="en-US" sz="2300" b="1" dirty="0">
              <a:solidFill>
                <a:srgbClr val="FFFFFF"/>
              </a:solidFill>
              <a:latin typeface="Arial"/>
              <a:cs typeface="Arial"/>
            </a:endParaRPr>
          </a:p>
        </p:txBody>
      </p:sp>
      <p:sp>
        <p:nvSpPr>
          <p:cNvPr id="61" name="TextBox 60"/>
          <p:cNvSpPr txBox="1"/>
          <p:nvPr/>
        </p:nvSpPr>
        <p:spPr>
          <a:xfrm>
            <a:off x="651511" y="3978437"/>
            <a:ext cx="2539800" cy="446276"/>
          </a:xfrm>
          <a:prstGeom prst="rect">
            <a:avLst/>
          </a:prstGeom>
          <a:noFill/>
        </p:spPr>
        <p:txBody>
          <a:bodyPr wrap="square" rtlCol="0">
            <a:spAutoFit/>
          </a:bodyPr>
          <a:lstStyle/>
          <a:p>
            <a:pPr algn="ctr"/>
            <a:r>
              <a:rPr lang="en-US" sz="2300" b="1" dirty="0" smtClean="0">
                <a:solidFill>
                  <a:srgbClr val="FFFFFF"/>
                </a:solidFill>
                <a:latin typeface="Arial"/>
                <a:cs typeface="Arial"/>
              </a:rPr>
              <a:t>3</a:t>
            </a:r>
            <a:endParaRPr lang="en-US" sz="2300" b="1" dirty="0">
              <a:solidFill>
                <a:srgbClr val="FFFFFF"/>
              </a:solidFill>
              <a:latin typeface="Arial"/>
              <a:cs typeface="Arial"/>
            </a:endParaRPr>
          </a:p>
        </p:txBody>
      </p:sp>
    </p:spTree>
    <p:extLst>
      <p:ext uri="{BB962C8B-B14F-4D97-AF65-F5344CB8AC3E}">
        <p14:creationId xmlns:p14="http://schemas.microsoft.com/office/powerpoint/2010/main" val="1972662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4601" y="1402699"/>
            <a:ext cx="8103072" cy="4536627"/>
          </a:xfrm>
          <a:prstGeom prst="rect">
            <a:avLst/>
          </a:prstGeom>
        </p:spPr>
        <p:txBody>
          <a:bodyPr wrap="square">
            <a:spAutoFit/>
          </a:bodyPr>
          <a:lstStyle/>
          <a:p>
            <a:pPr marL="285750" indent="-285750">
              <a:buSzPct val="75000"/>
              <a:buFont typeface="Wingdings" charset="2"/>
              <a:buChar char=""/>
            </a:pPr>
            <a:r>
              <a:rPr lang="en-US" sz="1900" dirty="0" smtClean="0">
                <a:solidFill>
                  <a:srgbClr val="0C1F24"/>
                </a:solidFill>
                <a:latin typeface="Arial"/>
                <a:cs typeface="Arial"/>
              </a:rPr>
              <a:t>Purpose</a:t>
            </a:r>
          </a:p>
          <a:p>
            <a:pPr marL="742950" lvl="1" indent="-285750">
              <a:buSzPct val="75000"/>
              <a:buFont typeface="Wingdings" charset="2"/>
              <a:buChar char=""/>
            </a:pPr>
            <a:r>
              <a:rPr lang="en-US" sz="1900" dirty="0" smtClean="0">
                <a:solidFill>
                  <a:srgbClr val="0C1F24"/>
                </a:solidFill>
                <a:latin typeface="Arial"/>
                <a:cs typeface="Arial"/>
              </a:rPr>
              <a:t>Guidelines for </a:t>
            </a:r>
            <a:r>
              <a:rPr lang="en-US" sz="1900" dirty="0">
                <a:solidFill>
                  <a:srgbClr val="0C1F24"/>
                </a:solidFill>
                <a:latin typeface="Arial"/>
                <a:cs typeface="Arial"/>
              </a:rPr>
              <a:t>second </a:t>
            </a:r>
            <a:r>
              <a:rPr lang="en-US" sz="1900" dirty="0" smtClean="0">
                <a:solidFill>
                  <a:srgbClr val="0C1F24"/>
                </a:solidFill>
                <a:latin typeface="Arial"/>
                <a:cs typeface="Arial"/>
              </a:rPr>
              <a:t>level IDN registration policies and practices </a:t>
            </a:r>
          </a:p>
          <a:p>
            <a:pPr marL="742950" lvl="1" indent="-285750">
              <a:buSzPct val="75000"/>
              <a:buFont typeface="Wingdings" charset="2"/>
              <a:buChar char=""/>
            </a:pPr>
            <a:r>
              <a:rPr lang="en-US" sz="1900" dirty="0" smtClean="0">
                <a:solidFill>
                  <a:srgbClr val="0C1F24"/>
                </a:solidFill>
                <a:latin typeface="Arial"/>
                <a:cs typeface="Arial"/>
              </a:rPr>
              <a:t>Designed </a:t>
            </a:r>
            <a:r>
              <a:rPr lang="en-US" sz="1900" dirty="0">
                <a:solidFill>
                  <a:srgbClr val="0C1F24"/>
                </a:solidFill>
                <a:latin typeface="Arial"/>
                <a:cs typeface="Arial"/>
              </a:rPr>
              <a:t>to address end-user concerns, e.g. </a:t>
            </a:r>
            <a:r>
              <a:rPr lang="en-US" sz="1900" dirty="0" smtClean="0">
                <a:solidFill>
                  <a:srgbClr val="0C1F24"/>
                </a:solidFill>
                <a:latin typeface="Arial"/>
                <a:cs typeface="Arial"/>
              </a:rPr>
              <a:t>user confusion</a:t>
            </a:r>
          </a:p>
          <a:p>
            <a:pPr marL="285750" indent="-285750">
              <a:buSzPct val="75000"/>
              <a:buFont typeface="Wingdings" charset="2"/>
              <a:buChar char=""/>
            </a:pPr>
            <a:endParaRPr lang="en-US" sz="1900" dirty="0">
              <a:solidFill>
                <a:srgbClr val="0C1F24"/>
              </a:solidFill>
              <a:latin typeface="Arial"/>
              <a:cs typeface="Arial"/>
            </a:endParaRPr>
          </a:p>
          <a:p>
            <a:pPr marL="285750" indent="-285750">
              <a:buSzPct val="75000"/>
              <a:buFont typeface="Wingdings" charset="2"/>
              <a:buChar char=""/>
            </a:pPr>
            <a:r>
              <a:rPr lang="en-US" sz="1900" dirty="0" smtClean="0">
                <a:solidFill>
                  <a:srgbClr val="0C1F24"/>
                </a:solidFill>
                <a:latin typeface="Arial"/>
                <a:cs typeface="Arial"/>
              </a:rPr>
              <a:t>Relevance</a:t>
            </a:r>
          </a:p>
          <a:p>
            <a:pPr marL="742950" lvl="1" indent="-285750">
              <a:buSzPct val="75000"/>
              <a:buFont typeface="Wingdings" charset="2"/>
              <a:buChar char=""/>
            </a:pPr>
            <a:r>
              <a:rPr lang="en-US" sz="1900" dirty="0" smtClean="0">
                <a:solidFill>
                  <a:srgbClr val="0C1F24"/>
                </a:solidFill>
                <a:latin typeface="Arial"/>
                <a:cs typeface="Arial"/>
              </a:rPr>
              <a:t>Contractually binding for Registrars and Registries for gTLDs</a:t>
            </a:r>
            <a:endParaRPr lang="en-US" sz="1900" dirty="0">
              <a:solidFill>
                <a:srgbClr val="0C1F24"/>
              </a:solidFill>
              <a:latin typeface="Arial"/>
              <a:cs typeface="Arial"/>
            </a:endParaRPr>
          </a:p>
          <a:p>
            <a:pPr marL="742950" lvl="1" indent="-285750">
              <a:buSzPct val="75000"/>
              <a:buFont typeface="Wingdings" charset="2"/>
              <a:buChar char=""/>
            </a:pPr>
            <a:r>
              <a:rPr lang="en-US" sz="1900" dirty="0" smtClean="0">
                <a:solidFill>
                  <a:srgbClr val="0C1F24"/>
                </a:solidFill>
                <a:latin typeface="Arial"/>
                <a:cs typeface="Arial"/>
              </a:rPr>
              <a:t>Recommended for IDN ccTLDs</a:t>
            </a:r>
            <a:endParaRPr lang="en-US" sz="1900" dirty="0">
              <a:solidFill>
                <a:srgbClr val="0C1F24"/>
              </a:solidFill>
              <a:latin typeface="Arial"/>
              <a:cs typeface="Arial"/>
            </a:endParaRPr>
          </a:p>
          <a:p>
            <a:pPr>
              <a:buSzPct val="75000"/>
            </a:pPr>
            <a:r>
              <a:rPr lang="en-US" sz="1900" dirty="0">
                <a:solidFill>
                  <a:srgbClr val="0C1F24"/>
                </a:solidFill>
                <a:latin typeface="Arial"/>
                <a:cs typeface="Arial"/>
              </a:rPr>
              <a:t> </a:t>
            </a:r>
          </a:p>
          <a:p>
            <a:pPr marL="285750" indent="-285750">
              <a:buSzPct val="75000"/>
              <a:buFont typeface="Wingdings" charset="2"/>
              <a:buChar char=""/>
            </a:pPr>
            <a:r>
              <a:rPr lang="en-US" sz="1900" dirty="0" smtClean="0">
                <a:solidFill>
                  <a:srgbClr val="0C1F24"/>
                </a:solidFill>
                <a:latin typeface="Arial"/>
                <a:cs typeface="Arial"/>
              </a:rPr>
              <a:t>Status</a:t>
            </a:r>
          </a:p>
          <a:p>
            <a:pPr marL="742950" lvl="1" indent="-285750">
              <a:buSzPct val="75000"/>
              <a:buFont typeface="Wingdings" charset="2"/>
              <a:buChar char=""/>
            </a:pPr>
            <a:r>
              <a:rPr lang="en-US" sz="1900" dirty="0" smtClean="0">
                <a:solidFill>
                  <a:srgbClr val="0C1F24"/>
                </a:solidFill>
                <a:latin typeface="Arial"/>
                <a:cs typeface="Arial"/>
              </a:rPr>
              <a:t>GNSO community requested for updating the Guidelines </a:t>
            </a:r>
          </a:p>
          <a:p>
            <a:pPr marL="1257300" lvl="2" indent="-342900">
              <a:lnSpc>
                <a:spcPct val="120000"/>
              </a:lnSpc>
              <a:buSzPct val="75000"/>
              <a:buFont typeface="Wingdings" charset="2"/>
              <a:buChar char=""/>
            </a:pPr>
            <a:r>
              <a:rPr lang="en-US" sz="1900" dirty="0" smtClean="0">
                <a:solidFill>
                  <a:srgbClr val="0C1F24"/>
                </a:solidFill>
                <a:latin typeface="Arial"/>
                <a:cs typeface="Arial"/>
              </a:rPr>
              <a:t>Previous version (</a:t>
            </a:r>
            <a:r>
              <a:rPr lang="en-US" sz="1900" dirty="0" smtClean="0">
                <a:solidFill>
                  <a:srgbClr val="0C1F24"/>
                </a:solidFill>
                <a:latin typeface="Arial"/>
                <a:cs typeface="Arial"/>
                <a:hlinkClick r:id="rId3"/>
              </a:rPr>
              <a:t>3.0</a:t>
            </a:r>
            <a:r>
              <a:rPr lang="en-US" sz="1900" dirty="0" smtClean="0">
                <a:solidFill>
                  <a:srgbClr val="0C1F24"/>
                </a:solidFill>
                <a:latin typeface="Arial"/>
                <a:cs typeface="Arial"/>
              </a:rPr>
              <a:t>) updated in 2011 </a:t>
            </a:r>
          </a:p>
          <a:p>
            <a:pPr marL="742950" lvl="1" indent="-285750">
              <a:buSzPct val="75000"/>
              <a:buFont typeface="Wingdings" charset="2"/>
              <a:buChar char=""/>
            </a:pPr>
            <a:r>
              <a:rPr lang="en-US" sz="1900" dirty="0">
                <a:solidFill>
                  <a:srgbClr val="0C1F24"/>
                </a:solidFill>
                <a:latin typeface="Arial"/>
                <a:cs typeface="Arial"/>
              </a:rPr>
              <a:t>Currently being reviewed </a:t>
            </a:r>
            <a:r>
              <a:rPr lang="en-US" sz="1900" dirty="0" smtClean="0">
                <a:solidFill>
                  <a:srgbClr val="0C1F24"/>
                </a:solidFill>
                <a:latin typeface="Arial"/>
                <a:cs typeface="Arial"/>
              </a:rPr>
              <a:t>and updated by IDN Guidelines Working Group</a:t>
            </a:r>
            <a:endParaRPr lang="en-US" sz="1900" dirty="0">
              <a:solidFill>
                <a:srgbClr val="0C1F24"/>
              </a:solidFill>
              <a:latin typeface="Arial"/>
              <a:cs typeface="Arial"/>
            </a:endParaRPr>
          </a:p>
          <a:p>
            <a:pPr marL="285750" indent="-285750">
              <a:buSzPct val="75000"/>
              <a:buFont typeface="Wingdings" charset="2"/>
              <a:buChar char=""/>
            </a:pPr>
            <a:endParaRPr lang="en-US" sz="1900" dirty="0" smtClean="0">
              <a:solidFill>
                <a:srgbClr val="0C1F24"/>
              </a:solidFill>
              <a:latin typeface="Arial"/>
              <a:cs typeface="Arial"/>
            </a:endParaRPr>
          </a:p>
          <a:p>
            <a:pPr marL="285750" indent="-285750">
              <a:buSzPct val="75000"/>
              <a:buFont typeface="Wingdings" charset="2"/>
              <a:buChar char=""/>
            </a:pPr>
            <a:endParaRPr lang="en-US" sz="1900" dirty="0">
              <a:solidFill>
                <a:srgbClr val="0C1F24"/>
              </a:solidFill>
              <a:latin typeface="Arial"/>
              <a:cs typeface="Arial"/>
            </a:endParaRPr>
          </a:p>
        </p:txBody>
      </p:sp>
      <p:sp>
        <p:nvSpPr>
          <p:cNvPr id="4" name="Title 3"/>
          <p:cNvSpPr>
            <a:spLocks noGrp="1"/>
          </p:cNvSpPr>
          <p:nvPr>
            <p:ph type="title"/>
          </p:nvPr>
        </p:nvSpPr>
        <p:spPr>
          <a:prstGeom prst="rect">
            <a:avLst/>
          </a:prstGeom>
        </p:spPr>
        <p:txBody>
          <a:bodyPr/>
          <a:lstStyle/>
          <a:p>
            <a:r>
              <a:rPr lang="en-US" dirty="0" smtClean="0"/>
              <a:t>Background and </a:t>
            </a:r>
            <a:r>
              <a:rPr lang="en-US" sz="3000" dirty="0" smtClean="0">
                <a:latin typeface="Arial"/>
                <a:cs typeface="Arial"/>
              </a:rPr>
              <a:t>Purpose</a:t>
            </a:r>
            <a:endParaRPr lang="en-US" sz="3000" dirty="0">
              <a:latin typeface="Arial"/>
              <a:cs typeface="Arial"/>
            </a:endParaRPr>
          </a:p>
        </p:txBody>
      </p:sp>
    </p:spTree>
    <p:extLst>
      <p:ext uri="{BB962C8B-B14F-4D97-AF65-F5344CB8AC3E}">
        <p14:creationId xmlns:p14="http://schemas.microsoft.com/office/powerpoint/2010/main" val="1311964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lstStyle/>
          <a:p>
            <a:r>
              <a:rPr lang="en-US" dirty="0" smtClean="0"/>
              <a:t>IDN Guidelines WG Members</a:t>
            </a:r>
            <a:endParaRPr lang="en-US" sz="3000" dirty="0">
              <a:latin typeface="Arial"/>
              <a:cs typeface="Arial"/>
            </a:endParaRPr>
          </a:p>
        </p:txBody>
      </p:sp>
      <p:graphicFrame>
        <p:nvGraphicFramePr>
          <p:cNvPr id="3" name="Table 2"/>
          <p:cNvGraphicFramePr>
            <a:graphicFrameLocks noGrp="1"/>
          </p:cNvGraphicFramePr>
          <p:nvPr>
            <p:extLst>
              <p:ext uri="{D42A27DB-BD31-4B8C-83A1-F6EECF244321}">
                <p14:modId xmlns:p14="http://schemas.microsoft.com/office/powerpoint/2010/main" val="678173027"/>
              </p:ext>
            </p:extLst>
          </p:nvPr>
        </p:nvGraphicFramePr>
        <p:xfrm>
          <a:off x="429656" y="787061"/>
          <a:ext cx="8130449" cy="5080707"/>
        </p:xfrm>
        <a:graphic>
          <a:graphicData uri="http://schemas.openxmlformats.org/drawingml/2006/table">
            <a:tbl>
              <a:tblPr/>
              <a:tblGrid>
                <a:gridCol w="483284"/>
                <a:gridCol w="4386173"/>
                <a:gridCol w="1916935"/>
                <a:gridCol w="1344057"/>
              </a:tblGrid>
              <a:tr h="355389">
                <a:tc>
                  <a:txBody>
                    <a:bodyPr/>
                    <a:lstStyle/>
                    <a:p>
                      <a:pPr algn="l" fontAlgn="t"/>
                      <a:r>
                        <a:rPr lang="en-US" sz="1800" b="1" dirty="0">
                          <a:solidFill>
                            <a:srgbClr val="333333"/>
                          </a:solidFill>
                          <a:effectLst/>
                        </a:rPr>
                        <a:t> </a:t>
                      </a:r>
                    </a:p>
                  </a:txBody>
                  <a:tcPr marL="45345" marR="68018"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0F0F0"/>
                    </a:solidFill>
                  </a:tcPr>
                </a:tc>
                <a:tc>
                  <a:txBody>
                    <a:bodyPr/>
                    <a:lstStyle/>
                    <a:p>
                      <a:pPr algn="l" fontAlgn="t"/>
                      <a:r>
                        <a:rPr lang="en-US" sz="1800" b="1" dirty="0">
                          <a:solidFill>
                            <a:srgbClr val="333333"/>
                          </a:solidFill>
                          <a:effectLst/>
                        </a:rPr>
                        <a:t>Name</a:t>
                      </a:r>
                    </a:p>
                  </a:txBody>
                  <a:tcPr marL="45345" marR="68018"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0F0F0"/>
                    </a:solidFill>
                  </a:tcPr>
                </a:tc>
                <a:tc>
                  <a:txBody>
                    <a:bodyPr/>
                    <a:lstStyle/>
                    <a:p>
                      <a:pPr algn="l" fontAlgn="t"/>
                      <a:r>
                        <a:rPr lang="en-US" sz="1800" b="1" dirty="0">
                          <a:solidFill>
                            <a:srgbClr val="333333"/>
                          </a:solidFill>
                          <a:effectLst/>
                        </a:rPr>
                        <a:t>Organization</a:t>
                      </a:r>
                    </a:p>
                  </a:txBody>
                  <a:tcPr marL="45345" marR="68018"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0F0F0"/>
                    </a:solidFill>
                  </a:tcPr>
                </a:tc>
                <a:tc>
                  <a:txBody>
                    <a:bodyPr/>
                    <a:lstStyle/>
                    <a:p>
                      <a:pPr algn="l" fontAlgn="t"/>
                      <a:r>
                        <a:rPr lang="en-US" sz="1800" b="1">
                          <a:solidFill>
                            <a:srgbClr val="333333"/>
                          </a:solidFill>
                          <a:effectLst/>
                        </a:rPr>
                        <a:t>Sponsoring Organization</a:t>
                      </a:r>
                    </a:p>
                  </a:txBody>
                  <a:tcPr marL="45345" marR="68018"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0F0F0"/>
                    </a:solidFill>
                  </a:tcPr>
                </a:tc>
              </a:tr>
              <a:tr h="211089">
                <a:tc>
                  <a:txBody>
                    <a:bodyPr/>
                    <a:lstStyle/>
                    <a:p>
                      <a:pPr algn="l" fontAlgn="t"/>
                      <a:r>
                        <a:rPr lang="en-US" sz="1800">
                          <a:effectLst/>
                        </a:rPr>
                        <a:t>1</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dirty="0">
                          <a:effectLst/>
                        </a:rPr>
                        <a:t>Satish Babu</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a:effectLst/>
                        </a:rPr>
                        <a:t>ISOC-TRV</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b="1">
                          <a:effectLst/>
                        </a:rPr>
                        <a:t>ALAC</a:t>
                      </a:r>
                      <a:endParaRPr lang="en-US" sz="180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55389">
                <a:tc>
                  <a:txBody>
                    <a:bodyPr/>
                    <a:lstStyle/>
                    <a:p>
                      <a:pPr algn="l" fontAlgn="t"/>
                      <a:r>
                        <a:rPr lang="en-US" sz="1800">
                          <a:effectLst/>
                        </a:rPr>
                        <a:t>2</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dirty="0">
                          <a:effectLst/>
                        </a:rPr>
                        <a:t>Wael Nasr</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tx2">
                        <a:lumMod val="20000"/>
                        <a:lumOff val="80000"/>
                      </a:schemeClr>
                    </a:solidFill>
                  </a:tcPr>
                </a:tc>
                <a:tc>
                  <a:txBody>
                    <a:bodyPr/>
                    <a:lstStyle/>
                    <a:p>
                      <a:pPr algn="l" fontAlgn="t"/>
                      <a:r>
                        <a:rPr lang="en-US" sz="1800">
                          <a:effectLst/>
                        </a:rPr>
                        <a:t>TLDVILLA LLC </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tx2">
                        <a:lumMod val="20000"/>
                        <a:lumOff val="80000"/>
                      </a:schemeClr>
                    </a:solidFill>
                  </a:tcPr>
                </a:tc>
                <a:tc>
                  <a:txBody>
                    <a:bodyPr/>
                    <a:lstStyle/>
                    <a:p>
                      <a:pPr algn="l" fontAlgn="t"/>
                      <a:r>
                        <a:rPr lang="en-US" sz="1800" b="1">
                          <a:effectLst/>
                        </a:rPr>
                        <a:t>ALAC</a:t>
                      </a:r>
                      <a:endParaRPr lang="en-US" sz="180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tx2">
                        <a:lumMod val="20000"/>
                        <a:lumOff val="80000"/>
                      </a:schemeClr>
                    </a:solidFill>
                  </a:tcPr>
                </a:tc>
              </a:tr>
              <a:tr h="211089">
                <a:tc>
                  <a:txBody>
                    <a:bodyPr/>
                    <a:lstStyle/>
                    <a:p>
                      <a:pPr algn="l" fontAlgn="t"/>
                      <a:r>
                        <a:rPr lang="en-US" sz="1800">
                          <a:effectLst/>
                        </a:rPr>
                        <a:t>3</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dirty="0">
                          <a:effectLst/>
                        </a:rPr>
                        <a:t>Mats Dufberg</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tx2">
                        <a:lumMod val="20000"/>
                        <a:lumOff val="80000"/>
                      </a:schemeClr>
                    </a:solidFill>
                  </a:tcPr>
                </a:tc>
                <a:tc>
                  <a:txBody>
                    <a:bodyPr/>
                    <a:lstStyle/>
                    <a:p>
                      <a:pPr algn="l" fontAlgn="t"/>
                      <a:r>
                        <a:rPr lang="en-US" sz="1800" dirty="0">
                          <a:effectLst/>
                        </a:rPr>
                        <a:t> </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tx2">
                        <a:lumMod val="20000"/>
                        <a:lumOff val="80000"/>
                      </a:schemeClr>
                    </a:solidFill>
                  </a:tcPr>
                </a:tc>
                <a:tc>
                  <a:txBody>
                    <a:bodyPr/>
                    <a:lstStyle/>
                    <a:p>
                      <a:pPr algn="l" fontAlgn="t"/>
                      <a:r>
                        <a:rPr lang="en-US" sz="1800" b="1" dirty="0">
                          <a:effectLst/>
                        </a:rPr>
                        <a:t>ccNSO</a:t>
                      </a:r>
                      <a:endParaRPr lang="en-US" sz="18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tx2">
                        <a:lumMod val="20000"/>
                        <a:lumOff val="80000"/>
                      </a:schemeClr>
                    </a:solidFill>
                  </a:tcPr>
                </a:tc>
              </a:tr>
              <a:tr h="368102">
                <a:tc>
                  <a:txBody>
                    <a:bodyPr/>
                    <a:lstStyle/>
                    <a:p>
                      <a:pPr algn="l" fontAlgn="t"/>
                      <a:r>
                        <a:rPr lang="en-US" sz="1800">
                          <a:effectLst/>
                        </a:rPr>
                        <a:t>4</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dirty="0">
                          <a:effectLst/>
                        </a:rPr>
                        <a:t>Pablo Rodríguez</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dirty="0">
                          <a:effectLst/>
                        </a:rPr>
                        <a:t>Puerto Rico </a:t>
                      </a:r>
                      <a:r>
                        <a:rPr lang="en-US" sz="1800" dirty="0" smtClean="0">
                          <a:effectLst/>
                        </a:rPr>
                        <a:t>TLD</a:t>
                      </a:r>
                      <a:endParaRPr lang="en-US" sz="18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b="1" dirty="0">
                          <a:effectLst/>
                        </a:rPr>
                        <a:t>ccNSO</a:t>
                      </a:r>
                      <a:endParaRPr lang="en-US" sz="18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211089">
                <a:tc>
                  <a:txBody>
                    <a:bodyPr/>
                    <a:lstStyle/>
                    <a:p>
                      <a:pPr algn="l" fontAlgn="t"/>
                      <a:r>
                        <a:rPr lang="en-US" sz="1800">
                          <a:effectLst/>
                        </a:rPr>
                        <a:t>5</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dirty="0">
                          <a:effectLst/>
                        </a:rPr>
                        <a:t>Edmon Chung</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tx2">
                        <a:lumMod val="20000"/>
                        <a:lumOff val="80000"/>
                      </a:schemeClr>
                    </a:solidFill>
                  </a:tcPr>
                </a:tc>
                <a:tc>
                  <a:txBody>
                    <a:bodyPr/>
                    <a:lstStyle/>
                    <a:p>
                      <a:pPr algn="l" fontAlgn="t"/>
                      <a:r>
                        <a:rPr lang="en-US" sz="1800" dirty="0">
                          <a:effectLst/>
                        </a:rPr>
                        <a:t> </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tx2">
                        <a:lumMod val="20000"/>
                        <a:lumOff val="80000"/>
                      </a:schemeClr>
                    </a:solidFill>
                  </a:tcPr>
                </a:tc>
                <a:tc>
                  <a:txBody>
                    <a:bodyPr/>
                    <a:lstStyle/>
                    <a:p>
                      <a:pPr algn="l" fontAlgn="t"/>
                      <a:r>
                        <a:rPr lang="en-US" sz="1800" b="1" dirty="0">
                          <a:effectLst/>
                        </a:rPr>
                        <a:t>GNSO</a:t>
                      </a:r>
                      <a:endParaRPr lang="en-US" sz="18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tx2">
                        <a:lumMod val="20000"/>
                        <a:lumOff val="80000"/>
                      </a:schemeClr>
                    </a:solidFill>
                  </a:tcPr>
                </a:tc>
              </a:tr>
              <a:tr h="355389">
                <a:tc>
                  <a:txBody>
                    <a:bodyPr/>
                    <a:lstStyle/>
                    <a:p>
                      <a:pPr algn="l" fontAlgn="t"/>
                      <a:r>
                        <a:rPr lang="en-US" sz="1800">
                          <a:effectLst/>
                        </a:rPr>
                        <a:t>6</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dirty="0">
                          <a:effectLst/>
                        </a:rPr>
                        <a:t>Christian Dawson</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dirty="0">
                          <a:effectLst/>
                        </a:rPr>
                        <a:t> </a:t>
                      </a:r>
                      <a:r>
                        <a:rPr lang="en-US" sz="1800" dirty="0" smtClean="0">
                          <a:effectLst/>
                        </a:rPr>
                        <a:t>i2Coalition</a:t>
                      </a:r>
                      <a:endParaRPr lang="en-US" sz="18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b="1" dirty="0">
                          <a:effectLst/>
                        </a:rPr>
                        <a:t>GNSO</a:t>
                      </a:r>
                      <a:endParaRPr lang="en-US" sz="18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30880">
                <a:tc>
                  <a:txBody>
                    <a:bodyPr/>
                    <a:lstStyle/>
                    <a:p>
                      <a:pPr algn="l" fontAlgn="t"/>
                      <a:r>
                        <a:rPr lang="en-US" sz="1800">
                          <a:effectLst/>
                        </a:rPr>
                        <a:t>7</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a:effectLst/>
                        </a:rPr>
                        <a:t>Chris Dillon</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endParaRPr lang="en-US" sz="18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b="1">
                          <a:effectLst/>
                        </a:rPr>
                        <a:t>GNSO</a:t>
                      </a:r>
                      <a:endParaRPr lang="en-US" sz="180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55389">
                <a:tc>
                  <a:txBody>
                    <a:bodyPr/>
                    <a:lstStyle/>
                    <a:p>
                      <a:pPr algn="l" fontAlgn="t"/>
                      <a:r>
                        <a:rPr lang="en-US" sz="1800">
                          <a:effectLst/>
                        </a:rPr>
                        <a:t>8</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a:effectLst/>
                        </a:rPr>
                        <a:t>Kal Feher</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a:effectLst/>
                        </a:rPr>
                        <a:t>AusRegistry</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b="1" dirty="0">
                          <a:effectLst/>
                        </a:rPr>
                        <a:t>GNSO</a:t>
                      </a:r>
                      <a:endParaRPr lang="en-US" sz="18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499689">
                <a:tc>
                  <a:txBody>
                    <a:bodyPr/>
                    <a:lstStyle/>
                    <a:p>
                      <a:pPr algn="l" fontAlgn="t"/>
                      <a:r>
                        <a:rPr lang="en-US" sz="1800">
                          <a:effectLst/>
                        </a:rPr>
                        <a:t>9</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a:effectLst/>
                        </a:rPr>
                        <a:t>Dennis Tan</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dirty="0">
                          <a:effectLst/>
                        </a:rPr>
                        <a:t>Verisign</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b="1" dirty="0">
                          <a:effectLst/>
                        </a:rPr>
                        <a:t>GNSO</a:t>
                      </a:r>
                      <a:endParaRPr lang="en-US" sz="18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499689">
                <a:tc>
                  <a:txBody>
                    <a:bodyPr/>
                    <a:lstStyle/>
                    <a:p>
                      <a:pPr algn="l" fontAlgn="t"/>
                      <a:r>
                        <a:rPr lang="en-US" sz="1800">
                          <a:effectLst/>
                        </a:rPr>
                        <a:t>10</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a:effectLst/>
                        </a:rPr>
                        <a:t>Jian Zhang</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dirty="0">
                          <a:effectLst/>
                        </a:rPr>
                        <a:t>KNET</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b="1" dirty="0">
                          <a:effectLst/>
                        </a:rPr>
                        <a:t>GNSO</a:t>
                      </a:r>
                      <a:endParaRPr lang="en-US" sz="18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211089">
                <a:tc>
                  <a:txBody>
                    <a:bodyPr/>
                    <a:lstStyle/>
                    <a:p>
                      <a:pPr algn="l" fontAlgn="t"/>
                      <a:r>
                        <a:rPr lang="en-US" sz="1800">
                          <a:effectLst/>
                        </a:rPr>
                        <a:t>11</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a:effectLst/>
                        </a:rPr>
                        <a:t>Ram Mohan</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dirty="0">
                          <a:effectLst/>
                        </a:rPr>
                        <a:t> </a:t>
                      </a:r>
                      <a:r>
                        <a:rPr lang="en-US" sz="1800" dirty="0" err="1" smtClean="0">
                          <a:effectLst/>
                        </a:rPr>
                        <a:t>Afilias</a:t>
                      </a:r>
                      <a:endParaRPr lang="en-US" sz="18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b="1" dirty="0">
                          <a:effectLst/>
                        </a:rPr>
                        <a:t>SSAC</a:t>
                      </a:r>
                      <a:endParaRPr lang="en-US" sz="18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45916">
                <a:tc>
                  <a:txBody>
                    <a:bodyPr/>
                    <a:lstStyle/>
                    <a:p>
                      <a:pPr algn="l" fontAlgn="t"/>
                      <a:r>
                        <a:rPr lang="en-US" sz="1800">
                          <a:effectLst/>
                        </a:rPr>
                        <a:t>12</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dirty="0">
                          <a:effectLst/>
                        </a:rPr>
                        <a:t>Patrik </a:t>
                      </a:r>
                      <a:r>
                        <a:rPr lang="en-US" sz="1800" dirty="0" smtClean="0">
                          <a:effectLst/>
                        </a:rPr>
                        <a:t>Fältström (</a:t>
                      </a:r>
                      <a:r>
                        <a:rPr lang="en-US" sz="1800" dirty="0">
                          <a:effectLst/>
                        </a:rPr>
                        <a:t>will only review work)</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dirty="0">
                          <a:effectLst/>
                        </a:rPr>
                        <a:t> </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b="1" dirty="0">
                          <a:effectLst/>
                        </a:rPr>
                        <a:t>SSAC</a:t>
                      </a:r>
                      <a:endParaRPr lang="en-US" sz="18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103525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69913" y="2377590"/>
            <a:ext cx="8432573" cy="1728788"/>
          </a:xfrm>
        </p:spPr>
        <p:txBody>
          <a:bodyPr/>
          <a:lstStyle/>
          <a:p>
            <a:r>
              <a:rPr lang="en-US" b="1" dirty="0"/>
              <a:t>Current (Draft) </a:t>
            </a:r>
            <a:r>
              <a:rPr lang="en-US" b="1" dirty="0" smtClean="0"/>
              <a:t>Recommendations</a:t>
            </a:r>
            <a:endParaRPr lang="en-US" b="1" dirty="0"/>
          </a:p>
        </p:txBody>
      </p:sp>
    </p:spTree>
    <p:extLst>
      <p:ext uri="{BB962C8B-B14F-4D97-AF65-F5344CB8AC3E}">
        <p14:creationId xmlns:p14="http://schemas.microsoft.com/office/powerpoint/2010/main" val="2941864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lstStyle/>
          <a:p>
            <a:r>
              <a:rPr lang="en-US" dirty="0" smtClean="0"/>
              <a:t>Transition from IDNA2003 to IDNA 2008</a:t>
            </a:r>
            <a:endParaRPr lang="en-US" dirty="0"/>
          </a:p>
        </p:txBody>
      </p:sp>
      <p:sp>
        <p:nvSpPr>
          <p:cNvPr id="6" name="Rectangle 5"/>
          <p:cNvSpPr/>
          <p:nvPr/>
        </p:nvSpPr>
        <p:spPr>
          <a:xfrm>
            <a:off x="520464" y="934614"/>
            <a:ext cx="8103072" cy="4185761"/>
          </a:xfrm>
          <a:prstGeom prst="rect">
            <a:avLst/>
          </a:prstGeom>
        </p:spPr>
        <p:txBody>
          <a:bodyPr wrap="square">
            <a:spAutoFit/>
          </a:bodyPr>
          <a:lstStyle/>
          <a:p>
            <a:pPr marL="457200" indent="-457200">
              <a:buSzPct val="75000"/>
              <a:buFont typeface="+mj-lt"/>
              <a:buAutoNum type="arabicPeriod"/>
            </a:pPr>
            <a:r>
              <a:rPr lang="en-US" sz="1900" dirty="0" smtClean="0">
                <a:solidFill>
                  <a:srgbClr val="0C1F24"/>
                </a:solidFill>
                <a:latin typeface="Arial"/>
                <a:cs typeface="Arial"/>
              </a:rPr>
              <a:t>Top-level </a:t>
            </a:r>
            <a:r>
              <a:rPr lang="en-US" sz="1900" dirty="0">
                <a:solidFill>
                  <a:srgbClr val="0C1F24"/>
                </a:solidFill>
                <a:latin typeface="Arial"/>
                <a:cs typeface="Arial"/>
              </a:rPr>
              <a:t>domain ("TLD") registries supporting Internationalized Domain Names ("IDNs") will do so in strict compliance with the requirements of the IETF protocol for Internationalized Domain Names in Applications, as defined in RFCs 5890, 5891, 5892, 5893, and </a:t>
            </a:r>
            <a:r>
              <a:rPr lang="en-US" sz="1900" dirty="0" smtClean="0">
                <a:solidFill>
                  <a:srgbClr val="0C1F24"/>
                </a:solidFill>
                <a:latin typeface="Arial"/>
                <a:cs typeface="Arial"/>
              </a:rPr>
              <a:t>5894.</a:t>
            </a:r>
          </a:p>
          <a:p>
            <a:pPr marL="457200" indent="-457200">
              <a:buSzPct val="75000"/>
              <a:buFont typeface="+mj-lt"/>
              <a:buAutoNum type="arabicPeriod"/>
            </a:pPr>
            <a:endParaRPr lang="en-US" sz="1900" dirty="0">
              <a:solidFill>
                <a:srgbClr val="0C1F24"/>
              </a:solidFill>
              <a:latin typeface="Arial"/>
              <a:cs typeface="Arial"/>
            </a:endParaRPr>
          </a:p>
          <a:p>
            <a:pPr marL="457200" indent="-457200">
              <a:buSzPct val="75000"/>
              <a:buFont typeface="+mj-lt"/>
              <a:buAutoNum type="arabicPeriod"/>
            </a:pPr>
            <a:r>
              <a:rPr lang="en-US" sz="1900" dirty="0" smtClean="0">
                <a:solidFill>
                  <a:srgbClr val="0C1F24"/>
                </a:solidFill>
                <a:latin typeface="Arial"/>
                <a:cs typeface="Arial"/>
              </a:rPr>
              <a:t>No </a:t>
            </a:r>
            <a:r>
              <a:rPr lang="en-US" sz="1900" dirty="0">
                <a:solidFill>
                  <a:srgbClr val="0C1F24"/>
                </a:solidFill>
                <a:latin typeface="Arial"/>
                <a:cs typeface="Arial"/>
              </a:rPr>
              <a:t>code point permitted in IDNA2003 but disallowed in IDNA2008 will be accepted for registration regardless of the extent to which such code points appear in names registered prior to the protocol revision. The registrant of a domain that is no longer supported by IDNA2008 should be notified that there may be unanticipated consequences for a user attempting to reach it, and such names should be replaced, held, or deleted at registry initiative.</a:t>
            </a:r>
          </a:p>
          <a:p>
            <a:pPr marL="914400" lvl="1" indent="-457200">
              <a:buSzPct val="75000"/>
              <a:buFont typeface="+mj-lt"/>
              <a:buAutoNum type="arabicPeriod"/>
            </a:pPr>
            <a:endParaRPr lang="en-US" sz="1900" dirty="0">
              <a:solidFill>
                <a:srgbClr val="0C1F24"/>
              </a:solidFill>
              <a:latin typeface="Arial"/>
              <a:cs typeface="Arial"/>
            </a:endParaRPr>
          </a:p>
        </p:txBody>
      </p:sp>
    </p:spTree>
    <p:extLst>
      <p:ext uri="{BB962C8B-B14F-4D97-AF65-F5344CB8AC3E}">
        <p14:creationId xmlns:p14="http://schemas.microsoft.com/office/powerpoint/2010/main" val="4092409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lstStyle/>
          <a:p>
            <a:r>
              <a:rPr lang="en-US" dirty="0"/>
              <a:t>Transition from IDNA2003 to IDNA 2008</a:t>
            </a:r>
          </a:p>
        </p:txBody>
      </p:sp>
      <p:sp>
        <p:nvSpPr>
          <p:cNvPr id="6" name="Rectangle 5"/>
          <p:cNvSpPr/>
          <p:nvPr/>
        </p:nvSpPr>
        <p:spPr>
          <a:xfrm>
            <a:off x="520464" y="934614"/>
            <a:ext cx="8103072" cy="4478149"/>
          </a:xfrm>
          <a:prstGeom prst="rect">
            <a:avLst/>
          </a:prstGeom>
        </p:spPr>
        <p:txBody>
          <a:bodyPr wrap="square">
            <a:spAutoFit/>
          </a:bodyPr>
          <a:lstStyle/>
          <a:p>
            <a:pPr marL="457200" indent="-457200">
              <a:buSzPct val="75000"/>
              <a:buFont typeface="+mj-lt"/>
              <a:buAutoNum type="arabicPeriod" startAt="3"/>
            </a:pPr>
            <a:r>
              <a:rPr lang="en-US" sz="1900" dirty="0" smtClean="0">
                <a:solidFill>
                  <a:srgbClr val="0C1F24"/>
                </a:solidFill>
                <a:latin typeface="Arial"/>
                <a:cs typeface="Arial"/>
              </a:rPr>
              <a:t>When </a:t>
            </a:r>
            <a:r>
              <a:rPr lang="en-US" sz="1900" dirty="0">
                <a:solidFill>
                  <a:srgbClr val="0C1F24"/>
                </a:solidFill>
                <a:latin typeface="Arial"/>
                <a:cs typeface="Arial"/>
              </a:rPr>
              <a:t>a preexisting name requires a registry to make transitional exception to any of these Guidelines, the terms of that action will also be made readily available online, including the timeline for the resolution of such transitional matters. The excepted registrations themselves are, however, not part of this documentation. At the end of the transitional period, code points that are prohibited by IDNA2008 will not be permitted even by exception. </a:t>
            </a:r>
          </a:p>
          <a:p>
            <a:pPr marL="457200" indent="-457200">
              <a:buSzPct val="75000"/>
              <a:buFont typeface="+mj-lt"/>
              <a:buAutoNum type="arabicPeriod" startAt="3"/>
            </a:pPr>
            <a:endParaRPr lang="en-US" sz="1900" dirty="0" smtClean="0">
              <a:solidFill>
                <a:srgbClr val="0C1F24"/>
              </a:solidFill>
              <a:latin typeface="Arial"/>
              <a:cs typeface="Arial"/>
            </a:endParaRPr>
          </a:p>
          <a:p>
            <a:pPr marL="457200" indent="-457200">
              <a:buSzPct val="75000"/>
              <a:buFont typeface="+mj-lt"/>
              <a:buAutoNum type="arabicPeriod" startAt="3"/>
            </a:pPr>
            <a:r>
              <a:rPr lang="en-US" sz="1900" dirty="0" smtClean="0">
                <a:solidFill>
                  <a:srgbClr val="0C1F24"/>
                </a:solidFill>
                <a:latin typeface="Arial"/>
                <a:cs typeface="Arial"/>
              </a:rPr>
              <a:t>No </a:t>
            </a:r>
            <a:r>
              <a:rPr lang="en-US" sz="1900" dirty="0">
                <a:solidFill>
                  <a:srgbClr val="0C1F24"/>
                </a:solidFill>
                <a:latin typeface="Arial"/>
                <a:cs typeface="Arial"/>
              </a:rPr>
              <a:t>label containing hyphens in the third and fourth positions will be registered unless it is a valid A-label, with reservation for transitional action in accordance with the preceding Guideline. Hyphens in these positions are explicitly reserved to indicate encoding schemes, of which IDNA is only one instantiation. These guidelines are not intended to assist with any other instantiations</a:t>
            </a:r>
            <a:r>
              <a:rPr lang="en-US" sz="1900" dirty="0" smtClean="0">
                <a:solidFill>
                  <a:srgbClr val="0C1F24"/>
                </a:solidFill>
                <a:latin typeface="Arial"/>
                <a:cs typeface="Arial"/>
              </a:rPr>
              <a:t>.</a:t>
            </a:r>
          </a:p>
          <a:p>
            <a:pPr marL="285750" indent="-285750">
              <a:buSzPct val="75000"/>
              <a:buFont typeface="Wingdings" charset="2"/>
              <a:buChar char=""/>
            </a:pPr>
            <a:endParaRPr lang="en-US" sz="1900" dirty="0">
              <a:solidFill>
                <a:srgbClr val="0C1F24"/>
              </a:solidFill>
              <a:latin typeface="Arial"/>
              <a:cs typeface="Arial"/>
            </a:endParaRPr>
          </a:p>
        </p:txBody>
      </p:sp>
    </p:spTree>
    <p:extLst>
      <p:ext uri="{BB962C8B-B14F-4D97-AF65-F5344CB8AC3E}">
        <p14:creationId xmlns:p14="http://schemas.microsoft.com/office/powerpoint/2010/main" val="3676286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lstStyle/>
          <a:p>
            <a:r>
              <a:rPr lang="en-US" dirty="0" smtClean="0"/>
              <a:t>Terminology</a:t>
            </a:r>
            <a:endParaRPr lang="en-US" dirty="0"/>
          </a:p>
        </p:txBody>
      </p:sp>
      <p:sp>
        <p:nvSpPr>
          <p:cNvPr id="6" name="Rectangle 5"/>
          <p:cNvSpPr/>
          <p:nvPr/>
        </p:nvSpPr>
        <p:spPr>
          <a:xfrm>
            <a:off x="520464" y="934614"/>
            <a:ext cx="8103072" cy="1261884"/>
          </a:xfrm>
          <a:prstGeom prst="rect">
            <a:avLst/>
          </a:prstGeom>
        </p:spPr>
        <p:txBody>
          <a:bodyPr wrap="square">
            <a:spAutoFit/>
          </a:bodyPr>
          <a:lstStyle/>
          <a:p>
            <a:pPr marL="457200" indent="-457200">
              <a:buSzPct val="75000"/>
              <a:buFont typeface="+mj-lt"/>
              <a:buAutoNum type="arabicPeriod" startAt="5"/>
            </a:pPr>
            <a:r>
              <a:rPr lang="en-US" sz="1900" dirty="0" smtClean="0">
                <a:solidFill>
                  <a:srgbClr val="0C1F24"/>
                </a:solidFill>
                <a:latin typeface="Arial"/>
                <a:cs typeface="Arial"/>
              </a:rPr>
              <a:t>Relevant </a:t>
            </a:r>
            <a:r>
              <a:rPr lang="en-US" sz="1900" dirty="0">
                <a:solidFill>
                  <a:srgbClr val="0C1F24"/>
                </a:solidFill>
                <a:latin typeface="Arial"/>
                <a:cs typeface="Arial"/>
              </a:rPr>
              <a:t>terminology used in the guidelines is defined in Appendix A of this document with the intention that these definitions will be adopted by the community and used consistently across it. </a:t>
            </a:r>
            <a:endParaRPr lang="en-US" sz="1900" dirty="0" smtClean="0">
              <a:solidFill>
                <a:srgbClr val="0C1F24"/>
              </a:solidFill>
              <a:latin typeface="Arial"/>
              <a:cs typeface="Arial"/>
            </a:endParaRPr>
          </a:p>
          <a:p>
            <a:pPr>
              <a:buSzPct val="75000"/>
            </a:pPr>
            <a:endParaRPr lang="en-US" sz="1900" dirty="0">
              <a:solidFill>
                <a:srgbClr val="0C1F24"/>
              </a:solidFill>
              <a:latin typeface="Arial"/>
              <a:cs typeface="Arial"/>
            </a:endParaRPr>
          </a:p>
        </p:txBody>
      </p:sp>
    </p:spTree>
    <p:extLst>
      <p:ext uri="{BB962C8B-B14F-4D97-AF65-F5344CB8AC3E}">
        <p14:creationId xmlns:p14="http://schemas.microsoft.com/office/powerpoint/2010/main" val="3374488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lstStyle/>
          <a:p>
            <a:r>
              <a:rPr lang="en-US" dirty="0" smtClean="0"/>
              <a:t>Format </a:t>
            </a:r>
            <a:r>
              <a:rPr lang="en-US" dirty="0"/>
              <a:t>of IDN Tables</a:t>
            </a:r>
          </a:p>
        </p:txBody>
      </p:sp>
      <p:sp>
        <p:nvSpPr>
          <p:cNvPr id="6" name="Rectangle 5"/>
          <p:cNvSpPr/>
          <p:nvPr/>
        </p:nvSpPr>
        <p:spPr>
          <a:xfrm>
            <a:off x="520464" y="934614"/>
            <a:ext cx="8103072" cy="5062924"/>
          </a:xfrm>
          <a:prstGeom prst="rect">
            <a:avLst/>
          </a:prstGeom>
        </p:spPr>
        <p:txBody>
          <a:bodyPr wrap="square">
            <a:spAutoFit/>
          </a:bodyPr>
          <a:lstStyle/>
          <a:p>
            <a:pPr marL="457200" indent="-457200">
              <a:buSzPct val="75000"/>
              <a:buFont typeface="+mj-lt"/>
              <a:buAutoNum type="arabicPeriod" startAt="6"/>
            </a:pPr>
            <a:r>
              <a:rPr lang="en-US" sz="1900" dirty="0" smtClean="0">
                <a:solidFill>
                  <a:srgbClr val="0C1F24"/>
                </a:solidFill>
                <a:latin typeface="Arial"/>
                <a:cs typeface="Arial"/>
              </a:rPr>
              <a:t>A </a:t>
            </a:r>
            <a:r>
              <a:rPr lang="en-US" sz="1900" dirty="0">
                <a:solidFill>
                  <a:srgbClr val="0C1F24"/>
                </a:solidFill>
                <a:latin typeface="Arial"/>
                <a:cs typeface="Arial"/>
              </a:rPr>
              <a:t>registry will publish one or several lists of Unicode code points that are permitted for registration and will not accept the registration of any name containing an unlisted code point. Each such list will indicate the script or language(s) it is intended to support. If registry policy treats any code point in a list as a variant of any other code point, the nature of that variance and the policies attached to it will be clearly articulated.</a:t>
            </a:r>
          </a:p>
          <a:p>
            <a:pPr marL="457200" indent="-457200">
              <a:buSzPct val="75000"/>
              <a:buFont typeface="+mj-lt"/>
              <a:buAutoNum type="arabicPeriod" startAt="6"/>
            </a:pPr>
            <a:endParaRPr lang="en-US" sz="1900" dirty="0">
              <a:solidFill>
                <a:srgbClr val="0C1F24"/>
              </a:solidFill>
              <a:latin typeface="Arial"/>
              <a:cs typeface="Arial"/>
            </a:endParaRPr>
          </a:p>
          <a:p>
            <a:pPr marL="457200" indent="-457200">
              <a:buSzPct val="75000"/>
              <a:buFont typeface="+mj-lt"/>
              <a:buAutoNum type="arabicPeriod" startAt="6"/>
            </a:pPr>
            <a:r>
              <a:rPr lang="en-US" sz="1900" dirty="0" smtClean="0">
                <a:solidFill>
                  <a:srgbClr val="0C1F24"/>
                </a:solidFill>
                <a:latin typeface="Arial"/>
                <a:cs typeface="Arial"/>
              </a:rPr>
              <a:t>Label </a:t>
            </a:r>
            <a:r>
              <a:rPr lang="en-US" sz="1900" dirty="0">
                <a:solidFill>
                  <a:srgbClr val="0C1F24"/>
                </a:solidFill>
                <a:latin typeface="Arial"/>
                <a:cs typeface="Arial"/>
              </a:rPr>
              <a:t>generation rules must be placed in the IANA Repository for IDN Practices. Further, (a) Registries must use Label Generation Ruleset (RFC 7940) format to represent their label generation rules (LGR); (b) The LGR must include the complete repertoire of code points, any variants and any applicable whole-label evaluation rules which the Registry uses to determine if a label is acceptable for registration; (c) Registries with existing legacy IDN tables are encouraged to transition to the LGR format.</a:t>
            </a:r>
          </a:p>
          <a:p>
            <a:pPr>
              <a:buSzPct val="75000"/>
            </a:pPr>
            <a:endParaRPr lang="en-US" sz="1900" dirty="0">
              <a:solidFill>
                <a:srgbClr val="0C1F24"/>
              </a:solidFill>
              <a:latin typeface="Arial"/>
              <a:cs typeface="Arial"/>
            </a:endParaRPr>
          </a:p>
        </p:txBody>
      </p:sp>
    </p:spTree>
    <p:extLst>
      <p:ext uri="{BB962C8B-B14F-4D97-AF65-F5344CB8AC3E}">
        <p14:creationId xmlns:p14="http://schemas.microsoft.com/office/powerpoint/2010/main" val="3892685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ICANN Template">
      <a:dk1>
        <a:srgbClr val="0A1F24"/>
      </a:dk1>
      <a:lt1>
        <a:sysClr val="window" lastClr="FFFFFF"/>
      </a:lt1>
      <a:dk2>
        <a:srgbClr val="1A87C9"/>
      </a:dk2>
      <a:lt2>
        <a:srgbClr val="EEECE1"/>
      </a:lt2>
      <a:accent1>
        <a:srgbClr val="1A87C9"/>
      </a:accent1>
      <a:accent2>
        <a:srgbClr val="0D436C"/>
      </a:accent2>
      <a:accent3>
        <a:srgbClr val="1B6F74"/>
      </a:accent3>
      <a:accent4>
        <a:srgbClr val="EA903A"/>
      </a:accent4>
      <a:accent5>
        <a:srgbClr val="DB6033"/>
      </a:accent5>
      <a:accent6>
        <a:srgbClr val="1768B1"/>
      </a:accent6>
      <a:hlink>
        <a:srgbClr val="1D98D3"/>
      </a:hlink>
      <a:folHlink>
        <a:srgbClr val="427BB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latin typeface="Source Sans Pro"/>
            <a:cs typeface="Source Sans Pro"/>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7633</TotalTime>
  <Words>1134</Words>
  <Application>Microsoft Office PowerPoint</Application>
  <PresentationFormat>On-screen Show (4:3)</PresentationFormat>
  <Paragraphs>148</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Office Theme</vt:lpstr>
      <vt:lpstr>PowerPoint Presentation</vt:lpstr>
      <vt:lpstr>Agenda</vt:lpstr>
      <vt:lpstr>Background and Purpose</vt:lpstr>
      <vt:lpstr>IDN Guidelines WG Members</vt:lpstr>
      <vt:lpstr>PowerPoint Presentation</vt:lpstr>
      <vt:lpstr>Transition from IDNA2003 to IDNA 2008</vt:lpstr>
      <vt:lpstr>Transition from IDNA2003 to IDNA 2008</vt:lpstr>
      <vt:lpstr>Terminology</vt:lpstr>
      <vt:lpstr>Format of IDN Tables</vt:lpstr>
      <vt:lpstr>Consistency of IDN Tables</vt:lpstr>
      <vt:lpstr>Consistency of IDN Tables</vt:lpstr>
      <vt:lpstr>User Acceptance</vt:lpstr>
      <vt:lpstr>Additional Topics to be Discussed </vt:lpstr>
      <vt:lpstr>PowerPoint Presentation</vt:lpstr>
      <vt:lpstr>Next Steps</vt:lpstr>
      <vt:lpstr>Feedback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Abigail</dc:creator>
  <cp:lastModifiedBy>Sarmad Hussain</cp:lastModifiedBy>
  <cp:revision>242</cp:revision>
  <cp:lastPrinted>2015-04-13T15:10:57Z</cp:lastPrinted>
  <dcterms:created xsi:type="dcterms:W3CDTF">2015-01-07T16:11:05Z</dcterms:created>
  <dcterms:modified xsi:type="dcterms:W3CDTF">2016-10-08T16:24:08Z</dcterms:modified>
</cp:coreProperties>
</file>