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07" r:id="rId2"/>
    <p:sldId id="576" r:id="rId3"/>
    <p:sldId id="577" r:id="rId4"/>
    <p:sldId id="578" r:id="rId5"/>
    <p:sldId id="579" r:id="rId6"/>
    <p:sldId id="580" r:id="rId7"/>
    <p:sldId id="60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4" autoAdjust="0"/>
    <p:restoredTop sz="96019" autoAdjust="0"/>
  </p:normalViewPr>
  <p:slideViewPr>
    <p:cSldViewPr snapToGrid="0" snapToObjects="1">
      <p:cViewPr varScale="1">
        <p:scale>
          <a:sx n="83" d="100"/>
          <a:sy n="83" d="100"/>
        </p:scale>
        <p:origin x="1339" y="6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can be used for text, graphics or any other elements.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IDN/IDN+Implementation+Guidelines?preview=/56144699/58737029/IDN%202nd%20Level%20Items%200.3.pdf" TargetMode="External"/><Relationship Id="rId2" Type="http://schemas.openxmlformats.org/officeDocument/2006/relationships/hyperlink" Target="https://www.icann.org/news/announcement-2015-07-20-e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cann.org/public-comments/idn-guidelines-2017-03-03-en" TargetMode="External"/><Relationship Id="rId5" Type="http://schemas.openxmlformats.org/officeDocument/2006/relationships/hyperlink" Target="https://www.icann.org/en/system/files/files/draft-idn-guidelines-03mar17-en.pdf" TargetMode="External"/><Relationship Id="rId4" Type="http://schemas.openxmlformats.org/officeDocument/2006/relationships/hyperlink" Target="https://community.icann.org/display/IDN/IDN+Implementation+Guidelines?preview=/56144699/63146672/IDN%20Guidelines%204.0%2020161102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IDN/IDN+implementation+Guidelines" TargetMode="External"/><Relationship Id="rId2" Type="http://schemas.openxmlformats.org/officeDocument/2006/relationships/hyperlink" Target="http://www.icann.org/idn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DNProgram@icann.org" TargetMode="External"/><Relationship Id="rId4" Type="http://schemas.openxmlformats.org/officeDocument/2006/relationships/hyperlink" Target="mailto:idngwg@ican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84938" y="824754"/>
            <a:ext cx="7932000" cy="1768314"/>
          </a:xfrm>
        </p:spPr>
        <p:txBody>
          <a:bodyPr/>
          <a:lstStyle/>
          <a:p>
            <a:r>
              <a:rPr lang="en-US" dirty="0"/>
              <a:t>IDN Implementation Guidelines 4.0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0074" y="2765533"/>
            <a:ext cx="7907338" cy="927926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Co-chair, IDN Guidelines Working Group</a:t>
            </a:r>
          </a:p>
        </p:txBody>
      </p:sp>
    </p:spTree>
    <p:extLst>
      <p:ext uri="{BB962C8B-B14F-4D97-AF65-F5344CB8AC3E}">
        <p14:creationId xmlns:p14="http://schemas.microsoft.com/office/powerpoint/2010/main" val="4857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Purpose </a:t>
            </a:r>
          </a:p>
          <a:p>
            <a:r>
              <a:rPr lang="en-US" dirty="0"/>
              <a:t>Status</a:t>
            </a:r>
          </a:p>
          <a:p>
            <a:r>
              <a:rPr lang="en-US" dirty="0"/>
              <a:t>IDN Guidelines WG Members</a:t>
            </a:r>
          </a:p>
          <a:p>
            <a:r>
              <a:rPr lang="en-US" dirty="0"/>
              <a:t>Topics of Guidelines</a:t>
            </a:r>
          </a:p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51909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lvl="1"/>
            <a:r>
              <a:rPr lang="en-US" dirty="0"/>
              <a:t>For second-level IDN registration policies and practices </a:t>
            </a:r>
          </a:p>
          <a:p>
            <a:pPr lvl="1"/>
            <a:r>
              <a:rPr lang="en-SG" dirty="0"/>
              <a:t>To minimize the risk of cybersquatting and consumer confusion</a:t>
            </a:r>
            <a:endParaRPr lang="en-US" dirty="0"/>
          </a:p>
          <a:p>
            <a:r>
              <a:rPr lang="en-SG" dirty="0"/>
              <a:t>Relevance</a:t>
            </a:r>
          </a:p>
          <a:p>
            <a:pPr lvl="1"/>
            <a:r>
              <a:rPr lang="en-SG" dirty="0"/>
              <a:t>gTLD – registries and registrars contractually bound</a:t>
            </a:r>
          </a:p>
          <a:p>
            <a:pPr lvl="2"/>
            <a:r>
              <a:rPr lang="en-SG" dirty="0"/>
              <a:t>Registry Agreements - Specification 6 Section 1.4 </a:t>
            </a:r>
          </a:p>
          <a:p>
            <a:pPr lvl="2"/>
            <a:r>
              <a:rPr lang="en-SG" dirty="0"/>
              <a:t>2013 Registrar Accreditation Agreement - Additional Registrar Operation Specification clause three (3)</a:t>
            </a:r>
          </a:p>
          <a:p>
            <a:pPr lvl="1"/>
            <a:r>
              <a:rPr lang="en-SG" dirty="0"/>
              <a:t>IDN ccTLDs – Expected by the Fast Track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8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"/>
            </a:pPr>
            <a:r>
              <a:rPr lang="en-SG" dirty="0">
                <a:hlinkClick r:id="rId2"/>
              </a:rPr>
              <a:t>Call for Community Experts</a:t>
            </a:r>
            <a:r>
              <a:rPr lang="en-SG" dirty="0"/>
              <a:t> in July 2015</a:t>
            </a:r>
          </a:p>
          <a:p>
            <a:pPr marL="285750" indent="-285750">
              <a:buFont typeface="Wingdings" charset="2"/>
              <a:buChar char=""/>
            </a:pPr>
            <a:r>
              <a:rPr lang="en-SG" dirty="0"/>
              <a:t>Working Group formed in October 2015</a:t>
            </a:r>
          </a:p>
          <a:p>
            <a:pPr marL="285750" indent="-285750">
              <a:buFont typeface="Wingdings" charset="2"/>
              <a:buChar char=""/>
            </a:pPr>
            <a:r>
              <a:rPr lang="en-SG" dirty="0">
                <a:hlinkClick r:id="rId3"/>
              </a:rPr>
              <a:t>Initial issues list</a:t>
            </a:r>
            <a:r>
              <a:rPr lang="en-SG" dirty="0"/>
              <a:t> presented at ICANN 55</a:t>
            </a:r>
          </a:p>
          <a:p>
            <a:pPr marL="285750" indent="-285750">
              <a:buFont typeface="Wingdings" charset="2"/>
              <a:buChar char=""/>
            </a:pPr>
            <a:r>
              <a:rPr lang="en-SG" dirty="0">
                <a:hlinkClick r:id="rId4"/>
              </a:rPr>
              <a:t>Interim draft</a:t>
            </a:r>
            <a:r>
              <a:rPr lang="en-SG" dirty="0"/>
              <a:t> presented at ICANN 57</a:t>
            </a:r>
          </a:p>
          <a:p>
            <a:pPr marL="285750" indent="-285750">
              <a:buFont typeface="Wingdings" charset="2"/>
              <a:buChar char=""/>
            </a:pPr>
            <a:r>
              <a:rPr lang="en-SG" dirty="0">
                <a:hlinkClick r:id="rId5"/>
              </a:rPr>
              <a:t>Draft</a:t>
            </a:r>
            <a:r>
              <a:rPr lang="en-SG" dirty="0"/>
              <a:t> for </a:t>
            </a:r>
            <a:r>
              <a:rPr lang="en-SG" dirty="0">
                <a:hlinkClick r:id="rId6"/>
              </a:rPr>
              <a:t>Public Comment</a:t>
            </a:r>
            <a:r>
              <a:rPr lang="en-SG" dirty="0"/>
              <a:t> released in March 2017</a:t>
            </a:r>
          </a:p>
          <a:p>
            <a:pPr marL="285750" indent="-285750">
              <a:buFont typeface="Wingdings" charset="2"/>
              <a:buChar char=""/>
            </a:pPr>
            <a:r>
              <a:rPr lang="en-US" dirty="0"/>
              <a:t>D</a:t>
            </a:r>
            <a:r>
              <a:rPr lang="en-SG" dirty="0"/>
              <a:t>raft for Public Comment presented at ICANN 58</a:t>
            </a:r>
          </a:p>
          <a:p>
            <a:pPr marL="285750" indent="-285750">
              <a:buFont typeface="Wingdings" charset="2"/>
              <a:buChar char=""/>
            </a:pPr>
            <a:r>
              <a:rPr lang="en-US" dirty="0"/>
              <a:t>Final draft published in October 2017</a:t>
            </a:r>
          </a:p>
          <a:p>
            <a:pPr marL="285750" indent="-285750">
              <a:buFont typeface="Wingdings" charset="2"/>
              <a:buChar char=""/>
            </a:pPr>
            <a:r>
              <a:rPr lang="en-US" dirty="0"/>
              <a:t>Final draft being presented at ICANN 60 </a:t>
            </a:r>
            <a:endParaRPr lang="en-SG" dirty="0"/>
          </a:p>
          <a:p>
            <a:pPr marL="285750" indent="-285750">
              <a:buFont typeface="Wingdings" charset="2"/>
              <a:buChar char=""/>
            </a:pP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5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IDN Guidelines WG Members (IDNGWG)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7431EB-9797-44F4-88A1-B88A7FC62D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4904" y="1125151"/>
          <a:ext cx="8336608" cy="504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99">
                  <a:extLst>
                    <a:ext uri="{9D8B030D-6E8A-4147-A177-3AD203B41FA5}">
                      <a16:colId xmlns:a16="http://schemas.microsoft.com/office/drawing/2014/main" val="2410055659"/>
                    </a:ext>
                  </a:extLst>
                </a:gridCol>
                <a:gridCol w="3715305">
                  <a:extLst>
                    <a:ext uri="{9D8B030D-6E8A-4147-A177-3AD203B41FA5}">
                      <a16:colId xmlns:a16="http://schemas.microsoft.com/office/drawing/2014/main" val="636050086"/>
                    </a:ext>
                  </a:extLst>
                </a:gridCol>
                <a:gridCol w="2084152">
                  <a:extLst>
                    <a:ext uri="{9D8B030D-6E8A-4147-A177-3AD203B41FA5}">
                      <a16:colId xmlns:a16="http://schemas.microsoft.com/office/drawing/2014/main" val="4213856245"/>
                    </a:ext>
                  </a:extLst>
                </a:gridCol>
                <a:gridCol w="2084152">
                  <a:extLst>
                    <a:ext uri="{9D8B030D-6E8A-4147-A177-3AD203B41FA5}">
                      <a16:colId xmlns:a16="http://schemas.microsoft.com/office/drawing/2014/main" val="1462656512"/>
                    </a:ext>
                  </a:extLst>
                </a:gridCol>
              </a:tblGrid>
              <a:tr h="420073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SO/AC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084088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Satish Babu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ISOC-TRV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ALAC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2149190376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Wael Nasr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TLDVILLA LLC 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ALAC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1866707416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Mats Dufberg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IIS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3132157440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Pablo Rodríguez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Rico TLD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3002874199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Edmon Chung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.</a:t>
                      </a:r>
                      <a:r>
                        <a:rPr lang="en-US" sz="19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</a:t>
                      </a:r>
                      <a:endParaRPr lang="en-US" sz="1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632214173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Christian Dawson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i2Coalition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928569252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 Dillon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endParaRPr lang="en-US" sz="1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1526144958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 Feher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Neustar</a:t>
                      </a:r>
                      <a:endParaRPr lang="en-US" sz="1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2086883729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Dennis Tan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Verisign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2416165386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Jian Zhang </a:t>
                      </a:r>
                      <a:r>
                        <a:rPr lang="en-SG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(until 7 April 2017)</a:t>
                      </a:r>
                      <a:endParaRPr lang="en-US" sz="1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KNET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GNSO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2147088407"/>
                  </a:ext>
                </a:extLst>
              </a:tr>
              <a:tr h="420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Patrik Fältström (will only review)</a:t>
                      </a: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endParaRPr lang="en-US" sz="1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45" marR="45345" marT="31742" marB="3174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SSAC</a:t>
                      </a:r>
                    </a:p>
                  </a:txBody>
                  <a:tcPr marL="45345" marR="45345" marT="31742" marB="31742"/>
                </a:tc>
                <a:extLst>
                  <a:ext uri="{0D108BD9-81ED-4DB2-BD59-A6C34878D82A}">
                    <a16:rowId xmlns:a16="http://schemas.microsoft.com/office/drawing/2014/main" val="180027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13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G" dirty="0"/>
              <a:t>Total of 7 topics with19 guidelines and Additional Notes:</a:t>
            </a:r>
          </a:p>
          <a:p>
            <a:pPr lvl="1"/>
            <a:r>
              <a:rPr lang="en-US" dirty="0"/>
              <a:t>Transition (4)</a:t>
            </a:r>
          </a:p>
          <a:p>
            <a:pPr lvl="1"/>
            <a:r>
              <a:rPr lang="en-US" dirty="0"/>
              <a:t>Format of IDN Tables (2)</a:t>
            </a:r>
          </a:p>
          <a:p>
            <a:pPr lvl="1"/>
            <a:r>
              <a:rPr lang="en-SG" dirty="0"/>
              <a:t>Consistency of IDN Tables and Practices (4)</a:t>
            </a:r>
            <a:endParaRPr lang="en-US" dirty="0"/>
          </a:p>
          <a:p>
            <a:pPr lvl="1"/>
            <a:r>
              <a:rPr lang="en-US" dirty="0"/>
              <a:t>IDN Variant Labels (3)</a:t>
            </a:r>
          </a:p>
          <a:p>
            <a:pPr lvl="1"/>
            <a:r>
              <a:rPr lang="en-US" dirty="0"/>
              <a:t>Similarity and Confusability of Labels (4)</a:t>
            </a:r>
          </a:p>
          <a:p>
            <a:pPr lvl="1"/>
            <a:r>
              <a:rPr lang="en-US" dirty="0"/>
              <a:t>Publishing IDN Registration Policy and Rules (1)</a:t>
            </a:r>
          </a:p>
          <a:p>
            <a:pPr lvl="1"/>
            <a:r>
              <a:rPr lang="en-US" dirty="0"/>
              <a:t>Terminology (1)</a:t>
            </a:r>
          </a:p>
          <a:p>
            <a:pPr lvl="1"/>
            <a:r>
              <a:rPr lang="en-US" dirty="0"/>
              <a:t>Additional Notes</a:t>
            </a:r>
          </a:p>
        </p:txBody>
      </p:sp>
    </p:spTree>
    <p:extLst>
      <p:ext uri="{BB962C8B-B14F-4D97-AF65-F5344CB8AC3E}">
        <p14:creationId xmlns:p14="http://schemas.microsoft.com/office/powerpoint/2010/main" val="195171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G" dirty="0"/>
              <a:t>Submit IDN Implementation Guidelines 4.0 for consideration and approval by ICANN Board of Directors</a:t>
            </a:r>
          </a:p>
          <a:p>
            <a:pPr marL="0" indent="0">
              <a:buNone/>
            </a:pPr>
            <a:r>
              <a:rPr lang="en-US" dirty="0"/>
              <a:t>  					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Final Draft of IDN Implementation Guidelines 4.0 available at </a:t>
            </a:r>
            <a:r>
              <a:rPr lang="en-US" dirty="0">
                <a:hlinkClick r:id="rId2"/>
              </a:rPr>
              <a:t>www.icann.org/idn</a:t>
            </a:r>
            <a:r>
              <a:rPr lang="en-US" dirty="0"/>
              <a:t>  </a:t>
            </a:r>
            <a:endParaRPr lang="en-SG" dirty="0"/>
          </a:p>
          <a:p>
            <a:r>
              <a:rPr lang="en-SG" dirty="0"/>
              <a:t>Visit IDN Guidelines wiki page for the list of WG members, email archive, call recordings and summaries: </a:t>
            </a:r>
            <a:r>
              <a:rPr lang="en-SG" dirty="0">
                <a:hlinkClick r:id="rId3"/>
              </a:rPr>
              <a:t>https://community.icann.org/display/IDN/IDN+implementation+Guidelines</a:t>
            </a:r>
            <a:r>
              <a:rPr lang="en-SG" dirty="0"/>
              <a:t>  </a:t>
            </a:r>
          </a:p>
          <a:p>
            <a:r>
              <a:rPr lang="en-SG" dirty="0"/>
              <a:t>For feedback, email at: </a:t>
            </a:r>
            <a:r>
              <a:rPr lang="en-SG" dirty="0">
                <a:hlinkClick r:id="rId4"/>
              </a:rPr>
              <a:t>idngwg@icann.org</a:t>
            </a:r>
            <a:r>
              <a:rPr lang="en-SG" dirty="0"/>
              <a:t> or </a:t>
            </a:r>
            <a:r>
              <a:rPr lang="en-SG" dirty="0">
                <a:hlinkClick r:id="rId5"/>
              </a:rPr>
              <a:t>IDNProgram@icann.org</a:t>
            </a:r>
            <a:r>
              <a:rPr lang="en-S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521138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 (1) - Copy</Template>
  <TotalTime>6</TotalTime>
  <Words>304</Words>
  <Application>Microsoft Office PowerPoint</Application>
  <PresentationFormat>On-screen Show (4:3)</PresentationFormat>
  <Paragraphs>92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Segoe UI</vt:lpstr>
      <vt:lpstr>Wingdings</vt:lpstr>
      <vt:lpstr>ICANNPPT_Arial_4x3_June 2017_potx</vt:lpstr>
      <vt:lpstr>IDN Implementation Guidelines 4.0</vt:lpstr>
      <vt:lpstr>Agenda</vt:lpstr>
      <vt:lpstr>Purpose</vt:lpstr>
      <vt:lpstr>Status</vt:lpstr>
      <vt:lpstr>IDN Guidelines WG Members (IDNGWG)</vt:lpstr>
      <vt:lpstr>Topics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IDN Implementation Guidelines</dc:title>
  <dc:creator>Sarmad Hussain</dc:creator>
  <cp:lastModifiedBy>Sarmad Hussain</cp:lastModifiedBy>
  <cp:revision>2</cp:revision>
  <cp:lastPrinted>2017-01-26T19:29:02Z</cp:lastPrinted>
  <dcterms:created xsi:type="dcterms:W3CDTF">2017-10-07T17:38:37Z</dcterms:created>
  <dcterms:modified xsi:type="dcterms:W3CDTF">2017-10-07T17:46:30Z</dcterms:modified>
</cp:coreProperties>
</file>