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9" d="100"/>
          <a:sy n="99" d="100"/>
        </p:scale>
        <p:origin x="-17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AFB48F-72A8-064D-8928-BE05CE7466E5}" type="datetimeFigureOut">
              <a:rPr lang="en-US" smtClean="0"/>
              <a:t>8/29/16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AC9E7-46CD-9C46-94E4-82A29154E0CF}" type="slidenum">
              <a:rPr lang="en-US" smtClean="0"/>
              <a:t>‹#›</a:t>
            </a:fld>
            <a:endParaRPr lang="en-US"/>
          </a:p>
        </p:txBody>
      </p:sp>
    </p:spTree>
    <p:extLst>
      <p:ext uri="{BB962C8B-B14F-4D97-AF65-F5344CB8AC3E}">
        <p14:creationId xmlns:p14="http://schemas.microsoft.com/office/powerpoint/2010/main" val="517427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FB48F-72A8-064D-8928-BE05CE7466E5}" type="datetimeFigureOut">
              <a:rPr lang="en-US" smtClean="0"/>
              <a:t>8/29/16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AC9E7-46CD-9C46-94E4-82A29154E0CF}" type="slidenum">
              <a:rPr lang="en-US" smtClean="0"/>
              <a:t>‹#›</a:t>
            </a:fld>
            <a:endParaRPr lang="en-US"/>
          </a:p>
        </p:txBody>
      </p:sp>
    </p:spTree>
    <p:extLst>
      <p:ext uri="{BB962C8B-B14F-4D97-AF65-F5344CB8AC3E}">
        <p14:creationId xmlns:p14="http://schemas.microsoft.com/office/powerpoint/2010/main" val="42794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FB48F-72A8-064D-8928-BE05CE7466E5}" type="datetimeFigureOut">
              <a:rPr lang="en-US" smtClean="0"/>
              <a:t>8/29/16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AC9E7-46CD-9C46-94E4-82A29154E0CF}" type="slidenum">
              <a:rPr lang="en-US" smtClean="0"/>
              <a:t>‹#›</a:t>
            </a:fld>
            <a:endParaRPr lang="en-US"/>
          </a:p>
        </p:txBody>
      </p:sp>
    </p:spTree>
    <p:extLst>
      <p:ext uri="{BB962C8B-B14F-4D97-AF65-F5344CB8AC3E}">
        <p14:creationId xmlns:p14="http://schemas.microsoft.com/office/powerpoint/2010/main" val="122278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FB48F-72A8-064D-8928-BE05CE7466E5}" type="datetimeFigureOut">
              <a:rPr lang="en-US" smtClean="0"/>
              <a:t>8/29/16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AC9E7-46CD-9C46-94E4-82A29154E0CF}" type="slidenum">
              <a:rPr lang="en-US" smtClean="0"/>
              <a:t>‹#›</a:t>
            </a:fld>
            <a:endParaRPr lang="en-US"/>
          </a:p>
        </p:txBody>
      </p:sp>
    </p:spTree>
    <p:extLst>
      <p:ext uri="{BB962C8B-B14F-4D97-AF65-F5344CB8AC3E}">
        <p14:creationId xmlns:p14="http://schemas.microsoft.com/office/powerpoint/2010/main" val="3498822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FB48F-72A8-064D-8928-BE05CE7466E5}" type="datetimeFigureOut">
              <a:rPr lang="en-US" smtClean="0"/>
              <a:t>8/29/16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AC9E7-46CD-9C46-94E4-82A29154E0CF}" type="slidenum">
              <a:rPr lang="en-US" smtClean="0"/>
              <a:t>‹#›</a:t>
            </a:fld>
            <a:endParaRPr lang="en-US"/>
          </a:p>
        </p:txBody>
      </p:sp>
    </p:spTree>
    <p:extLst>
      <p:ext uri="{BB962C8B-B14F-4D97-AF65-F5344CB8AC3E}">
        <p14:creationId xmlns:p14="http://schemas.microsoft.com/office/powerpoint/2010/main" val="412371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AFB48F-72A8-064D-8928-BE05CE7466E5}" type="datetimeFigureOut">
              <a:rPr lang="en-US" smtClean="0"/>
              <a:t>8/29/16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AC9E7-46CD-9C46-94E4-82A29154E0CF}" type="slidenum">
              <a:rPr lang="en-US" smtClean="0"/>
              <a:t>‹#›</a:t>
            </a:fld>
            <a:endParaRPr lang="en-US"/>
          </a:p>
        </p:txBody>
      </p:sp>
    </p:spTree>
    <p:extLst>
      <p:ext uri="{BB962C8B-B14F-4D97-AF65-F5344CB8AC3E}">
        <p14:creationId xmlns:p14="http://schemas.microsoft.com/office/powerpoint/2010/main" val="752428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AFB48F-72A8-064D-8928-BE05CE7466E5}" type="datetimeFigureOut">
              <a:rPr lang="en-US" smtClean="0"/>
              <a:t>8/29/16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DAC9E7-46CD-9C46-94E4-82A29154E0CF}" type="slidenum">
              <a:rPr lang="en-US" smtClean="0"/>
              <a:t>‹#›</a:t>
            </a:fld>
            <a:endParaRPr lang="en-US"/>
          </a:p>
        </p:txBody>
      </p:sp>
    </p:spTree>
    <p:extLst>
      <p:ext uri="{BB962C8B-B14F-4D97-AF65-F5344CB8AC3E}">
        <p14:creationId xmlns:p14="http://schemas.microsoft.com/office/powerpoint/2010/main" val="2068168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AFB48F-72A8-064D-8928-BE05CE7466E5}" type="datetimeFigureOut">
              <a:rPr lang="en-US" smtClean="0"/>
              <a:t>8/29/16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DAC9E7-46CD-9C46-94E4-82A29154E0CF}" type="slidenum">
              <a:rPr lang="en-US" smtClean="0"/>
              <a:t>‹#›</a:t>
            </a:fld>
            <a:endParaRPr lang="en-US"/>
          </a:p>
        </p:txBody>
      </p:sp>
    </p:spTree>
    <p:extLst>
      <p:ext uri="{BB962C8B-B14F-4D97-AF65-F5344CB8AC3E}">
        <p14:creationId xmlns:p14="http://schemas.microsoft.com/office/powerpoint/2010/main" val="3556124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FB48F-72A8-064D-8928-BE05CE7466E5}" type="datetimeFigureOut">
              <a:rPr lang="en-US" smtClean="0"/>
              <a:t>8/29/16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DAC9E7-46CD-9C46-94E4-82A29154E0CF}" type="slidenum">
              <a:rPr lang="en-US" smtClean="0"/>
              <a:t>‹#›</a:t>
            </a:fld>
            <a:endParaRPr lang="en-US"/>
          </a:p>
        </p:txBody>
      </p:sp>
    </p:spTree>
    <p:extLst>
      <p:ext uri="{BB962C8B-B14F-4D97-AF65-F5344CB8AC3E}">
        <p14:creationId xmlns:p14="http://schemas.microsoft.com/office/powerpoint/2010/main" val="4101060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FB48F-72A8-064D-8928-BE05CE7466E5}" type="datetimeFigureOut">
              <a:rPr lang="en-US" smtClean="0"/>
              <a:t>8/29/16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AC9E7-46CD-9C46-94E4-82A29154E0CF}" type="slidenum">
              <a:rPr lang="en-US" smtClean="0"/>
              <a:t>‹#›</a:t>
            </a:fld>
            <a:endParaRPr lang="en-US"/>
          </a:p>
        </p:txBody>
      </p:sp>
    </p:spTree>
    <p:extLst>
      <p:ext uri="{BB962C8B-B14F-4D97-AF65-F5344CB8AC3E}">
        <p14:creationId xmlns:p14="http://schemas.microsoft.com/office/powerpoint/2010/main" val="4105496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FB48F-72A8-064D-8928-BE05CE7466E5}" type="datetimeFigureOut">
              <a:rPr lang="en-US" smtClean="0"/>
              <a:t>8/29/16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AC9E7-46CD-9C46-94E4-82A29154E0CF}" type="slidenum">
              <a:rPr lang="en-US" smtClean="0"/>
              <a:t>‹#›</a:t>
            </a:fld>
            <a:endParaRPr lang="en-US"/>
          </a:p>
        </p:txBody>
      </p:sp>
    </p:spTree>
    <p:extLst>
      <p:ext uri="{BB962C8B-B14F-4D97-AF65-F5344CB8AC3E}">
        <p14:creationId xmlns:p14="http://schemas.microsoft.com/office/powerpoint/2010/main" val="26836163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FB48F-72A8-064D-8928-BE05CE7466E5}" type="datetimeFigureOut">
              <a:rPr lang="en-US" smtClean="0"/>
              <a:t>8/29/16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AC9E7-46CD-9C46-94E4-82A29154E0CF}" type="slidenum">
              <a:rPr lang="en-US" smtClean="0"/>
              <a:t>‹#›</a:t>
            </a:fld>
            <a:endParaRPr lang="en-US"/>
          </a:p>
        </p:txBody>
      </p:sp>
    </p:spTree>
    <p:extLst>
      <p:ext uri="{BB962C8B-B14F-4D97-AF65-F5344CB8AC3E}">
        <p14:creationId xmlns:p14="http://schemas.microsoft.com/office/powerpoint/2010/main" val="2073724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IRP IOT</a:t>
            </a:r>
            <a:endParaRPr lang="en-US" dirty="0"/>
          </a:p>
        </p:txBody>
      </p:sp>
      <p:sp>
        <p:nvSpPr>
          <p:cNvPr id="3" name="Subtitle 2"/>
          <p:cNvSpPr>
            <a:spLocks noGrp="1"/>
          </p:cNvSpPr>
          <p:nvPr>
            <p:ph type="subTitle" idx="1"/>
          </p:nvPr>
        </p:nvSpPr>
        <p:spPr/>
        <p:txBody>
          <a:bodyPr/>
          <a:lstStyle/>
          <a:p>
            <a:r>
              <a:rPr lang="en-US" dirty="0" smtClean="0"/>
              <a:t>Updated  Supplementary Procedures</a:t>
            </a:r>
          </a:p>
          <a:p>
            <a:r>
              <a:rPr lang="en-US" dirty="0" smtClean="0"/>
              <a:t>Open Issues 29 August 2016</a:t>
            </a:r>
            <a:endParaRPr lang="en-US" dirty="0"/>
          </a:p>
        </p:txBody>
      </p:sp>
    </p:spTree>
    <p:extLst>
      <p:ext uri="{BB962C8B-B14F-4D97-AF65-F5344CB8AC3E}">
        <p14:creationId xmlns:p14="http://schemas.microsoft.com/office/powerpoint/2010/main" val="4276255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venir Book"/>
                <a:cs typeface="Avenir Book"/>
              </a:rPr>
              <a:t>Effect on Existing IRPs</a:t>
            </a:r>
            <a:endParaRPr lang="en-US" sz="3600" dirty="0">
              <a:latin typeface="Avenir Book"/>
              <a:cs typeface="Avenir Book"/>
            </a:endParaRPr>
          </a:p>
        </p:txBody>
      </p:sp>
      <p:sp>
        <p:nvSpPr>
          <p:cNvPr id="3" name="Content Placeholder 2"/>
          <p:cNvSpPr>
            <a:spLocks noGrp="1"/>
          </p:cNvSpPr>
          <p:nvPr>
            <p:ph idx="1"/>
          </p:nvPr>
        </p:nvSpPr>
        <p:spPr/>
        <p:txBody>
          <a:bodyPr>
            <a:normAutofit fontScale="55000" lnSpcReduction="20000"/>
          </a:bodyPr>
          <a:lstStyle/>
          <a:p>
            <a:pPr>
              <a:lnSpc>
                <a:spcPct val="120000"/>
              </a:lnSpc>
              <a:spcBef>
                <a:spcPts val="0"/>
              </a:spcBef>
              <a:spcAft>
                <a:spcPts val="1800"/>
              </a:spcAft>
            </a:pPr>
            <a:r>
              <a:rPr lang="en-US" sz="3300" dirty="0" smtClean="0">
                <a:latin typeface="Avenir Book"/>
                <a:cs typeface="Avenir Book"/>
              </a:rPr>
              <a:t>ALT 1:  IRPs </a:t>
            </a:r>
            <a:r>
              <a:rPr lang="en-US" sz="3300" dirty="0">
                <a:latin typeface="Avenir Book"/>
                <a:cs typeface="Avenir Book"/>
              </a:rPr>
              <a:t>commenced prior to the adoption of these Updated Supplementary Procedures shall be governed by the Supplementary Procedures in effect at the time such IRPs were </a:t>
            </a:r>
            <a:r>
              <a:rPr lang="en-US" sz="3300" dirty="0" smtClean="0">
                <a:latin typeface="Avenir Book"/>
                <a:cs typeface="Avenir Book"/>
              </a:rPr>
              <a:t>commenced</a:t>
            </a:r>
            <a:r>
              <a:rPr lang="en-US" sz="3300" dirty="0">
                <a:latin typeface="Avenir Book"/>
                <a:cs typeface="Avenir Book"/>
              </a:rPr>
              <a:t>.</a:t>
            </a:r>
            <a:r>
              <a:rPr lang="en-US" sz="3300" dirty="0" smtClean="0">
                <a:latin typeface="Avenir Book"/>
                <a:cs typeface="Avenir Book"/>
              </a:rPr>
              <a:t> </a:t>
            </a:r>
          </a:p>
          <a:p>
            <a:pPr>
              <a:lnSpc>
                <a:spcPct val="120000"/>
              </a:lnSpc>
              <a:spcBef>
                <a:spcPts val="0"/>
              </a:spcBef>
              <a:spcAft>
                <a:spcPts val="1800"/>
              </a:spcAft>
            </a:pPr>
            <a:r>
              <a:rPr lang="en-US" sz="3300" dirty="0" smtClean="0">
                <a:latin typeface="Avenir Book"/>
                <a:cs typeface="Avenir Book"/>
              </a:rPr>
              <a:t>ALT 2:  IRPs commenced prior to the adoption of these Updated Supplementary Procedures shall be governed by the Supplementary Procedures in effect at the time such IRPs were commenced </a:t>
            </a:r>
            <a:r>
              <a:rPr lang="en-US" sz="3300" dirty="0">
                <a:latin typeface="Avenir Book"/>
                <a:cs typeface="Avenir Book"/>
              </a:rPr>
              <a:t>unless the IRP Panel determines that a requesting party has demonstrated that application of the former Supplementary Procedures would materially and unjustly affect judgment on the case as presented by the requesting party and would not materially disadvantage any other party’s substantive </a:t>
            </a:r>
            <a:r>
              <a:rPr lang="en-US" sz="3300" dirty="0" smtClean="0">
                <a:latin typeface="Avenir Book"/>
                <a:cs typeface="Avenir Book"/>
              </a:rPr>
              <a:t>rights. </a:t>
            </a:r>
          </a:p>
          <a:p>
            <a:pPr marL="400050" lvl="1" indent="0">
              <a:lnSpc>
                <a:spcPct val="120000"/>
              </a:lnSpc>
              <a:spcBef>
                <a:spcPts val="0"/>
              </a:spcBef>
              <a:spcAft>
                <a:spcPts val="1800"/>
              </a:spcAft>
              <a:buNone/>
            </a:pPr>
            <a:r>
              <a:rPr lang="en-US" sz="2900" dirty="0" smtClean="0">
                <a:latin typeface="Avenir Book"/>
                <a:cs typeface="Avenir Book"/>
              </a:rPr>
              <a:t>Any </a:t>
            </a:r>
            <a:r>
              <a:rPr lang="en-US" sz="2900" dirty="0">
                <a:latin typeface="Avenir Book"/>
                <a:cs typeface="Avenir Book"/>
              </a:rPr>
              <a:t>party to a then-pending IRP may oppose the request for application of the Updated Supplementary Procedures.  Requests to apply the Updated Supplementary Procedures will be resolved by the IRP PANEL in its discretion</a:t>
            </a:r>
            <a:r>
              <a:rPr lang="en-US" sz="2900" dirty="0" smtClean="0">
                <a:latin typeface="Avenir Book"/>
                <a:cs typeface="Avenir Book"/>
              </a:rPr>
              <a:t>. </a:t>
            </a:r>
            <a:r>
              <a:rPr lang="en-US" sz="2900" dirty="0">
                <a:latin typeface="Avenir Book"/>
                <a:cs typeface="Avenir Book"/>
              </a:rPr>
              <a:t> </a:t>
            </a:r>
          </a:p>
        </p:txBody>
      </p:sp>
    </p:spTree>
    <p:extLst>
      <p:ext uri="{BB962C8B-B14F-4D97-AF65-F5344CB8AC3E}">
        <p14:creationId xmlns:p14="http://schemas.microsoft.com/office/powerpoint/2010/main" val="943284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7232"/>
          </a:xfrm>
        </p:spPr>
        <p:txBody>
          <a:bodyPr>
            <a:normAutofit/>
          </a:bodyPr>
          <a:lstStyle/>
          <a:p>
            <a:r>
              <a:rPr lang="en-US" sz="3600" dirty="0" smtClean="0">
                <a:latin typeface="Avenir Book"/>
                <a:cs typeface="Avenir Book"/>
              </a:rPr>
              <a:t>Deadline to File</a:t>
            </a:r>
            <a:endParaRPr lang="en-US" sz="3600" dirty="0">
              <a:latin typeface="Avenir Book"/>
              <a:cs typeface="Avenir Book"/>
            </a:endParaRPr>
          </a:p>
        </p:txBody>
      </p:sp>
      <p:sp>
        <p:nvSpPr>
          <p:cNvPr id="3" name="Content Placeholder 2"/>
          <p:cNvSpPr>
            <a:spLocks noGrp="1"/>
          </p:cNvSpPr>
          <p:nvPr>
            <p:ph idx="1"/>
          </p:nvPr>
        </p:nvSpPr>
        <p:spPr>
          <a:xfrm>
            <a:off x="457200" y="1244286"/>
            <a:ext cx="8229600" cy="4881878"/>
          </a:xfrm>
        </p:spPr>
        <p:txBody>
          <a:bodyPr>
            <a:normAutofit/>
          </a:bodyPr>
          <a:lstStyle/>
          <a:p>
            <a:pPr marL="0" indent="0">
              <a:lnSpc>
                <a:spcPct val="120000"/>
              </a:lnSpc>
              <a:spcBef>
                <a:spcPts val="600"/>
              </a:spcBef>
              <a:spcAft>
                <a:spcPts val="1200"/>
              </a:spcAft>
              <a:buNone/>
            </a:pPr>
            <a:r>
              <a:rPr lang="en-US" sz="1800" dirty="0">
                <a:latin typeface="Avenir Book"/>
                <a:cs typeface="Avenir Book"/>
              </a:rPr>
              <a:t>An </a:t>
            </a:r>
            <a:r>
              <a:rPr lang="en-US" sz="1800" dirty="0" smtClean="0">
                <a:latin typeface="Avenir Book"/>
                <a:cs typeface="Avenir Book"/>
              </a:rPr>
              <a:t>Independent Review is </a:t>
            </a:r>
            <a:r>
              <a:rPr lang="en-US" sz="1800" dirty="0">
                <a:latin typeface="Avenir Book"/>
                <a:cs typeface="Avenir Book"/>
              </a:rPr>
              <a:t>commenced when </a:t>
            </a:r>
            <a:r>
              <a:rPr lang="en-US" sz="1800" dirty="0" smtClean="0">
                <a:latin typeface="Avenir Book"/>
                <a:cs typeface="Avenir Book"/>
              </a:rPr>
              <a:t>Claimant </a:t>
            </a:r>
            <a:r>
              <a:rPr lang="en-US" sz="1800" dirty="0">
                <a:latin typeface="Avenir Book"/>
                <a:cs typeface="Avenir Book"/>
              </a:rPr>
              <a:t>files a written statement of a </a:t>
            </a:r>
            <a:r>
              <a:rPr lang="en-US" sz="1800" dirty="0" smtClean="0">
                <a:latin typeface="Avenir Book"/>
                <a:cs typeface="Avenir Book"/>
              </a:rPr>
              <a:t>Dispute.  </a:t>
            </a:r>
            <a:r>
              <a:rPr lang="en-US" sz="1800" dirty="0">
                <a:latin typeface="Avenir Book"/>
                <a:cs typeface="Avenir Book"/>
              </a:rPr>
              <a:t>A </a:t>
            </a:r>
            <a:r>
              <a:rPr lang="en-US" sz="1800" dirty="0" smtClean="0">
                <a:latin typeface="Avenir Book"/>
                <a:cs typeface="Avenir Book"/>
              </a:rPr>
              <a:t>Claimant </a:t>
            </a:r>
            <a:r>
              <a:rPr lang="en-US" sz="1800" dirty="0">
                <a:latin typeface="Avenir Book"/>
                <a:cs typeface="Avenir Book"/>
              </a:rPr>
              <a:t>shall file a written statement of a </a:t>
            </a:r>
            <a:r>
              <a:rPr lang="en-US" sz="1800" dirty="0" smtClean="0">
                <a:latin typeface="Avenir Book"/>
                <a:cs typeface="Avenir Book"/>
              </a:rPr>
              <a:t>Dispute </a:t>
            </a:r>
            <a:r>
              <a:rPr lang="en-US" sz="1800" dirty="0">
                <a:latin typeface="Avenir Book"/>
                <a:cs typeface="Avenir Book"/>
              </a:rPr>
              <a:t>with the ICDR no more than 45 days after a </a:t>
            </a:r>
            <a:r>
              <a:rPr lang="en-US" sz="1800" dirty="0" smtClean="0">
                <a:latin typeface="Avenir Book"/>
                <a:cs typeface="Avenir Book"/>
              </a:rPr>
              <a:t>Claimant </a:t>
            </a:r>
            <a:endParaRPr lang="en-US" sz="1800" dirty="0">
              <a:latin typeface="Avenir Book"/>
              <a:cs typeface="Avenir Book"/>
            </a:endParaRPr>
          </a:p>
          <a:p>
            <a:pPr>
              <a:lnSpc>
                <a:spcPct val="120000"/>
              </a:lnSpc>
              <a:spcBef>
                <a:spcPts val="600"/>
              </a:spcBef>
              <a:spcAft>
                <a:spcPts val="1200"/>
              </a:spcAft>
            </a:pPr>
            <a:r>
              <a:rPr lang="en-US" sz="1800" dirty="0">
                <a:latin typeface="Avenir Book"/>
                <a:cs typeface="Avenir Book"/>
              </a:rPr>
              <a:t>ALT 1:  becomes aware or reasonably should have been </a:t>
            </a:r>
            <a:r>
              <a:rPr lang="en-US" sz="1800" i="1" dirty="0">
                <a:latin typeface="Avenir Book"/>
                <a:cs typeface="Avenir Book"/>
              </a:rPr>
              <a:t>aware of the action or inaction </a:t>
            </a:r>
            <a:r>
              <a:rPr lang="en-US" sz="1800" dirty="0">
                <a:latin typeface="Avenir Book"/>
                <a:cs typeface="Avenir Book"/>
              </a:rPr>
              <a:t>giving rise to the </a:t>
            </a:r>
            <a:r>
              <a:rPr lang="en-US" sz="1800" dirty="0" smtClean="0">
                <a:latin typeface="Avenir Book"/>
                <a:cs typeface="Avenir Book"/>
              </a:rPr>
              <a:t>Dispute.  </a:t>
            </a:r>
            <a:endParaRPr lang="en-US" sz="1800" dirty="0">
              <a:latin typeface="Avenir Book"/>
              <a:cs typeface="Avenir Book"/>
            </a:endParaRPr>
          </a:p>
          <a:p>
            <a:pPr>
              <a:lnSpc>
                <a:spcPct val="120000"/>
              </a:lnSpc>
              <a:spcBef>
                <a:spcPts val="600"/>
              </a:spcBef>
              <a:spcAft>
                <a:spcPts val="1200"/>
              </a:spcAft>
            </a:pPr>
            <a:r>
              <a:rPr lang="en-US" sz="1800" dirty="0">
                <a:latin typeface="Avenir Book"/>
                <a:cs typeface="Avenir Book"/>
              </a:rPr>
              <a:t>ALT 2:  becomes aware, or reasonably should have been </a:t>
            </a:r>
            <a:r>
              <a:rPr lang="en-US" sz="1800" i="1" dirty="0">
                <a:latin typeface="Avenir Book"/>
                <a:cs typeface="Avenir Book"/>
              </a:rPr>
              <a:t>aware of the material affect of the action or inaction </a:t>
            </a:r>
            <a:r>
              <a:rPr lang="en-US" sz="1800" dirty="0">
                <a:latin typeface="Avenir Book"/>
                <a:cs typeface="Avenir Book"/>
              </a:rPr>
              <a:t>giving rise to the </a:t>
            </a:r>
            <a:r>
              <a:rPr lang="en-US" sz="1800" dirty="0" smtClean="0">
                <a:latin typeface="Avenir Book"/>
                <a:cs typeface="Avenir Book"/>
              </a:rPr>
              <a:t>Dispute.  </a:t>
            </a:r>
            <a:endParaRPr lang="en-US" sz="1800" dirty="0">
              <a:latin typeface="Avenir Book"/>
              <a:cs typeface="Avenir Book"/>
            </a:endParaRPr>
          </a:p>
          <a:p>
            <a:pPr>
              <a:lnSpc>
                <a:spcPct val="120000"/>
              </a:lnSpc>
              <a:spcBef>
                <a:spcPts val="600"/>
              </a:spcBef>
              <a:spcAft>
                <a:spcPts val="1200"/>
              </a:spcAft>
            </a:pPr>
            <a:r>
              <a:rPr lang="en-US" sz="1800" dirty="0">
                <a:latin typeface="Avenir Book"/>
                <a:cs typeface="Avenir Book"/>
              </a:rPr>
              <a:t>ALT 3:  becomes aware of the material affect of the action or inaction giving rise to the </a:t>
            </a:r>
            <a:r>
              <a:rPr lang="en-US" sz="1800" dirty="0" smtClean="0">
                <a:latin typeface="Avenir Book"/>
                <a:cs typeface="Avenir Book"/>
              </a:rPr>
              <a:t>Dispute; </a:t>
            </a:r>
            <a:r>
              <a:rPr lang="en-US" sz="1800" dirty="0">
                <a:latin typeface="Avenir Book"/>
                <a:cs typeface="Avenir Book"/>
              </a:rPr>
              <a:t>provided, however, that a </a:t>
            </a:r>
            <a:r>
              <a:rPr lang="en-US" sz="1800" i="1" dirty="0">
                <a:latin typeface="Avenir Book"/>
                <a:cs typeface="Avenir Book"/>
              </a:rPr>
              <a:t>statement of a Dispute may not be filed more than twenty-four months from the date of such action or inaction</a:t>
            </a:r>
            <a:r>
              <a:rPr lang="en-US" sz="1800" dirty="0">
                <a:latin typeface="Avenir Book"/>
                <a:cs typeface="Avenir Book"/>
              </a:rPr>
              <a:t>.</a:t>
            </a:r>
            <a:r>
              <a:rPr lang="en-US" sz="1800" dirty="0" smtClean="0">
                <a:effectLst/>
                <a:latin typeface="Avenir Book"/>
                <a:cs typeface="Avenir Book"/>
              </a:rPr>
              <a:t> </a:t>
            </a:r>
            <a:endParaRPr lang="en-US" sz="1800" dirty="0">
              <a:latin typeface="Avenir Book"/>
              <a:cs typeface="Avenir Book"/>
            </a:endParaRPr>
          </a:p>
        </p:txBody>
      </p:sp>
    </p:spTree>
    <p:extLst>
      <p:ext uri="{BB962C8B-B14F-4D97-AF65-F5344CB8AC3E}">
        <p14:creationId xmlns:p14="http://schemas.microsoft.com/office/powerpoint/2010/main" val="513125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7026"/>
          </a:xfrm>
        </p:spPr>
        <p:txBody>
          <a:bodyPr>
            <a:normAutofit/>
          </a:bodyPr>
          <a:lstStyle/>
          <a:p>
            <a:r>
              <a:rPr lang="en-US" sz="3600" dirty="0" smtClean="0">
                <a:latin typeface="Avenir Book"/>
                <a:cs typeface="Avenir Book"/>
              </a:rPr>
              <a:t>Cross Examination at Hearings</a:t>
            </a:r>
            <a:endParaRPr lang="en-US" sz="3600" dirty="0">
              <a:latin typeface="Avenir Book"/>
              <a:cs typeface="Avenir Book"/>
            </a:endParaRPr>
          </a:p>
        </p:txBody>
      </p:sp>
      <p:sp>
        <p:nvSpPr>
          <p:cNvPr id="3" name="Content Placeholder 2"/>
          <p:cNvSpPr>
            <a:spLocks noGrp="1"/>
          </p:cNvSpPr>
          <p:nvPr>
            <p:ph idx="1"/>
          </p:nvPr>
        </p:nvSpPr>
        <p:spPr>
          <a:xfrm>
            <a:off x="457200" y="1600200"/>
            <a:ext cx="8229600" cy="4787986"/>
          </a:xfrm>
        </p:spPr>
        <p:txBody>
          <a:bodyPr>
            <a:normAutofit fontScale="55000" lnSpcReduction="20000"/>
          </a:bodyPr>
          <a:lstStyle/>
          <a:p>
            <a:pPr>
              <a:lnSpc>
                <a:spcPct val="120000"/>
              </a:lnSpc>
              <a:spcBef>
                <a:spcPts val="600"/>
              </a:spcBef>
              <a:spcAft>
                <a:spcPts val="1800"/>
              </a:spcAft>
            </a:pPr>
            <a:r>
              <a:rPr lang="en-US" sz="3300" b="1" dirty="0">
                <a:latin typeface="Avenir Book"/>
                <a:cs typeface="Avenir Book"/>
              </a:rPr>
              <a:t>Alt 1:</a:t>
            </a:r>
            <a:r>
              <a:rPr lang="en-US" sz="3300" dirty="0">
                <a:latin typeface="Avenir Book"/>
                <a:cs typeface="Avenir Book"/>
              </a:rPr>
              <a:t>  All hearings shall be limited to argument only</a:t>
            </a:r>
            <a:r>
              <a:rPr lang="en-US" sz="3300" dirty="0" smtClean="0">
                <a:latin typeface="Avenir Book"/>
                <a:cs typeface="Avenir Book"/>
              </a:rPr>
              <a:t>.</a:t>
            </a:r>
            <a:endParaRPr lang="en-US" sz="3300" dirty="0">
              <a:latin typeface="Avenir Book"/>
              <a:cs typeface="Avenir Book"/>
            </a:endParaRPr>
          </a:p>
          <a:p>
            <a:pPr>
              <a:lnSpc>
                <a:spcPct val="120000"/>
              </a:lnSpc>
              <a:spcBef>
                <a:spcPts val="600"/>
              </a:spcBef>
              <a:spcAft>
                <a:spcPts val="1800"/>
              </a:spcAft>
            </a:pPr>
            <a:r>
              <a:rPr lang="en-US" sz="3300" b="1" dirty="0">
                <a:latin typeface="Avenir Book"/>
                <a:cs typeface="Avenir Book"/>
              </a:rPr>
              <a:t>Alt 2</a:t>
            </a:r>
            <a:r>
              <a:rPr lang="en-US" sz="3300" dirty="0">
                <a:latin typeface="Avenir Book"/>
                <a:cs typeface="Avenir Book"/>
              </a:rPr>
              <a:t>:  All hearings shall be limited to argument only unless the IRP Panel determines that a the party seeking cross examination of </a:t>
            </a:r>
            <a:r>
              <a:rPr lang="en-US" sz="3300" dirty="0">
                <a:solidFill>
                  <a:srgbClr val="3366FF"/>
                </a:solidFill>
                <a:latin typeface="Avenir Book"/>
                <a:cs typeface="Avenir Book"/>
              </a:rPr>
              <a:t>[a] witness[</a:t>
            </a:r>
            <a:r>
              <a:rPr lang="en-US" sz="3300" dirty="0" err="1">
                <a:solidFill>
                  <a:srgbClr val="3366FF"/>
                </a:solidFill>
                <a:latin typeface="Avenir Book"/>
                <a:cs typeface="Avenir Book"/>
              </a:rPr>
              <a:t>es</a:t>
            </a:r>
            <a:r>
              <a:rPr lang="en-US" sz="3300" dirty="0">
                <a:solidFill>
                  <a:srgbClr val="3366FF"/>
                </a:solidFill>
                <a:latin typeface="Avenir Book"/>
                <a:cs typeface="Avenir Book"/>
              </a:rPr>
              <a:t>]</a:t>
            </a:r>
            <a:r>
              <a:rPr lang="en-US" sz="3300" dirty="0">
                <a:latin typeface="Avenir Book"/>
                <a:cs typeface="Avenir Book"/>
              </a:rPr>
              <a:t> has demonstrated that such cross examination is: (1) necessary for a fair resolution of the claim; (2) necessary to further the PURPOSES OF THE IRP; </a:t>
            </a:r>
            <a:r>
              <a:rPr lang="en-US" sz="3300" i="1" dirty="0">
                <a:latin typeface="Avenir Book"/>
                <a:cs typeface="Avenir Book"/>
              </a:rPr>
              <a:t>and</a:t>
            </a:r>
            <a:r>
              <a:rPr lang="en-US" sz="3300" dirty="0">
                <a:latin typeface="Avenir Book"/>
                <a:cs typeface="Avenir Book"/>
              </a:rPr>
              <a:t> (3) considerations of fairness and furtherance of the PURPOSES OF THE IRP outweigh the time and financial expense of witness cross examination</a:t>
            </a:r>
            <a:r>
              <a:rPr lang="en-US" sz="3300" dirty="0" smtClean="0">
                <a:latin typeface="Avenir Book"/>
                <a:cs typeface="Avenir Book"/>
              </a:rPr>
              <a:t>.  </a:t>
            </a:r>
            <a:endParaRPr lang="en-US" sz="3300" dirty="0">
              <a:latin typeface="Avenir Book"/>
              <a:cs typeface="Avenir Book"/>
            </a:endParaRPr>
          </a:p>
          <a:p>
            <a:pPr>
              <a:lnSpc>
                <a:spcPct val="120000"/>
              </a:lnSpc>
              <a:spcBef>
                <a:spcPts val="600"/>
              </a:spcBef>
              <a:spcAft>
                <a:spcPts val="1800"/>
              </a:spcAft>
            </a:pPr>
            <a:r>
              <a:rPr lang="en-US" sz="3300" b="1" dirty="0">
                <a:latin typeface="Avenir Book"/>
                <a:cs typeface="Avenir Book"/>
              </a:rPr>
              <a:t>Alt 3:</a:t>
            </a:r>
            <a:r>
              <a:rPr lang="en-US" sz="3300" dirty="0">
                <a:latin typeface="Avenir Book"/>
                <a:cs typeface="Avenir Book"/>
              </a:rPr>
              <a:t>  </a:t>
            </a:r>
            <a:r>
              <a:rPr lang="en-US" sz="3300" dirty="0" smtClean="0">
                <a:latin typeface="Avenir Book"/>
                <a:cs typeface="Avenir Book"/>
              </a:rPr>
              <a:t>The </a:t>
            </a:r>
            <a:r>
              <a:rPr lang="en-US" sz="3300" dirty="0">
                <a:latin typeface="Avenir Book"/>
                <a:cs typeface="Avenir Book"/>
              </a:rPr>
              <a:t>IRP Panel shall determine, in its discretion, whether or not to permit cross examination of witnesses at any hearing</a:t>
            </a:r>
            <a:r>
              <a:rPr lang="en-US" sz="3300" dirty="0" smtClean="0">
                <a:latin typeface="Avenir Book"/>
                <a:cs typeface="Avenir Book"/>
              </a:rPr>
              <a:t>.</a:t>
            </a:r>
          </a:p>
          <a:p>
            <a:pPr>
              <a:lnSpc>
                <a:spcPct val="120000"/>
              </a:lnSpc>
              <a:spcBef>
                <a:spcPts val="600"/>
              </a:spcBef>
              <a:spcAft>
                <a:spcPts val="1800"/>
              </a:spcAft>
            </a:pPr>
            <a:r>
              <a:rPr lang="en-US" sz="3300" dirty="0" smtClean="0">
                <a:latin typeface="Avenir Book"/>
                <a:cs typeface="Avenir Book"/>
              </a:rPr>
              <a:t>Alt 4:  In-person hearings, Alt 3 above; telephonic/video hearings, another standard TBD</a:t>
            </a:r>
          </a:p>
          <a:p>
            <a:endParaRPr lang="en-US" dirty="0"/>
          </a:p>
          <a:p>
            <a:endParaRPr lang="en-US" dirty="0"/>
          </a:p>
        </p:txBody>
      </p:sp>
    </p:spTree>
    <p:extLst>
      <p:ext uri="{BB962C8B-B14F-4D97-AF65-F5344CB8AC3E}">
        <p14:creationId xmlns:p14="http://schemas.microsoft.com/office/powerpoint/2010/main" val="1671103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323</TotalTime>
  <Words>445</Words>
  <Application>Microsoft Macintosh PowerPoint</Application>
  <PresentationFormat>On-screen Show (4:3)</PresentationFormat>
  <Paragraphs>17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IRP IOT</vt:lpstr>
      <vt:lpstr>Effect on Existing IRPs</vt:lpstr>
      <vt:lpstr>Deadline to File</vt:lpstr>
      <vt:lpstr>Cross Examination at Hearings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Becky Burr</dc:creator>
  <cp:lastModifiedBy>Becky Burr</cp:lastModifiedBy>
  <cp:revision>6</cp:revision>
  <dcterms:created xsi:type="dcterms:W3CDTF">2016-08-29T16:45:48Z</dcterms:created>
  <dcterms:modified xsi:type="dcterms:W3CDTF">2016-08-29T22:18:35Z</dcterms:modified>
</cp:coreProperties>
</file>