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0F416-0D89-41CA-9375-092F25DAE73D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13BA3-AB05-4A12-9D94-F4026AB40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12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0F416-0D89-41CA-9375-092F25DAE73D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13BA3-AB05-4A12-9D94-F4026AB40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0F416-0D89-41CA-9375-092F25DAE73D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13BA3-AB05-4A12-9D94-F4026AB40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80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0F416-0D89-41CA-9375-092F25DAE73D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13BA3-AB05-4A12-9D94-F4026AB40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83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0F416-0D89-41CA-9375-092F25DAE73D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13BA3-AB05-4A12-9D94-F4026AB40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672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0F416-0D89-41CA-9375-092F25DAE73D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13BA3-AB05-4A12-9D94-F4026AB40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528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0F416-0D89-41CA-9375-092F25DAE73D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13BA3-AB05-4A12-9D94-F4026AB40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427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0F416-0D89-41CA-9375-092F25DAE73D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13BA3-AB05-4A12-9D94-F4026AB40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1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0F416-0D89-41CA-9375-092F25DAE73D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13BA3-AB05-4A12-9D94-F4026AB40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675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0F416-0D89-41CA-9375-092F25DAE73D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13BA3-AB05-4A12-9D94-F4026AB40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243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0F416-0D89-41CA-9375-092F25DAE73D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13BA3-AB05-4A12-9D94-F4026AB40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883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0F416-0D89-41CA-9375-092F25DAE73D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13BA3-AB05-4A12-9D94-F4026AB40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994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forum.icann.org/lists/comments-irp-supp-procedures-28nov16/pdfAkzQ0N4xz2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newgtlds.icann.org/en/applicants/agb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14401"/>
            <a:ext cx="9144000" cy="1012873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Comment by Fletcher, </a:t>
            </a:r>
            <a:r>
              <a:rPr lang="en-US" sz="4000" dirty="0" err="1"/>
              <a:t>Heald</a:t>
            </a:r>
            <a:r>
              <a:rPr lang="en-US" sz="4000" dirty="0"/>
              <a:t> &amp; </a:t>
            </a:r>
            <a:r>
              <a:rPr lang="en-US" sz="4000" dirty="0" err="1"/>
              <a:t>Hildreth</a:t>
            </a:r>
            <a:br>
              <a:rPr lang="en-US" sz="4000" dirty="0"/>
            </a:br>
            <a:r>
              <a:rPr lang="en-US" sz="4000" dirty="0"/>
              <a:t>(as considered by IRP IOT)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433711"/>
            <a:ext cx="9144000" cy="3896751"/>
          </a:xfrm>
        </p:spPr>
        <p:txBody>
          <a:bodyPr>
            <a:normAutofit fontScale="92500"/>
          </a:bodyPr>
          <a:lstStyle/>
          <a:p>
            <a:pPr algn="l"/>
            <a:r>
              <a:rPr lang="en-US" dirty="0">
                <a:hlinkClick r:id="rId2"/>
              </a:rPr>
              <a:t>Comment</a:t>
            </a:r>
            <a:r>
              <a:rPr lang="en-US" dirty="0"/>
              <a:t> says, in part: We are particularly concerned about the effect of the proposed </a:t>
            </a:r>
            <a:r>
              <a:rPr lang="en-US" i="1" dirty="0"/>
              <a:t>Updated Supplementary Procedures </a:t>
            </a:r>
            <a:r>
              <a:rPr lang="en-US" dirty="0"/>
              <a:t>in two specific circumstances: </a:t>
            </a:r>
          </a:p>
          <a:p>
            <a:pPr algn="l"/>
            <a:r>
              <a:rPr lang="en-US" dirty="0"/>
              <a:t> </a:t>
            </a:r>
          </a:p>
          <a:p>
            <a:pPr algn="l"/>
            <a:r>
              <a:rPr lang="en-US" dirty="0"/>
              <a:t>- Challenges to decisions from Another Arbitration Tribunal; and </a:t>
            </a:r>
          </a:p>
          <a:p>
            <a:pPr algn="l"/>
            <a:r>
              <a:rPr lang="en-US" dirty="0"/>
              <a:t>- Challenges to a Supporting Organization’s Consensus Policy. </a:t>
            </a:r>
          </a:p>
          <a:p>
            <a:pPr algn="l"/>
            <a:r>
              <a:rPr lang="en-US" dirty="0"/>
              <a:t> </a:t>
            </a:r>
          </a:p>
          <a:p>
            <a:pPr algn="l"/>
            <a:r>
              <a:rPr lang="en-US" dirty="0"/>
              <a:t>These are the IRP actions that may be taken pursuant to “decisions of process-specific expert panels” and resulting “from action taken in response to advice or input from any Advisory Committee or Supporting Organization” under ICANN Bylaws, Sections 4.3(b)(iii)(2) and (3).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094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(A) Challenges to decisions from Another Arbitration Tribunal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2012 new gTLD </a:t>
            </a:r>
            <a:r>
              <a:rPr lang="en-US" dirty="0">
                <a:hlinkClick r:id="rId2"/>
              </a:rPr>
              <a:t>AGB</a:t>
            </a:r>
            <a:r>
              <a:rPr lang="en-US" dirty="0"/>
              <a:t> denied an appeal to losers of </a:t>
            </a:r>
            <a:r>
              <a:rPr lang="en-US" u="sng" dirty="0"/>
              <a:t>legal rights</a:t>
            </a:r>
            <a:r>
              <a:rPr lang="en-US" dirty="0"/>
              <a:t>, </a:t>
            </a:r>
            <a:r>
              <a:rPr lang="en-US" u="sng" dirty="0"/>
              <a:t>string confusion</a:t>
            </a:r>
            <a:r>
              <a:rPr lang="en-US" dirty="0"/>
              <a:t>, and </a:t>
            </a:r>
            <a:r>
              <a:rPr lang="en-US" u="sng" dirty="0"/>
              <a:t>community objections</a:t>
            </a:r>
            <a:r>
              <a:rPr lang="en-US" dirty="0"/>
              <a:t> arbitrations. </a:t>
            </a:r>
          </a:p>
          <a:p>
            <a:r>
              <a:rPr lang="en-US" dirty="0"/>
              <a:t>Now, however, the new ICANN Bylaws provide IRP reviews “from </a:t>
            </a:r>
            <a:r>
              <a:rPr lang="en-US" dirty="0"/>
              <a:t>decisions of process-specific expert panels that are claimed to be inconsistent with the Articles of Incorporation or Bylaws” (Section 4.3(b)(iii)(A)(3)).</a:t>
            </a:r>
          </a:p>
          <a:p>
            <a:r>
              <a:rPr lang="en-US" dirty="0"/>
              <a:t>Presumably, only a losing party of a panel proceeding would seek IRP.</a:t>
            </a:r>
            <a:r>
              <a:rPr lang="en-US" dirty="0"/>
              <a:t> </a:t>
            </a:r>
          </a:p>
          <a:p>
            <a:r>
              <a:rPr lang="en-US" dirty="0"/>
              <a:t>This comment says: “</a:t>
            </a:r>
            <a:r>
              <a:rPr lang="en-US" i="1" dirty="0"/>
              <a:t>As a matter of fundamental fairness and due process, winning parties must be given notice of, and be allowed to participate in, such challenges</a:t>
            </a:r>
            <a:r>
              <a:rPr lang="en-US" dirty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41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(A) Challenges to decisions from Another Arbitration Tribunal (</a:t>
            </a:r>
            <a:r>
              <a:rPr lang="en-US" sz="3600" dirty="0" err="1"/>
              <a:t>con’t</a:t>
            </a:r>
            <a:r>
              <a:rPr lang="en-US" sz="3600" dirty="0"/>
              <a:t>.)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Fletcher suggests three “essential procedural safeguards”: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b="1" i="1" dirty="0"/>
              <a:t>PROVIDE ACTUAL NOTICE TO ALL ORIGINAL PARTIES TO AN UNDERLYING THIRD PARTY PROCEEDING.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b="1" i="1" dirty="0"/>
              <a:t>PROVIDE A MANDATORY RIGHT OF INTERVENTION TO ALL PARTIES TO THE UNDERLYING ARBITRATION PROCEEDING FOR WHICH REVIEW IS SOUGHT.</a:t>
            </a:r>
          </a:p>
          <a:p>
            <a:pPr marL="457200" lvl="1" indent="0">
              <a:buNone/>
            </a:pPr>
            <a:endParaRPr lang="en-US" b="1" i="1" dirty="0"/>
          </a:p>
          <a:p>
            <a:pPr lvl="1"/>
            <a:r>
              <a:rPr lang="en-US" b="1" i="1" dirty="0"/>
              <a:t>REQUIRE IRP PANEL TO HEAR FROM ALL PARTIES TO THE UNDERLYING PROCEEDING BEFORE DECIDING A REQUEST FOR INTERIM RELIEF/DEMAND FOR INTERIM PROTECTION. </a:t>
            </a:r>
            <a:endParaRPr lang="en-US" i="1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04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(B) Challenges to an SO’s Consensus Policy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portion of the comment asks:</a:t>
            </a:r>
          </a:p>
          <a:p>
            <a:endParaRPr lang="en-US" dirty="0"/>
          </a:p>
          <a:p>
            <a:pPr lvl="1"/>
            <a:r>
              <a:rPr lang="en-US" sz="2800" i="1" dirty="0"/>
              <a:t>Truly, and with respect, what do senior commercial arbitrators know about our ICANN </a:t>
            </a:r>
            <a:r>
              <a:rPr lang="en-US" sz="2800" i="1" dirty="0" err="1"/>
              <a:t>Multistakeholder</a:t>
            </a:r>
            <a:r>
              <a:rPr lang="en-US" sz="2800" i="1" dirty="0"/>
              <a:t> Process, and why should ICANN Counsel alone be required to defend the Community’s Consensus Policy – without the Supporting Organization and Stakeholder Groups that negotiated the Consensus Policy in good faith (and great effort) – should these groups choose to participate?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21319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(B) Challenges to an SO’s Consensus Policy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Fletcher suggests three specific changes: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b="1" i="1" dirty="0"/>
              <a:t>PROVIDE  NOTICE TO THE ICANN SO, SG, WG CHAIRS AND ICANN COMMUNITY THAT DEVELOPED THE CONSENSUS POLICY IN ISSUE.</a:t>
            </a:r>
          </a:p>
          <a:p>
            <a:pPr marL="457200" lvl="1" indent="0">
              <a:buNone/>
            </a:pPr>
            <a:endParaRPr lang="en-US" b="1" i="1" dirty="0"/>
          </a:p>
          <a:p>
            <a:pPr lvl="1"/>
            <a:r>
              <a:rPr lang="en-US" b="1" i="1" dirty="0"/>
              <a:t>MANDATORY RIGHT TO INTERVENE FOR THOSE WHO HELPED CREATE THE CONSENSUS POLICY AND THOSE WHOSE INTERESTS ARE REPRESENTED IN/AFFECTED BY IT.</a:t>
            </a:r>
          </a:p>
          <a:p>
            <a:pPr marL="457200" lvl="1" indent="0">
              <a:buNone/>
            </a:pPr>
            <a:endParaRPr lang="en-US" b="1" i="1" dirty="0"/>
          </a:p>
          <a:p>
            <a:pPr lvl="1"/>
            <a:r>
              <a:rPr lang="en-US" b="1" i="1" dirty="0"/>
              <a:t>LIMIT WHAT THE IRP PANEL CAN DO WHEN OVERTURNING A CONSENSUS POLICY – STANDARD OF REVIEW AND REMEDIES.</a:t>
            </a:r>
            <a:endParaRPr lang="en-US" i="1" dirty="0"/>
          </a:p>
          <a:p>
            <a:pPr lvl="1"/>
            <a:endParaRPr lang="en-US" b="1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240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Comment by Fletcher, </a:t>
            </a:r>
            <a:r>
              <a:rPr lang="en-US" sz="3600" dirty="0" err="1"/>
              <a:t>Heald</a:t>
            </a:r>
            <a:r>
              <a:rPr lang="en-US" sz="3600" dirty="0"/>
              <a:t> &amp; </a:t>
            </a:r>
            <a:r>
              <a:rPr lang="en-US" sz="3600" dirty="0" err="1"/>
              <a:t>Hildreth</a:t>
            </a:r>
            <a:br>
              <a:rPr lang="en-US" sz="3600" dirty="0"/>
            </a:br>
            <a:r>
              <a:rPr lang="en-US" sz="3600" dirty="0"/>
              <a:t>(additional matters)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Section III.A. of the comment:</a:t>
            </a:r>
          </a:p>
          <a:p>
            <a:pPr lvl="1"/>
            <a:r>
              <a:rPr lang="en-US" dirty="0"/>
              <a:t>… we ask that the IOT share these comments [regarding process-specific expert panel decisions] with the CEP Work Stream 2 Subgroup </a:t>
            </a:r>
            <a:r>
              <a:rPr lang="en-US" dirty="0">
                <a:solidFill>
                  <a:srgbClr val="FF0000"/>
                </a:solidFill>
              </a:rPr>
              <a:t>and recommend</a:t>
            </a:r>
            <a:r>
              <a:rPr lang="en-US" dirty="0"/>
              <a:t> that that subgroup make equivalent changes to the CEP that are equivalent to the proposed changes submitted here for the </a:t>
            </a:r>
            <a:r>
              <a:rPr lang="en-US" i="1" dirty="0"/>
              <a:t>Updated Supplementary Procedures </a:t>
            </a:r>
            <a:r>
              <a:rPr lang="en-US" dirty="0"/>
              <a:t>of the IRP.</a:t>
            </a:r>
          </a:p>
          <a:p>
            <a:pPr lvl="1"/>
            <a:r>
              <a:rPr lang="en-US" dirty="0"/>
              <a:t>David McAuley </a:t>
            </a:r>
            <a:r>
              <a:rPr lang="en-US" dirty="0">
                <a:solidFill>
                  <a:srgbClr val="FF0000"/>
                </a:solidFill>
              </a:rPr>
              <a:t>shared </a:t>
            </a:r>
            <a:r>
              <a:rPr lang="en-US" dirty="0"/>
              <a:t>the comment – </a:t>
            </a:r>
            <a:r>
              <a:rPr lang="en-US" dirty="0">
                <a:solidFill>
                  <a:srgbClr val="FF0000"/>
                </a:solidFill>
              </a:rPr>
              <a:t>does the IOT have a recommendation?</a:t>
            </a:r>
          </a:p>
          <a:p>
            <a:r>
              <a:rPr lang="en-US" dirty="0"/>
              <a:t>Section III.B:</a:t>
            </a:r>
          </a:p>
          <a:p>
            <a:pPr lvl="1"/>
            <a:r>
              <a:rPr lang="en-US" dirty="0"/>
              <a:t>Strongly urges the IOT not to copy entire bylaw sections into the </a:t>
            </a:r>
            <a:r>
              <a:rPr lang="en-US" i="1" dirty="0"/>
              <a:t>IRP Updated Supplementary Procedures </a:t>
            </a:r>
            <a:r>
              <a:rPr lang="en-US" dirty="0"/>
              <a:t>but simply reference relevant Bylaw section</a:t>
            </a:r>
            <a:r>
              <a:rPr lang="en-US" i="1" dirty="0"/>
              <a:t>.</a:t>
            </a:r>
          </a:p>
          <a:p>
            <a:r>
              <a:rPr lang="en-US" dirty="0"/>
              <a:t>Section III.C:</a:t>
            </a:r>
          </a:p>
          <a:p>
            <a:pPr lvl="1"/>
            <a:r>
              <a:rPr lang="en-US" dirty="0"/>
              <a:t>Review of the International Centre for Dispute Resolution Itself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948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02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Comment by Fletcher, </a:t>
            </a:r>
            <a:r>
              <a:rPr lang="en-US" sz="3600" dirty="0" err="1"/>
              <a:t>Heald</a:t>
            </a:r>
            <a:r>
              <a:rPr lang="en-US" sz="3600" dirty="0"/>
              <a:t> &amp; </a:t>
            </a:r>
            <a:r>
              <a:rPr lang="en-US" sz="3600" dirty="0" err="1"/>
              <a:t>Hildreth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45920"/>
            <a:ext cx="10515600" cy="4531043"/>
          </a:xfrm>
        </p:spPr>
        <p:txBody>
          <a:bodyPr/>
          <a:lstStyle/>
          <a:p>
            <a:r>
              <a:rPr lang="en-US" dirty="0"/>
              <a:t>Noteworthy Bylaws Sections implicated: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4.3(b)(iii)(A)(2) – ICANN </a:t>
            </a:r>
            <a:r>
              <a:rPr lang="en-US" dirty="0"/>
              <a:t>action taken in response to advice from an SO/AC;</a:t>
            </a:r>
          </a:p>
          <a:p>
            <a:pPr lvl="1"/>
            <a:r>
              <a:rPr lang="en-US" dirty="0"/>
              <a:t>4.3(b)(iii)(A)(3) – ICANN action resulting from decisions of expert panels;</a:t>
            </a:r>
          </a:p>
          <a:p>
            <a:pPr lvl="1"/>
            <a:r>
              <a:rPr lang="en-US" dirty="0"/>
              <a:t>4.3(m) – IRP Provider (currently ICDR);</a:t>
            </a:r>
          </a:p>
          <a:p>
            <a:pPr lvl="1"/>
            <a:r>
              <a:rPr lang="en-US" dirty="0"/>
              <a:t>4.3(n) – Rules of Procedure;</a:t>
            </a:r>
          </a:p>
          <a:p>
            <a:pPr lvl="2"/>
            <a:r>
              <a:rPr lang="en-US" dirty="0"/>
              <a:t>4.3(n)(iv)(A) – time for filing;</a:t>
            </a:r>
          </a:p>
          <a:p>
            <a:pPr lvl="2"/>
            <a:r>
              <a:rPr lang="en-US" dirty="0"/>
              <a:t>4.3(n)(iv)(B) -  joinder, intervention, consolidation of claims;</a:t>
            </a:r>
          </a:p>
          <a:p>
            <a:pPr lvl="1"/>
            <a:r>
              <a:rPr lang="en-US" dirty="0"/>
              <a:t>4.3(o)(v) – Consolidate disputes/other actions to efficiently resolve disputes;</a:t>
            </a:r>
          </a:p>
          <a:p>
            <a:pPr lvl="1"/>
            <a:r>
              <a:rPr lang="en-US" dirty="0"/>
              <a:t>4.3(p) – Interim relief.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783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613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Comment by Fletcher, Heald &amp; Hildreth (as considered by IRP IOT)</vt:lpstr>
      <vt:lpstr>(A) Challenges to decisions from Another Arbitration Tribunal  </vt:lpstr>
      <vt:lpstr>(A) Challenges to decisions from Another Arbitration Tribunal (con’t.)</vt:lpstr>
      <vt:lpstr>(B) Challenges to an SO’s Consensus Policy </vt:lpstr>
      <vt:lpstr>(B) Challenges to an SO’s Consensus Policy </vt:lpstr>
      <vt:lpstr>Comment by Fletcher, Heald &amp; Hildreth (additional matters)</vt:lpstr>
      <vt:lpstr>Comment by Fletcher, Heald &amp; Hildreth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by Fletcher, Heald &amp; Hildreth</dc:title>
  <dc:creator>McAuley, David</dc:creator>
  <cp:lastModifiedBy>McAuley, David</cp:lastModifiedBy>
  <cp:revision>52</cp:revision>
  <dcterms:created xsi:type="dcterms:W3CDTF">2017-02-26T16:28:08Z</dcterms:created>
  <dcterms:modified xsi:type="dcterms:W3CDTF">2017-02-26T18:57:50Z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2097052354</vt:i4>
  </property>
  <property fmtid="{D5CDD505-2E9C-101B-9397-08002B2CF9AE}" pid="3" name="_NewReviewCycle">
    <vt:lpwstr/>
  </property>
  <property fmtid="{D5CDD505-2E9C-101B-9397-08002B2CF9AE}" pid="4" name="_EmailSubject">
    <vt:lpwstr>IRP IOT comments review - discussion aids for one we will review this week</vt:lpwstr>
  </property>
  <property fmtid="{D5CDD505-2E9C-101B-9397-08002B2CF9AE}" pid="5" name="_AuthorEmail">
    <vt:lpwstr>dmcauley@Verisign.com</vt:lpwstr>
  </property>
  <property fmtid="{D5CDD505-2E9C-101B-9397-08002B2CF9AE}" pid="6" name="_AuthorEmailDisplayName">
    <vt:lpwstr>McAuley, David</vt:lpwstr>
  </property>
</Properties>
</file>