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4410-BA24-0043-9369-1815FBFCA928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1730-FBE3-1648-ADBB-E8706CC5A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0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4410-BA24-0043-9369-1815FBFCA928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1730-FBE3-1648-ADBB-E8706CC5A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5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4410-BA24-0043-9369-1815FBFCA928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1730-FBE3-1648-ADBB-E8706CC5A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4410-BA24-0043-9369-1815FBFCA928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1730-FBE3-1648-ADBB-E8706CC5A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6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4410-BA24-0043-9369-1815FBFCA928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1730-FBE3-1648-ADBB-E8706CC5A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4410-BA24-0043-9369-1815FBFCA928}" type="datetimeFigureOut">
              <a:rPr lang="en-US" smtClean="0"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1730-FBE3-1648-ADBB-E8706CC5A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5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4410-BA24-0043-9369-1815FBFCA928}" type="datetimeFigureOut">
              <a:rPr lang="en-US" smtClean="0"/>
              <a:t>3/21/17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1730-FBE3-1648-ADBB-E8706CC5A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4410-BA24-0043-9369-1815FBFCA928}" type="datetimeFigureOut">
              <a:rPr lang="en-US" smtClean="0"/>
              <a:t>3/21/17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1730-FBE3-1648-ADBB-E8706CC5A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1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4410-BA24-0043-9369-1815FBFCA928}" type="datetimeFigureOut">
              <a:rPr lang="en-US" smtClean="0"/>
              <a:t>3/21/17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1730-FBE3-1648-ADBB-E8706CC5A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5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4410-BA24-0043-9369-1815FBFCA928}" type="datetimeFigureOut">
              <a:rPr lang="en-US" smtClean="0"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1730-FBE3-1648-ADBB-E8706CC5A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59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4410-BA24-0043-9369-1815FBFCA928}" type="datetimeFigureOut">
              <a:rPr lang="en-US" smtClean="0"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1730-FBE3-1648-ADBB-E8706CC5A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3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F4410-BA24-0043-9369-1815FBFCA928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21730-FBE3-1648-ADBB-E8706CC5A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2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Meeting of 23</a:t>
            </a:r>
            <a:r>
              <a:rPr lang="en-US" baseline="30000" dirty="0" smtClean="0"/>
              <a:t>rd</a:t>
            </a:r>
            <a:r>
              <a:rPr lang="en-US" dirty="0" smtClean="0"/>
              <a:t> March 2017</a:t>
            </a:r>
            <a:br>
              <a:rPr lang="en-US" dirty="0" smtClean="0"/>
            </a:br>
            <a:r>
              <a:rPr lang="en-US" dirty="0" smtClean="0"/>
              <a:t>Timing Issue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IRP Implementation Oversight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197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issues: discretionary hearing of late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LINX proposes that we add discretionary power for IRP panel to hear claims filed late, subject to conditions:</a:t>
            </a:r>
          </a:p>
          <a:p>
            <a:pPr lvl="1"/>
            <a:r>
              <a:rPr lang="en-US" dirty="0" smtClean="0"/>
              <a:t> if it is necessary to fulfil the purposes of IRP, and </a:t>
            </a:r>
          </a:p>
          <a:p>
            <a:pPr lvl="1"/>
            <a:r>
              <a:rPr lang="en-US" dirty="0" smtClean="0"/>
              <a:t>only if passage of time does not impair the ability of the panel to assess the claim</a:t>
            </a:r>
          </a:p>
          <a:p>
            <a:pPr lvl="1"/>
            <a:endParaRPr lang="en-US" dirty="0"/>
          </a:p>
          <a:p>
            <a:r>
              <a:rPr lang="en-US" sz="3200" dirty="0" smtClean="0"/>
              <a:t>Would this help address the translated documents issue too?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2506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issues: review of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ALAC proposes that the effect of these rules of procedure should be kept under review.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we agree, how do we implement?</a:t>
            </a:r>
          </a:p>
          <a:p>
            <a:pPr lvl="1"/>
            <a:r>
              <a:rPr lang="en-US" dirty="0" smtClean="0"/>
              <a:t>Recommend that this group be revived after a period?</a:t>
            </a:r>
          </a:p>
          <a:p>
            <a:pPr lvl="1"/>
            <a:r>
              <a:rPr lang="en-US" dirty="0" smtClean="0"/>
              <a:t>Recommend that IRP panel conduct such a review?</a:t>
            </a:r>
          </a:p>
          <a:p>
            <a:pPr lvl="1"/>
            <a:r>
              <a:rPr lang="en-US" dirty="0" smtClean="0"/>
              <a:t>Recommend that this be added to ATRT3?</a:t>
            </a:r>
          </a:p>
          <a:p>
            <a:pPr lvl="1"/>
            <a:r>
              <a:rPr lang="en-US" dirty="0" smtClean="0"/>
              <a:t>Other?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5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Recap of last meeting</a:t>
            </a:r>
          </a:p>
          <a:p>
            <a:r>
              <a:rPr lang="en-US" dirty="0" smtClean="0"/>
              <a:t>How start of time is calculated</a:t>
            </a:r>
          </a:p>
          <a:p>
            <a:r>
              <a:rPr lang="en-US" dirty="0" smtClean="0"/>
              <a:t>How long is allowed</a:t>
            </a:r>
          </a:p>
          <a:p>
            <a:r>
              <a:rPr lang="en-US" dirty="0" smtClean="0"/>
              <a:t>Additional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28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last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Presentation of analysis of public comments received (Malcolm)</a:t>
            </a:r>
          </a:p>
          <a:p>
            <a:r>
              <a:rPr lang="en-US" dirty="0" smtClean="0"/>
              <a:t>Threshold question: moratorium?</a:t>
            </a:r>
          </a:p>
          <a:p>
            <a:r>
              <a:rPr lang="en-US" dirty="0" smtClean="0"/>
              <a:t>Options for moving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41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time is calculated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David &amp; Malcolm: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 CLAIMANT must file their claim no later than the later of the following dates</a:t>
            </a:r>
          </a:p>
          <a:p>
            <a:pPr marL="0" indent="0">
              <a:buNone/>
            </a:pPr>
            <a:r>
              <a:rPr lang="en-US" dirty="0" smtClean="0"/>
              <a:t>(1) XX days after the date of the harm; or</a:t>
            </a:r>
          </a:p>
          <a:p>
            <a:pPr marL="0" indent="0">
              <a:buNone/>
            </a:pPr>
            <a:r>
              <a:rPr lang="en-US" dirty="0" smtClean="0"/>
              <a:t>(2) XX days after the date CLAIMANT became aware of the harm, or ought reasonably to have been aware of it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200" dirty="0" smtClean="0"/>
              <a:t>(</a:t>
            </a:r>
            <a:r>
              <a:rPr lang="en-US" sz="2200" dirty="0" err="1" smtClean="0"/>
              <a:t>Sidenote</a:t>
            </a:r>
            <a:r>
              <a:rPr lang="en-US" sz="2200" dirty="0" smtClean="0"/>
              <a:t>: Whether the harm actually occurred may be disputed; legal team to ensure such a dispute doesn’t subvert the intent of the above)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50426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is allowed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Most public comment respondents say 45 days is too short</a:t>
            </a:r>
          </a:p>
          <a:p>
            <a:endParaRPr lang="en-US" dirty="0"/>
          </a:p>
          <a:p>
            <a:r>
              <a:rPr lang="en-US" dirty="0" smtClean="0"/>
              <a:t>The most popular suggestion was 180 days (6 months)</a:t>
            </a:r>
          </a:p>
          <a:p>
            <a:r>
              <a:rPr lang="en-US" dirty="0" smtClean="0"/>
              <a:t>The second most popular suggestion was 90 days (3 months)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222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Exclude days during mediation</a:t>
            </a:r>
          </a:p>
          <a:p>
            <a:r>
              <a:rPr lang="en-US" dirty="0" smtClean="0"/>
              <a:t>Clarify: calendar days</a:t>
            </a:r>
          </a:p>
          <a:p>
            <a:r>
              <a:rPr lang="en-US" dirty="0" smtClean="0"/>
              <a:t>Day count to start from date translated documents are available</a:t>
            </a:r>
            <a:endParaRPr lang="en-US" dirty="0" smtClean="0"/>
          </a:p>
          <a:p>
            <a:r>
              <a:rPr lang="en-US" dirty="0" smtClean="0"/>
              <a:t>Discretionary power to hear late claims</a:t>
            </a:r>
          </a:p>
          <a:p>
            <a:r>
              <a:rPr lang="en-US" dirty="0" smtClean="0"/>
              <a:t>Review of effectiveness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841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issues:  mediation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RySG</a:t>
            </a:r>
            <a:r>
              <a:rPr lang="en-US" dirty="0" smtClean="0"/>
              <a:t> proposes that days spent in intermediation should be excluded from the count of days, for the purposes of counting the time bar, so as not to discourage an agreed settlement</a:t>
            </a:r>
          </a:p>
          <a:p>
            <a:endParaRPr lang="en-US" dirty="0"/>
          </a:p>
          <a:p>
            <a:r>
              <a:rPr lang="en-US" dirty="0" smtClean="0"/>
              <a:t>What would this apply to?</a:t>
            </a:r>
          </a:p>
          <a:p>
            <a:pPr lvl="1"/>
            <a:r>
              <a:rPr lang="en-US" dirty="0" smtClean="0"/>
              <a:t>CEP?</a:t>
            </a:r>
          </a:p>
          <a:p>
            <a:pPr lvl="1"/>
            <a:r>
              <a:rPr lang="en-US" dirty="0" smtClean="0"/>
              <a:t>Request for Reconsideration?</a:t>
            </a:r>
          </a:p>
          <a:p>
            <a:pPr lvl="1"/>
            <a:r>
              <a:rPr lang="en-US" dirty="0" smtClean="0"/>
              <a:t>Other?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335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issues: calendar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Auerbach</a:t>
            </a:r>
            <a:r>
              <a:rPr lang="en-US" dirty="0"/>
              <a:t> </a:t>
            </a:r>
            <a:r>
              <a:rPr lang="en-US" dirty="0" smtClean="0"/>
              <a:t>queries whether our proposal relates to business days or calendar days, and if business days, how business days should be calculated.</a:t>
            </a:r>
          </a:p>
          <a:p>
            <a:endParaRPr lang="en-US" dirty="0"/>
          </a:p>
          <a:p>
            <a:r>
              <a:rPr lang="en-US" dirty="0" smtClean="0"/>
              <a:t>Strawman proposal:</a:t>
            </a:r>
          </a:p>
          <a:p>
            <a:pPr lvl="1"/>
            <a:r>
              <a:rPr lang="en-US" dirty="0" smtClean="0"/>
              <a:t>If we are agreeing on 180 days, rather than 45, it seems reasonable to say this means calendar days. That also avoids the difficulty of how to calculate business days.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59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issues: translated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Perez proposes that all notice periods and deadlines should be calculated from the date that translated documents are available, not from the date that documents were available in English only.</a:t>
            </a:r>
          </a:p>
          <a:p>
            <a:endParaRPr lang="en-US" dirty="0"/>
          </a:p>
          <a:p>
            <a:r>
              <a:rPr lang="en-US" dirty="0" smtClean="0"/>
              <a:t>If we agree, how do we apply this to the time bar?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870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499</Words>
  <Application>Microsoft Macintosh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Arial</vt:lpstr>
      <vt:lpstr>Office Theme</vt:lpstr>
      <vt:lpstr>Meeting of 23rd March 2017 Timing Issue</vt:lpstr>
      <vt:lpstr>Agenda</vt:lpstr>
      <vt:lpstr>Recap of last meeting</vt:lpstr>
      <vt:lpstr>How time is calculated</vt:lpstr>
      <vt:lpstr>How long is allowed</vt:lpstr>
      <vt:lpstr>Additional issues</vt:lpstr>
      <vt:lpstr>Additional issues:  mediation</vt:lpstr>
      <vt:lpstr>Additional issues: calendar days</vt:lpstr>
      <vt:lpstr>Additional issues: translated documents</vt:lpstr>
      <vt:lpstr>Additional issues: discretionary hearing of late claims</vt:lpstr>
      <vt:lpstr>Additional issues: review of effectiveness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of 23rd March 2017 Timing Issue</dc:title>
  <dc:creator>Malcolm Hutty</dc:creator>
  <cp:lastModifiedBy>Malcolm Hutty</cp:lastModifiedBy>
  <cp:revision>6</cp:revision>
  <dcterms:created xsi:type="dcterms:W3CDTF">2017-03-21T12:14:43Z</dcterms:created>
  <dcterms:modified xsi:type="dcterms:W3CDTF">2017-03-21T12:53:09Z</dcterms:modified>
</cp:coreProperties>
</file>