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724E177F-CD10-4EB2-980A-BF3106BE9FF7}"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21126F-8D63-4DAD-8DFD-E3B913A48BE5}" type="slidenum">
              <a:rPr lang="en-US" smtClean="0"/>
              <a:t>‹#›</a:t>
            </a:fld>
            <a:endParaRPr lang="en-US"/>
          </a:p>
        </p:txBody>
      </p:sp>
    </p:spTree>
    <p:extLst>
      <p:ext uri="{BB962C8B-B14F-4D97-AF65-F5344CB8AC3E}">
        <p14:creationId xmlns:p14="http://schemas.microsoft.com/office/powerpoint/2010/main" val="1910221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724E177F-CD10-4EB2-980A-BF3106BE9FF7}"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21126F-8D63-4DAD-8DFD-E3B913A48BE5}" type="slidenum">
              <a:rPr lang="en-US" smtClean="0"/>
              <a:t>‹#›</a:t>
            </a:fld>
            <a:endParaRPr lang="en-US"/>
          </a:p>
        </p:txBody>
      </p:sp>
    </p:spTree>
    <p:extLst>
      <p:ext uri="{BB962C8B-B14F-4D97-AF65-F5344CB8AC3E}">
        <p14:creationId xmlns:p14="http://schemas.microsoft.com/office/powerpoint/2010/main" val="1866949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724E177F-CD10-4EB2-980A-BF3106BE9FF7}"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21126F-8D63-4DAD-8DFD-E3B913A48BE5}" type="slidenum">
              <a:rPr lang="en-US" smtClean="0"/>
              <a:t>‹#›</a:t>
            </a:fld>
            <a:endParaRPr lang="en-US"/>
          </a:p>
        </p:txBody>
      </p:sp>
    </p:spTree>
    <p:extLst>
      <p:ext uri="{BB962C8B-B14F-4D97-AF65-F5344CB8AC3E}">
        <p14:creationId xmlns:p14="http://schemas.microsoft.com/office/powerpoint/2010/main" val="1891967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724E177F-CD10-4EB2-980A-BF3106BE9FF7}"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21126F-8D63-4DAD-8DFD-E3B913A48BE5}" type="slidenum">
              <a:rPr lang="en-US" smtClean="0"/>
              <a:t>‹#›</a:t>
            </a:fld>
            <a:endParaRPr lang="en-US"/>
          </a:p>
        </p:txBody>
      </p:sp>
    </p:spTree>
    <p:extLst>
      <p:ext uri="{BB962C8B-B14F-4D97-AF65-F5344CB8AC3E}">
        <p14:creationId xmlns:p14="http://schemas.microsoft.com/office/powerpoint/2010/main" val="3286620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24E177F-CD10-4EB2-980A-BF3106BE9FF7}"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21126F-8D63-4DAD-8DFD-E3B913A48BE5}" type="slidenum">
              <a:rPr lang="en-US" smtClean="0"/>
              <a:t>‹#›</a:t>
            </a:fld>
            <a:endParaRPr lang="en-US"/>
          </a:p>
        </p:txBody>
      </p:sp>
    </p:spTree>
    <p:extLst>
      <p:ext uri="{BB962C8B-B14F-4D97-AF65-F5344CB8AC3E}">
        <p14:creationId xmlns:p14="http://schemas.microsoft.com/office/powerpoint/2010/main" val="3162502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724E177F-CD10-4EB2-980A-BF3106BE9FF7}" type="datetimeFigureOut">
              <a:rPr lang="en-US" smtClean="0"/>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21126F-8D63-4DAD-8DFD-E3B913A48BE5}" type="slidenum">
              <a:rPr lang="en-US" smtClean="0"/>
              <a:t>‹#›</a:t>
            </a:fld>
            <a:endParaRPr lang="en-US"/>
          </a:p>
        </p:txBody>
      </p:sp>
    </p:spTree>
    <p:extLst>
      <p:ext uri="{BB962C8B-B14F-4D97-AF65-F5344CB8AC3E}">
        <p14:creationId xmlns:p14="http://schemas.microsoft.com/office/powerpoint/2010/main" val="1426732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724E177F-CD10-4EB2-980A-BF3106BE9FF7}" type="datetimeFigureOut">
              <a:rPr lang="en-US" smtClean="0"/>
              <a:t>4/19/2017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21126F-8D63-4DAD-8DFD-E3B913A48BE5}" type="slidenum">
              <a:rPr lang="en-US" smtClean="0"/>
              <a:t>‹#›</a:t>
            </a:fld>
            <a:endParaRPr lang="en-US"/>
          </a:p>
        </p:txBody>
      </p:sp>
    </p:spTree>
    <p:extLst>
      <p:ext uri="{BB962C8B-B14F-4D97-AF65-F5344CB8AC3E}">
        <p14:creationId xmlns:p14="http://schemas.microsoft.com/office/powerpoint/2010/main" val="1939184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724E177F-CD10-4EB2-980A-BF3106BE9FF7}" type="datetimeFigureOut">
              <a:rPr lang="en-US" smtClean="0"/>
              <a:t>4/19/2017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21126F-8D63-4DAD-8DFD-E3B913A48BE5}" type="slidenum">
              <a:rPr lang="en-US" smtClean="0"/>
              <a:t>‹#›</a:t>
            </a:fld>
            <a:endParaRPr lang="en-US"/>
          </a:p>
        </p:txBody>
      </p:sp>
    </p:spTree>
    <p:extLst>
      <p:ext uri="{BB962C8B-B14F-4D97-AF65-F5344CB8AC3E}">
        <p14:creationId xmlns:p14="http://schemas.microsoft.com/office/powerpoint/2010/main" val="1090308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4E177F-CD10-4EB2-980A-BF3106BE9FF7}" type="datetimeFigureOut">
              <a:rPr lang="en-US" smtClean="0"/>
              <a:t>4/19/2017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21126F-8D63-4DAD-8DFD-E3B913A48BE5}" type="slidenum">
              <a:rPr lang="en-US" smtClean="0"/>
              <a:t>‹#›</a:t>
            </a:fld>
            <a:endParaRPr lang="en-US"/>
          </a:p>
        </p:txBody>
      </p:sp>
    </p:spTree>
    <p:extLst>
      <p:ext uri="{BB962C8B-B14F-4D97-AF65-F5344CB8AC3E}">
        <p14:creationId xmlns:p14="http://schemas.microsoft.com/office/powerpoint/2010/main" val="3457530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24E177F-CD10-4EB2-980A-BF3106BE9FF7}" type="datetimeFigureOut">
              <a:rPr lang="en-US" smtClean="0"/>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21126F-8D63-4DAD-8DFD-E3B913A48BE5}" type="slidenum">
              <a:rPr lang="en-US" smtClean="0"/>
              <a:t>‹#›</a:t>
            </a:fld>
            <a:endParaRPr lang="en-US"/>
          </a:p>
        </p:txBody>
      </p:sp>
    </p:spTree>
    <p:extLst>
      <p:ext uri="{BB962C8B-B14F-4D97-AF65-F5344CB8AC3E}">
        <p14:creationId xmlns:p14="http://schemas.microsoft.com/office/powerpoint/2010/main" val="1158382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24E177F-CD10-4EB2-980A-BF3106BE9FF7}" type="datetimeFigureOut">
              <a:rPr lang="en-US" smtClean="0"/>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21126F-8D63-4DAD-8DFD-E3B913A48BE5}" type="slidenum">
              <a:rPr lang="en-US" smtClean="0"/>
              <a:t>‹#›</a:t>
            </a:fld>
            <a:endParaRPr lang="en-US"/>
          </a:p>
        </p:txBody>
      </p:sp>
    </p:spTree>
    <p:extLst>
      <p:ext uri="{BB962C8B-B14F-4D97-AF65-F5344CB8AC3E}">
        <p14:creationId xmlns:p14="http://schemas.microsoft.com/office/powerpoint/2010/main" val="2021140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4E177F-CD10-4EB2-980A-BF3106BE9FF7}" type="datetimeFigureOut">
              <a:rPr lang="en-US" smtClean="0"/>
              <a:t>4/19/2017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21126F-8D63-4DAD-8DFD-E3B913A48BE5}" type="slidenum">
              <a:rPr lang="en-US" smtClean="0"/>
              <a:t>‹#›</a:t>
            </a:fld>
            <a:endParaRPr lang="en-US"/>
          </a:p>
        </p:txBody>
      </p:sp>
    </p:spTree>
    <p:extLst>
      <p:ext uri="{BB962C8B-B14F-4D97-AF65-F5344CB8AC3E}">
        <p14:creationId xmlns:p14="http://schemas.microsoft.com/office/powerpoint/2010/main" val="1759095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forum.icann.org/lists/comments-irp-supp-procedures-28nov16/pdfAkzQ0N4xz2.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forum.icann.org/lists/comments-irp-supp-procedures-28nov16/pdfLoCFUVHjfN.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14401"/>
            <a:ext cx="9144000" cy="1012873"/>
          </a:xfrm>
        </p:spPr>
        <p:txBody>
          <a:bodyPr>
            <a:normAutofit fontScale="90000"/>
          </a:bodyPr>
          <a:lstStyle/>
          <a:p>
            <a:r>
              <a:rPr lang="en-US" sz="4000" dirty="0"/>
              <a:t>Comment by </a:t>
            </a:r>
            <a:r>
              <a:rPr lang="en-US" sz="4000" dirty="0">
                <a:solidFill>
                  <a:srgbClr val="FF0000"/>
                </a:solidFill>
              </a:rPr>
              <a:t>Fletcher, </a:t>
            </a:r>
            <a:r>
              <a:rPr lang="en-US" sz="4000" dirty="0" err="1">
                <a:solidFill>
                  <a:srgbClr val="FF0000"/>
                </a:solidFill>
              </a:rPr>
              <a:t>Heald</a:t>
            </a:r>
            <a:r>
              <a:rPr lang="en-US" sz="4000" dirty="0">
                <a:solidFill>
                  <a:srgbClr val="FF0000"/>
                </a:solidFill>
              </a:rPr>
              <a:t> &amp; </a:t>
            </a:r>
            <a:r>
              <a:rPr lang="en-US" sz="4000" dirty="0" err="1">
                <a:solidFill>
                  <a:srgbClr val="FF0000"/>
                </a:solidFill>
              </a:rPr>
              <a:t>Hildreth</a:t>
            </a:r>
            <a:br>
              <a:rPr lang="en-US" sz="4000" dirty="0"/>
            </a:br>
            <a:endParaRPr lang="en-US" sz="4000" dirty="0"/>
          </a:p>
        </p:txBody>
      </p:sp>
      <p:sp>
        <p:nvSpPr>
          <p:cNvPr id="3" name="Subtitle 2"/>
          <p:cNvSpPr>
            <a:spLocks noGrp="1"/>
          </p:cNvSpPr>
          <p:nvPr>
            <p:ph type="subTitle" idx="1"/>
          </p:nvPr>
        </p:nvSpPr>
        <p:spPr>
          <a:xfrm>
            <a:off x="1524000" y="2433711"/>
            <a:ext cx="9144000" cy="3896751"/>
          </a:xfrm>
        </p:spPr>
        <p:txBody>
          <a:bodyPr>
            <a:normAutofit fontScale="92500"/>
          </a:bodyPr>
          <a:lstStyle/>
          <a:p>
            <a:pPr algn="l"/>
            <a:r>
              <a:rPr lang="en-US" dirty="0">
                <a:hlinkClick r:id="rId2"/>
              </a:rPr>
              <a:t>Comment</a:t>
            </a:r>
            <a:r>
              <a:rPr lang="en-US" dirty="0"/>
              <a:t> says, in part: We are particularly concerned about the effect of the proposed </a:t>
            </a:r>
            <a:r>
              <a:rPr lang="en-US" i="1" dirty="0"/>
              <a:t>Updated Supplementary Procedures </a:t>
            </a:r>
            <a:r>
              <a:rPr lang="en-US" dirty="0"/>
              <a:t>in two specific circumstances: </a:t>
            </a:r>
          </a:p>
          <a:p>
            <a:pPr algn="l"/>
            <a:r>
              <a:rPr lang="en-US" dirty="0"/>
              <a:t> </a:t>
            </a:r>
          </a:p>
          <a:p>
            <a:pPr algn="l"/>
            <a:r>
              <a:rPr lang="en-US" dirty="0"/>
              <a:t>- Challenges to decisions from Another Arbitration Tribunal; and </a:t>
            </a:r>
          </a:p>
          <a:p>
            <a:pPr algn="l"/>
            <a:r>
              <a:rPr lang="en-US" dirty="0"/>
              <a:t>- </a:t>
            </a:r>
            <a:r>
              <a:rPr lang="en-US" b="1" dirty="0">
                <a:effectLst>
                  <a:outerShdw blurRad="38100" dist="38100" dir="2700000" algn="tl">
                    <a:srgbClr val="000000">
                      <a:alpha val="43137"/>
                    </a:srgbClr>
                  </a:outerShdw>
                </a:effectLst>
              </a:rPr>
              <a:t>Challenges to a Supporting Organization’s Consensus Policy</a:t>
            </a:r>
            <a:r>
              <a:rPr lang="en-US" b="1" dirty="0"/>
              <a:t>. </a:t>
            </a:r>
          </a:p>
          <a:p>
            <a:pPr algn="l"/>
            <a:r>
              <a:rPr lang="en-US" dirty="0"/>
              <a:t> </a:t>
            </a:r>
          </a:p>
          <a:p>
            <a:pPr algn="l"/>
            <a:r>
              <a:rPr lang="en-US" dirty="0"/>
              <a:t>These are the IRP actions that may be taken pursuant to “decisions of process-specific expert panels” and resulting “from action taken in response to advice or input from any Advisory Committee or Supporting Organization” under ICANN Bylaws, Sections 4.3(b)(iii)(2) and (3).</a:t>
            </a:r>
          </a:p>
          <a:p>
            <a:pPr algn="l"/>
            <a:endParaRPr lang="en-US" dirty="0"/>
          </a:p>
        </p:txBody>
      </p:sp>
    </p:spTree>
    <p:extLst>
      <p:ext uri="{BB962C8B-B14F-4D97-AF65-F5344CB8AC3E}">
        <p14:creationId xmlns:p14="http://schemas.microsoft.com/office/powerpoint/2010/main" val="1494617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(B) Challenges to an SO’s Consensus Policy </a:t>
            </a:r>
          </a:p>
        </p:txBody>
      </p:sp>
      <p:sp>
        <p:nvSpPr>
          <p:cNvPr id="3" name="Content Placeholder 2"/>
          <p:cNvSpPr>
            <a:spLocks noGrp="1"/>
          </p:cNvSpPr>
          <p:nvPr>
            <p:ph idx="1"/>
          </p:nvPr>
        </p:nvSpPr>
        <p:spPr/>
        <p:txBody>
          <a:bodyPr/>
          <a:lstStyle/>
          <a:p>
            <a:r>
              <a:rPr lang="en-US" dirty="0"/>
              <a:t>This portion of the comment asks:</a:t>
            </a:r>
          </a:p>
          <a:p>
            <a:endParaRPr lang="en-US" dirty="0"/>
          </a:p>
          <a:p>
            <a:pPr lvl="1"/>
            <a:r>
              <a:rPr lang="en-US" sz="2800" i="1" dirty="0"/>
              <a:t>Truly, and with respect, what do senior commercial arbitrators know about our ICANN </a:t>
            </a:r>
            <a:r>
              <a:rPr lang="en-US" sz="2800" i="1" dirty="0" err="1"/>
              <a:t>Multistakeholder</a:t>
            </a:r>
            <a:r>
              <a:rPr lang="en-US" sz="2800" i="1" dirty="0"/>
              <a:t> Process, and why should ICANN Counsel alone be required to defend the Community’s Consensus Policy – without the Supporting Organization and Stakeholder Groups that negotiated the Consensus Policy in good faith (and great effort) – should these groups choose to participate?</a:t>
            </a:r>
          </a:p>
        </p:txBody>
      </p:sp>
    </p:spTree>
    <p:extLst>
      <p:ext uri="{BB962C8B-B14F-4D97-AF65-F5344CB8AC3E}">
        <p14:creationId xmlns:p14="http://schemas.microsoft.com/office/powerpoint/2010/main" val="3006736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(B) Challenges to an SO’s Consensus Policy </a:t>
            </a:r>
          </a:p>
        </p:txBody>
      </p:sp>
      <p:sp>
        <p:nvSpPr>
          <p:cNvPr id="3" name="Content Placeholder 2"/>
          <p:cNvSpPr>
            <a:spLocks noGrp="1"/>
          </p:cNvSpPr>
          <p:nvPr>
            <p:ph idx="1"/>
          </p:nvPr>
        </p:nvSpPr>
        <p:spPr/>
        <p:txBody>
          <a:bodyPr/>
          <a:lstStyle/>
          <a:p>
            <a:r>
              <a:rPr lang="en-US" dirty="0"/>
              <a:t>Fletcher suggests three specific changes:</a:t>
            </a:r>
          </a:p>
          <a:p>
            <a:pPr marL="0" indent="0">
              <a:buNone/>
            </a:pPr>
            <a:endParaRPr lang="en-US" dirty="0"/>
          </a:p>
          <a:p>
            <a:pPr lvl="1"/>
            <a:r>
              <a:rPr lang="en-US" b="1" i="1" dirty="0"/>
              <a:t>PROVIDE  NOTICE TO THE ICANN SO, SG, WG CHAIRS AND ICANN COMMUNITY THAT DEVELOPED THE CONSENSUS POLICY IN ISSUE.</a:t>
            </a:r>
          </a:p>
          <a:p>
            <a:pPr marL="457200" lvl="1" indent="0">
              <a:buNone/>
            </a:pPr>
            <a:endParaRPr lang="en-US" b="1" i="1" dirty="0"/>
          </a:p>
          <a:p>
            <a:pPr lvl="1"/>
            <a:r>
              <a:rPr lang="en-US" b="1" i="1" dirty="0"/>
              <a:t>MANDATORY RIGHT TO INTERVENE FOR THOSE WHO HELPED CREATE THE CONSENSUS POLICY AND THOSE WHOSE INTERESTS ARE REPRESENTED IN/AFFECTED BY IT.</a:t>
            </a:r>
          </a:p>
          <a:p>
            <a:pPr marL="457200" lvl="1" indent="0">
              <a:buNone/>
            </a:pPr>
            <a:endParaRPr lang="en-US" b="1" i="1" dirty="0"/>
          </a:p>
          <a:p>
            <a:pPr lvl="1"/>
            <a:r>
              <a:rPr lang="en-US" b="1" i="1" dirty="0"/>
              <a:t>LIMIT WHAT THE IRP PANEL CAN DO WHEN OVERTURNING A CONSENSUS POLICY – STANDARD OF REVIEW AND REMEDIES.</a:t>
            </a:r>
            <a:endParaRPr lang="en-US" i="1" dirty="0"/>
          </a:p>
          <a:p>
            <a:pPr lvl="1"/>
            <a:endParaRPr lang="en-US" b="1" i="1" dirty="0"/>
          </a:p>
          <a:p>
            <a:pPr lvl="1"/>
            <a:endParaRPr lang="en-US" i="1" dirty="0"/>
          </a:p>
          <a:p>
            <a:pPr lvl="1"/>
            <a:endParaRPr lang="en-US" i="1" dirty="0"/>
          </a:p>
          <a:p>
            <a:endParaRPr lang="en-US" dirty="0"/>
          </a:p>
          <a:p>
            <a:endParaRPr lang="en-US" dirty="0"/>
          </a:p>
        </p:txBody>
      </p:sp>
    </p:spTree>
    <p:extLst>
      <p:ext uri="{BB962C8B-B14F-4D97-AF65-F5344CB8AC3E}">
        <p14:creationId xmlns:p14="http://schemas.microsoft.com/office/powerpoint/2010/main" val="2171436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Comment by </a:t>
            </a:r>
            <a:r>
              <a:rPr lang="en-US" sz="3600" dirty="0">
                <a:solidFill>
                  <a:srgbClr val="00B050"/>
                </a:solidFill>
              </a:rPr>
              <a:t>NCSG</a:t>
            </a:r>
            <a:r>
              <a:rPr lang="en-US" sz="3600" dirty="0"/>
              <a:t> </a:t>
            </a:r>
          </a:p>
        </p:txBody>
      </p:sp>
      <p:sp>
        <p:nvSpPr>
          <p:cNvPr id="3" name="Content Placeholder 2"/>
          <p:cNvSpPr>
            <a:spLocks noGrp="1"/>
          </p:cNvSpPr>
          <p:nvPr>
            <p:ph idx="1"/>
          </p:nvPr>
        </p:nvSpPr>
        <p:spPr/>
        <p:txBody>
          <a:bodyPr>
            <a:normAutofit/>
          </a:bodyPr>
          <a:lstStyle/>
          <a:p>
            <a:r>
              <a:rPr lang="en-US" dirty="0">
                <a:hlinkClick r:id="rId2"/>
              </a:rPr>
              <a:t>Comment</a:t>
            </a:r>
            <a:r>
              <a:rPr lang="en-US" dirty="0"/>
              <a:t> says, </a:t>
            </a:r>
            <a:r>
              <a:rPr lang="en-US"/>
              <a:t>in part:</a:t>
            </a:r>
            <a:endParaRPr lang="en-US" dirty="0"/>
          </a:p>
          <a:p>
            <a:pPr marL="0" indent="0">
              <a:buNone/>
            </a:pPr>
            <a:endParaRPr lang="en-US" dirty="0"/>
          </a:p>
          <a:p>
            <a:pPr lvl="1"/>
            <a:r>
              <a:rPr lang="en-US" i="1" dirty="0"/>
              <a:t>Similarly, for a challenge to a Consensus Policy, the Supporting Organization and its Stakeholder Group must be in a position to defend their work. The negotiation of the PDP in a Working Group takes months and even years. The research done, the negotiations made, the public comment received, and the compromises sought are all part of the record which the Stakeholder Groups will know. No single party, perhaps a company upset with the compromise, should be allowed to unilaterally challenge or seek to renegotiate a Consensus Policy without all other equally-engaged parties being allowed on an equal basis into the “IRP Room.” </a:t>
            </a:r>
          </a:p>
        </p:txBody>
      </p:sp>
    </p:spTree>
    <p:extLst>
      <p:ext uri="{BB962C8B-B14F-4D97-AF65-F5344CB8AC3E}">
        <p14:creationId xmlns:p14="http://schemas.microsoft.com/office/powerpoint/2010/main" val="22540660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309</Words>
  <Application>Microsoft Office PowerPoint</Application>
  <PresentationFormat>Widescreen</PresentationFormat>
  <Paragraphs>26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Comment by Fletcher, Heald &amp; Hildreth </vt:lpstr>
      <vt:lpstr>(B) Challenges to an SO’s Consensus Policy </vt:lpstr>
      <vt:lpstr>(B) Challenges to an SO’s Consensus Policy </vt:lpstr>
      <vt:lpstr>Comment by NCSG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by Fletcher, Heald &amp; Hildreth </dc:title>
  <dc:creator>McAuley, David</dc:creator>
  <cp:lastModifiedBy>McAuley, David</cp:lastModifiedBy>
  <cp:revision>1</cp:revision>
  <dcterms:created xsi:type="dcterms:W3CDTF">2017-04-19T12:50:09Z</dcterms:created>
  <dcterms:modified xsi:type="dcterms:W3CDTF">2017-04-19T12:50:25Z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-510931265</vt:i4>
  </property>
  <property fmtid="{D5CDD505-2E9C-101B-9397-08002B2CF9AE}" pid="3" name="_NewReviewCycle">
    <vt:lpwstr/>
  </property>
  <property fmtid="{D5CDD505-2E9C-101B-9397-08002B2CF9AE}" pid="4" name="_EmailSubject">
    <vt:lpwstr>consensus issue slides for today's call </vt:lpwstr>
  </property>
  <property fmtid="{D5CDD505-2E9C-101B-9397-08002B2CF9AE}" pid="5" name="_AuthorEmail">
    <vt:lpwstr>dmcauley@Verisign.com</vt:lpwstr>
  </property>
  <property fmtid="{D5CDD505-2E9C-101B-9397-08002B2CF9AE}" pid="6" name="_AuthorEmailDisplayName">
    <vt:lpwstr>McAuley, David</vt:lpwstr>
  </property>
</Properties>
</file>