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varScale="1">
        <p:scale>
          <a:sx n="68" d="100"/>
          <a:sy n="68" d="100"/>
        </p:scale>
        <p:origin x="5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FC2B9108-E848-45F6-BBBB-A03BE9D83EFC}"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F863B-16B2-4374-B27E-B0BB21F84E86}" type="slidenum">
              <a:rPr lang="en-US" smtClean="0"/>
              <a:t>‹#›</a:t>
            </a:fld>
            <a:endParaRPr lang="en-US"/>
          </a:p>
        </p:txBody>
      </p:sp>
    </p:spTree>
    <p:extLst>
      <p:ext uri="{BB962C8B-B14F-4D97-AF65-F5344CB8AC3E}">
        <p14:creationId xmlns:p14="http://schemas.microsoft.com/office/powerpoint/2010/main" val="1562197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C2B9108-E848-45F6-BBBB-A03BE9D83EFC}"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F863B-16B2-4374-B27E-B0BB21F84E86}" type="slidenum">
              <a:rPr lang="en-US" smtClean="0"/>
              <a:t>‹#›</a:t>
            </a:fld>
            <a:endParaRPr lang="en-US"/>
          </a:p>
        </p:txBody>
      </p:sp>
    </p:spTree>
    <p:extLst>
      <p:ext uri="{BB962C8B-B14F-4D97-AF65-F5344CB8AC3E}">
        <p14:creationId xmlns:p14="http://schemas.microsoft.com/office/powerpoint/2010/main" val="421558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C2B9108-E848-45F6-BBBB-A03BE9D83EFC}"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F863B-16B2-4374-B27E-B0BB21F84E86}" type="slidenum">
              <a:rPr lang="en-US" smtClean="0"/>
              <a:t>‹#›</a:t>
            </a:fld>
            <a:endParaRPr lang="en-US"/>
          </a:p>
        </p:txBody>
      </p:sp>
    </p:spTree>
    <p:extLst>
      <p:ext uri="{BB962C8B-B14F-4D97-AF65-F5344CB8AC3E}">
        <p14:creationId xmlns:p14="http://schemas.microsoft.com/office/powerpoint/2010/main" val="4246919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C2B9108-E848-45F6-BBBB-A03BE9D83EFC}"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F863B-16B2-4374-B27E-B0BB21F84E86}" type="slidenum">
              <a:rPr lang="en-US" smtClean="0"/>
              <a:t>‹#›</a:t>
            </a:fld>
            <a:endParaRPr lang="en-US"/>
          </a:p>
        </p:txBody>
      </p:sp>
    </p:spTree>
    <p:extLst>
      <p:ext uri="{BB962C8B-B14F-4D97-AF65-F5344CB8AC3E}">
        <p14:creationId xmlns:p14="http://schemas.microsoft.com/office/powerpoint/2010/main" val="306621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2B9108-E848-45F6-BBBB-A03BE9D83EFC}"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F863B-16B2-4374-B27E-B0BB21F84E86}" type="slidenum">
              <a:rPr lang="en-US" smtClean="0"/>
              <a:t>‹#›</a:t>
            </a:fld>
            <a:endParaRPr lang="en-US"/>
          </a:p>
        </p:txBody>
      </p:sp>
    </p:spTree>
    <p:extLst>
      <p:ext uri="{BB962C8B-B14F-4D97-AF65-F5344CB8AC3E}">
        <p14:creationId xmlns:p14="http://schemas.microsoft.com/office/powerpoint/2010/main" val="2580064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FC2B9108-E848-45F6-BBBB-A03BE9D83EFC}"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F863B-16B2-4374-B27E-B0BB21F84E86}" type="slidenum">
              <a:rPr lang="en-US" smtClean="0"/>
              <a:t>‹#›</a:t>
            </a:fld>
            <a:endParaRPr lang="en-US"/>
          </a:p>
        </p:txBody>
      </p:sp>
    </p:spTree>
    <p:extLst>
      <p:ext uri="{BB962C8B-B14F-4D97-AF65-F5344CB8AC3E}">
        <p14:creationId xmlns:p14="http://schemas.microsoft.com/office/powerpoint/2010/main" val="2739255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FC2B9108-E848-45F6-BBBB-A03BE9D83EFC}" type="datetimeFigureOut">
              <a:rPr lang="en-US" smtClean="0"/>
              <a:t>5/19/2017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F863B-16B2-4374-B27E-B0BB21F84E86}" type="slidenum">
              <a:rPr lang="en-US" smtClean="0"/>
              <a:t>‹#›</a:t>
            </a:fld>
            <a:endParaRPr lang="en-US"/>
          </a:p>
        </p:txBody>
      </p:sp>
    </p:spTree>
    <p:extLst>
      <p:ext uri="{BB962C8B-B14F-4D97-AF65-F5344CB8AC3E}">
        <p14:creationId xmlns:p14="http://schemas.microsoft.com/office/powerpoint/2010/main" val="2387954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FC2B9108-E848-45F6-BBBB-A03BE9D83EFC}" type="datetimeFigureOut">
              <a:rPr lang="en-US" smtClean="0"/>
              <a:t>5/19/2017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F863B-16B2-4374-B27E-B0BB21F84E86}" type="slidenum">
              <a:rPr lang="en-US" smtClean="0"/>
              <a:t>‹#›</a:t>
            </a:fld>
            <a:endParaRPr lang="en-US"/>
          </a:p>
        </p:txBody>
      </p:sp>
    </p:spTree>
    <p:extLst>
      <p:ext uri="{BB962C8B-B14F-4D97-AF65-F5344CB8AC3E}">
        <p14:creationId xmlns:p14="http://schemas.microsoft.com/office/powerpoint/2010/main" val="3686677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2B9108-E848-45F6-BBBB-A03BE9D83EFC}" type="datetimeFigureOut">
              <a:rPr lang="en-US" smtClean="0"/>
              <a:t>5/19/2017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F863B-16B2-4374-B27E-B0BB21F84E86}" type="slidenum">
              <a:rPr lang="en-US" smtClean="0"/>
              <a:t>‹#›</a:t>
            </a:fld>
            <a:endParaRPr lang="en-US"/>
          </a:p>
        </p:txBody>
      </p:sp>
    </p:spTree>
    <p:extLst>
      <p:ext uri="{BB962C8B-B14F-4D97-AF65-F5344CB8AC3E}">
        <p14:creationId xmlns:p14="http://schemas.microsoft.com/office/powerpoint/2010/main" val="2909187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2B9108-E848-45F6-BBBB-A03BE9D83EFC}"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F863B-16B2-4374-B27E-B0BB21F84E86}" type="slidenum">
              <a:rPr lang="en-US" smtClean="0"/>
              <a:t>‹#›</a:t>
            </a:fld>
            <a:endParaRPr lang="en-US"/>
          </a:p>
        </p:txBody>
      </p:sp>
    </p:spTree>
    <p:extLst>
      <p:ext uri="{BB962C8B-B14F-4D97-AF65-F5344CB8AC3E}">
        <p14:creationId xmlns:p14="http://schemas.microsoft.com/office/powerpoint/2010/main" val="801412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2B9108-E848-45F6-BBBB-A03BE9D83EFC}"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F863B-16B2-4374-B27E-B0BB21F84E86}" type="slidenum">
              <a:rPr lang="en-US" smtClean="0"/>
              <a:t>‹#›</a:t>
            </a:fld>
            <a:endParaRPr lang="en-US"/>
          </a:p>
        </p:txBody>
      </p:sp>
    </p:spTree>
    <p:extLst>
      <p:ext uri="{BB962C8B-B14F-4D97-AF65-F5344CB8AC3E}">
        <p14:creationId xmlns:p14="http://schemas.microsoft.com/office/powerpoint/2010/main" val="2407678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2B9108-E848-45F6-BBBB-A03BE9D83EFC}" type="datetimeFigureOut">
              <a:rPr lang="en-US" smtClean="0"/>
              <a:t>5/19/2017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F863B-16B2-4374-B27E-B0BB21F84E86}" type="slidenum">
              <a:rPr lang="en-US" smtClean="0"/>
              <a:t>‹#›</a:t>
            </a:fld>
            <a:endParaRPr lang="en-US"/>
          </a:p>
        </p:txBody>
      </p:sp>
    </p:spTree>
    <p:extLst>
      <p:ext uri="{BB962C8B-B14F-4D97-AF65-F5344CB8AC3E}">
        <p14:creationId xmlns:p14="http://schemas.microsoft.com/office/powerpoint/2010/main" val="1123960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58369"/>
            <a:ext cx="9144000" cy="640079"/>
          </a:xfrm>
        </p:spPr>
        <p:txBody>
          <a:bodyPr>
            <a:noAutofit/>
          </a:bodyPr>
          <a:lstStyle/>
          <a:p>
            <a:r>
              <a:rPr lang="en-US" sz="3200" dirty="0">
                <a:solidFill>
                  <a:srgbClr val="FF0000"/>
                </a:solidFill>
              </a:rPr>
              <a:t>Joinder – First Reading complete</a:t>
            </a:r>
          </a:p>
        </p:txBody>
      </p:sp>
      <p:sp>
        <p:nvSpPr>
          <p:cNvPr id="3" name="Subtitle 2"/>
          <p:cNvSpPr>
            <a:spLocks noGrp="1"/>
          </p:cNvSpPr>
          <p:nvPr>
            <p:ph type="subTitle" idx="1"/>
          </p:nvPr>
        </p:nvSpPr>
        <p:spPr>
          <a:xfrm>
            <a:off x="1524000" y="2194559"/>
            <a:ext cx="9144000" cy="3896751"/>
          </a:xfrm>
        </p:spPr>
        <p:txBody>
          <a:bodyPr>
            <a:normAutofit fontScale="55000" lnSpcReduction="20000"/>
          </a:bodyPr>
          <a:lstStyle/>
          <a:p>
            <a:pPr algn="l"/>
            <a:r>
              <a:rPr lang="en-US" sz="3300" dirty="0"/>
              <a:t>1.       That all those who participated in the underlying proceeding as a “party” receive notice from a claimant (in IRPs under Bylaw section 4.3(b)(iii)(A)(3)) of the full Notice of IRP and Request for IRP (including copies of all related, filed documents) contemporaneously with the claimant serving those documents on ICANN.</a:t>
            </a:r>
          </a:p>
          <a:p>
            <a:pPr algn="l"/>
            <a:endParaRPr lang="en-US" sz="3300" dirty="0"/>
          </a:p>
          <a:p>
            <a:pPr algn="l"/>
            <a:r>
              <a:rPr lang="en-US" sz="3300" dirty="0"/>
              <a:t>2.       That all such parties have a right to intervene in the IRP. How that right shall be exercised shall be up to the PROCEDURES OFFICER, who may allow such intervention through granting IRP-party status or by allowing such party(</a:t>
            </a:r>
            <a:r>
              <a:rPr lang="en-US" sz="3300" dirty="0" err="1"/>
              <a:t>ies</a:t>
            </a:r>
            <a:r>
              <a:rPr lang="en-US" sz="3300" dirty="0"/>
              <a:t>) to file amicus brief(s), as the PROCEDURES OFFICER determines in his/her discretion. No interim relief or settlement of the IRP can be made without allowing those given amicus status as a matter of right as described herein a chance to file an amicus brief on the requested relief or terms of settlement. </a:t>
            </a:r>
          </a:p>
          <a:p>
            <a:pPr algn="l"/>
            <a:endParaRPr lang="en-US" sz="3300" dirty="0"/>
          </a:p>
          <a:p>
            <a:pPr algn="l"/>
            <a:r>
              <a:rPr lang="en-US" sz="3300" dirty="0"/>
              <a:t>3.     In reviewing such applications, and without limitation to other obligations under the bylaws, the PROCEDURES OFFICER shall endeavor to adhere to the provisions of Bylaw section 4.3(s) to the extent possible while maintaining fundamental fairness. </a:t>
            </a:r>
          </a:p>
          <a:p>
            <a:pPr lvl="1"/>
            <a:r>
              <a:rPr lang="en-US" dirty="0"/>
              <a:t> </a:t>
            </a:r>
          </a:p>
          <a:p>
            <a:pPr algn="l"/>
            <a:endParaRPr lang="en-US" dirty="0"/>
          </a:p>
          <a:p>
            <a:pPr algn="l"/>
            <a:endParaRPr lang="en-US" dirty="0"/>
          </a:p>
          <a:p>
            <a:endParaRPr lang="en-US" dirty="0"/>
          </a:p>
        </p:txBody>
      </p:sp>
    </p:spTree>
    <p:extLst>
      <p:ext uri="{BB962C8B-B14F-4D97-AF65-F5344CB8AC3E}">
        <p14:creationId xmlns:p14="http://schemas.microsoft.com/office/powerpoint/2010/main" val="618449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7</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Joinder – First Reading complete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Joinder – First Reading</dc:title>
  <dc:creator>McAuley, David</dc:creator>
  <cp:lastModifiedBy>McAuley, David</cp:lastModifiedBy>
  <cp:revision>3</cp:revision>
  <dcterms:created xsi:type="dcterms:W3CDTF">2017-05-19T14:24:02Z</dcterms:created>
  <dcterms:modified xsi:type="dcterms:W3CDTF">2017-05-19T14:28:35Z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-433546742</vt:i4>
  </property>
  <property fmtid="{D5CDD505-2E9C-101B-9397-08002B2CF9AE}" pid="3" name="_NewReviewCycle">
    <vt:lpwstr/>
  </property>
  <property fmtid="{D5CDD505-2E9C-101B-9397-08002B2CF9AE}" pid="4" name="_EmailSubject">
    <vt:lpwstr>Status update</vt:lpwstr>
  </property>
  <property fmtid="{D5CDD505-2E9C-101B-9397-08002B2CF9AE}" pid="5" name="_AuthorEmail">
    <vt:lpwstr>dmcauley@Verisign.com</vt:lpwstr>
  </property>
  <property fmtid="{D5CDD505-2E9C-101B-9397-08002B2CF9AE}" pid="6" name="_AuthorEmailDisplayName">
    <vt:lpwstr>McAuley, David</vt:lpwstr>
  </property>
</Properties>
</file>