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1EFAB-6AFD-4FE6-858B-81391119F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F0580-FB93-48AD-B133-D642A0AE2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5AE3D-2B7C-4507-ABA6-6EC472F42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4F12-F6F5-4772-B6FF-1AA9D03A25DD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E324C0-5C49-4726-B2EB-421279C60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50041-8CCD-4BD1-96B3-A6325F08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8A7-EEC0-47D4-8811-36D2C2E9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4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E2D9D-0521-443D-9FF9-4B949C07A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DB6D4E-B3A4-4A56-B152-3CA0229A9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32F98-6B64-42B8-990D-C41E7AB27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4F12-F6F5-4772-B6FF-1AA9D03A25DD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7D984-5433-4AE0-8A45-AEAD202A8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9222E9-F38F-4268-8BF1-9BB49CC7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8A7-EEC0-47D4-8811-36D2C2E9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F584EE-E94C-4270-B45B-F8F0A60B56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48F07-5B0F-484B-A6D3-A07D36AE8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70EAF-6005-49C7-8E21-3DA57A63A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4F12-F6F5-4772-B6FF-1AA9D03A25DD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F8145-2D7B-40BA-95AC-61F9F2A5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405FD-5DD6-4BE8-812B-9107DAC1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8A7-EEC0-47D4-8811-36D2C2E9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2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2447D-B1E6-4E04-BCE0-EC8D1A016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7AD08-EEED-409B-AF44-DE1E77D7C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48D36-9CC1-4B37-989B-E95FC3F5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4F12-F6F5-4772-B6FF-1AA9D03A25DD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128A1-637C-44F6-AB96-0C7DB7481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71392-7991-45E5-A0E6-60A2D1AF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8A7-EEC0-47D4-8811-36D2C2E9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09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92471-0E06-408E-A090-F156C17C6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6360F-305E-463F-A11B-73FB7AA34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BB6DC-0E88-414E-BB14-4A24A78AD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4F12-F6F5-4772-B6FF-1AA9D03A25DD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31853-234F-44A9-A56C-5D877611D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A89F7-19E6-492D-B6F8-3D38CF521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8A7-EEC0-47D4-8811-36D2C2E9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7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05D03-CD1A-41D7-BD41-41802219B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E7302-BD00-4675-8EC5-F0E5A7F89B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E385AB-7B27-46E1-8281-986FB2600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E2457-7DB4-49FE-8DA8-64176578A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4F12-F6F5-4772-B6FF-1AA9D03A25DD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D3CFE-E2A7-44F3-9455-F63C594CC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F9D79-CB6B-4013-8B0F-475FFA4EB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8A7-EEC0-47D4-8811-36D2C2E9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0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41445-D6B0-4CF7-BAFD-24462A78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0493D-9127-4F06-95C6-3E3DFCEE4A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C3C5C-0B69-4DB0-9028-E8DF76E46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9EE52D-C08A-4FEA-93DC-9F14ADF31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77C87-F88E-4240-A369-FC46A9E566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AFFD5E-8BEC-4236-8945-A4F1B98DB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4F12-F6F5-4772-B6FF-1AA9D03A25DD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700B12-4508-474C-855A-95B24F4AB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C7459B-62F0-4D75-86C8-1A644467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8A7-EEC0-47D4-8811-36D2C2E9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3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D1866-4939-4434-A526-B09F72A7B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49C17-A81B-4AC6-A6F0-FA46A1C4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4F12-F6F5-4772-B6FF-1AA9D03A25DD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6394E6-CC62-45F9-B2B1-CC2B2E047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82D5EA-CE72-4BAF-B5CA-1AC1A20FA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8A7-EEC0-47D4-8811-36D2C2E9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4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AA378A-890E-4029-951B-87CB648B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4F12-F6F5-4772-B6FF-1AA9D03A25DD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526E46-BB2D-4FEC-904F-7C2A0A5EE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7C6F2-9175-4E1D-B994-1EAFFBE64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8A7-EEC0-47D4-8811-36D2C2E9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44AF-1FBE-44FC-862C-407AE10F1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63EB4-80E2-44C9-902F-BEC51F4C0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7278E7-1F0C-4FF4-A318-00B28B899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38B8A-319F-4929-A0C2-1B0CFA99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4F12-F6F5-4772-B6FF-1AA9D03A25DD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D8CE1D-274E-459F-B7E5-51732A6C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FD873-8AFF-4332-BA05-4564E4255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8A7-EEC0-47D4-8811-36D2C2E9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8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CB325-02F5-455B-BA2C-E04FD3767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CCA005-1E00-46FC-9EA7-D98B32474F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3855D1-5EB4-4A31-8E76-13ACD7715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8A3B6-A87C-44A9-BA89-36606CC3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4F12-F6F5-4772-B6FF-1AA9D03A25DD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3A211-FD97-4094-80BC-0F7F40333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4CB95-5DEB-4A89-A456-11A79D28A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7E8A7-EEC0-47D4-8811-36D2C2E9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2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86866-788D-42BB-8DE3-C75ADBDC9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CD727-ACD4-4459-AAFD-F91BC06244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0BCEF-50C3-4803-983B-EEBC39DADD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74F12-F6F5-4772-B6FF-1AA9D03A25DD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A9AD1-A8AC-41EF-92A4-4D44BB500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411AF-5209-4200-966A-B1913328E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7E8A7-EEC0-47D4-8811-36D2C2E92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6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.icann.org/lists/comments-irp-supp-procedures-28nov16/" TargetMode="External"/><Relationship Id="rId2" Type="http://schemas.openxmlformats.org/officeDocument/2006/relationships/hyperlink" Target="https://www.icann.org/en/system/files/files/draft-irp-supp-procedures-31oct16-en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C8C8B-68DE-4569-80E6-7873C66F3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95130"/>
            <a:ext cx="9144000" cy="1139687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ICANN’s Independent Review Process</a:t>
            </a:r>
            <a:br>
              <a:rPr lang="en-US" sz="4400" b="1" dirty="0"/>
            </a:br>
            <a:r>
              <a:rPr lang="en-US" sz="4400" b="1" dirty="0"/>
              <a:t>(IRP)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1EECDA-A7EB-4BB9-B691-3C816A593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23930"/>
            <a:ext cx="9144000" cy="263387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June 2017 Update/Overview</a:t>
            </a:r>
          </a:p>
          <a:p>
            <a:endParaRPr lang="en-US" dirty="0"/>
          </a:p>
          <a:p>
            <a:r>
              <a:rPr lang="en-US" dirty="0"/>
              <a:t>By</a:t>
            </a:r>
          </a:p>
          <a:p>
            <a:endParaRPr lang="en-US" dirty="0"/>
          </a:p>
          <a:p>
            <a:r>
              <a:rPr lang="en-US" dirty="0"/>
              <a:t>David McAuley</a:t>
            </a:r>
          </a:p>
          <a:p>
            <a:r>
              <a:rPr lang="en-US" dirty="0"/>
              <a:t>On behalf of IRP Implementation Oversight Team</a:t>
            </a:r>
          </a:p>
        </p:txBody>
      </p:sp>
    </p:spTree>
    <p:extLst>
      <p:ext uri="{BB962C8B-B14F-4D97-AF65-F5344CB8AC3E}">
        <p14:creationId xmlns:p14="http://schemas.microsoft.com/office/powerpoint/2010/main" val="1187683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2F80C-149C-44A9-8891-A212E5BE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(Main Pillars) (</a:t>
            </a:r>
            <a:r>
              <a:rPr lang="en-US" b="1" dirty="0" err="1"/>
              <a:t>con’t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A2EBB-1299-45F5-99B4-EB3CA6305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Standing Panel (Section 4.3(j))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lvl="2"/>
            <a:r>
              <a:rPr lang="en-US" dirty="0"/>
              <a:t>At least seven members (ICANN to provide DNS training);</a:t>
            </a:r>
          </a:p>
          <a:p>
            <a:pPr lvl="2"/>
            <a:endParaRPr lang="en-US" dirty="0">
              <a:effectLst/>
            </a:endParaRPr>
          </a:p>
          <a:p>
            <a:pPr lvl="2"/>
            <a:r>
              <a:rPr lang="en-US" dirty="0"/>
              <a:t>Secretariat/admin support to be provided (ICANN – SOs/ACs – IOT to coordinate selection);</a:t>
            </a:r>
          </a:p>
          <a:p>
            <a:pPr lvl="2"/>
            <a:endParaRPr lang="en-US" dirty="0">
              <a:effectLst/>
            </a:endParaRPr>
          </a:p>
          <a:p>
            <a:pPr lvl="2"/>
            <a:r>
              <a:rPr lang="en-US" dirty="0"/>
              <a:t>Expression of Interest doc for panelist application (ICANN);</a:t>
            </a:r>
          </a:p>
          <a:p>
            <a:pPr lvl="2"/>
            <a:endParaRPr lang="en-US" dirty="0">
              <a:effectLst/>
            </a:endParaRPr>
          </a:p>
          <a:p>
            <a:pPr lvl="2"/>
            <a:r>
              <a:rPr lang="en-US" dirty="0"/>
              <a:t>Seeking/vetting applications (ICANN – SOs/ACs);</a:t>
            </a:r>
          </a:p>
          <a:p>
            <a:pPr marL="914400" lvl="2" indent="0">
              <a:buNone/>
            </a:pPr>
            <a:endParaRPr lang="en-US" dirty="0">
              <a:effectLst/>
            </a:endParaRPr>
          </a:p>
          <a:p>
            <a:pPr lvl="2"/>
            <a:r>
              <a:rPr lang="en-US" dirty="0"/>
              <a:t> Panel nominations by SOs/ACs – confirmation by Board (not to be unreasonably withheld);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72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5D9FB-FEFB-4357-BCD7-2C6DC4305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(Main Pillars) (</a:t>
            </a:r>
            <a:r>
              <a:rPr lang="en-US" b="1" dirty="0" err="1"/>
              <a:t>con’t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CFAB4-4513-457C-B4D9-3CFDADE04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Standing Panel …</a:t>
            </a:r>
          </a:p>
          <a:p>
            <a:endParaRPr lang="en-US" dirty="0">
              <a:effectLst/>
            </a:endParaRPr>
          </a:p>
          <a:p>
            <a:pPr lvl="1"/>
            <a:r>
              <a:rPr lang="en-US" dirty="0"/>
              <a:t>Panelists serve five-year term (recall only for specific reasons like fraud/corruption – IOT to develop recall process);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Panelists must be independent of ICANN and SOs/ACs (Section 4.3(q));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Individual cases to be heard by three-member panel selected from standing panel (Section 4.3(k));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Appeals to full standing panel possible (Section 4.3(w));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Resolution within six months is target (Section 4.3(s));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Enforcement in court envisioned if needed (Section 4.3(x)). 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94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601AA-BED4-4A8D-ADD1-A42F5950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(Main Pillars) (</a:t>
            </a:r>
            <a:r>
              <a:rPr lang="en-US" b="1" dirty="0" err="1"/>
              <a:t>con’t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6463D-DE32-4979-AB4F-31F1AAF99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Rules of Procedure (Section 4.3(n)):</a:t>
            </a:r>
          </a:p>
          <a:p>
            <a:pPr marL="457200" lvl="1" indent="0">
              <a:buNone/>
            </a:pPr>
            <a:endParaRPr lang="en-US" dirty="0">
              <a:effectLst/>
            </a:endParaRPr>
          </a:p>
          <a:p>
            <a:pPr lvl="1"/>
            <a:r>
              <a:rPr lang="en-US" dirty="0"/>
              <a:t>First draft of </a:t>
            </a:r>
            <a:r>
              <a:rPr lang="en-US" dirty="0">
                <a:hlinkClick r:id="rId2"/>
              </a:rPr>
              <a:t>updated rules</a:t>
            </a:r>
            <a:r>
              <a:rPr lang="en-US" dirty="0"/>
              <a:t>;</a:t>
            </a:r>
          </a:p>
          <a:p>
            <a:pPr marL="457200" lvl="1" indent="0">
              <a:buNone/>
            </a:pPr>
            <a:endParaRPr lang="en-US" dirty="0">
              <a:effectLst/>
            </a:endParaRPr>
          </a:p>
          <a:p>
            <a:pPr lvl="1"/>
            <a:r>
              <a:rPr lang="en-US" dirty="0"/>
              <a:t>Review of </a:t>
            </a:r>
            <a:r>
              <a:rPr lang="en-US" dirty="0">
                <a:hlinkClick r:id="rId3"/>
              </a:rPr>
              <a:t>public comments </a:t>
            </a:r>
            <a:r>
              <a:rPr lang="en-US" dirty="0"/>
              <a:t>underway, making progress, including discussions on these rules, among others (</a:t>
            </a:r>
            <a:r>
              <a:rPr lang="en-US" dirty="0">
                <a:highlight>
                  <a:srgbClr val="FFFF00"/>
                </a:highlight>
              </a:rPr>
              <a:t>note</a:t>
            </a:r>
            <a:r>
              <a:rPr lang="en-US" dirty="0"/>
              <a:t> discussions not yet final):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r>
              <a:rPr lang="en-US" dirty="0">
                <a:effectLst/>
              </a:rPr>
              <a:t>Time within which a claim must be filed;</a:t>
            </a:r>
          </a:p>
          <a:p>
            <a:pPr lvl="2"/>
            <a:endParaRPr lang="en-US" dirty="0">
              <a:effectLst/>
            </a:endParaRPr>
          </a:p>
          <a:p>
            <a:pPr lvl="2"/>
            <a:r>
              <a:rPr lang="en-US" dirty="0"/>
              <a:t>Retroactivity of (1) standard, and (2) rules;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Joinder of interested parties; and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Challenges to consensus policies.</a:t>
            </a:r>
          </a:p>
          <a:p>
            <a:pPr lvl="2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114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9F639-9D66-48AE-A926-97D1E50FD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Miscellaneous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E5837-ED57-473C-A048-7C148F4CD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Note the Cooperative Engagement Process (CEP Process -Section 4.3(e)) – an informal attempt to resolve the dispute (non-mandatory but potential consequences for failure to engage).</a:t>
            </a:r>
          </a:p>
          <a:p>
            <a:endParaRPr lang="en-US" dirty="0"/>
          </a:p>
          <a:p>
            <a:r>
              <a:rPr lang="en-US" dirty="0"/>
              <a:t>Also – note conciliation efforts to narrow issues under review (Section 4.3(h)) (non-mandatory).</a:t>
            </a:r>
          </a:p>
          <a:p>
            <a:endParaRPr lang="en-US" dirty="0"/>
          </a:p>
          <a:p>
            <a:r>
              <a:rPr lang="en-US"/>
              <a:t>IRP IOT </a:t>
            </a:r>
            <a:r>
              <a:rPr lang="en-US" dirty="0"/>
              <a:t>status to </a:t>
            </a:r>
            <a:r>
              <a:rPr lang="en-US"/>
              <a:t>be addressed.  </a:t>
            </a:r>
            <a:endParaRPr lang="en-US" dirty="0"/>
          </a:p>
          <a:p>
            <a:endParaRPr lang="en-US" dirty="0"/>
          </a:p>
          <a:p>
            <a:r>
              <a:rPr lang="en-US" dirty="0"/>
              <a:t>Access consideration – Section 4.3(y):</a:t>
            </a:r>
          </a:p>
          <a:p>
            <a:endParaRPr lang="en-US" dirty="0"/>
          </a:p>
          <a:p>
            <a:pPr lvl="1"/>
            <a:r>
              <a:rPr lang="en-US" i="1" dirty="0"/>
              <a:t>ICANN shall seek to establish means by which community, non-profit Claimants and other Claimants that would otherwise be excluded from utilizing the IRP process may meaningfully participate in and have access to the IRP process.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64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AFBA-7777-4976-9BF0-61143EDD7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D02BC-D793-4FCE-A511-530A1FFBA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New IRP: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800" dirty="0"/>
              <a:t>Bylaw Section 4.3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Came into effect Oct 1</a:t>
            </a:r>
            <a:r>
              <a:rPr lang="en-US" sz="2800" baseline="30000" dirty="0"/>
              <a:t>st</a:t>
            </a:r>
            <a:r>
              <a:rPr lang="en-US" sz="2800" dirty="0"/>
              <a:t>, 2016: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sz="3200" dirty="0"/>
              <a:t>Agenda:</a:t>
            </a:r>
          </a:p>
          <a:p>
            <a:pPr marL="914400" lvl="2" indent="0">
              <a:buNone/>
            </a:pPr>
            <a:endParaRPr lang="en-US" sz="2400" dirty="0"/>
          </a:p>
          <a:p>
            <a:pPr lvl="2"/>
            <a:r>
              <a:rPr lang="en-US" sz="2400" dirty="0"/>
              <a:t>Purpose</a:t>
            </a:r>
          </a:p>
          <a:p>
            <a:pPr lvl="2"/>
            <a:r>
              <a:rPr lang="en-US" sz="2400" dirty="0"/>
              <a:t>Main Pillars</a:t>
            </a:r>
          </a:p>
          <a:p>
            <a:pPr lvl="2"/>
            <a:r>
              <a:rPr lang="en-US" sz="2400" dirty="0"/>
              <a:t>Miscellaneous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9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BCE52-E9EA-428A-9D2A-08DB39DF3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(Purpose)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2090F-B1D6-46E1-94D2-42BA4F9AA8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Purpose of IRP (Section 4.3(a)):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Ensure: (a) against exceeding mission; (b) compliance with Articles/Bylaws;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Empower community/claimants to enforce compliance with Articles/Bylaws;</a:t>
            </a:r>
            <a:endParaRPr lang="en-US" dirty="0">
              <a:effectLst/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Ensure ICANN accountability;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Address claims ICANN failed to enforce IANA Naming Functions contract;</a:t>
            </a:r>
            <a:endParaRPr lang="en-US" dirty="0">
              <a:effectLst/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Provide vehicle for direct IANA customers to seek resolution of PTI service complaints that are not resolved through mediation;</a:t>
            </a:r>
            <a:endParaRPr lang="en-US" dirty="0">
              <a:effectLst/>
            </a:endParaRPr>
          </a:p>
          <a:p>
            <a:pPr lvl="1"/>
            <a:endParaRPr lang="en-US" dirty="0"/>
          </a:p>
          <a:p>
            <a:pPr lvl="1"/>
            <a:r>
              <a:rPr lang="en-US" dirty="0"/>
              <a:t>Reduce disputes by creating precedent in connection with policy development and implementation; …</a:t>
            </a:r>
            <a:endParaRPr lang="en-US" dirty="0">
              <a:effectLst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8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A5E96-B567-450A-9918-E16874ACE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(Purpose) (</a:t>
            </a:r>
            <a:r>
              <a:rPr lang="en-US" b="1" dirty="0" err="1"/>
              <a:t>con’t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B1808-FBBD-4281-A5FF-7E1E728DA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Purpose of IRP (Section 4.3(a)):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Accessible, transparent, efficient, consistent, and just resolution of disputes;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Lead to binding, final resolutions consistent with international arbitration norms that are enforceable in proper courts;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Provide a vehicle for resolving disputes as an alternative to civil litigation. </a:t>
            </a:r>
            <a:endParaRPr lang="en-US" dirty="0">
              <a:effectLst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12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F0432-03DB-4525-A36D-D938AA84C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(Main Pillars)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93544-1129-44CB-B97B-9CEC2CD86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main pillars of new IRP: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New Standard of Review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Standing Panel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Updated ‘Supplementary’ Rules of Procedure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6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2714-8232-429E-8082-C4F260DB8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(Main Pillars) (</a:t>
            </a:r>
            <a:r>
              <a:rPr lang="en-US" b="1" dirty="0" err="1"/>
              <a:t>con’t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70A2B-8005-449F-9CCD-0BD7D8348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standard of review (Scope) of IRP (Section 4.3(b))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To address claims that ICANN (Board, individual directors, officers or staff) acted/failed-to-act in manner that violated Articles/Bylaws, including:</a:t>
            </a:r>
          </a:p>
          <a:p>
            <a:pPr marL="457200" lvl="1" indent="0">
              <a:buNone/>
            </a:pPr>
            <a:endParaRPr lang="en-US" dirty="0">
              <a:effectLst/>
            </a:endParaRPr>
          </a:p>
          <a:p>
            <a:pPr lvl="2"/>
            <a:r>
              <a:rPr lang="en-US" dirty="0"/>
              <a:t>Exceeded scope of mission;</a:t>
            </a:r>
          </a:p>
          <a:p>
            <a:pPr lvl="2"/>
            <a:endParaRPr lang="en-US" dirty="0">
              <a:effectLst/>
            </a:endParaRPr>
          </a:p>
          <a:p>
            <a:pPr lvl="2"/>
            <a:r>
              <a:rPr lang="en-US" dirty="0"/>
              <a:t>Resulted from response to advice or input from any AC or SO that are claimed to be inconsistent with Articles or Bylaws;</a:t>
            </a:r>
            <a:endParaRPr lang="en-US" dirty="0">
              <a:effectLst/>
            </a:endParaRPr>
          </a:p>
          <a:p>
            <a:pPr lvl="2"/>
            <a:endParaRPr lang="en-US" dirty="0"/>
          </a:p>
          <a:p>
            <a:pPr lvl="2"/>
            <a:r>
              <a:rPr lang="en-US" dirty="0"/>
              <a:t>Resulted from decisions of process-specific expert panels that are claimed to be inconsistent with Articles or Bylaws;</a:t>
            </a:r>
            <a:endParaRPr lang="en-US" dirty="0">
              <a:effectLst/>
            </a:endParaRPr>
          </a:p>
          <a:p>
            <a:pPr lvl="2"/>
            <a:endParaRPr lang="en-US" dirty="0">
              <a:effectLst/>
            </a:endParaRP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76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7A4C2-36A3-4D24-A146-8C9499C10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(Main Pillars) (</a:t>
            </a:r>
            <a:r>
              <a:rPr lang="en-US" b="1" dirty="0" err="1"/>
              <a:t>con’t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D7054-F958-4353-BAF0-29EA4FBED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New standard of review ..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To address claims that ICANN … violated Articles/Bylaws, by (among other things):</a:t>
            </a:r>
            <a:endParaRPr lang="en-US" dirty="0">
              <a:effectLst/>
            </a:endParaRPr>
          </a:p>
          <a:p>
            <a:pPr lvl="2"/>
            <a:endParaRPr lang="en-US" dirty="0"/>
          </a:p>
          <a:p>
            <a:pPr lvl="2"/>
            <a:r>
              <a:rPr lang="en-US" dirty="0"/>
              <a:t>Resulted from a response to a DIDP request that is claimed to be inconsistent with Articles or Bylaws;</a:t>
            </a:r>
          </a:p>
          <a:p>
            <a:pPr lvl="2"/>
            <a:endParaRPr lang="en-US" dirty="0">
              <a:effectLst/>
            </a:endParaRPr>
          </a:p>
          <a:p>
            <a:pPr lvl="2"/>
            <a:r>
              <a:rPr lang="en-US" dirty="0"/>
              <a:t>Arose from claims involving rights of the EC as set forth in Articles or Bylaws;</a:t>
            </a:r>
            <a:endParaRPr lang="en-US" dirty="0">
              <a:effectLst/>
            </a:endParaRPr>
          </a:p>
          <a:p>
            <a:pPr lvl="2"/>
            <a:endParaRPr lang="en-US" dirty="0"/>
          </a:p>
          <a:p>
            <a:pPr lvl="2"/>
            <a:r>
              <a:rPr lang="en-US" dirty="0"/>
              <a:t>Claims of non-enforcement of ICANN’s contractual rights with respect to the IANA Naming Function Contract; and</a:t>
            </a:r>
            <a:endParaRPr lang="en-US" dirty="0">
              <a:effectLst/>
            </a:endParaRPr>
          </a:p>
          <a:p>
            <a:pPr lvl="2"/>
            <a:endParaRPr lang="en-US" dirty="0"/>
          </a:p>
          <a:p>
            <a:pPr lvl="2"/>
            <a:r>
              <a:rPr lang="en-US" dirty="0"/>
              <a:t>Claims regarding PTI service complaints by direct customers of the IANA naming functions that are not resolved through mediation.</a:t>
            </a:r>
            <a:endParaRPr lang="en-US" dirty="0">
              <a:effectLst/>
            </a:endParaRP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9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4243D-353F-4858-99A0-2A67CDDC7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(Main Pillars) (</a:t>
            </a:r>
            <a:r>
              <a:rPr lang="en-US" b="1" dirty="0" err="1"/>
              <a:t>con’t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8C902-6D54-4864-9DD0-CF53412D0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Excluded</a:t>
            </a:r>
            <a:r>
              <a:rPr lang="en-US" dirty="0"/>
              <a:t> from Scope of IRP:</a:t>
            </a:r>
          </a:p>
          <a:p>
            <a:pPr marL="0" indent="0">
              <a:buNone/>
            </a:pPr>
            <a:endParaRPr lang="en-US" dirty="0">
              <a:effectLst/>
            </a:endParaRPr>
          </a:p>
          <a:p>
            <a:pPr lvl="1"/>
            <a:r>
              <a:rPr lang="en-US" dirty="0"/>
              <a:t>EC challenges to the result(s) of a PDP, unless the SO(s) that approved the PDP supports the EC challenge;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Claims relating to ccTLD delegations and re-delegations;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Claims relating to Internet numbering resources, and</a:t>
            </a:r>
          </a:p>
          <a:p>
            <a:pPr lvl="1"/>
            <a:endParaRPr lang="en-US" dirty="0">
              <a:effectLst/>
            </a:endParaRPr>
          </a:p>
          <a:p>
            <a:pPr lvl="1"/>
            <a:r>
              <a:rPr lang="en-US" dirty="0"/>
              <a:t>Claims relating to protocol parameters.</a:t>
            </a:r>
            <a:endParaRPr lang="en-US" dirty="0">
              <a:effectLst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16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00B3C-44C3-4A1C-9660-F7E1EA4AE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IRP (Main Pillars) (</a:t>
            </a:r>
            <a:r>
              <a:rPr lang="en-US" b="1" dirty="0" err="1"/>
              <a:t>con’t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D3C66-7BC3-4FE0-9127-470DF6C66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effectLst/>
            </a:endParaRP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ighlight>
                  <a:srgbClr val="FFFF00"/>
                </a:highlight>
              </a:rPr>
              <a:t>Nature of Review </a:t>
            </a:r>
            <a:r>
              <a:rPr lang="en-US" dirty="0"/>
              <a:t>– “objective, de novo” (Section 4.3(</a:t>
            </a:r>
            <a:r>
              <a:rPr lang="en-US" dirty="0" err="1"/>
              <a:t>i</a:t>
            </a:r>
            <a:r>
              <a:rPr lang="en-US" dirty="0"/>
              <a:t>))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73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713</Words>
  <Application>Microsoft Office PowerPoint</Application>
  <PresentationFormat>Widescreen</PresentationFormat>
  <Paragraphs>138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ICANN’s Independent Review Process (IRP) </vt:lpstr>
      <vt:lpstr>IRP</vt:lpstr>
      <vt:lpstr>IRP (Purpose)</vt:lpstr>
      <vt:lpstr>IRP (Purpose) (con’t)</vt:lpstr>
      <vt:lpstr>IRP (Main Pillars)</vt:lpstr>
      <vt:lpstr>IRP (Main Pillars) (con’t)</vt:lpstr>
      <vt:lpstr>IRP (Main Pillars) (con’t)</vt:lpstr>
      <vt:lpstr>IRP (Main Pillars) (con’t)</vt:lpstr>
      <vt:lpstr>IRP (Main Pillars) (con’t)</vt:lpstr>
      <vt:lpstr>IRP (Main Pillars) (con’t)</vt:lpstr>
      <vt:lpstr>IRP (Main Pillars) (con’t)</vt:lpstr>
      <vt:lpstr>IRP (Main Pillars) (con’t)</vt:lpstr>
      <vt:lpstr>Miscellaneous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ICANN’s Independent Review Process </dc:title>
  <dc:creator>McAuley, David</dc:creator>
  <cp:lastModifiedBy>McAuley, David</cp:lastModifiedBy>
  <cp:revision>63</cp:revision>
  <dcterms:created xsi:type="dcterms:W3CDTF">2017-06-16T15:53:10Z</dcterms:created>
  <dcterms:modified xsi:type="dcterms:W3CDTF">2017-06-16T18:58:11Z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1173123492</vt:i4>
  </property>
  <property fmtid="{D5CDD505-2E9C-101B-9397-08002B2CF9AE}" pid="3" name="_NewReviewCycle">
    <vt:lpwstr/>
  </property>
  <property fmtid="{D5CDD505-2E9C-101B-9397-08002B2CF9AE}" pid="4" name="_EmailSubject">
    <vt:lpwstr>IOT slides for presentations in coming weeks</vt:lpwstr>
  </property>
  <property fmtid="{D5CDD505-2E9C-101B-9397-08002B2CF9AE}" pid="5" name="_AuthorEmail">
    <vt:lpwstr>dmcauley@Verisign.com</vt:lpwstr>
  </property>
  <property fmtid="{D5CDD505-2E9C-101B-9397-08002B2CF9AE}" pid="6" name="_AuthorEmailDisplayName">
    <vt:lpwstr>McAuley, David</vt:lpwstr>
  </property>
</Properties>
</file>