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6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4C207-7607-4105-9A20-278C426A7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74795-D83D-4282-98B8-F1B4423A0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FD404-C89A-4BFC-9563-AEDE6BB2C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D8FB5-363F-4E48-843B-D7BC89E6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B11E8-C45F-49AE-AB5F-5E900D1F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7FE6-AB35-4B7F-AE57-4E698009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3E50B-E292-4508-B9EA-6A4BD0159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9125F-AD95-4151-B7B4-7F0FEA8F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883DA-F80F-4141-A904-3B1E86C76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DE8AB-07B0-46EA-9CA8-2960A2FF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9C50D-E187-4177-B796-2A2967012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6C628-E7EA-45DA-8E80-D77C26A7D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4074B-191F-4EDB-B8FA-4EF0CC31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CDD99-F742-4D2A-BB6F-1C0E815B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7223A-2046-434F-893F-DD047112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6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171C2-C318-4FDE-9DDC-2E77EE83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7BC23-2BF5-47BF-BE16-7F9EE33FF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FD563-00EB-4B0C-A759-788836D1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347C8-0C44-450E-924B-849F60488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3004E-3A6B-47F9-8FDC-D90FEF2A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C3AA-A259-4440-9432-307A73009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43508-FD7A-4B1B-9084-4BC5AB97E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906F-C15C-46ED-8C54-FCBC0C287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6D796-AB0E-4DBC-B155-49F9459F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88337-3E7B-49F9-B3FB-8E9A4C360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5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302C0-49BD-4088-B5B6-B68D0E91A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A249A-93DA-48D6-9D5B-362F825E1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A098D-D0DB-4F58-9667-E80F19C44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E5D7A-9403-4DEE-B374-A670BE1D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6BCFB-2913-4602-A046-7BB93DF6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B6EEE-089B-4B7F-BBD5-82CAD620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9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E919-785C-435F-9D1A-08A4FF3B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1DBD5-39DD-4877-AC88-D37FE00DF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50EAA-2EDF-4CEA-93E9-C438D9DC2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1C271D-A0DE-487B-B598-8E0CBB2AE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FE86A-2C80-4B95-BBE1-74741A4B3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AC4B7-EF23-41F3-8166-CC5B9CEA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67B8E9-29FD-484A-9E6F-01298B01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0DB2C-D6D0-47AC-98B6-25A996C28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0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694F6-066E-4D38-A877-B6A302E6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20968-B6F9-407F-B0E6-941E99BC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F2D5F-4164-4848-9F65-C8DA8760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778FD-DA72-455D-8DB0-5355C1D53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CA77F-5473-4DB6-BD2F-C750BB796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81D2C5-0670-4060-84E3-D8048C18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B0633-9F2C-464A-91D8-AB601067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6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703ED-2995-4514-BAA3-D58455FA8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CB6C-619C-455C-8515-CF9E9AE55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861B1-6424-4115-B11C-8EBDCDD20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3C404-36DE-4F4F-A8A4-5450A0C1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030B6-8078-4145-9C7E-4FDCF5DAE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B62DA-4C0D-4EE6-B759-405B0C50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5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EC64-EBFE-463A-B624-1D1C1FA3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BB93F-963C-4A33-AB38-ED82B3D31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DF81E-978A-43E6-BBB3-7052DFA6C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6FA83-23FD-4CA1-84DD-C99B11BD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D2E25-33CA-45CB-AFE9-7E170D6A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2B5AA-DD17-48FC-B3D2-3DDFB493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1C3E-B0BF-481D-A7C8-B7498C7C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2CB65-7F91-4443-B7CE-BFDDB9E57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BA658-31DD-4ACA-9ED9-3931BB666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8D3CB-98C3-4B89-A804-2FFB0E013F7F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4C3D9-8562-491D-85DA-6108F4660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E11F6-9F06-4CD9-B80A-0BC01B367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39376-9478-4715-9A10-578B04ECE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3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icann.org/lists/comments-irp-supp-procedures-28nov16/" TargetMode="External"/><Relationship Id="rId2" Type="http://schemas.openxmlformats.org/officeDocument/2006/relationships/hyperlink" Target="https://www.icann.org/en/system/files/files/draft-irp-supp-procedures-31oct16-e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8C8B-68DE-4569-80E6-7873C66F3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5130"/>
            <a:ext cx="9144000" cy="1139687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ICANN’s Independent Review Process</a:t>
            </a:r>
            <a:br>
              <a:rPr lang="en-US" sz="4400" b="1" dirty="0"/>
            </a:br>
            <a:r>
              <a:rPr lang="en-US" sz="4400" b="1" dirty="0"/>
              <a:t>(IRP)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EECDA-A7EB-4BB9-B691-3C816A593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23930"/>
            <a:ext cx="9144000" cy="26338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October 2017 Update/Overview</a:t>
            </a:r>
          </a:p>
          <a:p>
            <a:endParaRPr lang="en-US" dirty="0"/>
          </a:p>
          <a:p>
            <a:r>
              <a:rPr lang="en-US" dirty="0"/>
              <a:t>By</a:t>
            </a:r>
          </a:p>
          <a:p>
            <a:endParaRPr lang="en-US" dirty="0"/>
          </a:p>
          <a:p>
            <a:r>
              <a:rPr lang="en-US" dirty="0"/>
              <a:t>David McAuley</a:t>
            </a:r>
          </a:p>
          <a:p>
            <a:r>
              <a:rPr lang="en-US" dirty="0"/>
              <a:t>On behalf of IRP Implementation Oversight Team</a:t>
            </a:r>
          </a:p>
        </p:txBody>
      </p:sp>
    </p:spTree>
    <p:extLst>
      <p:ext uri="{BB962C8B-B14F-4D97-AF65-F5344CB8AC3E}">
        <p14:creationId xmlns:p14="http://schemas.microsoft.com/office/powerpoint/2010/main" val="1187683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8592-1359-4ED3-8216-A14108D0D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IRP IOT:  Post – Rules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A07DD-5036-4A5B-84D5-639445F5A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Recommendations regarding training for Standing Panel;</a:t>
            </a:r>
          </a:p>
          <a:p>
            <a:endParaRPr lang="en-US" dirty="0"/>
          </a:p>
          <a:p>
            <a:r>
              <a:rPr lang="en-US" dirty="0"/>
              <a:t>Review the Cooperative Engagement Process (CEP) (Bylaw sections 27.1(b)(ix) and 4.3(e));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Standards/rules regarding IRP appeals to full panel;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for recalling members of Standing Panel;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Procedure when ICANN fails to reply to claim;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Recommendations regarding periodic review of IRP.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9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AFBA-7777-4976-9BF0-61143EDD7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D02BC-D793-4FCE-A511-530A1FFBA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IRP: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dirty="0"/>
              <a:t>Created as part of CCWG Accountability Work Stream One; then 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Adopted as a separate entity by ICANN Board on Oct. 1, 2016</a:t>
            </a:r>
          </a:p>
          <a:p>
            <a:pPr lvl="1"/>
            <a:endParaRPr lang="en-US" sz="2800" dirty="0"/>
          </a:p>
          <a:p>
            <a:pPr lvl="2"/>
            <a:r>
              <a:rPr lang="en-US" sz="2400" dirty="0"/>
              <a:t>See Bylaw Section 4.3(n)(</a:t>
            </a:r>
            <a:r>
              <a:rPr lang="en-US" sz="2400" dirty="0" err="1"/>
              <a:t>i</a:t>
            </a:r>
            <a:r>
              <a:rPr lang="en-US" sz="2400" dirty="0"/>
              <a:t>) 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9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BCE52-E9EA-428A-9D2A-08DB39DF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-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090F-B1D6-46E1-94D2-42BA4F9AA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Purpose of IRP (Section 4.3(a)) (in part):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Ensure: (a) against exceeding mission; (b) compliance with Articles/Bylaws;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Empower community/claimants to enforce compliance with Articles/Bylaws;</a:t>
            </a:r>
            <a:endParaRPr lang="en-US" dirty="0">
              <a:effectLst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Address claims ICANN failed to enforce IANA Naming Functions contract;</a:t>
            </a:r>
            <a:endParaRPr lang="en-US" dirty="0">
              <a:effectLst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Provide vehicle for direct IANA customers to seek resolution of PTI service complaints that are not resolved through mediation;</a:t>
            </a:r>
            <a:endParaRPr lang="en-US" dirty="0">
              <a:effectLst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Reduce disputes by creating precedent in connection with policy development and implementation;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Lead to binding, enforceable, final resolutions of such disputes. </a:t>
            </a: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8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2714-8232-429E-8082-C4F260DB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 - Standard of Review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70A2B-8005-449F-9CCD-0BD7D8348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IRP standard of review (Section 4.3(b))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Address claims that ICANN (Board, individual directors, officers or staff) acted/failed-to-act in manner that violated Articles/Bylaws, including:</a:t>
            </a:r>
          </a:p>
          <a:p>
            <a:pPr marL="457200" lvl="1" indent="0">
              <a:buNone/>
            </a:pPr>
            <a:endParaRPr lang="en-US" dirty="0">
              <a:effectLst/>
            </a:endParaRPr>
          </a:p>
          <a:p>
            <a:pPr lvl="2"/>
            <a:r>
              <a:rPr lang="en-US" dirty="0"/>
              <a:t>Exceeded scope of mission;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Resulted from response to advice or input from any AC or SO that are claimed to be inconsistent with Articles or Bylaws;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Resulted from decisions of process-specific expert panels that are claimed to be inconsistent with Articles or Bylaws; …</a:t>
            </a:r>
            <a:endParaRPr lang="en-US" dirty="0">
              <a:effectLst/>
            </a:endParaRPr>
          </a:p>
          <a:p>
            <a:pPr marL="914400" lvl="2" indent="0">
              <a:buNone/>
            </a:pPr>
            <a:endParaRPr lang="en-US" dirty="0">
              <a:effectLst/>
            </a:endParaRP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76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A4C2-36A3-4D24-A146-8C9499C1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- Standard of Review </a:t>
            </a:r>
            <a:r>
              <a:rPr lang="en-US" sz="3600" b="1" dirty="0"/>
              <a:t>(</a:t>
            </a:r>
            <a:r>
              <a:rPr lang="en-US" sz="3600" b="1" dirty="0" err="1"/>
              <a:t>con’t</a:t>
            </a:r>
            <a:r>
              <a:rPr lang="en-US" sz="3600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D7054-F958-4353-BAF0-29EA4FBED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IRP standard of review ..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Address claims that ICANN … violated Articles/Bylaws, by (among other things):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Resulted from a response to a DIDP request that is claimed to be inconsistent with Articles or Bylaws;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Arose from claims involving rights of the EC as set forth in Articles or Bylaws;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Claims of non-enforcement of ICANN’s contractual rights with respect to the IANA Naming Function Contract; and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Claims regarding PTI service complaints by direct customers of the IANA naming functions that are not resolved through mediation.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9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243D-353F-4858-99A0-2A67CDDC7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Review - Exclusions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8C902-6D54-4864-9DD0-CF53412D0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Excluded from Scope of IRP: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lvl="1"/>
            <a:r>
              <a:rPr lang="en-US" dirty="0"/>
              <a:t>EC challenges to the result(s) of a PDP, unless the SO(s) that approved the PDP supports the EC challenge;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Claims relating to ccTLD delegations and re-delegations;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Claims relating to Internet numbering resources, and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Claims relating to protocol parameters.</a:t>
            </a:r>
            <a:endParaRPr lang="en-US" dirty="0"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16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F80C-149C-44A9-8891-A212E5B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– Standing Panel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A2EBB-1299-45F5-99B4-EB3CA6305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Standing Panel (Section 4.3(j))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lvl="2"/>
            <a:r>
              <a:rPr lang="en-US" dirty="0"/>
              <a:t>At least seven members (ICANN to provide DNS training);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Secretariat/admin support to be provided (ICANN – SOs/ACs – IOT to coordinate selection);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Expression of Interest doc for panelist application (ICANN);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Seeking/vetting applications (ICANN – SOs/ACs);</a:t>
            </a:r>
          </a:p>
          <a:p>
            <a:pPr marL="914400" lvl="2" indent="0">
              <a:buNone/>
            </a:pPr>
            <a:endParaRPr lang="en-US" dirty="0">
              <a:effectLst/>
            </a:endParaRPr>
          </a:p>
          <a:p>
            <a:pPr lvl="2"/>
            <a:r>
              <a:rPr lang="en-US" dirty="0"/>
              <a:t>Panel nominations by SOs/ACs – confirmation by Board (not to be unreasonably withheld);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2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D9FB-FEFB-4357-BCD7-2C6DC430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– Standing Panel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CFAB4-4513-457C-B4D9-3CFDADE04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Standing Panel …</a:t>
            </a:r>
          </a:p>
          <a:p>
            <a:endParaRPr lang="en-US" dirty="0">
              <a:effectLst/>
            </a:endParaRPr>
          </a:p>
          <a:p>
            <a:pPr lvl="1"/>
            <a:r>
              <a:rPr lang="en-US" dirty="0"/>
              <a:t>Panelists serve five-year term (recall only for specific reasons like fraud/corruption – IOT to develop recall process);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Panelists must be independent of ICANN and SOs/ACs (Section 4.3(q));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Individual cases to be heard by three-member panel selected from standing panel (Section 4.3(k));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Appeals to full standing panel possible (Section 4.3(w));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Resolution within six months is target (Section 4.3(s));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Enforcement in court envisioned if needed (Section 4.3(x)).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9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01AA-BED4-4A8D-ADD1-A42F5950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– Rules of Procedure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6463D-DE32-4979-AB4F-31F1AAF99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Rules of Procedure (Section 4.3(n)):</a:t>
            </a:r>
          </a:p>
          <a:p>
            <a:pPr marL="457200" lvl="1" indent="0">
              <a:buNone/>
            </a:pPr>
            <a:endParaRPr lang="en-US" dirty="0">
              <a:effectLst/>
            </a:endParaRPr>
          </a:p>
          <a:p>
            <a:pPr lvl="1"/>
            <a:r>
              <a:rPr lang="en-US" dirty="0"/>
              <a:t>First draft of </a:t>
            </a:r>
            <a:r>
              <a:rPr lang="en-US" dirty="0">
                <a:hlinkClick r:id="rId2"/>
              </a:rPr>
              <a:t>updated rules</a:t>
            </a:r>
            <a:r>
              <a:rPr lang="en-US" dirty="0"/>
              <a:t>  (these rules supplement ICDR Arbitration Rules); </a:t>
            </a:r>
          </a:p>
          <a:p>
            <a:pPr marL="457200" lvl="1" indent="0">
              <a:buNone/>
            </a:pPr>
            <a:endParaRPr lang="en-US" dirty="0">
              <a:effectLst/>
            </a:endParaRPr>
          </a:p>
          <a:p>
            <a:pPr lvl="1"/>
            <a:r>
              <a:rPr lang="en-US" dirty="0"/>
              <a:t>Review of </a:t>
            </a:r>
            <a:r>
              <a:rPr lang="en-US" dirty="0">
                <a:hlinkClick r:id="rId3"/>
              </a:rPr>
              <a:t>public comments </a:t>
            </a:r>
            <a:r>
              <a:rPr lang="en-US" dirty="0"/>
              <a:t>underway, making progress, including discussions on these rules, among others: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r>
              <a:rPr lang="en-US" dirty="0">
                <a:effectLst/>
              </a:rPr>
              <a:t>Time within which a claim must be filed (need to add CEP consideration);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Retroactivity of (1) IRP-standard, and (2) IRP-rules;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Joinder of interested parties; and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Translation – interpretations.</a:t>
            </a:r>
          </a:p>
          <a:p>
            <a:pPr lvl="2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1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613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ICANN’s Independent Review Process (IRP) </vt:lpstr>
      <vt:lpstr>IRP</vt:lpstr>
      <vt:lpstr>IRP - Purpose</vt:lpstr>
      <vt:lpstr>IRP  - Standard of Review</vt:lpstr>
      <vt:lpstr>IRP - Standard of Review (con’t)</vt:lpstr>
      <vt:lpstr>IRP Review - Exclusions</vt:lpstr>
      <vt:lpstr>IRP – Standing Panel</vt:lpstr>
      <vt:lpstr>IRP – Standing Panel</vt:lpstr>
      <vt:lpstr>IRP – Rules of Procedure</vt:lpstr>
      <vt:lpstr>IRP IOT:  Post – Rules 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ICANN’s Independent Review Process (IRP) </dc:title>
  <dc:creator>McAuley, David</dc:creator>
  <cp:lastModifiedBy>McAuley, David</cp:lastModifiedBy>
  <cp:revision>39</cp:revision>
  <dcterms:created xsi:type="dcterms:W3CDTF">2017-10-24T12:32:30Z</dcterms:created>
  <dcterms:modified xsi:type="dcterms:W3CDTF">2017-10-24T16:58:57Z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-1364902589</vt:i4>
  </property>
  <property fmtid="{D5CDD505-2E9C-101B-9397-08002B2CF9AE}" pid="3" name="_NewReviewCycle">
    <vt:lpwstr/>
  </property>
  <property fmtid="{D5CDD505-2E9C-101B-9397-08002B2CF9AE}" pid="4" name="_EmailSubject">
    <vt:lpwstr>IRP IOT Update at Oct. 27 CCWG Accountability Plenary </vt:lpwstr>
  </property>
  <property fmtid="{D5CDD505-2E9C-101B-9397-08002B2CF9AE}" pid="5" name="_AuthorEmail">
    <vt:lpwstr>dmcauley@Verisign.com</vt:lpwstr>
  </property>
  <property fmtid="{D5CDD505-2E9C-101B-9397-08002B2CF9AE}" pid="6" name="_AuthorEmailDisplayName">
    <vt:lpwstr>McAuley, David</vt:lpwstr>
  </property>
  <property fmtid="{D5CDD505-2E9C-101B-9397-08002B2CF9AE}" pid="7" name="_PreviousAdHocReviewCycleID">
    <vt:i4>-1364902589</vt:i4>
  </property>
</Properties>
</file>