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43"/>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7851E7-E836-6E45-96E9-F908E0DE6CB4}"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12084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7851E7-E836-6E45-96E9-F908E0DE6CB4}"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81326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7851E7-E836-6E45-96E9-F908E0DE6CB4}"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05854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7851E7-E836-6E45-96E9-F908E0DE6CB4}"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32783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7851E7-E836-6E45-96E9-F908E0DE6CB4}"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61569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7851E7-E836-6E45-96E9-F908E0DE6CB4}"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318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7851E7-E836-6E45-96E9-F908E0DE6CB4}" type="datetimeFigureOut">
              <a:rPr lang="en-GB" smtClean="0"/>
              <a:t>25/05/2017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93230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7851E7-E836-6E45-96E9-F908E0DE6CB4}" type="datetimeFigureOut">
              <a:rPr lang="en-GB" smtClean="0"/>
              <a:t>25/05/2017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13931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851E7-E836-6E45-96E9-F908E0DE6CB4}" type="datetimeFigureOut">
              <a:rPr lang="en-GB" smtClean="0"/>
              <a:t>25/05/2017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43371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851E7-E836-6E45-96E9-F908E0DE6CB4}"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164933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7851E7-E836-6E45-96E9-F908E0DE6CB4}"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62E9CD-EB8C-B142-BB9D-269643C6D0CC}" type="slidenum">
              <a:rPr lang="en-GB" smtClean="0"/>
              <a:t>‹#›</a:t>
            </a:fld>
            <a:endParaRPr lang="en-GB"/>
          </a:p>
        </p:txBody>
      </p:sp>
    </p:spTree>
    <p:extLst>
      <p:ext uri="{BB962C8B-B14F-4D97-AF65-F5344CB8AC3E}">
        <p14:creationId xmlns:p14="http://schemas.microsoft.com/office/powerpoint/2010/main" val="6354208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851E7-E836-6E45-96E9-F908E0DE6CB4}" type="datetimeFigureOut">
              <a:rPr lang="en-GB" smtClean="0"/>
              <a:t>25/05/2017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2E9CD-EB8C-B142-BB9D-269643C6D0CC}" type="slidenum">
              <a:rPr lang="en-GB" smtClean="0"/>
              <a:t>‹#›</a:t>
            </a:fld>
            <a:endParaRPr lang="en-GB"/>
          </a:p>
        </p:txBody>
      </p:sp>
    </p:spTree>
    <p:extLst>
      <p:ext uri="{BB962C8B-B14F-4D97-AF65-F5344CB8AC3E}">
        <p14:creationId xmlns:p14="http://schemas.microsoft.com/office/powerpoint/2010/main" val="173318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Meeting of </a:t>
            </a:r>
            <a:r>
              <a:rPr lang="en-US" dirty="0" smtClean="0"/>
              <a:t>25</a:t>
            </a:r>
            <a:r>
              <a:rPr lang="en-US" baseline="30000" dirty="0" smtClean="0"/>
              <a:t>th</a:t>
            </a:r>
            <a:r>
              <a:rPr lang="en-US" dirty="0" smtClean="0"/>
              <a:t> May</a:t>
            </a:r>
            <a:r>
              <a:rPr lang="en-US" dirty="0" smtClean="0"/>
              <a:t> </a:t>
            </a:r>
            <a:r>
              <a:rPr lang="en-US" dirty="0" smtClean="0"/>
              <a:t>2017</a:t>
            </a:r>
            <a:br>
              <a:rPr lang="en-US" dirty="0" smtClean="0"/>
            </a:br>
            <a:r>
              <a:rPr lang="en-US" dirty="0" smtClean="0"/>
              <a:t>Timing Issue</a:t>
            </a:r>
            <a:endParaRPr lang="en-US" dirty="0"/>
          </a:p>
        </p:txBody>
      </p:sp>
      <p:sp>
        <p:nvSpPr>
          <p:cNvPr id="3" name="Subtitle 2"/>
          <p:cNvSpPr>
            <a:spLocks noGrp="1"/>
          </p:cNvSpPr>
          <p:nvPr>
            <p:ph type="subTitle" idx="1"/>
          </p:nvPr>
        </p:nvSpPr>
        <p:spPr/>
        <p:txBody>
          <a:bodyPr/>
          <a:lstStyle/>
          <a:p>
            <a:r>
              <a:rPr lang="en-US" dirty="0" smtClean="0"/>
              <a:t>IRP Implementation Oversight Team</a:t>
            </a:r>
            <a:endParaRPr lang="en-US" dirty="0"/>
          </a:p>
        </p:txBody>
      </p:sp>
    </p:spTree>
    <p:extLst>
      <p:ext uri="{BB962C8B-B14F-4D97-AF65-F5344CB8AC3E}">
        <p14:creationId xmlns:p14="http://schemas.microsoft.com/office/powerpoint/2010/main" val="188260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based on claimant’s knowledge of harm</a:t>
            </a:r>
            <a:endParaRPr lang="en-GB" dirty="0"/>
          </a:p>
        </p:txBody>
      </p:sp>
      <p:sp>
        <p:nvSpPr>
          <p:cNvPr id="3" name="Content Placeholder 2"/>
          <p:cNvSpPr>
            <a:spLocks noGrp="1"/>
          </p:cNvSpPr>
          <p:nvPr>
            <p:ph idx="1"/>
          </p:nvPr>
        </p:nvSpPr>
        <p:spPr/>
        <p:txBody>
          <a:bodyPr/>
          <a:lstStyle/>
          <a:p>
            <a:endParaRPr lang="en-GB" dirty="0" smtClean="0"/>
          </a:p>
          <a:p>
            <a:r>
              <a:rPr lang="en-GB" dirty="0" smtClean="0"/>
              <a:t>Strong sense in </a:t>
            </a:r>
            <a:r>
              <a:rPr lang="en-GB" dirty="0"/>
              <a:t>p</a:t>
            </a:r>
            <a:r>
              <a:rPr lang="en-GB" dirty="0" smtClean="0"/>
              <a:t>ublic comment that our original proposal of 45 days was too short.</a:t>
            </a:r>
            <a:endParaRPr lang="en-GB" dirty="0"/>
          </a:p>
          <a:p>
            <a:endParaRPr lang="en-GB" dirty="0" smtClean="0"/>
          </a:p>
          <a:p>
            <a:r>
              <a:rPr lang="en-GB" dirty="0" smtClean="0"/>
              <a:t>Compromise consensus reached on 120 days</a:t>
            </a:r>
          </a:p>
          <a:p>
            <a:endParaRPr lang="en-GB" dirty="0"/>
          </a:p>
          <a:p>
            <a:r>
              <a:rPr lang="en-GB" b="1" dirty="0" smtClean="0">
                <a:solidFill>
                  <a:srgbClr val="FF0000"/>
                </a:solidFill>
              </a:rPr>
              <a:t>Proposed 1</a:t>
            </a:r>
            <a:r>
              <a:rPr lang="en-GB" b="1" baseline="30000" dirty="0" smtClean="0">
                <a:solidFill>
                  <a:srgbClr val="FF0000"/>
                </a:solidFill>
              </a:rPr>
              <a:t>st</a:t>
            </a:r>
            <a:r>
              <a:rPr lang="en-GB" b="1" dirty="0" smtClean="0">
                <a:solidFill>
                  <a:srgbClr val="FF0000"/>
                </a:solidFill>
              </a:rPr>
              <a:t> reading approach:</a:t>
            </a:r>
            <a:r>
              <a:rPr lang="en-GB" dirty="0" smtClean="0"/>
              <a:t> To be based on earlier of </a:t>
            </a:r>
          </a:p>
          <a:p>
            <a:pPr lvl="1"/>
            <a:r>
              <a:rPr lang="en-GB" dirty="0" smtClean="0"/>
              <a:t>Claimant’s knowledge of harm; or</a:t>
            </a:r>
          </a:p>
          <a:p>
            <a:pPr lvl="1"/>
            <a:r>
              <a:rPr lang="en-GB" dirty="0" smtClean="0"/>
              <a:t>When claimant ought reasonable to have known of harm</a:t>
            </a:r>
            <a:endParaRPr lang="en-GB" dirty="0"/>
          </a:p>
        </p:txBody>
      </p:sp>
    </p:spTree>
    <p:extLst>
      <p:ext uri="{BB962C8B-B14F-4D97-AF65-F5344CB8AC3E}">
        <p14:creationId xmlns:p14="http://schemas.microsoft.com/office/powerpoint/2010/main" val="205611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based on ICANN’s originating decision</a:t>
            </a:r>
            <a:endParaRPr lang="en-GB" dirty="0"/>
          </a:p>
        </p:txBody>
      </p:sp>
      <p:sp>
        <p:nvSpPr>
          <p:cNvPr id="3" name="Content Placeholder 2"/>
          <p:cNvSpPr>
            <a:spLocks noGrp="1"/>
          </p:cNvSpPr>
          <p:nvPr>
            <p:ph idx="1"/>
          </p:nvPr>
        </p:nvSpPr>
        <p:spPr>
          <a:xfrm>
            <a:off x="838199" y="1825625"/>
            <a:ext cx="10677939" cy="4351338"/>
          </a:xfrm>
        </p:spPr>
        <p:txBody>
          <a:bodyPr>
            <a:normAutofit lnSpcReduction="10000"/>
          </a:bodyPr>
          <a:lstStyle/>
          <a:p>
            <a:r>
              <a:rPr lang="en-GB" dirty="0" smtClean="0"/>
              <a:t>Strong sense in public comment that any time limit based on the starting date would undermine accountability and be unfair to claimants</a:t>
            </a:r>
          </a:p>
          <a:p>
            <a:pPr lvl="1"/>
            <a:r>
              <a:rPr lang="en-GB" dirty="0" smtClean="0"/>
              <a:t>Cut-off date for filing a case should never be earlier than when claimants are first entitled to file a case.</a:t>
            </a:r>
          </a:p>
          <a:p>
            <a:r>
              <a:rPr lang="en-GB" dirty="0" smtClean="0"/>
              <a:t>Sidley argue basing time on date of ICANN’s decision is inconsistent with bylaws, which refer directly to claimant’s knowledge</a:t>
            </a:r>
          </a:p>
          <a:p>
            <a:pPr lvl="1"/>
            <a:r>
              <a:rPr lang="en-GB" dirty="0" smtClean="0"/>
              <a:t>ICANN Legal disagree and would prefer a limit based on this date to remain</a:t>
            </a:r>
          </a:p>
          <a:p>
            <a:r>
              <a:rPr lang="en-GB" b="1" dirty="0" smtClean="0">
                <a:solidFill>
                  <a:srgbClr val="FF0000"/>
                </a:solidFill>
              </a:rPr>
              <a:t>Proposed 1</a:t>
            </a:r>
            <a:r>
              <a:rPr lang="en-GB" b="1" baseline="30000" dirty="0" smtClean="0">
                <a:solidFill>
                  <a:srgbClr val="FF0000"/>
                </a:solidFill>
              </a:rPr>
              <a:t>st</a:t>
            </a:r>
            <a:r>
              <a:rPr lang="en-GB" b="1" dirty="0" smtClean="0">
                <a:solidFill>
                  <a:srgbClr val="FF0000"/>
                </a:solidFill>
              </a:rPr>
              <a:t> reading approach</a:t>
            </a:r>
            <a:r>
              <a:rPr lang="en-GB" dirty="0" smtClean="0"/>
              <a:t>: Time limit to be based on date of awareness of harm (as per previous slide) only, not on date of ICANN’s decision.</a:t>
            </a:r>
            <a:endParaRPr lang="en-GB" dirty="0"/>
          </a:p>
        </p:txBody>
      </p:sp>
    </p:spTree>
    <p:extLst>
      <p:ext uri="{BB962C8B-B14F-4D97-AF65-F5344CB8AC3E}">
        <p14:creationId xmlns:p14="http://schemas.microsoft.com/office/powerpoint/2010/main" val="35137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1</a:t>
            </a:r>
            <a:r>
              <a:rPr lang="en-GB" baseline="30000" dirty="0" smtClean="0"/>
              <a:t>st</a:t>
            </a:r>
            <a:r>
              <a:rPr lang="en-GB" dirty="0" smtClean="0"/>
              <a:t> reading of timing issue</a:t>
            </a:r>
            <a:endParaRPr lang="en-GB" dirty="0"/>
          </a:p>
        </p:txBody>
      </p:sp>
      <p:sp>
        <p:nvSpPr>
          <p:cNvPr id="3" name="Content Placeholder 2"/>
          <p:cNvSpPr>
            <a:spLocks noGrp="1"/>
          </p:cNvSpPr>
          <p:nvPr>
            <p:ph idx="1"/>
          </p:nvPr>
        </p:nvSpPr>
        <p:spPr>
          <a:xfrm>
            <a:off x="838200" y="1785869"/>
            <a:ext cx="10515600" cy="4351338"/>
          </a:xfrm>
        </p:spPr>
        <p:txBody>
          <a:bodyPr>
            <a:normAutofit/>
          </a:bodyPr>
          <a:lstStyle/>
          <a:p>
            <a:endParaRPr lang="en-GB" dirty="0" smtClean="0"/>
          </a:p>
          <a:p>
            <a:pPr marL="0" indent="0">
              <a:buNone/>
            </a:pPr>
            <a:r>
              <a:rPr lang="en-GB" sz="2400" dirty="0" smtClean="0"/>
              <a:t>An INDEPENDENT REVIEW is commenced when CLAIMANT files a written statement of a DISPUTE. A CLAIMANT shall file a written statement of a DISPUTE with the ICDR no more than </a:t>
            </a:r>
            <a:r>
              <a:rPr lang="en-GB" sz="2400" dirty="0" smtClean="0">
                <a:solidFill>
                  <a:srgbClr val="FF0000"/>
                </a:solidFill>
              </a:rPr>
              <a:t>120 days</a:t>
            </a:r>
            <a:r>
              <a:rPr lang="en-GB" sz="2400" dirty="0" smtClean="0"/>
              <a:t> after a CLAIMANT becomes aware, </a:t>
            </a:r>
            <a:r>
              <a:rPr lang="en-GB" sz="2400" dirty="0" smtClean="0">
                <a:solidFill>
                  <a:srgbClr val="FF0000"/>
                </a:solidFill>
              </a:rPr>
              <a:t>or ought reasonably to have been aware</a:t>
            </a:r>
            <a:r>
              <a:rPr lang="en-GB" sz="2400" dirty="0" smtClean="0"/>
              <a:t>, of the material affect of the action or inaction giving rise to the DISPUTE .</a:t>
            </a:r>
          </a:p>
          <a:p>
            <a:pPr marL="0" indent="0">
              <a:buNone/>
            </a:pPr>
            <a:endParaRPr lang="en-GB" sz="2400" dirty="0" smtClean="0"/>
          </a:p>
          <a:p>
            <a:pPr marL="0" indent="0">
              <a:buNone/>
            </a:pPr>
            <a:r>
              <a:rPr lang="en-GB" sz="2400" dirty="0" smtClean="0"/>
              <a:t>In order for an IRP to be deemed to have been timely filed, all fees must be paid to the ICDR within three business days (as measured by the ICDR) of the filing of the request with the ICDR.</a:t>
            </a:r>
            <a:endParaRPr lang="en-GB" sz="2400" dirty="0"/>
          </a:p>
        </p:txBody>
      </p:sp>
    </p:spTree>
    <p:extLst>
      <p:ext uri="{BB962C8B-B14F-4D97-AF65-F5344CB8AC3E}">
        <p14:creationId xmlns:p14="http://schemas.microsoft.com/office/powerpoint/2010/main" val="555799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289</Words>
  <Application>Microsoft Macintosh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Arial</vt:lpstr>
      <vt:lpstr>Office Theme</vt:lpstr>
      <vt:lpstr>Meeting of 25th May 2017 Timing Issue</vt:lpstr>
      <vt:lpstr>Time based on claimant’s knowledge of harm</vt:lpstr>
      <vt:lpstr>Time based on ICANN’s originating decision</vt:lpstr>
      <vt:lpstr>Proposed 1st reading of timing issue</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25th May 2017 Timing Issue</dc:title>
  <dc:creator>Malcolm Hutty</dc:creator>
  <cp:lastModifiedBy>Malcolm Hutty</cp:lastModifiedBy>
  <cp:revision>4</cp:revision>
  <dcterms:created xsi:type="dcterms:W3CDTF">2017-05-25T16:33:42Z</dcterms:created>
  <dcterms:modified xsi:type="dcterms:W3CDTF">2017-05-25T16:54:53Z</dcterms:modified>
</cp:coreProperties>
</file>