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0.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1.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2.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3.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4.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5.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31.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32.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3.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34.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35.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6.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37.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40.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41.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42.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3.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44.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8.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9.xml" ContentType="application/vnd.openxmlformats-officedocument.presentationml.notesSl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44" r:id="rId4"/>
  </p:sldMasterIdLst>
  <p:notesMasterIdLst>
    <p:notesMasterId r:id="rId80"/>
  </p:notesMasterIdLst>
  <p:handoutMasterIdLst>
    <p:handoutMasterId r:id="rId81"/>
  </p:handoutMasterIdLst>
  <p:sldIdLst>
    <p:sldId id="552" r:id="rId5"/>
    <p:sldId id="554" r:id="rId6"/>
    <p:sldId id="819" r:id="rId7"/>
    <p:sldId id="831" r:id="rId8"/>
    <p:sldId id="931" r:id="rId9"/>
    <p:sldId id="894" r:id="rId10"/>
    <p:sldId id="895" r:id="rId11"/>
    <p:sldId id="618" r:id="rId12"/>
    <p:sldId id="817" r:id="rId13"/>
    <p:sldId id="906" r:id="rId14"/>
    <p:sldId id="907" r:id="rId15"/>
    <p:sldId id="915" r:id="rId16"/>
    <p:sldId id="909" r:id="rId17"/>
    <p:sldId id="912" r:id="rId18"/>
    <p:sldId id="913" r:id="rId19"/>
    <p:sldId id="806" r:id="rId20"/>
    <p:sldId id="777" r:id="rId21"/>
    <p:sldId id="903" r:id="rId22"/>
    <p:sldId id="821" r:id="rId23"/>
    <p:sldId id="822" r:id="rId24"/>
    <p:sldId id="823" r:id="rId25"/>
    <p:sldId id="824" r:id="rId26"/>
    <p:sldId id="825" r:id="rId27"/>
    <p:sldId id="826" r:id="rId28"/>
    <p:sldId id="827" r:id="rId29"/>
    <p:sldId id="859" r:id="rId30"/>
    <p:sldId id="896" r:id="rId31"/>
    <p:sldId id="862" r:id="rId32"/>
    <p:sldId id="832" r:id="rId33"/>
    <p:sldId id="833" r:id="rId34"/>
    <p:sldId id="863" r:id="rId35"/>
    <p:sldId id="864" r:id="rId36"/>
    <p:sldId id="891" r:id="rId37"/>
    <p:sldId id="892" r:id="rId38"/>
    <p:sldId id="867" r:id="rId39"/>
    <p:sldId id="868" r:id="rId40"/>
    <p:sldId id="869" r:id="rId41"/>
    <p:sldId id="870" r:id="rId42"/>
    <p:sldId id="871" r:id="rId43"/>
    <p:sldId id="904" r:id="rId44"/>
    <p:sldId id="873" r:id="rId45"/>
    <p:sldId id="874" r:id="rId46"/>
    <p:sldId id="875" r:id="rId47"/>
    <p:sldId id="876" r:id="rId48"/>
    <p:sldId id="877" r:id="rId49"/>
    <p:sldId id="878" r:id="rId50"/>
    <p:sldId id="879" r:id="rId51"/>
    <p:sldId id="880" r:id="rId52"/>
    <p:sldId id="881" r:id="rId53"/>
    <p:sldId id="893" r:id="rId54"/>
    <p:sldId id="883" r:id="rId55"/>
    <p:sldId id="889" r:id="rId56"/>
    <p:sldId id="884" r:id="rId57"/>
    <p:sldId id="887" r:id="rId58"/>
    <p:sldId id="933" r:id="rId59"/>
    <p:sldId id="932" r:id="rId60"/>
    <p:sldId id="899" r:id="rId61"/>
    <p:sldId id="902" r:id="rId62"/>
    <p:sldId id="898" r:id="rId63"/>
    <p:sldId id="901" r:id="rId64"/>
    <p:sldId id="918" r:id="rId65"/>
    <p:sldId id="917" r:id="rId66"/>
    <p:sldId id="919" r:id="rId67"/>
    <p:sldId id="920" r:id="rId68"/>
    <p:sldId id="921" r:id="rId69"/>
    <p:sldId id="922" r:id="rId70"/>
    <p:sldId id="923" r:id="rId71"/>
    <p:sldId id="924" r:id="rId72"/>
    <p:sldId id="925" r:id="rId73"/>
    <p:sldId id="926" r:id="rId74"/>
    <p:sldId id="927" r:id="rId75"/>
    <p:sldId id="928" r:id="rId76"/>
    <p:sldId id="929" r:id="rId77"/>
    <p:sldId id="930" r:id="rId78"/>
    <p:sldId id="916" r:id="rId79"/>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900" userDrawn="1">
          <p15:clr>
            <a:srgbClr val="A4A3A4"/>
          </p15:clr>
        </p15:guide>
        <p15:guide id="5" orient="horz" pos="3240" userDrawn="1">
          <p15:clr>
            <a:srgbClr val="A4A3A4"/>
          </p15:clr>
        </p15:guide>
        <p15:guide id="6" pos="438">
          <p15:clr>
            <a:srgbClr val="A4A3A4"/>
          </p15:clr>
        </p15:guide>
        <p15:guide id="8" userDrawn="1">
          <p15:clr>
            <a:srgbClr val="A4A3A4"/>
          </p15:clr>
        </p15:guide>
        <p15:guide id="10" pos="2891">
          <p15:clr>
            <a:srgbClr val="A4A3A4"/>
          </p15:clr>
        </p15:guide>
        <p15:guide id="17" orient="horz" pos="36" userDrawn="1">
          <p15:clr>
            <a:srgbClr val="A4A3A4"/>
          </p15:clr>
        </p15:guide>
        <p15:guide id="18" pos="28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abel, Susan" initials="RS" lastIdx="82" clrIdx="6">
    <p:extLst>
      <p:ext uri="{19B8F6BF-5375-455C-9EA6-DF929625EA0E}">
        <p15:presenceInfo xmlns:p15="http://schemas.microsoft.com/office/powerpoint/2012/main" userId="S-1-5-21-1606980848-115176313-839522115-1090913" providerId="AD"/>
      </p:ext>
    </p:extLst>
  </p:cmAuthor>
  <p:cmAuthor id="1" name="Liu, Ruth" initials="LR" lastIdx="13" clrIdx="0">
    <p:extLst/>
  </p:cmAuthor>
  <p:cmAuthor id="8" name="Karen Lentz" initials="KL" lastIdx="20" clrIdx="7">
    <p:extLst>
      <p:ext uri="{19B8F6BF-5375-455C-9EA6-DF929625EA0E}">
        <p15:presenceInfo xmlns:p15="http://schemas.microsoft.com/office/powerpoint/2012/main" userId="S-1-5-21-839558223-3840241481-829473987-1439" providerId="AD"/>
      </p:ext>
    </p:extLst>
  </p:cmAuthor>
  <p:cmAuthor id="2" name="David Dickinson" initials="DD" lastIdx="77" clrIdx="1">
    <p:extLst/>
  </p:cmAuthor>
  <p:cmAuthor id="3" name="Eleeza Agopian" initials="EA" lastIdx="170" clrIdx="2">
    <p:extLst/>
  </p:cmAuthor>
  <p:cmAuthor id="4" name="Rabesu01" initials="R" lastIdx="0" clrIdx="3"/>
  <p:cmAuthor id="5" name="Margie Milam" initials="MM" lastIdx="14" clrIdx="4">
    <p:extLst/>
  </p:cmAuthor>
  <p:cmAuthor id="6" name="Brian Aitchison" initials="" lastIdx="39"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D9"/>
    <a:srgbClr val="B21DAC"/>
    <a:srgbClr val="878787"/>
    <a:srgbClr val="979797"/>
    <a:srgbClr val="D70036"/>
    <a:srgbClr val="FF8300"/>
    <a:srgbClr val="36D7B7"/>
    <a:srgbClr val="E6E6E6"/>
    <a:srgbClr val="FFFF99"/>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9" autoAdjust="0"/>
    <p:restoredTop sz="90664" autoAdjust="0"/>
  </p:normalViewPr>
  <p:slideViewPr>
    <p:cSldViewPr showGuides="1">
      <p:cViewPr varScale="1">
        <p:scale>
          <a:sx n="82" d="100"/>
          <a:sy n="82" d="100"/>
        </p:scale>
        <p:origin x="1110" y="78"/>
      </p:cViewPr>
      <p:guideLst>
        <p:guide orient="horz" pos="900"/>
        <p:guide orient="horz" pos="3240"/>
        <p:guide pos="438"/>
        <p:guide/>
        <p:guide pos="2891"/>
        <p:guide orient="horz" pos="36"/>
        <p:guide pos="288"/>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50" d="100"/>
        <a:sy n="150" d="100"/>
      </p:scale>
      <p:origin x="0" y="0"/>
    </p:cViewPr>
  </p:sorterViewPr>
  <p:notesViewPr>
    <p:cSldViewPr>
      <p:cViewPr varScale="1">
        <p:scale>
          <a:sx n="53" d="100"/>
          <a:sy n="53" d="100"/>
        </p:scale>
        <p:origin x="179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commentAuthors" Target="commentAuthor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969645832300125"/>
          <c:y val="8.5487086317626332E-2"/>
          <c:w val="0.49973929675803119"/>
          <c:h val="0.82354890190902719"/>
        </c:manualLayout>
      </c:layout>
      <c:doughnutChart>
        <c:varyColors val="1"/>
        <c:ser>
          <c:idx val="0"/>
          <c:order val="0"/>
          <c:tx>
            <c:strRef>
              <c:f>Sheet1!$B$1</c:f>
              <c:strCache>
                <c:ptCount val="1"/>
                <c:pt idx="0">
                  <c:v>Version</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3F37-4D19-A9E6-B741DE5DACE0}"/>
              </c:ext>
            </c:extLst>
          </c:dPt>
          <c:dPt>
            <c:idx val="1"/>
            <c:bubble3D val="0"/>
            <c:spPr>
              <a:solidFill>
                <a:schemeClr val="accent2"/>
              </a:solidFill>
              <a:ln w="19050">
                <a:noFill/>
              </a:ln>
              <a:effectLst/>
            </c:spPr>
            <c:extLst>
              <c:ext xmlns:c16="http://schemas.microsoft.com/office/drawing/2014/chart" uri="{C3380CC4-5D6E-409C-BE32-E72D297353CC}">
                <c16:uniqueId val="{00000003-3F37-4D19-A9E6-B741DE5DACE0}"/>
              </c:ext>
            </c:extLst>
          </c:dPt>
          <c:dPt>
            <c:idx val="2"/>
            <c:bubble3D val="0"/>
            <c:spPr>
              <a:solidFill>
                <a:schemeClr val="accent3"/>
              </a:solidFill>
              <a:ln w="19050">
                <a:noFill/>
              </a:ln>
              <a:effectLst/>
            </c:spPr>
            <c:extLst>
              <c:ext xmlns:c16="http://schemas.microsoft.com/office/drawing/2014/chart" uri="{C3380CC4-5D6E-409C-BE32-E72D297353CC}">
                <c16:uniqueId val="{00000005-3F37-4D19-A9E6-B741DE5DACE0}"/>
              </c:ext>
            </c:extLst>
          </c:dPt>
          <c:dPt>
            <c:idx val="3"/>
            <c:bubble3D val="0"/>
            <c:spPr>
              <a:solidFill>
                <a:schemeClr val="accent4"/>
              </a:solidFill>
              <a:ln w="19050">
                <a:noFill/>
              </a:ln>
              <a:effectLst/>
            </c:spPr>
            <c:extLst>
              <c:ext xmlns:c16="http://schemas.microsoft.com/office/drawing/2014/chart" uri="{C3380CC4-5D6E-409C-BE32-E72D297353CC}">
                <c16:uniqueId val="{00000007-3F37-4D19-A9E6-B741DE5DACE0}"/>
              </c:ext>
            </c:extLst>
          </c:dPt>
          <c:dPt>
            <c:idx val="4"/>
            <c:bubble3D val="0"/>
            <c:spPr>
              <a:solidFill>
                <a:schemeClr val="accent5"/>
              </a:solidFill>
              <a:ln w="19050">
                <a:noFill/>
              </a:ln>
              <a:effectLst/>
            </c:spPr>
            <c:extLst>
              <c:ext xmlns:c16="http://schemas.microsoft.com/office/drawing/2014/chart" uri="{C3380CC4-5D6E-409C-BE32-E72D297353CC}">
                <c16:uniqueId val="{00000009-3F37-4D19-A9E6-B741DE5DACE0}"/>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Reviewed date for both 2015 and 2016</c:v>
                </c:pt>
                <c:pt idx="1">
                  <c:v>Estimated based on 2016 data only</c:v>
                </c:pt>
                <c:pt idx="2">
                  <c:v>Estimated based on 2015 data only</c:v>
                </c:pt>
                <c:pt idx="3">
                  <c:v>Varied across questions</c:v>
                </c:pt>
              </c:strCache>
            </c:strRef>
          </c:cat>
          <c:val>
            <c:numRef>
              <c:f>Sheet1!$B$2:$B$5</c:f>
              <c:numCache>
                <c:formatCode>0%</c:formatCode>
                <c:ptCount val="4"/>
                <c:pt idx="0">
                  <c:v>0.64</c:v>
                </c:pt>
                <c:pt idx="1">
                  <c:v>0.09</c:v>
                </c:pt>
                <c:pt idx="3">
                  <c:v>0.27</c:v>
                </c:pt>
              </c:numCache>
            </c:numRef>
          </c:val>
          <c:extLst>
            <c:ext xmlns:c16="http://schemas.microsoft.com/office/drawing/2014/chart" uri="{C3380CC4-5D6E-409C-BE32-E72D297353CC}">
              <c16:uniqueId val="{0000000A-3F37-4D19-A9E6-B741DE5DACE0}"/>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52704191731309"/>
          <c:y val="5.3081500811991172E-2"/>
          <c:w val="0.86082025389095562"/>
          <c:h val="0.8938369983760176"/>
        </c:manualLayout>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100 or more</c:v>
                </c:pt>
                <c:pt idx="1">
                  <c:v>50-100</c:v>
                </c:pt>
                <c:pt idx="2">
                  <c:v>21-49</c:v>
                </c:pt>
                <c:pt idx="3">
                  <c:v>6-20</c:v>
                </c:pt>
                <c:pt idx="4">
                  <c:v>1-5</c:v>
                </c:pt>
                <c:pt idx="5">
                  <c:v>0</c:v>
                </c:pt>
              </c:strCache>
            </c:strRef>
          </c:cat>
          <c:val>
            <c:numRef>
              <c:f>Sheet1!$B$2:$B$7</c:f>
              <c:numCache>
                <c:formatCode>General</c:formatCode>
                <c:ptCount val="6"/>
                <c:pt idx="0">
                  <c:v>0.21</c:v>
                </c:pt>
                <c:pt idx="1">
                  <c:v>0.24</c:v>
                </c:pt>
                <c:pt idx="2">
                  <c:v>0.24</c:v>
                </c:pt>
                <c:pt idx="3">
                  <c:v>0.21</c:v>
                </c:pt>
                <c:pt idx="4">
                  <c:v>0.1</c:v>
                </c:pt>
                <c:pt idx="5">
                  <c:v>0</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242409664"/>
        <c:axId val="242410224"/>
      </c:barChart>
      <c:catAx>
        <c:axId val="242409664"/>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2410224"/>
        <c:crosses val="autoZero"/>
        <c:auto val="1"/>
        <c:lblAlgn val="ctr"/>
        <c:lblOffset val="100"/>
        <c:noMultiLvlLbl val="0"/>
      </c:catAx>
      <c:valAx>
        <c:axId val="242410224"/>
        <c:scaling>
          <c:orientation val="minMax"/>
          <c:max val="1"/>
        </c:scaling>
        <c:delete val="1"/>
        <c:axPos val="b"/>
        <c:numFmt formatCode="General" sourceLinked="1"/>
        <c:majorTickMark val="none"/>
        <c:minorTickMark val="none"/>
        <c:tickLblPos val="nextTo"/>
        <c:crossAx val="242409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101 or more</c:v>
                </c:pt>
                <c:pt idx="1">
                  <c:v>50-100</c:v>
                </c:pt>
                <c:pt idx="2">
                  <c:v>21-49</c:v>
                </c:pt>
                <c:pt idx="3">
                  <c:v>6-20</c:v>
                </c:pt>
                <c:pt idx="4">
                  <c:v>1-5</c:v>
                </c:pt>
                <c:pt idx="5">
                  <c:v>0</c:v>
                </c:pt>
              </c:strCache>
            </c:strRef>
          </c:cat>
          <c:val>
            <c:numRef>
              <c:f>Sheet1!$B$2:$B$7</c:f>
              <c:numCache>
                <c:formatCode>General</c:formatCode>
                <c:ptCount val="6"/>
                <c:pt idx="0">
                  <c:v>0</c:v>
                </c:pt>
                <c:pt idx="1">
                  <c:v>0.03</c:v>
                </c:pt>
                <c:pt idx="2">
                  <c:v>0</c:v>
                </c:pt>
                <c:pt idx="3">
                  <c:v>0</c:v>
                </c:pt>
                <c:pt idx="4">
                  <c:v>0.14000000000000001</c:v>
                </c:pt>
                <c:pt idx="5">
                  <c:v>0.83</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242412464"/>
        <c:axId val="242413024"/>
      </c:barChart>
      <c:catAx>
        <c:axId val="242412464"/>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2413024"/>
        <c:crosses val="autoZero"/>
        <c:auto val="1"/>
        <c:lblAlgn val="ctr"/>
        <c:lblOffset val="100"/>
        <c:noMultiLvlLbl val="0"/>
      </c:catAx>
      <c:valAx>
        <c:axId val="242413024"/>
        <c:scaling>
          <c:orientation val="minMax"/>
          <c:max val="1"/>
        </c:scaling>
        <c:delete val="1"/>
        <c:axPos val="b"/>
        <c:numFmt formatCode="General" sourceLinked="1"/>
        <c:majorTickMark val="none"/>
        <c:minorTickMark val="none"/>
        <c:tickLblPos val="nextTo"/>
        <c:crossAx val="24241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dLbl>
              <c:idx val="5"/>
              <c:layout>
                <c:manualLayout>
                  <c:x val="-0.15815880239664135"/>
                  <c:y val="-1.0801471500016962E-17"/>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8E-4AAF-9E48-B5264B1F5B7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101 or more</c:v>
                </c:pt>
                <c:pt idx="1">
                  <c:v>50-100</c:v>
                </c:pt>
                <c:pt idx="2">
                  <c:v>21-49</c:v>
                </c:pt>
                <c:pt idx="3">
                  <c:v>6-20</c:v>
                </c:pt>
                <c:pt idx="4">
                  <c:v>1-5</c:v>
                </c:pt>
                <c:pt idx="5">
                  <c:v>0</c:v>
                </c:pt>
              </c:strCache>
            </c:strRef>
          </c:cat>
          <c:val>
            <c:numRef>
              <c:f>Sheet1!$B$2:$B$7</c:f>
              <c:numCache>
                <c:formatCode>General</c:formatCode>
                <c:ptCount val="6"/>
                <c:pt idx="0">
                  <c:v>0</c:v>
                </c:pt>
                <c:pt idx="1">
                  <c:v>0</c:v>
                </c:pt>
                <c:pt idx="2">
                  <c:v>0</c:v>
                </c:pt>
                <c:pt idx="3">
                  <c:v>0</c:v>
                </c:pt>
                <c:pt idx="4">
                  <c:v>0</c:v>
                </c:pt>
                <c:pt idx="5">
                  <c:v>1</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234285184"/>
        <c:axId val="234285744"/>
      </c:barChart>
      <c:catAx>
        <c:axId val="234285184"/>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4285744"/>
        <c:crosses val="autoZero"/>
        <c:auto val="1"/>
        <c:lblAlgn val="ctr"/>
        <c:lblOffset val="100"/>
        <c:noMultiLvlLbl val="0"/>
      </c:catAx>
      <c:valAx>
        <c:axId val="234285744"/>
        <c:scaling>
          <c:orientation val="minMax"/>
          <c:max val="1.1000000000000001"/>
          <c:min val="0"/>
        </c:scaling>
        <c:delete val="1"/>
        <c:axPos val="b"/>
        <c:numFmt formatCode="General" sourceLinked="1"/>
        <c:majorTickMark val="out"/>
        <c:minorTickMark val="none"/>
        <c:tickLblPos val="nextTo"/>
        <c:crossAx val="234285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101 or more</c:v>
                </c:pt>
                <c:pt idx="1">
                  <c:v>50-100</c:v>
                </c:pt>
                <c:pt idx="2">
                  <c:v>21-49</c:v>
                </c:pt>
                <c:pt idx="3">
                  <c:v>6-20</c:v>
                </c:pt>
                <c:pt idx="4">
                  <c:v>1-5</c:v>
                </c:pt>
                <c:pt idx="5">
                  <c:v>0</c:v>
                </c:pt>
              </c:strCache>
            </c:strRef>
          </c:cat>
          <c:val>
            <c:numRef>
              <c:f>Sheet1!$B$2:$B$7</c:f>
              <c:numCache>
                <c:formatCode>General</c:formatCode>
                <c:ptCount val="6"/>
                <c:pt idx="0">
                  <c:v>0.21</c:v>
                </c:pt>
                <c:pt idx="1">
                  <c:v>0.24</c:v>
                </c:pt>
                <c:pt idx="2">
                  <c:v>0.24</c:v>
                </c:pt>
                <c:pt idx="3">
                  <c:v>0.21</c:v>
                </c:pt>
                <c:pt idx="4">
                  <c:v>7.0000000000000007E-2</c:v>
                </c:pt>
                <c:pt idx="5">
                  <c:v>0.03</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60360128"/>
        <c:axId val="60360688"/>
      </c:barChart>
      <c:catAx>
        <c:axId val="60360128"/>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360688"/>
        <c:crosses val="autoZero"/>
        <c:auto val="1"/>
        <c:lblAlgn val="ctr"/>
        <c:lblOffset val="100"/>
        <c:noMultiLvlLbl val="0"/>
      </c:catAx>
      <c:valAx>
        <c:axId val="60360688"/>
        <c:scaling>
          <c:orientation val="minMax"/>
          <c:max val="1"/>
        </c:scaling>
        <c:delete val="1"/>
        <c:axPos val="b"/>
        <c:numFmt formatCode="General" sourceLinked="1"/>
        <c:majorTickMark val="none"/>
        <c:minorTickMark val="none"/>
        <c:tickLblPos val="nextTo"/>
        <c:crossAx val="60360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101 or more</c:v>
                </c:pt>
                <c:pt idx="1">
                  <c:v>50-100</c:v>
                </c:pt>
                <c:pt idx="2">
                  <c:v>21-49</c:v>
                </c:pt>
                <c:pt idx="3">
                  <c:v>6-20</c:v>
                </c:pt>
                <c:pt idx="4">
                  <c:v>1-5</c:v>
                </c:pt>
                <c:pt idx="5">
                  <c:v>0</c:v>
                </c:pt>
              </c:strCache>
            </c:strRef>
          </c:cat>
          <c:val>
            <c:numRef>
              <c:f>Sheet1!$B$2:$B$7</c:f>
              <c:numCache>
                <c:formatCode>General</c:formatCode>
                <c:ptCount val="6"/>
                <c:pt idx="0">
                  <c:v>0.03</c:v>
                </c:pt>
                <c:pt idx="1">
                  <c:v>0</c:v>
                </c:pt>
                <c:pt idx="2">
                  <c:v>0</c:v>
                </c:pt>
                <c:pt idx="3">
                  <c:v>0.03</c:v>
                </c:pt>
                <c:pt idx="4">
                  <c:v>0.03</c:v>
                </c:pt>
                <c:pt idx="5">
                  <c:v>0.9</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60362928"/>
        <c:axId val="318482208"/>
      </c:barChart>
      <c:catAx>
        <c:axId val="60362928"/>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8482208"/>
        <c:crosses val="autoZero"/>
        <c:auto val="1"/>
        <c:lblAlgn val="ctr"/>
        <c:lblOffset val="100"/>
        <c:noMultiLvlLbl val="0"/>
      </c:catAx>
      <c:valAx>
        <c:axId val="318482208"/>
        <c:scaling>
          <c:orientation val="minMax"/>
          <c:max val="1"/>
        </c:scaling>
        <c:delete val="1"/>
        <c:axPos val="b"/>
        <c:numFmt formatCode="General" sourceLinked="1"/>
        <c:majorTickMark val="none"/>
        <c:minorTickMark val="none"/>
        <c:tickLblPos val="nextTo"/>
        <c:crossAx val="60362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101 or more</c:v>
                </c:pt>
                <c:pt idx="1">
                  <c:v>50-100</c:v>
                </c:pt>
                <c:pt idx="2">
                  <c:v>21-49</c:v>
                </c:pt>
                <c:pt idx="3">
                  <c:v>6-20</c:v>
                </c:pt>
                <c:pt idx="4">
                  <c:v>1-5</c:v>
                </c:pt>
                <c:pt idx="5">
                  <c:v>0</c:v>
                </c:pt>
              </c:strCache>
            </c:strRef>
          </c:cat>
          <c:val>
            <c:numRef>
              <c:f>Sheet1!$B$2:$B$7</c:f>
              <c:numCache>
                <c:formatCode>General</c:formatCode>
                <c:ptCount val="6"/>
                <c:pt idx="0">
                  <c:v>0.03</c:v>
                </c:pt>
                <c:pt idx="1">
                  <c:v>0.1</c:v>
                </c:pt>
                <c:pt idx="2">
                  <c:v>0.14000000000000001</c:v>
                </c:pt>
                <c:pt idx="3">
                  <c:v>0</c:v>
                </c:pt>
                <c:pt idx="4">
                  <c:v>0</c:v>
                </c:pt>
                <c:pt idx="5">
                  <c:v>0.72</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318484448"/>
        <c:axId val="318485008"/>
      </c:barChart>
      <c:catAx>
        <c:axId val="318484448"/>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8485008"/>
        <c:crosses val="autoZero"/>
        <c:auto val="1"/>
        <c:lblAlgn val="ctr"/>
        <c:lblOffset val="100"/>
        <c:noMultiLvlLbl val="0"/>
      </c:catAx>
      <c:valAx>
        <c:axId val="318485008"/>
        <c:scaling>
          <c:orientation val="minMax"/>
          <c:max val="1"/>
        </c:scaling>
        <c:delete val="1"/>
        <c:axPos val="b"/>
        <c:numFmt formatCode="General" sourceLinked="1"/>
        <c:majorTickMark val="none"/>
        <c:minorTickMark val="none"/>
        <c:tickLblPos val="nextTo"/>
        <c:crossAx val="318484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101 or more</c:v>
                </c:pt>
                <c:pt idx="1">
                  <c:v>50-100</c:v>
                </c:pt>
                <c:pt idx="2">
                  <c:v>21-49</c:v>
                </c:pt>
                <c:pt idx="3">
                  <c:v>6-20</c:v>
                </c:pt>
                <c:pt idx="4">
                  <c:v>1-5</c:v>
                </c:pt>
                <c:pt idx="5">
                  <c:v>0</c:v>
                </c:pt>
              </c:strCache>
            </c:strRef>
          </c:cat>
          <c:val>
            <c:numRef>
              <c:f>Sheet1!$B$2:$B$7</c:f>
              <c:numCache>
                <c:formatCode>General</c:formatCode>
                <c:ptCount val="6"/>
                <c:pt idx="0">
                  <c:v>0.25</c:v>
                </c:pt>
                <c:pt idx="1">
                  <c:v>0.14000000000000001</c:v>
                </c:pt>
                <c:pt idx="2">
                  <c:v>0.14000000000000001</c:v>
                </c:pt>
                <c:pt idx="3">
                  <c:v>0.21</c:v>
                </c:pt>
                <c:pt idx="4">
                  <c:v>0.17</c:v>
                </c:pt>
                <c:pt idx="5">
                  <c:v>0.21</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230115360"/>
        <c:axId val="230115920"/>
      </c:barChart>
      <c:catAx>
        <c:axId val="230115360"/>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0115920"/>
        <c:crosses val="autoZero"/>
        <c:auto val="1"/>
        <c:lblAlgn val="ctr"/>
        <c:lblOffset val="100"/>
        <c:noMultiLvlLbl val="0"/>
      </c:catAx>
      <c:valAx>
        <c:axId val="230115920"/>
        <c:scaling>
          <c:orientation val="minMax"/>
          <c:max val="1"/>
        </c:scaling>
        <c:delete val="1"/>
        <c:axPos val="b"/>
        <c:numFmt formatCode="General" sourceLinked="1"/>
        <c:majorTickMark val="none"/>
        <c:minorTickMark val="none"/>
        <c:tickLblPos val="nextTo"/>
        <c:crossAx val="230115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101 or more</c:v>
                </c:pt>
                <c:pt idx="1">
                  <c:v>50-100</c:v>
                </c:pt>
                <c:pt idx="2">
                  <c:v>21-49</c:v>
                </c:pt>
                <c:pt idx="3">
                  <c:v>6-20</c:v>
                </c:pt>
                <c:pt idx="4">
                  <c:v>1-5</c:v>
                </c:pt>
                <c:pt idx="5">
                  <c:v>0</c:v>
                </c:pt>
              </c:strCache>
            </c:strRef>
          </c:cat>
          <c:val>
            <c:numRef>
              <c:f>Sheet1!$B$2:$B$7</c:f>
              <c:numCache>
                <c:formatCode>General</c:formatCode>
                <c:ptCount val="6"/>
                <c:pt idx="0">
                  <c:v>0</c:v>
                </c:pt>
                <c:pt idx="1">
                  <c:v>0.03</c:v>
                </c:pt>
                <c:pt idx="2">
                  <c:v>0</c:v>
                </c:pt>
                <c:pt idx="3">
                  <c:v>0.03</c:v>
                </c:pt>
                <c:pt idx="4">
                  <c:v>0.03</c:v>
                </c:pt>
                <c:pt idx="5">
                  <c:v>0.9</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305541536"/>
        <c:axId val="305542096"/>
      </c:barChart>
      <c:catAx>
        <c:axId val="305541536"/>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5542096"/>
        <c:crosses val="autoZero"/>
        <c:auto val="1"/>
        <c:lblAlgn val="ctr"/>
        <c:lblOffset val="100"/>
        <c:noMultiLvlLbl val="0"/>
      </c:catAx>
      <c:valAx>
        <c:axId val="305542096"/>
        <c:scaling>
          <c:orientation val="minMax"/>
          <c:max val="1"/>
        </c:scaling>
        <c:delete val="1"/>
        <c:axPos val="b"/>
        <c:numFmt formatCode="General" sourceLinked="1"/>
        <c:majorTickMark val="none"/>
        <c:minorTickMark val="none"/>
        <c:tickLblPos val="nextTo"/>
        <c:crossAx val="305541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bg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101 or more</c:v>
                </c:pt>
                <c:pt idx="1">
                  <c:v>50-100</c:v>
                </c:pt>
                <c:pt idx="2">
                  <c:v>21-49</c:v>
                </c:pt>
                <c:pt idx="3">
                  <c:v>6-20</c:v>
                </c:pt>
                <c:pt idx="4">
                  <c:v>1-5</c:v>
                </c:pt>
                <c:pt idx="5">
                  <c:v>0</c:v>
                </c:pt>
              </c:strCache>
            </c:strRef>
          </c:cat>
          <c:val>
            <c:numRef>
              <c:f>Sheet1!$B$2:$B$7</c:f>
              <c:numCache>
                <c:formatCode>General</c:formatCode>
                <c:ptCount val="6"/>
                <c:pt idx="0">
                  <c:v>0.39</c:v>
                </c:pt>
                <c:pt idx="1">
                  <c:v>0.06</c:v>
                </c:pt>
                <c:pt idx="2">
                  <c:v>0.19</c:v>
                </c:pt>
                <c:pt idx="3">
                  <c:v>0.23</c:v>
                </c:pt>
                <c:pt idx="4">
                  <c:v>0.13</c:v>
                </c:pt>
                <c:pt idx="5">
                  <c:v>0</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305544336"/>
        <c:axId val="305544896"/>
      </c:barChart>
      <c:catAx>
        <c:axId val="305544336"/>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5544896"/>
        <c:crosses val="autoZero"/>
        <c:auto val="1"/>
        <c:lblAlgn val="ctr"/>
        <c:lblOffset val="100"/>
        <c:noMultiLvlLbl val="0"/>
      </c:catAx>
      <c:valAx>
        <c:axId val="305544896"/>
        <c:scaling>
          <c:orientation val="minMax"/>
          <c:max val="1"/>
        </c:scaling>
        <c:delete val="1"/>
        <c:axPos val="b"/>
        <c:numFmt formatCode="General" sourceLinked="1"/>
        <c:majorTickMark val="none"/>
        <c:minorTickMark val="none"/>
        <c:tickLblPos val="nextTo"/>
        <c:crossAx val="305544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101 or more</c:v>
                </c:pt>
                <c:pt idx="1">
                  <c:v>50-100</c:v>
                </c:pt>
                <c:pt idx="2">
                  <c:v>21-49</c:v>
                </c:pt>
                <c:pt idx="3">
                  <c:v>6-20</c:v>
                </c:pt>
                <c:pt idx="4">
                  <c:v>1-5</c:v>
                </c:pt>
                <c:pt idx="5">
                  <c:v>0</c:v>
                </c:pt>
              </c:strCache>
            </c:strRef>
          </c:cat>
          <c:val>
            <c:numRef>
              <c:f>Sheet1!$B$2:$B$7</c:f>
              <c:numCache>
                <c:formatCode>General</c:formatCode>
                <c:ptCount val="6"/>
                <c:pt idx="0">
                  <c:v>0.22</c:v>
                </c:pt>
                <c:pt idx="1">
                  <c:v>0.26</c:v>
                </c:pt>
                <c:pt idx="2">
                  <c:v>0.26</c:v>
                </c:pt>
                <c:pt idx="3">
                  <c:v>0.19</c:v>
                </c:pt>
                <c:pt idx="4">
                  <c:v>7.0000000000000007E-2</c:v>
                </c:pt>
                <c:pt idx="5">
                  <c:v>0</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242414320"/>
        <c:axId val="242414880"/>
      </c:barChart>
      <c:catAx>
        <c:axId val="242414320"/>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2414880"/>
        <c:crosses val="autoZero"/>
        <c:auto val="1"/>
        <c:lblAlgn val="ctr"/>
        <c:lblOffset val="100"/>
        <c:noMultiLvlLbl val="0"/>
      </c:catAx>
      <c:valAx>
        <c:axId val="242414880"/>
        <c:scaling>
          <c:orientation val="minMax"/>
          <c:max val="1"/>
        </c:scaling>
        <c:delete val="1"/>
        <c:axPos val="b"/>
        <c:numFmt formatCode="General" sourceLinked="1"/>
        <c:majorTickMark val="none"/>
        <c:minorTickMark val="none"/>
        <c:tickLblPos val="nextTo"/>
        <c:crossAx val="242414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7CE-4922-A216-07D22EEFD9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7CE-4922-A216-07D22EEFD9D9}"/>
              </c:ext>
            </c:extLst>
          </c:dPt>
          <c:dLbls>
            <c:dLbl>
              <c:idx val="0"/>
              <c:layout>
                <c:manualLayout>
                  <c:x val="-0.20982588994135087"/>
                  <c:y val="-2.4758891599258553E-3"/>
                </c:manualLayout>
              </c:layout>
              <c:tx>
                <c:rich>
                  <a:bodyPr rot="0" spcFirstLastPara="1" vertOverflow="ellipsis" vert="horz" wrap="square" lIns="38100" tIns="19050" rIns="38100" bIns="19050" anchor="ctr" anchorCtr="1">
                    <a:spAutoFit/>
                  </a:bodyPr>
                  <a:lstStyle/>
                  <a:p>
                    <a:pPr>
                      <a:defRPr sz="1050" b="0" i="0" u="none" strike="noStrike" kern="1200" baseline="0">
                        <a:solidFill>
                          <a:schemeClr val="bg1">
                            <a:lumMod val="95000"/>
                          </a:schemeClr>
                        </a:solidFill>
                        <a:latin typeface="+mn-lt"/>
                        <a:ea typeface="+mn-ea"/>
                        <a:cs typeface="+mn-cs"/>
                      </a:defRPr>
                    </a:pPr>
                    <a:fld id="{A230E728-2C32-4BB5-8CC8-1AF291432113}" type="VALUE">
                      <a:rPr lang="en-US" sz="1050" smtClean="0"/>
                      <a:pPr>
                        <a:defRPr sz="1050">
                          <a:solidFill>
                            <a:schemeClr val="bg1">
                              <a:lumMod val="95000"/>
                            </a:schemeClr>
                          </a:solidFill>
                        </a:defRPr>
                      </a:pPr>
                      <a:t>[VALUE]</a:t>
                    </a:fld>
                    <a:r>
                      <a:rPr lang="en-US" sz="1050" baseline="0" dirty="0"/>
                      <a:t> </a:t>
                    </a:r>
                    <a:fld id="{756639D4-F210-4BCE-933C-205EAAC9BB22}" type="PERCENTAGE">
                      <a:rPr lang="en-US" sz="1050" baseline="0"/>
                      <a:pPr>
                        <a:defRPr sz="1050">
                          <a:solidFill>
                            <a:schemeClr val="bg1">
                              <a:lumMod val="95000"/>
                            </a:schemeClr>
                          </a:solidFill>
                        </a:defRPr>
                      </a:pPr>
                      <a:t>[PERCENTAGE]</a:t>
                    </a:fld>
                    <a:endParaRPr lang="en-US" sz="1050" baseline="0" dirty="0"/>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lumMod val="95000"/>
                        </a:schemeClr>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7CE-4922-A216-07D22EEFD9D9}"/>
                </c:ext>
              </c:extLst>
            </c:dLbl>
            <c:dLbl>
              <c:idx val="1"/>
              <c:layout>
                <c:manualLayout>
                  <c:x val="0.18715216770385246"/>
                  <c:y val="-5.7409333714409788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mn-lt"/>
                        <a:ea typeface="+mn-ea"/>
                        <a:cs typeface="+mn-cs"/>
                      </a:defRPr>
                    </a:pPr>
                    <a:fld id="{A192A74A-F746-4003-9FA8-DB07273FF9AC}" type="VALUE">
                      <a:rPr lang="en-US" sz="1000" smtClean="0">
                        <a:solidFill>
                          <a:schemeClr val="bg1"/>
                        </a:solidFill>
                      </a:rPr>
                      <a:pPr>
                        <a:defRPr sz="1000">
                          <a:solidFill>
                            <a:schemeClr val="bg1"/>
                          </a:solidFill>
                        </a:defRPr>
                      </a:pPr>
                      <a:t>[VALUE]</a:t>
                    </a:fld>
                    <a:r>
                      <a:rPr lang="en-US" sz="1000" baseline="0" dirty="0">
                        <a:solidFill>
                          <a:schemeClr val="bg1"/>
                        </a:solidFill>
                      </a:rPr>
                      <a:t> </a:t>
                    </a:r>
                    <a:fld id="{539C50AB-0438-4E51-8D92-A076999C4AE9}" type="PERCENTAGE">
                      <a:rPr lang="en-US" sz="1000" baseline="0" dirty="0">
                        <a:solidFill>
                          <a:schemeClr val="bg1"/>
                        </a:solidFill>
                      </a:rPr>
                      <a:pPr>
                        <a:defRPr sz="1000">
                          <a:solidFill>
                            <a:schemeClr val="bg1"/>
                          </a:solidFill>
                        </a:defRPr>
                      </a:pPr>
                      <a:t>[PERCENTAGE]</a:t>
                    </a:fld>
                    <a:endParaRPr lang="en-US" sz="1000" baseline="0" dirty="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15:layout>
                    <c:manualLayout>
                      <c:w val="0.21539253825447857"/>
                      <c:h val="0.21684856420584328"/>
                    </c:manualLayout>
                  </c15:layout>
                  <c15:dlblFieldTable/>
                  <c15:showDataLabelsRange val="0"/>
                </c:ext>
                <c:ext xmlns:c16="http://schemas.microsoft.com/office/drawing/2014/chart" uri="{C3380CC4-5D6E-409C-BE32-E72D297353CC}">
                  <c16:uniqueId val="{00000003-D7CE-4922-A216-07D22EEFD9D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General costs</c:v>
                </c:pt>
                <c:pt idx="1">
                  <c:v>New TLD costs</c:v>
                </c:pt>
              </c:strCache>
            </c:strRef>
          </c:cat>
          <c:val>
            <c:numRef>
              <c:f>Sheet1!$B$2:$B$3</c:f>
              <c:numCache>
                <c:formatCode>_("$"* #,##0_);_("$"* \(#,##0\);_("$"* "-"_);_(@_)</c:formatCode>
                <c:ptCount val="2"/>
                <c:pt idx="0">
                  <c:v>251533</c:v>
                </c:pt>
                <c:pt idx="1">
                  <c:v>40528</c:v>
                </c:pt>
              </c:numCache>
            </c:numRef>
          </c:val>
          <c:extLst>
            <c:ext xmlns:c16="http://schemas.microsoft.com/office/drawing/2014/chart" uri="{C3380CC4-5D6E-409C-BE32-E72D297353CC}">
              <c16:uniqueId val="{00000004-D7CE-4922-A216-07D22EEFD9D9}"/>
            </c:ext>
          </c:extLst>
        </c:ser>
        <c:dLbls>
          <c:showLegendKey val="0"/>
          <c:showVal val="0"/>
          <c:showCatName val="0"/>
          <c:showSerName val="0"/>
          <c:showPercent val="0"/>
          <c:showBubbleSize val="0"/>
          <c:showLeaderLines val="1"/>
        </c:dLbls>
        <c:firstSliceAng val="283"/>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101 or more</c:v>
                </c:pt>
                <c:pt idx="1">
                  <c:v>50-100</c:v>
                </c:pt>
                <c:pt idx="2">
                  <c:v>21-49</c:v>
                </c:pt>
                <c:pt idx="3">
                  <c:v>6-20</c:v>
                </c:pt>
                <c:pt idx="4">
                  <c:v>1-5</c:v>
                </c:pt>
                <c:pt idx="5">
                  <c:v>0</c:v>
                </c:pt>
              </c:strCache>
            </c:strRef>
          </c:cat>
          <c:val>
            <c:numRef>
              <c:f>Sheet1!$B$2:$B$7</c:f>
              <c:numCache>
                <c:formatCode>General</c:formatCode>
                <c:ptCount val="6"/>
                <c:pt idx="0">
                  <c:v>0</c:v>
                </c:pt>
                <c:pt idx="1">
                  <c:v>0</c:v>
                </c:pt>
                <c:pt idx="2">
                  <c:v>0</c:v>
                </c:pt>
                <c:pt idx="3">
                  <c:v>7.0000000000000007E-2</c:v>
                </c:pt>
                <c:pt idx="4">
                  <c:v>0.04</c:v>
                </c:pt>
                <c:pt idx="5">
                  <c:v>0.89</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242417120"/>
        <c:axId val="304444688"/>
      </c:barChart>
      <c:catAx>
        <c:axId val="242417120"/>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4444688"/>
        <c:crosses val="autoZero"/>
        <c:auto val="1"/>
        <c:lblAlgn val="ctr"/>
        <c:lblOffset val="100"/>
        <c:noMultiLvlLbl val="0"/>
      </c:catAx>
      <c:valAx>
        <c:axId val="304444688"/>
        <c:scaling>
          <c:orientation val="minMax"/>
          <c:max val="1"/>
        </c:scaling>
        <c:delete val="1"/>
        <c:axPos val="b"/>
        <c:numFmt formatCode="General" sourceLinked="1"/>
        <c:majorTickMark val="none"/>
        <c:minorTickMark val="none"/>
        <c:tickLblPos val="nextTo"/>
        <c:crossAx val="242417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101 or more</c:v>
                </c:pt>
                <c:pt idx="1">
                  <c:v>50-100</c:v>
                </c:pt>
                <c:pt idx="2">
                  <c:v>21-49</c:v>
                </c:pt>
                <c:pt idx="3">
                  <c:v>6-20</c:v>
                </c:pt>
                <c:pt idx="4">
                  <c:v>1-5</c:v>
                </c:pt>
                <c:pt idx="5">
                  <c:v>0</c:v>
                </c:pt>
              </c:strCache>
            </c:strRef>
          </c:cat>
          <c:val>
            <c:numRef>
              <c:f>Sheet1!$B$2:$B$7</c:f>
              <c:numCache>
                <c:formatCode>General</c:formatCode>
                <c:ptCount val="6"/>
                <c:pt idx="0">
                  <c:v>0.1</c:v>
                </c:pt>
                <c:pt idx="1">
                  <c:v>0.17</c:v>
                </c:pt>
                <c:pt idx="2">
                  <c:v>0.24</c:v>
                </c:pt>
                <c:pt idx="3">
                  <c:v>0.21</c:v>
                </c:pt>
                <c:pt idx="4">
                  <c:v>7.0000000000000007E-2</c:v>
                </c:pt>
                <c:pt idx="5">
                  <c:v>0.21</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304446928"/>
        <c:axId val="304447488"/>
      </c:barChart>
      <c:catAx>
        <c:axId val="304446928"/>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4447488"/>
        <c:crosses val="autoZero"/>
        <c:auto val="1"/>
        <c:lblAlgn val="ctr"/>
        <c:lblOffset val="100"/>
        <c:noMultiLvlLbl val="0"/>
      </c:catAx>
      <c:valAx>
        <c:axId val="304447488"/>
        <c:scaling>
          <c:orientation val="minMax"/>
          <c:max val="1"/>
        </c:scaling>
        <c:delete val="1"/>
        <c:axPos val="b"/>
        <c:numFmt formatCode="General" sourceLinked="1"/>
        <c:majorTickMark val="none"/>
        <c:minorTickMark val="none"/>
        <c:tickLblPos val="nextTo"/>
        <c:crossAx val="304446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101 or more</c:v>
                </c:pt>
                <c:pt idx="1">
                  <c:v>50-100</c:v>
                </c:pt>
                <c:pt idx="2">
                  <c:v>21-49</c:v>
                </c:pt>
                <c:pt idx="3">
                  <c:v>6-20</c:v>
                </c:pt>
                <c:pt idx="4">
                  <c:v>1-5</c:v>
                </c:pt>
                <c:pt idx="5">
                  <c:v>0</c:v>
                </c:pt>
              </c:strCache>
            </c:strRef>
          </c:cat>
          <c:val>
            <c:numRef>
              <c:f>Sheet1!$B$2:$B$7</c:f>
              <c:numCache>
                <c:formatCode>General</c:formatCode>
                <c:ptCount val="6"/>
                <c:pt idx="0">
                  <c:v>0.18</c:v>
                </c:pt>
                <c:pt idx="1">
                  <c:v>0.11</c:v>
                </c:pt>
                <c:pt idx="2">
                  <c:v>0.14000000000000001</c:v>
                </c:pt>
                <c:pt idx="3">
                  <c:v>0</c:v>
                </c:pt>
                <c:pt idx="4">
                  <c:v>0.18</c:v>
                </c:pt>
                <c:pt idx="5">
                  <c:v>0.39</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304449728"/>
        <c:axId val="304450288"/>
      </c:barChart>
      <c:catAx>
        <c:axId val="304449728"/>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4450288"/>
        <c:crosses val="autoZero"/>
        <c:auto val="1"/>
        <c:lblAlgn val="ctr"/>
        <c:lblOffset val="100"/>
        <c:noMultiLvlLbl val="0"/>
      </c:catAx>
      <c:valAx>
        <c:axId val="304450288"/>
        <c:scaling>
          <c:orientation val="minMax"/>
          <c:max val="1"/>
        </c:scaling>
        <c:delete val="1"/>
        <c:axPos val="b"/>
        <c:numFmt formatCode="General" sourceLinked="1"/>
        <c:majorTickMark val="none"/>
        <c:minorTickMark val="none"/>
        <c:tickLblPos val="nextTo"/>
        <c:crossAx val="304449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101 or more</c:v>
                </c:pt>
                <c:pt idx="1">
                  <c:v>50-100</c:v>
                </c:pt>
                <c:pt idx="2">
                  <c:v>21-49</c:v>
                </c:pt>
                <c:pt idx="3">
                  <c:v>6-20</c:v>
                </c:pt>
                <c:pt idx="4">
                  <c:v>1-5</c:v>
                </c:pt>
                <c:pt idx="5">
                  <c:v>0</c:v>
                </c:pt>
              </c:strCache>
            </c:strRef>
          </c:cat>
          <c:val>
            <c:numRef>
              <c:f>Sheet1!$B$2:$B$7</c:f>
              <c:numCache>
                <c:formatCode>General</c:formatCode>
                <c:ptCount val="6"/>
                <c:pt idx="0">
                  <c:v>0.04</c:v>
                </c:pt>
                <c:pt idx="1">
                  <c:v>0.19</c:v>
                </c:pt>
                <c:pt idx="2">
                  <c:v>0.12</c:v>
                </c:pt>
                <c:pt idx="3">
                  <c:v>0.04</c:v>
                </c:pt>
                <c:pt idx="4">
                  <c:v>0.23</c:v>
                </c:pt>
                <c:pt idx="5">
                  <c:v>0.38</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231387168"/>
        <c:axId val="231387728"/>
      </c:barChart>
      <c:catAx>
        <c:axId val="231387168"/>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1387728"/>
        <c:crosses val="autoZero"/>
        <c:auto val="1"/>
        <c:lblAlgn val="ctr"/>
        <c:lblOffset val="100"/>
        <c:noMultiLvlLbl val="0"/>
      </c:catAx>
      <c:valAx>
        <c:axId val="231387728"/>
        <c:scaling>
          <c:orientation val="minMax"/>
          <c:max val="1"/>
        </c:scaling>
        <c:delete val="1"/>
        <c:axPos val="b"/>
        <c:numFmt formatCode="General" sourceLinked="1"/>
        <c:majorTickMark val="none"/>
        <c:minorTickMark val="none"/>
        <c:tickLblPos val="nextTo"/>
        <c:crossAx val="231387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101 or more</c:v>
                </c:pt>
                <c:pt idx="1">
                  <c:v>50-100</c:v>
                </c:pt>
                <c:pt idx="2">
                  <c:v>21-49</c:v>
                </c:pt>
                <c:pt idx="3">
                  <c:v>6-20</c:v>
                </c:pt>
                <c:pt idx="4">
                  <c:v>1-5</c:v>
                </c:pt>
                <c:pt idx="5">
                  <c:v>0</c:v>
                </c:pt>
              </c:strCache>
            </c:strRef>
          </c:cat>
          <c:val>
            <c:numRef>
              <c:f>Sheet1!$B$2:$B$7</c:f>
              <c:numCache>
                <c:formatCode>General</c:formatCode>
                <c:ptCount val="6"/>
                <c:pt idx="0">
                  <c:v>7.0000000000000007E-2</c:v>
                </c:pt>
                <c:pt idx="1">
                  <c:v>7.0000000000000007E-2</c:v>
                </c:pt>
                <c:pt idx="2">
                  <c:v>0.03</c:v>
                </c:pt>
                <c:pt idx="3">
                  <c:v>0.14000000000000001</c:v>
                </c:pt>
                <c:pt idx="4">
                  <c:v>7.0000000000000007E-2</c:v>
                </c:pt>
                <c:pt idx="5">
                  <c:v>0.62</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231389968"/>
        <c:axId val="231390528"/>
      </c:barChart>
      <c:catAx>
        <c:axId val="231389968"/>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1390528"/>
        <c:crosses val="autoZero"/>
        <c:auto val="1"/>
        <c:lblAlgn val="ctr"/>
        <c:lblOffset val="100"/>
        <c:noMultiLvlLbl val="0"/>
      </c:catAx>
      <c:valAx>
        <c:axId val="231390528"/>
        <c:scaling>
          <c:orientation val="minMax"/>
          <c:max val="1"/>
        </c:scaling>
        <c:delete val="1"/>
        <c:axPos val="b"/>
        <c:numFmt formatCode="General" sourceLinked="1"/>
        <c:majorTickMark val="none"/>
        <c:minorTickMark val="none"/>
        <c:tickLblPos val="nextTo"/>
        <c:crossAx val="231389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101 or more</c:v>
                </c:pt>
                <c:pt idx="1">
                  <c:v>50-100</c:v>
                </c:pt>
                <c:pt idx="2">
                  <c:v>21-49</c:v>
                </c:pt>
                <c:pt idx="3">
                  <c:v>6-20</c:v>
                </c:pt>
                <c:pt idx="4">
                  <c:v>1-5</c:v>
                </c:pt>
                <c:pt idx="5">
                  <c:v>0</c:v>
                </c:pt>
              </c:strCache>
            </c:strRef>
          </c:cat>
          <c:val>
            <c:numRef>
              <c:f>Sheet1!$B$2:$B$7</c:f>
              <c:numCache>
                <c:formatCode>General</c:formatCode>
                <c:ptCount val="6"/>
                <c:pt idx="0">
                  <c:v>0.11</c:v>
                </c:pt>
                <c:pt idx="1">
                  <c:v>0.14000000000000001</c:v>
                </c:pt>
                <c:pt idx="2">
                  <c:v>0.28999999999999998</c:v>
                </c:pt>
                <c:pt idx="3">
                  <c:v>0.14000000000000001</c:v>
                </c:pt>
                <c:pt idx="4">
                  <c:v>0.04</c:v>
                </c:pt>
                <c:pt idx="5">
                  <c:v>0.28999999999999998</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231392768"/>
        <c:axId val="231393328"/>
      </c:barChart>
      <c:catAx>
        <c:axId val="231392768"/>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1393328"/>
        <c:crosses val="autoZero"/>
        <c:auto val="1"/>
        <c:lblAlgn val="ctr"/>
        <c:lblOffset val="100"/>
        <c:noMultiLvlLbl val="0"/>
      </c:catAx>
      <c:valAx>
        <c:axId val="231393328"/>
        <c:scaling>
          <c:orientation val="minMax"/>
          <c:max val="1"/>
        </c:scaling>
        <c:delete val="1"/>
        <c:axPos val="b"/>
        <c:numFmt formatCode="General" sourceLinked="1"/>
        <c:majorTickMark val="none"/>
        <c:minorTickMark val="none"/>
        <c:tickLblPos val="nextTo"/>
        <c:crossAx val="231392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101 or more</c:v>
                </c:pt>
                <c:pt idx="1">
                  <c:v>50-100</c:v>
                </c:pt>
                <c:pt idx="2">
                  <c:v>21-49</c:v>
                </c:pt>
                <c:pt idx="3">
                  <c:v>6-20</c:v>
                </c:pt>
                <c:pt idx="4">
                  <c:v>1-5</c:v>
                </c:pt>
                <c:pt idx="5">
                  <c:v>0</c:v>
                </c:pt>
              </c:strCache>
            </c:strRef>
          </c:cat>
          <c:val>
            <c:numRef>
              <c:f>Sheet1!$B$2:$B$7</c:f>
              <c:numCache>
                <c:formatCode>General</c:formatCode>
                <c:ptCount val="6"/>
                <c:pt idx="0">
                  <c:v>0.04</c:v>
                </c:pt>
                <c:pt idx="1">
                  <c:v>0.12</c:v>
                </c:pt>
                <c:pt idx="2">
                  <c:v>0.04</c:v>
                </c:pt>
                <c:pt idx="3">
                  <c:v>0.38</c:v>
                </c:pt>
                <c:pt idx="4">
                  <c:v>0.12</c:v>
                </c:pt>
                <c:pt idx="5">
                  <c:v>0.31</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308429280"/>
        <c:axId val="308429840"/>
      </c:barChart>
      <c:catAx>
        <c:axId val="308429280"/>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8429840"/>
        <c:crosses val="autoZero"/>
        <c:auto val="1"/>
        <c:lblAlgn val="ctr"/>
        <c:lblOffset val="100"/>
        <c:noMultiLvlLbl val="0"/>
      </c:catAx>
      <c:valAx>
        <c:axId val="308429840"/>
        <c:scaling>
          <c:orientation val="minMax"/>
          <c:max val="1"/>
        </c:scaling>
        <c:delete val="1"/>
        <c:axPos val="b"/>
        <c:numFmt formatCode="General" sourceLinked="1"/>
        <c:majorTickMark val="none"/>
        <c:minorTickMark val="none"/>
        <c:tickLblPos val="nextTo"/>
        <c:crossAx val="308429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32428670842032"/>
          <c:y val="0"/>
          <c:w val="0.68649585626621112"/>
          <c:h val="1"/>
        </c:manualLayout>
      </c:layout>
      <c:doughnutChart>
        <c:varyColors val="1"/>
        <c:ser>
          <c:idx val="0"/>
          <c:order val="0"/>
          <c:tx>
            <c:strRef>
              <c:f>Sheet1!$B$1</c:f>
              <c:strCache>
                <c:ptCount val="1"/>
                <c:pt idx="0">
                  <c:v>Sales</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1A2B-4462-A094-78F4634CDCB2}"/>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2-1A2B-4462-A094-78F4634CDCB2}"/>
              </c:ext>
            </c:extLst>
          </c:dPt>
          <c:cat>
            <c:strRef>
              <c:f>Sheet1!$A$2:$A$3</c:f>
              <c:strCache>
                <c:ptCount val="1"/>
                <c:pt idx="0">
                  <c:v>Yes</c:v>
                </c:pt>
              </c:strCache>
            </c:strRef>
          </c:cat>
          <c:val>
            <c:numRef>
              <c:f>Sheet1!$B$2:$B$3</c:f>
              <c:numCache>
                <c:formatCode>0%</c:formatCode>
                <c:ptCount val="2"/>
                <c:pt idx="0">
                  <c:v>0.45</c:v>
                </c:pt>
                <c:pt idx="1">
                  <c:v>0.55000000000000004</c:v>
                </c:pt>
              </c:numCache>
            </c:numRef>
          </c:val>
          <c:extLst>
            <c:ext xmlns:c16="http://schemas.microsoft.com/office/drawing/2014/chart" uri="{C3380CC4-5D6E-409C-BE32-E72D297353CC}">
              <c16:uniqueId val="{00000000-1A2B-4462-A094-78F4634CDCB2}"/>
            </c:ext>
          </c:extLst>
        </c:ser>
        <c:dLbls>
          <c:showLegendKey val="0"/>
          <c:showVal val="0"/>
          <c:showCatName val="0"/>
          <c:showSerName val="0"/>
          <c:showPercent val="0"/>
          <c:showBubbleSize val="0"/>
          <c:showLeaderLines val="1"/>
        </c:dLbls>
        <c:firstSliceAng val="0"/>
        <c:holeSize val="5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32428670842032"/>
          <c:y val="0"/>
          <c:w val="0.68649585626621112"/>
          <c:h val="1"/>
        </c:manualLayout>
      </c:layout>
      <c:doughnutChart>
        <c:varyColors val="1"/>
        <c:ser>
          <c:idx val="0"/>
          <c:order val="0"/>
          <c:tx>
            <c:strRef>
              <c:f>Sheet1!$B$1</c:f>
              <c:strCache>
                <c:ptCount val="1"/>
                <c:pt idx="0">
                  <c:v>Sales</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1A2B-4462-A094-78F4634CDCB2}"/>
              </c:ext>
            </c:extLst>
          </c:dPt>
          <c:dPt>
            <c:idx val="1"/>
            <c:bubble3D val="0"/>
            <c:spPr>
              <a:solidFill>
                <a:srgbClr val="B21DAC">
                  <a:alpha val="60000"/>
                </a:srgbClr>
              </a:solidFill>
              <a:ln w="19050">
                <a:solidFill>
                  <a:schemeClr val="lt1"/>
                </a:solidFill>
              </a:ln>
              <a:effectLst/>
            </c:spPr>
            <c:extLst>
              <c:ext xmlns:c16="http://schemas.microsoft.com/office/drawing/2014/chart" uri="{C3380CC4-5D6E-409C-BE32-E72D297353CC}">
                <c16:uniqueId val="{00000002-1A2B-4462-A094-78F4634CDCB2}"/>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3E5C-4889-B535-A3EE3812B999}"/>
              </c:ext>
            </c:extLst>
          </c:dPt>
          <c:cat>
            <c:strRef>
              <c:f>Sheet1!$A$2:$A$4</c:f>
              <c:strCache>
                <c:ptCount val="3"/>
                <c:pt idx="0">
                  <c:v>Yes</c:v>
                </c:pt>
                <c:pt idx="1">
                  <c:v>Some were, some were not</c:v>
                </c:pt>
                <c:pt idx="2">
                  <c:v>No</c:v>
                </c:pt>
              </c:strCache>
            </c:strRef>
          </c:cat>
          <c:val>
            <c:numRef>
              <c:f>Sheet1!$B$2:$B$4</c:f>
              <c:numCache>
                <c:formatCode>0%</c:formatCode>
                <c:ptCount val="3"/>
                <c:pt idx="0">
                  <c:v>0.87</c:v>
                </c:pt>
                <c:pt idx="1">
                  <c:v>7.0000000000000007E-2</c:v>
                </c:pt>
                <c:pt idx="2">
                  <c:v>7.0000000000000007E-2</c:v>
                </c:pt>
              </c:numCache>
            </c:numRef>
          </c:val>
          <c:extLst>
            <c:ext xmlns:c16="http://schemas.microsoft.com/office/drawing/2014/chart" uri="{C3380CC4-5D6E-409C-BE32-E72D297353CC}">
              <c16:uniqueId val="{00000000-1A2B-4462-A094-78F4634CDCB2}"/>
            </c:ext>
          </c:extLst>
        </c:ser>
        <c:dLbls>
          <c:showLegendKey val="0"/>
          <c:showVal val="0"/>
          <c:showCatName val="0"/>
          <c:showSerName val="0"/>
          <c:showPercent val="0"/>
          <c:showBubbleSize val="0"/>
          <c:showLeaderLines val="1"/>
        </c:dLbls>
        <c:firstSliceAng val="0"/>
        <c:holeSize val="5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7CE-4922-A216-07D22EEFD9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7CE-4922-A216-07D22EEFD9D9}"/>
              </c:ext>
            </c:extLst>
          </c:dPt>
          <c:dLbls>
            <c:dLbl>
              <c:idx val="0"/>
              <c:tx>
                <c:rich>
                  <a:bodyPr/>
                  <a:lstStyle/>
                  <a:p>
                    <a:fld id="{A230E728-2C32-4BB5-8CC8-1AF291432113}" type="VALUE">
                      <a:rPr lang="en-US" smtClean="0"/>
                      <a:pPr/>
                      <a:t>[VALUE]</a:t>
                    </a:fld>
                    <a:r>
                      <a:rPr lang="en-US" baseline="0" dirty="0"/>
                      <a:t> </a:t>
                    </a:r>
                    <a:fld id="{756639D4-F210-4BCE-933C-205EAAC9BB22}" type="PERCENTAGE">
                      <a:rPr lang="en-US" baseline="0"/>
                      <a:pPr/>
                      <a:t>[PERCENTAGE]</a:t>
                    </a:fld>
                    <a:endParaRPr lang="en-US" baseline="0" dirty="0"/>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7CE-4922-A216-07D22EEFD9D9}"/>
                </c:ext>
              </c:extLst>
            </c:dLbl>
            <c:dLbl>
              <c:idx val="1"/>
              <c:layout>
                <c:manualLayout>
                  <c:x val="0.15755786208542111"/>
                  <c:y val="-5.0374842850526035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bg1">
                            <a:lumMod val="95000"/>
                          </a:schemeClr>
                        </a:solidFill>
                        <a:latin typeface="+mn-lt"/>
                        <a:ea typeface="+mn-ea"/>
                        <a:cs typeface="+mn-cs"/>
                      </a:defRPr>
                    </a:pPr>
                    <a:fld id="{A192A74A-F746-4003-9FA8-DB07273FF9AC}" type="VALUE">
                      <a:rPr lang="en-US" smtClean="0"/>
                      <a:pPr>
                        <a:defRPr>
                          <a:solidFill>
                            <a:schemeClr val="bg1">
                              <a:lumMod val="95000"/>
                            </a:schemeClr>
                          </a:solidFill>
                        </a:defRPr>
                      </a:pPr>
                      <a:t>[VALUE]</a:t>
                    </a:fld>
                    <a:r>
                      <a:rPr lang="en-US" baseline="0" dirty="0"/>
                      <a:t> </a:t>
                    </a:r>
                    <a:fld id="{539C50AB-0438-4E51-8D92-A076999C4AE9}" type="PERCENTAGE">
                      <a:rPr lang="en-US" baseline="0" dirty="0"/>
                      <a:pPr>
                        <a:defRPr>
                          <a:solidFill>
                            <a:schemeClr val="bg1">
                              <a:lumMod val="95000"/>
                            </a:schemeClr>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lumMod val="95000"/>
                        </a:schemeClr>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15:layout>
                    <c:manualLayout>
                      <c:w val="0.1392929292929293"/>
                      <c:h val="0.21684873949579833"/>
                    </c:manualLayout>
                  </c15:layout>
                  <c15:dlblFieldTable/>
                  <c15:showDataLabelsRange val="0"/>
                </c:ext>
                <c:ext xmlns:c16="http://schemas.microsoft.com/office/drawing/2014/chart" uri="{C3380CC4-5D6E-409C-BE32-E72D297353CC}">
                  <c16:uniqueId val="{00000003-D7CE-4922-A216-07D22EEFD9D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General costs</c:v>
                </c:pt>
                <c:pt idx="1">
                  <c:v>New TLD costs</c:v>
                </c:pt>
              </c:strCache>
            </c:strRef>
          </c:cat>
          <c:val>
            <c:numRef>
              <c:f>Sheet1!$B$2:$B$3</c:f>
              <c:numCache>
                <c:formatCode>_("$"* #,##0_);_("$"* \(#,##0\);_("$"* "-"_);_(@_)</c:formatCode>
                <c:ptCount val="2"/>
                <c:pt idx="0">
                  <c:v>251533</c:v>
                </c:pt>
                <c:pt idx="1">
                  <c:v>40528</c:v>
                </c:pt>
              </c:numCache>
            </c:numRef>
          </c:val>
          <c:extLst>
            <c:ext xmlns:c16="http://schemas.microsoft.com/office/drawing/2014/chart" uri="{C3380CC4-5D6E-409C-BE32-E72D297353CC}">
              <c16:uniqueId val="{00000004-D7CE-4922-A216-07D22EEFD9D9}"/>
            </c:ext>
          </c:extLst>
        </c:ser>
        <c:dLbls>
          <c:showLegendKey val="0"/>
          <c:showVal val="0"/>
          <c:showCatName val="0"/>
          <c:showSerName val="0"/>
          <c:showPercent val="0"/>
          <c:showBubbleSize val="0"/>
          <c:showLeaderLines val="1"/>
        </c:dLbls>
        <c:firstSliceAng val="283"/>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Actions vs. Registry</c:v>
                </c:pt>
                <c:pt idx="1">
                  <c:v>Actions vs. Registrar</c:v>
                </c:pt>
                <c:pt idx="2">
                  <c:v>Actions vs. Owner</c:v>
                </c:pt>
              </c:strCache>
            </c:strRef>
          </c:cat>
          <c:val>
            <c:numRef>
              <c:f>Sheet1!$B$2:$B$4</c:f>
              <c:numCache>
                <c:formatCode>"$"#,##0</c:formatCode>
                <c:ptCount val="3"/>
                <c:pt idx="0">
                  <c:v>2993</c:v>
                </c:pt>
                <c:pt idx="1">
                  <c:v>7536</c:v>
                </c:pt>
                <c:pt idx="2">
                  <c:v>29999</c:v>
                </c:pt>
              </c:numCache>
            </c:numRef>
          </c:val>
          <c:extLst>
            <c:ext xmlns:c16="http://schemas.microsoft.com/office/drawing/2014/chart" uri="{C3380CC4-5D6E-409C-BE32-E72D297353CC}">
              <c16:uniqueId val="{00000000-90CC-470A-AABB-C52B516D28ED}"/>
            </c:ext>
          </c:extLst>
        </c:ser>
        <c:dLbls>
          <c:showLegendKey val="0"/>
          <c:showVal val="0"/>
          <c:showCatName val="0"/>
          <c:showSerName val="0"/>
          <c:showPercent val="0"/>
          <c:showBubbleSize val="0"/>
        </c:dLbls>
        <c:gapWidth val="182"/>
        <c:axId val="319649376"/>
        <c:axId val="319651056"/>
      </c:barChart>
      <c:catAx>
        <c:axId val="319649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651056"/>
        <c:crosses val="autoZero"/>
        <c:auto val="1"/>
        <c:lblAlgn val="ctr"/>
        <c:lblOffset val="100"/>
        <c:noMultiLvlLbl val="0"/>
      </c:catAx>
      <c:valAx>
        <c:axId val="319651056"/>
        <c:scaling>
          <c:orientation val="minMax"/>
        </c:scaling>
        <c:delete val="1"/>
        <c:axPos val="b"/>
        <c:numFmt formatCode="&quot;$&quot;#,##0" sourceLinked="1"/>
        <c:majorTickMark val="none"/>
        <c:minorTickMark val="none"/>
        <c:tickLblPos val="nextTo"/>
        <c:crossAx val="319649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Actions vs. Registry</c:v>
                </c:pt>
                <c:pt idx="1">
                  <c:v>Actions vs. Registrar</c:v>
                </c:pt>
                <c:pt idx="2">
                  <c:v>Actions vs. Owner</c:v>
                </c:pt>
              </c:strCache>
            </c:strRef>
          </c:cat>
          <c:val>
            <c:numRef>
              <c:f>Sheet1!$B$2:$B$4</c:f>
              <c:numCache>
                <c:formatCode>"$"#,##0</c:formatCode>
                <c:ptCount val="3"/>
                <c:pt idx="0">
                  <c:v>2993</c:v>
                </c:pt>
                <c:pt idx="1">
                  <c:v>7536</c:v>
                </c:pt>
                <c:pt idx="2">
                  <c:v>29999</c:v>
                </c:pt>
              </c:numCache>
            </c:numRef>
          </c:val>
          <c:extLst>
            <c:ext xmlns:c16="http://schemas.microsoft.com/office/drawing/2014/chart" uri="{C3380CC4-5D6E-409C-BE32-E72D297353CC}">
              <c16:uniqueId val="{00000000-90CC-470A-AABB-C52B516D28ED}"/>
            </c:ext>
          </c:extLst>
        </c:ser>
        <c:dLbls>
          <c:showLegendKey val="0"/>
          <c:showVal val="0"/>
          <c:showCatName val="0"/>
          <c:showSerName val="0"/>
          <c:showPercent val="0"/>
          <c:showBubbleSize val="0"/>
        </c:dLbls>
        <c:gapWidth val="182"/>
        <c:axId val="154677808"/>
        <c:axId val="154678368"/>
      </c:barChart>
      <c:catAx>
        <c:axId val="1546778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678368"/>
        <c:crosses val="autoZero"/>
        <c:auto val="1"/>
        <c:lblAlgn val="ctr"/>
        <c:lblOffset val="100"/>
        <c:noMultiLvlLbl val="0"/>
      </c:catAx>
      <c:valAx>
        <c:axId val="154678368"/>
        <c:scaling>
          <c:orientation val="minMax"/>
        </c:scaling>
        <c:delete val="1"/>
        <c:axPos val="b"/>
        <c:numFmt formatCode="&quot;$&quot;#,##0" sourceLinked="1"/>
        <c:majorTickMark val="none"/>
        <c:minorTickMark val="none"/>
        <c:tickLblPos val="nextTo"/>
        <c:crossAx val="154677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048657379366041"/>
          <c:y val="8.7719237657661514E-2"/>
          <c:w val="0.43677838347129688"/>
          <c:h val="0.65169522607043373"/>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Trademark related</c:v>
                </c:pt>
                <c:pt idx="1">
                  <c:v>Monitoring, diversion, etc.</c:v>
                </c:pt>
              </c:strCache>
            </c:strRef>
          </c:cat>
          <c:val>
            <c:numRef>
              <c:f>Sheet1!$B$2:$B$3</c:f>
              <c:numCache>
                <c:formatCode>"$"#,##0</c:formatCode>
                <c:ptCount val="2"/>
                <c:pt idx="0">
                  <c:v>22636</c:v>
                </c:pt>
                <c:pt idx="1">
                  <c:v>228897</c:v>
                </c:pt>
              </c:numCache>
            </c:numRef>
          </c:val>
          <c:extLst>
            <c:ext xmlns:c16="http://schemas.microsoft.com/office/drawing/2014/chart" uri="{C3380CC4-5D6E-409C-BE32-E72D297353CC}">
              <c16:uniqueId val="{00000000-39DE-4EAC-81AB-5465606471E5}"/>
            </c:ext>
          </c:extLst>
        </c:ser>
        <c:dLbls>
          <c:showLegendKey val="0"/>
          <c:showVal val="0"/>
          <c:showCatName val="0"/>
          <c:showSerName val="0"/>
          <c:showPercent val="0"/>
          <c:showBubbleSize val="0"/>
        </c:dLbls>
        <c:gapWidth val="182"/>
        <c:axId val="154680608"/>
        <c:axId val="154681168"/>
      </c:barChart>
      <c:catAx>
        <c:axId val="154680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681168"/>
        <c:crosses val="autoZero"/>
        <c:auto val="1"/>
        <c:lblAlgn val="ctr"/>
        <c:lblOffset val="100"/>
        <c:noMultiLvlLbl val="0"/>
      </c:catAx>
      <c:valAx>
        <c:axId val="154681168"/>
        <c:scaling>
          <c:orientation val="minMax"/>
        </c:scaling>
        <c:delete val="1"/>
        <c:axPos val="b"/>
        <c:numFmt formatCode="&quot;$&quot;#,##0" sourceLinked="1"/>
        <c:majorTickMark val="none"/>
        <c:minorTickMark val="none"/>
        <c:tickLblPos val="nextTo"/>
        <c:crossAx val="154680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21 or more</c:v>
                </c:pt>
                <c:pt idx="1">
                  <c:v>11-20</c:v>
                </c:pt>
                <c:pt idx="2">
                  <c:v>6-10</c:v>
                </c:pt>
                <c:pt idx="3">
                  <c:v>1-5</c:v>
                </c:pt>
                <c:pt idx="4">
                  <c:v>0</c:v>
                </c:pt>
              </c:strCache>
            </c:strRef>
          </c:cat>
          <c:val>
            <c:numRef>
              <c:f>Sheet1!$B$2:$B$6</c:f>
              <c:numCache>
                <c:formatCode>General</c:formatCode>
                <c:ptCount val="5"/>
                <c:pt idx="0">
                  <c:v>0.18</c:v>
                </c:pt>
                <c:pt idx="1">
                  <c:v>0.12</c:v>
                </c:pt>
                <c:pt idx="2">
                  <c:v>0.33</c:v>
                </c:pt>
                <c:pt idx="3">
                  <c:v>0.27</c:v>
                </c:pt>
                <c:pt idx="4">
                  <c:v>0.09</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154683408"/>
        <c:axId val="154683968"/>
      </c:barChart>
      <c:catAx>
        <c:axId val="154683408"/>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683968"/>
        <c:crosses val="autoZero"/>
        <c:auto val="1"/>
        <c:lblAlgn val="ctr"/>
        <c:lblOffset val="100"/>
        <c:noMultiLvlLbl val="0"/>
      </c:catAx>
      <c:valAx>
        <c:axId val="154683968"/>
        <c:scaling>
          <c:orientation val="minMax"/>
          <c:max val="1"/>
        </c:scaling>
        <c:delete val="1"/>
        <c:axPos val="b"/>
        <c:numFmt formatCode="General" sourceLinked="1"/>
        <c:majorTickMark val="none"/>
        <c:minorTickMark val="none"/>
        <c:tickLblPos val="nextTo"/>
        <c:crossAx val="154683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8DC63F"/>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10,000 or more</c:v>
                </c:pt>
                <c:pt idx="1">
                  <c:v>5,000-9999</c:v>
                </c:pt>
                <c:pt idx="2">
                  <c:v>1000-4999</c:v>
                </c:pt>
                <c:pt idx="3">
                  <c:v>Less than 1000</c:v>
                </c:pt>
              </c:strCache>
            </c:strRef>
          </c:cat>
          <c:val>
            <c:numRef>
              <c:f>Sheet1!$B$2:$B$5</c:f>
              <c:numCache>
                <c:formatCode>General</c:formatCode>
                <c:ptCount val="4"/>
                <c:pt idx="0">
                  <c:v>0.27</c:v>
                </c:pt>
                <c:pt idx="1">
                  <c:v>0.2</c:v>
                </c:pt>
                <c:pt idx="2">
                  <c:v>0.37</c:v>
                </c:pt>
                <c:pt idx="3">
                  <c:v>0.17</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150473456"/>
        <c:axId val="150474016"/>
      </c:barChart>
      <c:catAx>
        <c:axId val="150473456"/>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0474016"/>
        <c:crosses val="autoZero"/>
        <c:auto val="1"/>
        <c:lblAlgn val="ctr"/>
        <c:lblOffset val="100"/>
        <c:noMultiLvlLbl val="0"/>
      </c:catAx>
      <c:valAx>
        <c:axId val="150474016"/>
        <c:scaling>
          <c:orientation val="minMax"/>
          <c:max val="1"/>
        </c:scaling>
        <c:delete val="1"/>
        <c:axPos val="b"/>
        <c:numFmt formatCode="General" sourceLinked="1"/>
        <c:majorTickMark val="none"/>
        <c:minorTickMark val="none"/>
        <c:tickLblPos val="nextTo"/>
        <c:crossAx val="150473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21 or more</c:v>
                </c:pt>
                <c:pt idx="1">
                  <c:v>11-20</c:v>
                </c:pt>
                <c:pt idx="2">
                  <c:v>6-10</c:v>
                </c:pt>
                <c:pt idx="3">
                  <c:v>1-5</c:v>
                </c:pt>
                <c:pt idx="4">
                  <c:v>0</c:v>
                </c:pt>
              </c:strCache>
            </c:strRef>
          </c:cat>
          <c:val>
            <c:numRef>
              <c:f>Sheet1!$B$2:$B$6</c:f>
              <c:numCache>
                <c:formatCode>General</c:formatCode>
                <c:ptCount val="5"/>
                <c:pt idx="0">
                  <c:v>0.12</c:v>
                </c:pt>
                <c:pt idx="1">
                  <c:v>0.15</c:v>
                </c:pt>
                <c:pt idx="2">
                  <c:v>0.24</c:v>
                </c:pt>
                <c:pt idx="3">
                  <c:v>0.21</c:v>
                </c:pt>
                <c:pt idx="4">
                  <c:v>0.27</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150476256"/>
        <c:axId val="150476816"/>
      </c:barChart>
      <c:catAx>
        <c:axId val="150476256"/>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0476816"/>
        <c:crosses val="autoZero"/>
        <c:auto val="1"/>
        <c:lblAlgn val="ctr"/>
        <c:lblOffset val="100"/>
        <c:noMultiLvlLbl val="0"/>
      </c:catAx>
      <c:valAx>
        <c:axId val="150476816"/>
        <c:scaling>
          <c:orientation val="minMax"/>
          <c:max val="1"/>
        </c:scaling>
        <c:delete val="1"/>
        <c:axPos val="b"/>
        <c:numFmt formatCode="General" sourceLinked="1"/>
        <c:majorTickMark val="none"/>
        <c:minorTickMark val="none"/>
        <c:tickLblPos val="nextTo"/>
        <c:crossAx val="150476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8DC63F"/>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5,000 or more</c:v>
                </c:pt>
                <c:pt idx="1">
                  <c:v>1000-4999</c:v>
                </c:pt>
                <c:pt idx="2">
                  <c:v>Less than 1000</c:v>
                </c:pt>
              </c:strCache>
            </c:strRef>
          </c:cat>
          <c:val>
            <c:numRef>
              <c:f>Sheet1!$B$2:$B$4</c:f>
              <c:numCache>
                <c:formatCode>General</c:formatCode>
                <c:ptCount val="3"/>
                <c:pt idx="0">
                  <c:v>0.08</c:v>
                </c:pt>
                <c:pt idx="1">
                  <c:v>0.38</c:v>
                </c:pt>
                <c:pt idx="2">
                  <c:v>0.54</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150479056"/>
        <c:axId val="150479616"/>
      </c:barChart>
      <c:catAx>
        <c:axId val="150479056"/>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0479616"/>
        <c:crosses val="autoZero"/>
        <c:auto val="1"/>
        <c:lblAlgn val="ctr"/>
        <c:lblOffset val="100"/>
        <c:noMultiLvlLbl val="0"/>
      </c:catAx>
      <c:valAx>
        <c:axId val="150479616"/>
        <c:scaling>
          <c:orientation val="minMax"/>
          <c:max val="1"/>
        </c:scaling>
        <c:delete val="1"/>
        <c:axPos val="b"/>
        <c:numFmt formatCode="General" sourceLinked="1"/>
        <c:majorTickMark val="none"/>
        <c:minorTickMark val="none"/>
        <c:tickLblPos val="nextTo"/>
        <c:crossAx val="150479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75 or more</c:v>
                </c:pt>
                <c:pt idx="1">
                  <c:v>25-74</c:v>
                </c:pt>
                <c:pt idx="2">
                  <c:v>11-24</c:v>
                </c:pt>
                <c:pt idx="3">
                  <c:v>1-10</c:v>
                </c:pt>
                <c:pt idx="4">
                  <c:v>0</c:v>
                </c:pt>
              </c:strCache>
            </c:strRef>
          </c:cat>
          <c:val>
            <c:numRef>
              <c:f>Sheet1!$B$2:$B$6</c:f>
              <c:numCache>
                <c:formatCode>General</c:formatCode>
                <c:ptCount val="5"/>
                <c:pt idx="0">
                  <c:v>0.14000000000000001</c:v>
                </c:pt>
                <c:pt idx="1">
                  <c:v>0.21</c:v>
                </c:pt>
                <c:pt idx="2">
                  <c:v>0.21</c:v>
                </c:pt>
                <c:pt idx="3">
                  <c:v>0.34</c:v>
                </c:pt>
                <c:pt idx="4">
                  <c:v>0.1</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314265264"/>
        <c:axId val="314265824"/>
      </c:barChart>
      <c:catAx>
        <c:axId val="314265264"/>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4265824"/>
        <c:crosses val="autoZero"/>
        <c:auto val="1"/>
        <c:lblAlgn val="ctr"/>
        <c:lblOffset val="100"/>
        <c:noMultiLvlLbl val="0"/>
      </c:catAx>
      <c:valAx>
        <c:axId val="314265824"/>
        <c:scaling>
          <c:orientation val="minMax"/>
          <c:max val="1"/>
        </c:scaling>
        <c:delete val="1"/>
        <c:axPos val="b"/>
        <c:numFmt formatCode="General" sourceLinked="1"/>
        <c:majorTickMark val="none"/>
        <c:minorTickMark val="none"/>
        <c:tickLblPos val="nextTo"/>
        <c:crossAx val="31426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300 or more</c:v>
                </c:pt>
                <c:pt idx="1">
                  <c:v>100-299</c:v>
                </c:pt>
                <c:pt idx="2">
                  <c:v>11-99</c:v>
                </c:pt>
                <c:pt idx="3">
                  <c:v>1-10</c:v>
                </c:pt>
                <c:pt idx="4">
                  <c:v>0</c:v>
                </c:pt>
              </c:strCache>
            </c:strRef>
          </c:cat>
          <c:val>
            <c:numRef>
              <c:f>Sheet1!$B$2:$B$6</c:f>
              <c:numCache>
                <c:formatCode>General</c:formatCode>
                <c:ptCount val="5"/>
                <c:pt idx="0">
                  <c:v>0.09</c:v>
                </c:pt>
                <c:pt idx="1">
                  <c:v>0.27</c:v>
                </c:pt>
                <c:pt idx="2">
                  <c:v>0.18</c:v>
                </c:pt>
                <c:pt idx="3">
                  <c:v>0.18</c:v>
                </c:pt>
                <c:pt idx="4">
                  <c:v>0.27</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314268064"/>
        <c:axId val="314268624"/>
      </c:barChart>
      <c:catAx>
        <c:axId val="314268064"/>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4268624"/>
        <c:crosses val="autoZero"/>
        <c:auto val="1"/>
        <c:lblAlgn val="ctr"/>
        <c:lblOffset val="100"/>
        <c:noMultiLvlLbl val="0"/>
      </c:catAx>
      <c:valAx>
        <c:axId val="314268624"/>
        <c:scaling>
          <c:orientation val="minMax"/>
          <c:max val="1"/>
        </c:scaling>
        <c:delete val="1"/>
        <c:axPos val="b"/>
        <c:numFmt formatCode="General" sourceLinked="1"/>
        <c:majorTickMark val="none"/>
        <c:minorTickMark val="none"/>
        <c:tickLblPos val="nextTo"/>
        <c:crossAx val="314268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300 or more</c:v>
                </c:pt>
                <c:pt idx="1">
                  <c:v>100-299</c:v>
                </c:pt>
                <c:pt idx="2">
                  <c:v>11-99</c:v>
                </c:pt>
                <c:pt idx="3">
                  <c:v>1-10</c:v>
                </c:pt>
                <c:pt idx="4">
                  <c:v>0</c:v>
                </c:pt>
              </c:strCache>
            </c:strRef>
          </c:cat>
          <c:val>
            <c:numRef>
              <c:f>Sheet1!$B$2:$B$6</c:f>
              <c:numCache>
                <c:formatCode>General</c:formatCode>
                <c:ptCount val="5"/>
                <c:pt idx="0">
                  <c:v>0.08</c:v>
                </c:pt>
                <c:pt idx="1">
                  <c:v>0.21</c:v>
                </c:pt>
                <c:pt idx="2">
                  <c:v>0.21</c:v>
                </c:pt>
                <c:pt idx="3">
                  <c:v>0.21</c:v>
                </c:pt>
                <c:pt idx="4">
                  <c:v>0.28999999999999998</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314270864"/>
        <c:axId val="315020384"/>
      </c:barChart>
      <c:catAx>
        <c:axId val="314270864"/>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5020384"/>
        <c:crosses val="autoZero"/>
        <c:auto val="1"/>
        <c:lblAlgn val="ctr"/>
        <c:lblOffset val="100"/>
        <c:noMultiLvlLbl val="0"/>
      </c:catAx>
      <c:valAx>
        <c:axId val="315020384"/>
        <c:scaling>
          <c:orientation val="minMax"/>
          <c:max val="1"/>
        </c:scaling>
        <c:delete val="1"/>
        <c:axPos val="b"/>
        <c:numFmt formatCode="General" sourceLinked="1"/>
        <c:majorTickMark val="none"/>
        <c:minorTickMark val="none"/>
        <c:tickLblPos val="nextTo"/>
        <c:crossAx val="314270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300 or more</c:v>
                </c:pt>
                <c:pt idx="1">
                  <c:v>100-299</c:v>
                </c:pt>
                <c:pt idx="2">
                  <c:v>11-99</c:v>
                </c:pt>
                <c:pt idx="3">
                  <c:v>1-10</c:v>
                </c:pt>
                <c:pt idx="4">
                  <c:v>0</c:v>
                </c:pt>
              </c:strCache>
            </c:strRef>
          </c:cat>
          <c:val>
            <c:numRef>
              <c:f>Sheet1!$B$2:$B$6</c:f>
              <c:numCache>
                <c:formatCode>General</c:formatCode>
                <c:ptCount val="5"/>
                <c:pt idx="0">
                  <c:v>0</c:v>
                </c:pt>
                <c:pt idx="1">
                  <c:v>0</c:v>
                </c:pt>
                <c:pt idx="2">
                  <c:v>0.17</c:v>
                </c:pt>
                <c:pt idx="3">
                  <c:v>0.28999999999999998</c:v>
                </c:pt>
                <c:pt idx="4">
                  <c:v>0.54</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315022624"/>
        <c:axId val="315023184"/>
      </c:barChart>
      <c:catAx>
        <c:axId val="315022624"/>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5023184"/>
        <c:crosses val="autoZero"/>
        <c:auto val="1"/>
        <c:lblAlgn val="ctr"/>
        <c:lblOffset val="100"/>
        <c:noMultiLvlLbl val="0"/>
      </c:catAx>
      <c:valAx>
        <c:axId val="315023184"/>
        <c:scaling>
          <c:orientation val="minMax"/>
          <c:max val="1"/>
        </c:scaling>
        <c:delete val="1"/>
        <c:axPos val="b"/>
        <c:numFmt formatCode="General" sourceLinked="1"/>
        <c:majorTickMark val="none"/>
        <c:minorTickMark val="none"/>
        <c:tickLblPos val="nextTo"/>
        <c:crossAx val="315022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048657379366041"/>
          <c:y val="8.7719237657661514E-2"/>
          <c:w val="0.43677838347129688"/>
          <c:h val="0.65169522607043373"/>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Trademark related</c:v>
                </c:pt>
                <c:pt idx="1">
                  <c:v>Monitoring, diversion, etc.</c:v>
                </c:pt>
              </c:strCache>
            </c:strRef>
          </c:cat>
          <c:val>
            <c:numRef>
              <c:f>Sheet1!$B$2:$B$3</c:f>
              <c:numCache>
                <c:formatCode>"$"#,##0</c:formatCode>
                <c:ptCount val="2"/>
                <c:pt idx="0">
                  <c:v>22636</c:v>
                </c:pt>
                <c:pt idx="1">
                  <c:v>228897</c:v>
                </c:pt>
              </c:numCache>
            </c:numRef>
          </c:val>
          <c:extLst>
            <c:ext xmlns:c16="http://schemas.microsoft.com/office/drawing/2014/chart" uri="{C3380CC4-5D6E-409C-BE32-E72D297353CC}">
              <c16:uniqueId val="{00000000-39DE-4EAC-81AB-5465606471E5}"/>
            </c:ext>
          </c:extLst>
        </c:ser>
        <c:dLbls>
          <c:showLegendKey val="0"/>
          <c:showVal val="0"/>
          <c:showCatName val="0"/>
          <c:showSerName val="0"/>
          <c:showPercent val="0"/>
          <c:showBubbleSize val="0"/>
        </c:dLbls>
        <c:gapWidth val="182"/>
        <c:axId val="319306752"/>
        <c:axId val="319309552"/>
      </c:barChart>
      <c:catAx>
        <c:axId val="319306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309552"/>
        <c:crosses val="autoZero"/>
        <c:auto val="1"/>
        <c:lblAlgn val="ctr"/>
        <c:lblOffset val="100"/>
        <c:noMultiLvlLbl val="0"/>
      </c:catAx>
      <c:valAx>
        <c:axId val="319309552"/>
        <c:scaling>
          <c:orientation val="minMax"/>
        </c:scaling>
        <c:delete val="1"/>
        <c:axPos val="b"/>
        <c:numFmt formatCode="&quot;$&quot;#,##0" sourceLinked="1"/>
        <c:majorTickMark val="none"/>
        <c:minorTickMark val="none"/>
        <c:tickLblPos val="nextTo"/>
        <c:crossAx val="319306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300 or more</c:v>
                </c:pt>
                <c:pt idx="1">
                  <c:v>100-299</c:v>
                </c:pt>
                <c:pt idx="2">
                  <c:v>11-99</c:v>
                </c:pt>
                <c:pt idx="3">
                  <c:v>1-10</c:v>
                </c:pt>
                <c:pt idx="4">
                  <c:v>0</c:v>
                </c:pt>
              </c:strCache>
            </c:strRef>
          </c:cat>
          <c:val>
            <c:numRef>
              <c:f>Sheet1!$B$2:$B$6</c:f>
              <c:numCache>
                <c:formatCode>General</c:formatCode>
                <c:ptCount val="5"/>
                <c:pt idx="0">
                  <c:v>0</c:v>
                </c:pt>
                <c:pt idx="1">
                  <c:v>0</c:v>
                </c:pt>
                <c:pt idx="2">
                  <c:v>0.04</c:v>
                </c:pt>
                <c:pt idx="3">
                  <c:v>0.17</c:v>
                </c:pt>
                <c:pt idx="4">
                  <c:v>0.79</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315025424"/>
        <c:axId val="315025984"/>
      </c:barChart>
      <c:catAx>
        <c:axId val="315025424"/>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5025984"/>
        <c:crosses val="autoZero"/>
        <c:auto val="1"/>
        <c:lblAlgn val="ctr"/>
        <c:lblOffset val="100"/>
        <c:noMultiLvlLbl val="0"/>
      </c:catAx>
      <c:valAx>
        <c:axId val="315025984"/>
        <c:scaling>
          <c:orientation val="minMax"/>
          <c:max val="1"/>
        </c:scaling>
        <c:delete val="1"/>
        <c:axPos val="b"/>
        <c:numFmt formatCode="General" sourceLinked="1"/>
        <c:majorTickMark val="none"/>
        <c:minorTickMark val="none"/>
        <c:tickLblPos val="nextTo"/>
        <c:crossAx val="315025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300 or more</c:v>
                </c:pt>
                <c:pt idx="1">
                  <c:v>100-299</c:v>
                </c:pt>
                <c:pt idx="2">
                  <c:v>11-99</c:v>
                </c:pt>
                <c:pt idx="3">
                  <c:v>1-10</c:v>
                </c:pt>
                <c:pt idx="4">
                  <c:v>0</c:v>
                </c:pt>
              </c:strCache>
            </c:strRef>
          </c:cat>
          <c:val>
            <c:numRef>
              <c:f>Sheet1!$B$2:$B$6</c:f>
              <c:numCache>
                <c:formatCode>General</c:formatCode>
                <c:ptCount val="5"/>
                <c:pt idx="0">
                  <c:v>0</c:v>
                </c:pt>
                <c:pt idx="1">
                  <c:v>0.04</c:v>
                </c:pt>
                <c:pt idx="2">
                  <c:v>0.04</c:v>
                </c:pt>
                <c:pt idx="3">
                  <c:v>0.04</c:v>
                </c:pt>
                <c:pt idx="4">
                  <c:v>0.88</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130216352"/>
        <c:axId val="130216912"/>
      </c:barChart>
      <c:catAx>
        <c:axId val="130216352"/>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0216912"/>
        <c:crosses val="autoZero"/>
        <c:auto val="1"/>
        <c:lblAlgn val="ctr"/>
        <c:lblOffset val="100"/>
        <c:noMultiLvlLbl val="0"/>
      </c:catAx>
      <c:valAx>
        <c:axId val="130216912"/>
        <c:scaling>
          <c:orientation val="minMax"/>
          <c:max val="1"/>
        </c:scaling>
        <c:delete val="1"/>
        <c:axPos val="b"/>
        <c:numFmt formatCode="General" sourceLinked="1"/>
        <c:majorTickMark val="none"/>
        <c:minorTickMark val="none"/>
        <c:tickLblPos val="nextTo"/>
        <c:crossAx val="130216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8DC63F"/>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10,000 or more</c:v>
                </c:pt>
                <c:pt idx="1">
                  <c:v>5,000-9999</c:v>
                </c:pt>
                <c:pt idx="2">
                  <c:v>1000-4999</c:v>
                </c:pt>
                <c:pt idx="3">
                  <c:v>Less than 1000</c:v>
                </c:pt>
              </c:strCache>
            </c:strRef>
          </c:cat>
          <c:val>
            <c:numRef>
              <c:f>Sheet1!$B$2:$B$5</c:f>
              <c:numCache>
                <c:formatCode>General</c:formatCode>
                <c:ptCount val="4"/>
                <c:pt idx="0">
                  <c:v>0.28999999999999998</c:v>
                </c:pt>
                <c:pt idx="1">
                  <c:v>0.12</c:v>
                </c:pt>
                <c:pt idx="2">
                  <c:v>0.28999999999999998</c:v>
                </c:pt>
                <c:pt idx="3">
                  <c:v>0.28999999999999998</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130219152"/>
        <c:axId val="130219712"/>
      </c:barChart>
      <c:catAx>
        <c:axId val="130219152"/>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0219712"/>
        <c:crosses val="autoZero"/>
        <c:auto val="1"/>
        <c:lblAlgn val="ctr"/>
        <c:lblOffset val="100"/>
        <c:noMultiLvlLbl val="0"/>
      </c:catAx>
      <c:valAx>
        <c:axId val="130219712"/>
        <c:scaling>
          <c:orientation val="minMax"/>
          <c:max val="1"/>
        </c:scaling>
        <c:delete val="1"/>
        <c:axPos val="b"/>
        <c:numFmt formatCode="General" sourceLinked="1"/>
        <c:majorTickMark val="none"/>
        <c:minorTickMark val="none"/>
        <c:tickLblPos val="nextTo"/>
        <c:crossAx val="130219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8DC63F"/>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10,000 or more</c:v>
                </c:pt>
                <c:pt idx="1">
                  <c:v>5,000-9999</c:v>
                </c:pt>
                <c:pt idx="2">
                  <c:v>1000-4999</c:v>
                </c:pt>
                <c:pt idx="3">
                  <c:v>Less than 1000</c:v>
                </c:pt>
              </c:strCache>
            </c:strRef>
          </c:cat>
          <c:val>
            <c:numRef>
              <c:f>Sheet1!$B$2:$B$5</c:f>
              <c:numCache>
                <c:formatCode>General</c:formatCode>
                <c:ptCount val="4"/>
                <c:pt idx="0">
                  <c:v>0.18</c:v>
                </c:pt>
                <c:pt idx="1">
                  <c:v>0.18</c:v>
                </c:pt>
                <c:pt idx="2">
                  <c:v>0.55000000000000004</c:v>
                </c:pt>
                <c:pt idx="3">
                  <c:v>0.09</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130221952"/>
        <c:axId val="130222512"/>
      </c:barChart>
      <c:catAx>
        <c:axId val="130221952"/>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0222512"/>
        <c:crosses val="autoZero"/>
        <c:auto val="1"/>
        <c:lblAlgn val="ctr"/>
        <c:lblOffset val="100"/>
        <c:noMultiLvlLbl val="0"/>
      </c:catAx>
      <c:valAx>
        <c:axId val="130222512"/>
        <c:scaling>
          <c:orientation val="minMax"/>
          <c:max val="1"/>
        </c:scaling>
        <c:delete val="1"/>
        <c:axPos val="b"/>
        <c:numFmt formatCode="General" sourceLinked="1"/>
        <c:majorTickMark val="none"/>
        <c:minorTickMark val="none"/>
        <c:tickLblPos val="nextTo"/>
        <c:crossAx val="130221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8DC63F"/>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50,000 or more</c:v>
                </c:pt>
                <c:pt idx="1">
                  <c:v>10000-49999</c:v>
                </c:pt>
                <c:pt idx="2">
                  <c:v>1000-9999</c:v>
                </c:pt>
                <c:pt idx="3">
                  <c:v>$0 </c:v>
                </c:pt>
              </c:strCache>
            </c:strRef>
          </c:cat>
          <c:val>
            <c:numRef>
              <c:f>Sheet1!$B$2:$B$5</c:f>
              <c:numCache>
                <c:formatCode>General</c:formatCode>
                <c:ptCount val="4"/>
                <c:pt idx="0">
                  <c:v>0.27</c:v>
                </c:pt>
                <c:pt idx="1">
                  <c:v>0.3</c:v>
                </c:pt>
                <c:pt idx="2">
                  <c:v>0.18</c:v>
                </c:pt>
                <c:pt idx="3">
                  <c:v>0.24</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236458384"/>
        <c:axId val="236458944"/>
      </c:barChart>
      <c:catAx>
        <c:axId val="236458384"/>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6458944"/>
        <c:crosses val="autoZero"/>
        <c:auto val="1"/>
        <c:lblAlgn val="ctr"/>
        <c:lblOffset val="100"/>
        <c:noMultiLvlLbl val="0"/>
      </c:catAx>
      <c:valAx>
        <c:axId val="236458944"/>
        <c:scaling>
          <c:orientation val="minMax"/>
          <c:max val="1"/>
        </c:scaling>
        <c:delete val="1"/>
        <c:axPos val="b"/>
        <c:numFmt formatCode="General" sourceLinked="1"/>
        <c:majorTickMark val="none"/>
        <c:minorTickMark val="none"/>
        <c:tickLblPos val="nextTo"/>
        <c:crossAx val="236458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Sheet1!$A$1</c:f>
              <c:strCache>
                <c:ptCount val="1"/>
                <c:pt idx="0">
                  <c:v>Investigated, but do not have a clear estimate</c:v>
                </c:pt>
              </c:strCache>
            </c:strRef>
          </c:tx>
          <c:spPr>
            <a:solidFill>
              <a:schemeClr val="accent1">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Sheet1!$A$2</c:f>
              <c:numCache>
                <c:formatCode>0%</c:formatCode>
                <c:ptCount val="1"/>
                <c:pt idx="0">
                  <c:v>0.27</c:v>
                </c:pt>
              </c:numCache>
            </c:numRef>
          </c:val>
          <c:extLst>
            <c:ext xmlns:c16="http://schemas.microsoft.com/office/drawing/2014/chart" uri="{C3380CC4-5D6E-409C-BE32-E72D297353CC}">
              <c16:uniqueId val="{00000000-AB49-4839-B7F9-352D59E3CDE8}"/>
            </c:ext>
          </c:extLst>
        </c:ser>
        <c:ser>
          <c:idx val="1"/>
          <c:order val="1"/>
          <c:tx>
            <c:strRef>
              <c:f>Sheet1!$B$1</c:f>
              <c:strCache>
                <c:ptCount val="1"/>
                <c:pt idx="0">
                  <c:v>Investigated and calculated costs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0%</c:formatCode>
                <c:ptCount val="1"/>
                <c:pt idx="0">
                  <c:v>0.06</c:v>
                </c:pt>
              </c:numCache>
            </c:numRef>
          </c:val>
          <c:extLst>
            <c:ext xmlns:c16="http://schemas.microsoft.com/office/drawing/2014/chart" uri="{C3380CC4-5D6E-409C-BE32-E72D297353CC}">
              <c16:uniqueId val="{00000001-AB49-4839-B7F9-352D59E3CDE8}"/>
            </c:ext>
          </c:extLst>
        </c:ser>
        <c:ser>
          <c:idx val="2"/>
          <c:order val="2"/>
          <c:tx>
            <c:strRef>
              <c:f>Sheet1!$C$1</c:f>
              <c:strCache>
                <c:ptCount val="1"/>
                <c:pt idx="0">
                  <c:v>Issue we are aware of, but have not investigated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0%</c:formatCode>
                <c:ptCount val="1"/>
                <c:pt idx="0">
                  <c:v>0.45</c:v>
                </c:pt>
              </c:numCache>
            </c:numRef>
          </c:val>
          <c:extLst>
            <c:ext xmlns:c16="http://schemas.microsoft.com/office/drawing/2014/chart" uri="{C3380CC4-5D6E-409C-BE32-E72D297353CC}">
              <c16:uniqueId val="{00000002-AB49-4839-B7F9-352D59E3CDE8}"/>
            </c:ext>
          </c:extLst>
        </c:ser>
        <c:ser>
          <c:idx val="3"/>
          <c:order val="3"/>
          <c:tx>
            <c:strRef>
              <c:f>Sheet1!$D$1</c:f>
              <c:strCache>
                <c:ptCount val="1"/>
                <c:pt idx="0">
                  <c:v>Not something we are concerned about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0%</c:formatCode>
                <c:ptCount val="1"/>
                <c:pt idx="0">
                  <c:v>0.21</c:v>
                </c:pt>
              </c:numCache>
            </c:numRef>
          </c:val>
          <c:extLst>
            <c:ext xmlns:c16="http://schemas.microsoft.com/office/drawing/2014/chart" uri="{C3380CC4-5D6E-409C-BE32-E72D297353CC}">
              <c16:uniqueId val="{00000003-AB49-4839-B7F9-352D59E3CDE8}"/>
            </c:ext>
          </c:extLst>
        </c:ser>
        <c:dLbls>
          <c:showLegendKey val="0"/>
          <c:showVal val="0"/>
          <c:showCatName val="0"/>
          <c:showSerName val="0"/>
          <c:showPercent val="0"/>
          <c:showBubbleSize val="0"/>
        </c:dLbls>
        <c:gapWidth val="219"/>
        <c:overlap val="-27"/>
        <c:axId val="236462864"/>
        <c:axId val="236463424"/>
      </c:barChart>
      <c:catAx>
        <c:axId val="236462864"/>
        <c:scaling>
          <c:orientation val="minMax"/>
        </c:scaling>
        <c:delete val="0"/>
        <c:axPos val="b"/>
        <c:numFmt formatCode="General" sourceLinked="1"/>
        <c:majorTickMark val="none"/>
        <c:minorTickMark val="none"/>
        <c:tickLblPos val="none"/>
        <c:spPr>
          <a:noFill/>
          <a:ln w="9525" cap="flat" cmpd="sng" algn="ctr">
            <a:solidFill>
              <a:srgbClr val="878787"/>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36463424"/>
        <c:crosses val="autoZero"/>
        <c:auto val="1"/>
        <c:lblAlgn val="ctr"/>
        <c:lblOffset val="100"/>
        <c:noMultiLvlLbl val="0"/>
      </c:catAx>
      <c:valAx>
        <c:axId val="236463424"/>
        <c:scaling>
          <c:orientation val="minMax"/>
          <c:max val="1"/>
        </c:scaling>
        <c:delete val="1"/>
        <c:axPos val="l"/>
        <c:numFmt formatCode="0%" sourceLinked="0"/>
        <c:majorTickMark val="out"/>
        <c:minorTickMark val="none"/>
        <c:tickLblPos val="nextTo"/>
        <c:crossAx val="236462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8DC63F"/>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10,000 or more</c:v>
                </c:pt>
                <c:pt idx="1">
                  <c:v>1,000-9999</c:v>
                </c:pt>
                <c:pt idx="2">
                  <c:v>1-999</c:v>
                </c:pt>
                <c:pt idx="3">
                  <c:v>0</c:v>
                </c:pt>
              </c:strCache>
            </c:strRef>
          </c:cat>
          <c:val>
            <c:numRef>
              <c:f>Sheet1!$B$2:$B$5</c:f>
              <c:numCache>
                <c:formatCode>General</c:formatCode>
                <c:ptCount val="4"/>
                <c:pt idx="0">
                  <c:v>0.06</c:v>
                </c:pt>
                <c:pt idx="1">
                  <c:v>0.06</c:v>
                </c:pt>
                <c:pt idx="2">
                  <c:v>0.03</c:v>
                </c:pt>
                <c:pt idx="3">
                  <c:v>0.85</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236465664"/>
        <c:axId val="236466224"/>
      </c:barChart>
      <c:catAx>
        <c:axId val="236465664"/>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6466224"/>
        <c:crosses val="autoZero"/>
        <c:auto val="1"/>
        <c:lblAlgn val="ctr"/>
        <c:lblOffset val="100"/>
        <c:noMultiLvlLbl val="0"/>
      </c:catAx>
      <c:valAx>
        <c:axId val="236466224"/>
        <c:scaling>
          <c:orientation val="minMax"/>
          <c:max val="1"/>
        </c:scaling>
        <c:delete val="1"/>
        <c:axPos val="b"/>
        <c:numFmt formatCode="General" sourceLinked="1"/>
        <c:majorTickMark val="none"/>
        <c:minorTickMark val="none"/>
        <c:tickLblPos val="nextTo"/>
        <c:crossAx val="236465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8DC63F"/>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10,000 or more</c:v>
                </c:pt>
                <c:pt idx="1">
                  <c:v>1,000-9999</c:v>
                </c:pt>
                <c:pt idx="2">
                  <c:v>1-999</c:v>
                </c:pt>
                <c:pt idx="3">
                  <c:v>0</c:v>
                </c:pt>
              </c:strCache>
            </c:strRef>
          </c:cat>
          <c:val>
            <c:numRef>
              <c:f>Sheet1!$B$2:$B$5</c:f>
              <c:numCache>
                <c:formatCode>General</c:formatCode>
                <c:ptCount val="4"/>
                <c:pt idx="0">
                  <c:v>0.15</c:v>
                </c:pt>
                <c:pt idx="1">
                  <c:v>0.42</c:v>
                </c:pt>
                <c:pt idx="2">
                  <c:v>0.03</c:v>
                </c:pt>
                <c:pt idx="3">
                  <c:v>0.39</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236468464"/>
        <c:axId val="236469024"/>
      </c:barChart>
      <c:catAx>
        <c:axId val="236468464"/>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6469024"/>
        <c:crosses val="autoZero"/>
        <c:auto val="1"/>
        <c:lblAlgn val="ctr"/>
        <c:lblOffset val="100"/>
        <c:noMultiLvlLbl val="0"/>
      </c:catAx>
      <c:valAx>
        <c:axId val="236469024"/>
        <c:scaling>
          <c:orientation val="minMax"/>
          <c:max val="1"/>
        </c:scaling>
        <c:delete val="1"/>
        <c:axPos val="b"/>
        <c:numFmt formatCode="General" sourceLinked="1"/>
        <c:majorTickMark val="none"/>
        <c:minorTickMark val="none"/>
        <c:tickLblPos val="nextTo"/>
        <c:crossAx val="236468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100 or more</c:v>
                </c:pt>
                <c:pt idx="1">
                  <c:v>30-99</c:v>
                </c:pt>
                <c:pt idx="2">
                  <c:v>2-29</c:v>
                </c:pt>
                <c:pt idx="3">
                  <c:v>1</c:v>
                </c:pt>
                <c:pt idx="4">
                  <c:v>0</c:v>
                </c:pt>
              </c:strCache>
            </c:strRef>
          </c:cat>
          <c:val>
            <c:numRef>
              <c:f>Sheet1!$B$2:$B$6</c:f>
              <c:numCache>
                <c:formatCode>General</c:formatCode>
                <c:ptCount val="5"/>
                <c:pt idx="0">
                  <c:v>0.15</c:v>
                </c:pt>
                <c:pt idx="1">
                  <c:v>0.09</c:v>
                </c:pt>
                <c:pt idx="2">
                  <c:v>0.36</c:v>
                </c:pt>
                <c:pt idx="3">
                  <c:v>0.15</c:v>
                </c:pt>
                <c:pt idx="4">
                  <c:v>0.24</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236471264"/>
        <c:axId val="236471824"/>
      </c:barChart>
      <c:catAx>
        <c:axId val="236471264"/>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6471824"/>
        <c:crosses val="autoZero"/>
        <c:auto val="1"/>
        <c:lblAlgn val="ctr"/>
        <c:lblOffset val="100"/>
        <c:noMultiLvlLbl val="0"/>
      </c:catAx>
      <c:valAx>
        <c:axId val="236471824"/>
        <c:scaling>
          <c:orientation val="minMax"/>
          <c:max val="1"/>
        </c:scaling>
        <c:delete val="1"/>
        <c:axPos val="b"/>
        <c:numFmt formatCode="General" sourceLinked="1"/>
        <c:majorTickMark val="none"/>
        <c:minorTickMark val="none"/>
        <c:tickLblPos val="nextTo"/>
        <c:crossAx val="236471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100 or more</c:v>
                </c:pt>
                <c:pt idx="1">
                  <c:v>30-99</c:v>
                </c:pt>
                <c:pt idx="2">
                  <c:v>2-29</c:v>
                </c:pt>
                <c:pt idx="3">
                  <c:v>1</c:v>
                </c:pt>
                <c:pt idx="4">
                  <c:v>0</c:v>
                </c:pt>
              </c:strCache>
            </c:strRef>
          </c:cat>
          <c:val>
            <c:numRef>
              <c:f>Sheet1!$B$2:$B$6</c:f>
              <c:numCache>
                <c:formatCode>General</c:formatCode>
                <c:ptCount val="5"/>
                <c:pt idx="0">
                  <c:v>0</c:v>
                </c:pt>
                <c:pt idx="1">
                  <c:v>0.03</c:v>
                </c:pt>
                <c:pt idx="2">
                  <c:v>0.12</c:v>
                </c:pt>
                <c:pt idx="3">
                  <c:v>0.12</c:v>
                </c:pt>
                <c:pt idx="4">
                  <c:v>0.73</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304002112"/>
        <c:axId val="304002672"/>
      </c:barChart>
      <c:catAx>
        <c:axId val="304002112"/>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4002672"/>
        <c:crosses val="autoZero"/>
        <c:auto val="1"/>
        <c:lblAlgn val="ctr"/>
        <c:lblOffset val="100"/>
        <c:noMultiLvlLbl val="0"/>
      </c:catAx>
      <c:valAx>
        <c:axId val="304002672"/>
        <c:scaling>
          <c:orientation val="minMax"/>
          <c:max val="1"/>
        </c:scaling>
        <c:delete val="1"/>
        <c:axPos val="b"/>
        <c:numFmt formatCode="General" sourceLinked="1"/>
        <c:majorTickMark val="none"/>
        <c:minorTickMark val="none"/>
        <c:tickLblPos val="nextTo"/>
        <c:crossAx val="304002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32428670842032"/>
          <c:y val="0"/>
          <c:w val="0.68649585626621112"/>
          <c:h val="1"/>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A2B-4462-A094-78F4634CDCB2}"/>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2-1A2B-4462-A094-78F4634CDCB2}"/>
              </c:ext>
            </c:extLst>
          </c:dPt>
          <c:cat>
            <c:strRef>
              <c:f>Sheet1!$A$2:$A$3</c:f>
              <c:strCache>
                <c:ptCount val="1"/>
                <c:pt idx="0">
                  <c:v>Yes</c:v>
                </c:pt>
              </c:strCache>
            </c:strRef>
          </c:cat>
          <c:val>
            <c:numRef>
              <c:f>Sheet1!$B$2:$B$3</c:f>
              <c:numCache>
                <c:formatCode>0%</c:formatCode>
                <c:ptCount val="2"/>
                <c:pt idx="0">
                  <c:v>0.97</c:v>
                </c:pt>
                <c:pt idx="1">
                  <c:v>0.03</c:v>
                </c:pt>
              </c:numCache>
            </c:numRef>
          </c:val>
          <c:extLst>
            <c:ext xmlns:c16="http://schemas.microsoft.com/office/drawing/2014/chart" uri="{C3380CC4-5D6E-409C-BE32-E72D297353CC}">
              <c16:uniqueId val="{00000000-1A2B-4462-A094-78F4634CDCB2}"/>
            </c:ext>
          </c:extLst>
        </c:ser>
        <c:dLbls>
          <c:showLegendKey val="0"/>
          <c:showVal val="0"/>
          <c:showCatName val="0"/>
          <c:showSerName val="0"/>
          <c:showPercent val="0"/>
          <c:showBubbleSize val="0"/>
          <c:showLeaderLines val="1"/>
        </c:dLbls>
        <c:firstSliceAng val="0"/>
        <c:holeSize val="5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109144034612305E-2"/>
          <c:y val="5.1847662141779792E-2"/>
          <c:w val="0.84573320347094771"/>
          <c:h val="0.89630467571644046"/>
        </c:manualLayout>
      </c:layout>
      <c:barChart>
        <c:barDir val="bar"/>
        <c:grouping val="clustered"/>
        <c:varyColors val="0"/>
        <c:ser>
          <c:idx val="0"/>
          <c:order val="0"/>
          <c:tx>
            <c:strRef>
              <c:f>Sheet1!$B$1</c:f>
              <c:strCache>
                <c:ptCount val="1"/>
                <c:pt idx="0">
                  <c:v>Series 1</c:v>
                </c:pt>
              </c:strCache>
            </c:strRef>
          </c:tx>
          <c:spPr>
            <a:solidFill>
              <a:srgbClr val="8DC63F"/>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10,000 or more</c:v>
                </c:pt>
                <c:pt idx="1">
                  <c:v>1,000-9999</c:v>
                </c:pt>
                <c:pt idx="2">
                  <c:v>1-999</c:v>
                </c:pt>
                <c:pt idx="3">
                  <c:v>0</c:v>
                </c:pt>
              </c:strCache>
            </c:strRef>
          </c:cat>
          <c:val>
            <c:numRef>
              <c:f>Sheet1!$B$2:$B$5</c:f>
              <c:numCache>
                <c:formatCode>General</c:formatCode>
                <c:ptCount val="4"/>
                <c:pt idx="0">
                  <c:v>0.28000000000000003</c:v>
                </c:pt>
                <c:pt idx="1">
                  <c:v>0.48</c:v>
                </c:pt>
                <c:pt idx="2">
                  <c:v>0.16</c:v>
                </c:pt>
                <c:pt idx="3">
                  <c:v>0.08</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304004912"/>
        <c:axId val="304005472"/>
      </c:barChart>
      <c:catAx>
        <c:axId val="304004912"/>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4005472"/>
        <c:crosses val="autoZero"/>
        <c:auto val="1"/>
        <c:lblAlgn val="ctr"/>
        <c:lblOffset val="100"/>
        <c:noMultiLvlLbl val="0"/>
      </c:catAx>
      <c:valAx>
        <c:axId val="304005472"/>
        <c:scaling>
          <c:orientation val="minMax"/>
          <c:max val="1"/>
        </c:scaling>
        <c:delete val="1"/>
        <c:axPos val="b"/>
        <c:numFmt formatCode="General" sourceLinked="1"/>
        <c:majorTickMark val="none"/>
        <c:minorTickMark val="none"/>
        <c:tickLblPos val="nextTo"/>
        <c:crossAx val="304004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8DC63F"/>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10,000 or more</c:v>
                </c:pt>
                <c:pt idx="1">
                  <c:v>1,000-9999</c:v>
                </c:pt>
                <c:pt idx="2">
                  <c:v>1-999</c:v>
                </c:pt>
                <c:pt idx="3">
                  <c:v>0</c:v>
                </c:pt>
              </c:strCache>
            </c:strRef>
          </c:cat>
          <c:val>
            <c:numRef>
              <c:f>Sheet1!$B$2:$B$5</c:f>
              <c:numCache>
                <c:formatCode>General</c:formatCode>
                <c:ptCount val="4"/>
                <c:pt idx="0">
                  <c:v>0.44</c:v>
                </c:pt>
                <c:pt idx="1">
                  <c:v>0.44</c:v>
                </c:pt>
                <c:pt idx="2">
                  <c:v>0</c:v>
                </c:pt>
                <c:pt idx="3">
                  <c:v>0.11</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304007712"/>
        <c:axId val="304008272"/>
      </c:barChart>
      <c:catAx>
        <c:axId val="304007712"/>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4008272"/>
        <c:crosses val="autoZero"/>
        <c:auto val="1"/>
        <c:lblAlgn val="ctr"/>
        <c:lblOffset val="100"/>
        <c:noMultiLvlLbl val="0"/>
      </c:catAx>
      <c:valAx>
        <c:axId val="304008272"/>
        <c:scaling>
          <c:orientation val="minMax"/>
          <c:max val="1"/>
        </c:scaling>
        <c:delete val="1"/>
        <c:axPos val="b"/>
        <c:numFmt formatCode="General" sourceLinked="1"/>
        <c:majorTickMark val="none"/>
        <c:minorTickMark val="none"/>
        <c:tickLblPos val="nextTo"/>
        <c:crossAx val="304007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8936521823661"/>
          <c:y val="3.8453248031496065E-2"/>
          <c:w val="0.8291557305336833"/>
          <c:h val="0.69657898622047243"/>
        </c:manualLayout>
      </c:layout>
      <c:barChart>
        <c:barDir val="col"/>
        <c:grouping val="stacked"/>
        <c:varyColors val="0"/>
        <c:ser>
          <c:idx val="0"/>
          <c:order val="0"/>
          <c:tx>
            <c:strRef>
              <c:f>Sheet1!$B$1</c:f>
              <c:strCache>
                <c:ptCount val="1"/>
                <c:pt idx="0">
                  <c:v>)%</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Inaccurate/incomplete WHOIS information</c:v>
                </c:pt>
                <c:pt idx="1">
                  <c:v>Privacy and proxy services</c:v>
                </c:pt>
              </c:strCache>
            </c:strRef>
          </c:cat>
          <c:val>
            <c:numRef>
              <c:f>Sheet1!$B$2:$B$3</c:f>
              <c:numCache>
                <c:formatCode>0%</c:formatCode>
                <c:ptCount val="2"/>
                <c:pt idx="0">
                  <c:v>0.38</c:v>
                </c:pt>
                <c:pt idx="1">
                  <c:v>0.23</c:v>
                </c:pt>
              </c:numCache>
            </c:numRef>
          </c:val>
          <c:extLst>
            <c:ext xmlns:c16="http://schemas.microsoft.com/office/drawing/2014/chart" uri="{C3380CC4-5D6E-409C-BE32-E72D297353CC}">
              <c16:uniqueId val="{00000000-378A-4E91-AE70-764782E4A455}"/>
            </c:ext>
          </c:extLst>
        </c:ser>
        <c:ser>
          <c:idx val="1"/>
          <c:order val="1"/>
          <c:tx>
            <c:strRef>
              <c:f>Sheet1!$C$1</c:f>
              <c:strCache>
                <c:ptCount val="1"/>
                <c:pt idx="0">
                  <c:v>1-25%</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Inaccurate/incomplete WHOIS information</c:v>
                </c:pt>
                <c:pt idx="1">
                  <c:v>Privacy and proxy services</c:v>
                </c:pt>
              </c:strCache>
            </c:strRef>
          </c:cat>
          <c:val>
            <c:numRef>
              <c:f>Sheet1!$C$2:$C$3</c:f>
              <c:numCache>
                <c:formatCode>0%</c:formatCode>
                <c:ptCount val="2"/>
                <c:pt idx="0">
                  <c:v>0.35</c:v>
                </c:pt>
                <c:pt idx="1">
                  <c:v>0.19</c:v>
                </c:pt>
              </c:numCache>
            </c:numRef>
          </c:val>
          <c:extLst>
            <c:ext xmlns:c16="http://schemas.microsoft.com/office/drawing/2014/chart" uri="{C3380CC4-5D6E-409C-BE32-E72D297353CC}">
              <c16:uniqueId val="{00000001-378A-4E91-AE70-764782E4A455}"/>
            </c:ext>
          </c:extLst>
        </c:ser>
        <c:ser>
          <c:idx val="2"/>
          <c:order val="2"/>
          <c:tx>
            <c:strRef>
              <c:f>Sheet1!$D$1</c:f>
              <c:strCache>
                <c:ptCount val="1"/>
                <c:pt idx="0">
                  <c:v>26-50%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Inaccurate/incomplete WHOIS information</c:v>
                </c:pt>
                <c:pt idx="1">
                  <c:v>Privacy and proxy services</c:v>
                </c:pt>
              </c:strCache>
            </c:strRef>
          </c:cat>
          <c:val>
            <c:numRef>
              <c:f>Sheet1!$D$2:$D$3</c:f>
              <c:numCache>
                <c:formatCode>0%</c:formatCode>
                <c:ptCount val="2"/>
                <c:pt idx="0">
                  <c:v>0.08</c:v>
                </c:pt>
                <c:pt idx="1">
                  <c:v>0.23</c:v>
                </c:pt>
              </c:numCache>
            </c:numRef>
          </c:val>
          <c:extLst>
            <c:ext xmlns:c16="http://schemas.microsoft.com/office/drawing/2014/chart" uri="{C3380CC4-5D6E-409C-BE32-E72D297353CC}">
              <c16:uniqueId val="{00000002-378A-4E91-AE70-764782E4A455}"/>
            </c:ext>
          </c:extLst>
        </c:ser>
        <c:ser>
          <c:idx val="3"/>
          <c:order val="3"/>
          <c:tx>
            <c:strRef>
              <c:f>Sheet1!$E$1</c:f>
              <c:strCache>
                <c:ptCount val="1"/>
                <c:pt idx="0">
                  <c:v>51-75%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Inaccurate/incomplete WHOIS information</c:v>
                </c:pt>
                <c:pt idx="1">
                  <c:v>Privacy and proxy services</c:v>
                </c:pt>
              </c:strCache>
            </c:strRef>
          </c:cat>
          <c:val>
            <c:numRef>
              <c:f>Sheet1!$E$2:$E$3</c:f>
              <c:numCache>
                <c:formatCode>0%</c:formatCode>
                <c:ptCount val="2"/>
                <c:pt idx="0">
                  <c:v>0.12</c:v>
                </c:pt>
                <c:pt idx="1">
                  <c:v>0.08</c:v>
                </c:pt>
              </c:numCache>
            </c:numRef>
          </c:val>
          <c:extLst>
            <c:ext xmlns:c16="http://schemas.microsoft.com/office/drawing/2014/chart" uri="{C3380CC4-5D6E-409C-BE32-E72D297353CC}">
              <c16:uniqueId val="{00000000-8BF8-4702-B872-F04CE458F207}"/>
            </c:ext>
          </c:extLst>
        </c:ser>
        <c:ser>
          <c:idx val="4"/>
          <c:order val="4"/>
          <c:tx>
            <c:strRef>
              <c:f>Sheet1!$F$1</c:f>
              <c:strCache>
                <c:ptCount val="1"/>
                <c:pt idx="0">
                  <c:v>76-100%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Inaccurate/incomplete WHOIS information</c:v>
                </c:pt>
                <c:pt idx="1">
                  <c:v>Privacy and proxy services</c:v>
                </c:pt>
              </c:strCache>
            </c:strRef>
          </c:cat>
          <c:val>
            <c:numRef>
              <c:f>Sheet1!$F$2:$F$3</c:f>
              <c:numCache>
                <c:formatCode>0%</c:formatCode>
                <c:ptCount val="2"/>
                <c:pt idx="0">
                  <c:v>0.08</c:v>
                </c:pt>
                <c:pt idx="1">
                  <c:v>0.27</c:v>
                </c:pt>
              </c:numCache>
            </c:numRef>
          </c:val>
          <c:extLst>
            <c:ext xmlns:c16="http://schemas.microsoft.com/office/drawing/2014/chart" uri="{C3380CC4-5D6E-409C-BE32-E72D297353CC}">
              <c16:uniqueId val="{00000001-8BF8-4702-B872-F04CE458F207}"/>
            </c:ext>
          </c:extLst>
        </c:ser>
        <c:dLbls>
          <c:showLegendKey val="0"/>
          <c:showVal val="0"/>
          <c:showCatName val="0"/>
          <c:showSerName val="0"/>
          <c:showPercent val="0"/>
          <c:showBubbleSize val="0"/>
        </c:dLbls>
        <c:gapWidth val="150"/>
        <c:overlap val="100"/>
        <c:axId val="304012752"/>
        <c:axId val="304013312"/>
      </c:barChart>
      <c:catAx>
        <c:axId val="304012752"/>
        <c:scaling>
          <c:orientation val="minMax"/>
        </c:scaling>
        <c:delete val="0"/>
        <c:axPos val="b"/>
        <c:numFmt formatCode="General" sourceLinked="1"/>
        <c:majorTickMark val="none"/>
        <c:minorTickMark val="none"/>
        <c:tickLblPos val="none"/>
        <c:spPr>
          <a:noFill/>
          <a:ln w="9525" cap="flat" cmpd="sng" algn="ctr">
            <a:solidFill>
              <a:srgbClr val="878787"/>
            </a:solidFill>
            <a:round/>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en-US"/>
          </a:p>
        </c:txPr>
        <c:crossAx val="304013312"/>
        <c:crosses val="autoZero"/>
        <c:auto val="1"/>
        <c:lblAlgn val="ctr"/>
        <c:lblOffset val="100"/>
        <c:noMultiLvlLbl val="0"/>
      </c:catAx>
      <c:valAx>
        <c:axId val="304013312"/>
        <c:scaling>
          <c:orientation val="minMax"/>
          <c:max val="1"/>
        </c:scaling>
        <c:delete val="1"/>
        <c:axPos val="l"/>
        <c:numFmt formatCode="0%" sourceLinked="1"/>
        <c:majorTickMark val="none"/>
        <c:minorTickMark val="none"/>
        <c:tickLblPos val="nextTo"/>
        <c:crossAx val="304012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11 or more</c:v>
                </c:pt>
                <c:pt idx="1">
                  <c:v>1-10</c:v>
                </c:pt>
                <c:pt idx="2">
                  <c:v>0</c:v>
                </c:pt>
              </c:strCache>
            </c:strRef>
          </c:cat>
          <c:val>
            <c:numRef>
              <c:f>Sheet1!$B$2:$B$4</c:f>
              <c:numCache>
                <c:formatCode>General</c:formatCode>
                <c:ptCount val="3"/>
                <c:pt idx="0">
                  <c:v>0.21</c:v>
                </c:pt>
                <c:pt idx="1">
                  <c:v>0.3</c:v>
                </c:pt>
                <c:pt idx="2">
                  <c:v>0.48</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304015552"/>
        <c:axId val="304016112"/>
      </c:barChart>
      <c:catAx>
        <c:axId val="304015552"/>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4016112"/>
        <c:crosses val="autoZero"/>
        <c:auto val="1"/>
        <c:lblAlgn val="ctr"/>
        <c:lblOffset val="100"/>
        <c:noMultiLvlLbl val="0"/>
      </c:catAx>
      <c:valAx>
        <c:axId val="304016112"/>
        <c:scaling>
          <c:orientation val="minMax"/>
          <c:max val="1"/>
        </c:scaling>
        <c:delete val="1"/>
        <c:axPos val="b"/>
        <c:numFmt formatCode="General" sourceLinked="1"/>
        <c:majorTickMark val="none"/>
        <c:minorTickMark val="none"/>
        <c:tickLblPos val="nextTo"/>
        <c:crossAx val="304015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11 or more</c:v>
                </c:pt>
                <c:pt idx="1">
                  <c:v>1-10</c:v>
                </c:pt>
                <c:pt idx="2">
                  <c:v>0</c:v>
                </c:pt>
              </c:strCache>
            </c:strRef>
          </c:cat>
          <c:val>
            <c:numRef>
              <c:f>Sheet1!$B$2:$B$4</c:f>
              <c:numCache>
                <c:formatCode>General</c:formatCode>
                <c:ptCount val="3"/>
                <c:pt idx="0">
                  <c:v>0.06</c:v>
                </c:pt>
                <c:pt idx="1">
                  <c:v>0.12</c:v>
                </c:pt>
                <c:pt idx="2">
                  <c:v>0.82</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309161776"/>
        <c:axId val="309162336"/>
      </c:barChart>
      <c:catAx>
        <c:axId val="309161776"/>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9162336"/>
        <c:crosses val="autoZero"/>
        <c:auto val="1"/>
        <c:lblAlgn val="ctr"/>
        <c:lblOffset val="100"/>
        <c:noMultiLvlLbl val="0"/>
      </c:catAx>
      <c:valAx>
        <c:axId val="309162336"/>
        <c:scaling>
          <c:orientation val="minMax"/>
          <c:max val="1"/>
        </c:scaling>
        <c:delete val="1"/>
        <c:axPos val="b"/>
        <c:numFmt formatCode="General" sourceLinked="1"/>
        <c:majorTickMark val="none"/>
        <c:minorTickMark val="none"/>
        <c:tickLblPos val="nextTo"/>
        <c:crossAx val="309161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11 or more</c:v>
                </c:pt>
                <c:pt idx="1">
                  <c:v>1-10</c:v>
                </c:pt>
                <c:pt idx="2">
                  <c:v>0</c:v>
                </c:pt>
              </c:strCache>
            </c:strRef>
          </c:cat>
          <c:val>
            <c:numRef>
              <c:f>Sheet1!$B$2:$B$4</c:f>
              <c:numCache>
                <c:formatCode>General</c:formatCode>
                <c:ptCount val="3"/>
                <c:pt idx="0">
                  <c:v>0.03</c:v>
                </c:pt>
                <c:pt idx="1">
                  <c:v>0.12</c:v>
                </c:pt>
                <c:pt idx="2">
                  <c:v>0.85</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309164576"/>
        <c:axId val="309165136"/>
      </c:barChart>
      <c:catAx>
        <c:axId val="309164576"/>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9165136"/>
        <c:crosses val="autoZero"/>
        <c:auto val="1"/>
        <c:lblAlgn val="ctr"/>
        <c:lblOffset val="100"/>
        <c:noMultiLvlLbl val="0"/>
      </c:catAx>
      <c:valAx>
        <c:axId val="309165136"/>
        <c:scaling>
          <c:orientation val="minMax"/>
          <c:max val="1"/>
        </c:scaling>
        <c:delete val="1"/>
        <c:axPos val="b"/>
        <c:numFmt formatCode="General" sourceLinked="1"/>
        <c:majorTickMark val="none"/>
        <c:minorTickMark val="none"/>
        <c:tickLblPos val="nextTo"/>
        <c:crossAx val="309164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2"/>
              <c:layout>
                <c:manualLayout>
                  <c:x val="-0.11387433772558178"/>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74-40E7-ABCE-09593F7E4D4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11 or more</c:v>
                </c:pt>
                <c:pt idx="1">
                  <c:v>1-10</c:v>
                </c:pt>
                <c:pt idx="2">
                  <c:v>0</c:v>
                </c:pt>
              </c:strCache>
            </c:strRef>
          </c:cat>
          <c:val>
            <c:numRef>
              <c:f>Sheet1!$B$2:$B$4</c:f>
              <c:numCache>
                <c:formatCode>General</c:formatCode>
                <c:ptCount val="3"/>
                <c:pt idx="0">
                  <c:v>0</c:v>
                </c:pt>
                <c:pt idx="1">
                  <c:v>0.03</c:v>
                </c:pt>
                <c:pt idx="2">
                  <c:v>0.97</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309167376"/>
        <c:axId val="309167936"/>
      </c:barChart>
      <c:catAx>
        <c:axId val="309167376"/>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9167936"/>
        <c:crosses val="autoZero"/>
        <c:auto val="1"/>
        <c:lblAlgn val="ctr"/>
        <c:lblOffset val="100"/>
        <c:noMultiLvlLbl val="0"/>
      </c:catAx>
      <c:valAx>
        <c:axId val="309167936"/>
        <c:scaling>
          <c:orientation val="minMax"/>
          <c:max val="1"/>
        </c:scaling>
        <c:delete val="1"/>
        <c:axPos val="b"/>
        <c:numFmt formatCode="General" sourceLinked="1"/>
        <c:majorTickMark val="none"/>
        <c:minorTickMark val="none"/>
        <c:tickLblPos val="nextTo"/>
        <c:crossAx val="309167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8DC63F"/>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10,000 or more</c:v>
                </c:pt>
                <c:pt idx="1">
                  <c:v>1,000-9999</c:v>
                </c:pt>
                <c:pt idx="2">
                  <c:v>1-999</c:v>
                </c:pt>
                <c:pt idx="3">
                  <c:v>0</c:v>
                </c:pt>
              </c:strCache>
            </c:strRef>
          </c:cat>
          <c:val>
            <c:numRef>
              <c:f>Sheet1!$B$2:$B$5</c:f>
              <c:numCache>
                <c:formatCode>General</c:formatCode>
                <c:ptCount val="4"/>
                <c:pt idx="0">
                  <c:v>0.28999999999999998</c:v>
                </c:pt>
                <c:pt idx="1">
                  <c:v>0.41</c:v>
                </c:pt>
                <c:pt idx="2">
                  <c:v>0.18</c:v>
                </c:pt>
                <c:pt idx="3">
                  <c:v>0.12</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309170176"/>
        <c:axId val="309170736"/>
      </c:barChart>
      <c:catAx>
        <c:axId val="309170176"/>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9170736"/>
        <c:crosses val="autoZero"/>
        <c:auto val="1"/>
        <c:lblAlgn val="ctr"/>
        <c:lblOffset val="100"/>
        <c:noMultiLvlLbl val="0"/>
      </c:catAx>
      <c:valAx>
        <c:axId val="309170736"/>
        <c:scaling>
          <c:orientation val="minMax"/>
          <c:max val="1"/>
        </c:scaling>
        <c:delete val="1"/>
        <c:axPos val="b"/>
        <c:numFmt formatCode="General" sourceLinked="1"/>
        <c:majorTickMark val="none"/>
        <c:minorTickMark val="none"/>
        <c:tickLblPos val="nextTo"/>
        <c:crossAx val="309170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11 or more</c:v>
                </c:pt>
                <c:pt idx="1">
                  <c:v>1-10</c:v>
                </c:pt>
                <c:pt idx="2">
                  <c:v>0</c:v>
                </c:pt>
              </c:strCache>
            </c:strRef>
          </c:cat>
          <c:val>
            <c:numRef>
              <c:f>Sheet1!$B$2:$B$4</c:f>
              <c:numCache>
                <c:formatCode>General</c:formatCode>
                <c:ptCount val="3"/>
                <c:pt idx="0">
                  <c:v>0.06</c:v>
                </c:pt>
                <c:pt idx="1">
                  <c:v>0.12</c:v>
                </c:pt>
                <c:pt idx="2">
                  <c:v>0.82</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309172976"/>
        <c:axId val="309173536"/>
      </c:barChart>
      <c:catAx>
        <c:axId val="309172976"/>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9173536"/>
        <c:crosses val="autoZero"/>
        <c:auto val="1"/>
        <c:lblAlgn val="ctr"/>
        <c:lblOffset val="100"/>
        <c:noMultiLvlLbl val="0"/>
      </c:catAx>
      <c:valAx>
        <c:axId val="309173536"/>
        <c:scaling>
          <c:orientation val="minMax"/>
          <c:max val="1"/>
        </c:scaling>
        <c:delete val="1"/>
        <c:axPos val="b"/>
        <c:numFmt formatCode="General" sourceLinked="1"/>
        <c:majorTickMark val="none"/>
        <c:minorTickMark val="none"/>
        <c:tickLblPos val="nextTo"/>
        <c:crossAx val="309172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25-74</c:v>
                </c:pt>
                <c:pt idx="1">
                  <c:v>11-24</c:v>
                </c:pt>
                <c:pt idx="2">
                  <c:v>1-10</c:v>
                </c:pt>
                <c:pt idx="3">
                  <c:v>0</c:v>
                </c:pt>
              </c:strCache>
            </c:strRef>
          </c:cat>
          <c:val>
            <c:numRef>
              <c:f>Sheet1!$B$2:$B$5</c:f>
              <c:numCache>
                <c:formatCode>General</c:formatCode>
                <c:ptCount val="4"/>
                <c:pt idx="0">
                  <c:v>0.18</c:v>
                </c:pt>
                <c:pt idx="1">
                  <c:v>0.09</c:v>
                </c:pt>
                <c:pt idx="2">
                  <c:v>0.36</c:v>
                </c:pt>
                <c:pt idx="3">
                  <c:v>0.36</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309175776"/>
        <c:axId val="309176336"/>
      </c:barChart>
      <c:catAx>
        <c:axId val="309175776"/>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9176336"/>
        <c:crosses val="autoZero"/>
        <c:auto val="1"/>
        <c:lblAlgn val="ctr"/>
        <c:lblOffset val="100"/>
        <c:noMultiLvlLbl val="0"/>
      </c:catAx>
      <c:valAx>
        <c:axId val="309176336"/>
        <c:scaling>
          <c:orientation val="minMax"/>
          <c:max val="1"/>
        </c:scaling>
        <c:delete val="1"/>
        <c:axPos val="b"/>
        <c:numFmt formatCode="General" sourceLinked="1"/>
        <c:majorTickMark val="none"/>
        <c:minorTickMark val="none"/>
        <c:tickLblPos val="nextTo"/>
        <c:crossAx val="309175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501 or more</c:v>
                </c:pt>
                <c:pt idx="1">
                  <c:v>251-500</c:v>
                </c:pt>
                <c:pt idx="2">
                  <c:v>100-250</c:v>
                </c:pt>
                <c:pt idx="3">
                  <c:v>50-99</c:v>
                </c:pt>
                <c:pt idx="4">
                  <c:v>30-49</c:v>
                </c:pt>
                <c:pt idx="5">
                  <c:v>1-29</c:v>
                </c:pt>
              </c:strCache>
            </c:strRef>
          </c:cat>
          <c:val>
            <c:numRef>
              <c:f>Sheet1!$B$2:$B$7</c:f>
              <c:numCache>
                <c:formatCode>General</c:formatCode>
                <c:ptCount val="6"/>
                <c:pt idx="0">
                  <c:v>0.13</c:v>
                </c:pt>
                <c:pt idx="1">
                  <c:v>0.16</c:v>
                </c:pt>
                <c:pt idx="2">
                  <c:v>0.16</c:v>
                </c:pt>
                <c:pt idx="3">
                  <c:v>0.19</c:v>
                </c:pt>
                <c:pt idx="4">
                  <c:v>0.16</c:v>
                </c:pt>
                <c:pt idx="5">
                  <c:v>0.22</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153575312"/>
        <c:axId val="153572512"/>
      </c:barChart>
      <c:catAx>
        <c:axId val="153575312"/>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572512"/>
        <c:crosses val="autoZero"/>
        <c:auto val="1"/>
        <c:lblAlgn val="ctr"/>
        <c:lblOffset val="100"/>
        <c:noMultiLvlLbl val="0"/>
      </c:catAx>
      <c:valAx>
        <c:axId val="153572512"/>
        <c:scaling>
          <c:orientation val="minMax"/>
          <c:max val="1"/>
        </c:scaling>
        <c:delete val="1"/>
        <c:axPos val="b"/>
        <c:numFmt formatCode="General" sourceLinked="1"/>
        <c:majorTickMark val="none"/>
        <c:minorTickMark val="none"/>
        <c:tickLblPos val="nextTo"/>
        <c:crossAx val="153575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25 or more</c:v>
                </c:pt>
                <c:pt idx="1">
                  <c:v>11-24</c:v>
                </c:pt>
                <c:pt idx="2">
                  <c:v>1-10</c:v>
                </c:pt>
                <c:pt idx="3">
                  <c:v>0</c:v>
                </c:pt>
              </c:strCache>
            </c:strRef>
          </c:cat>
          <c:val>
            <c:numRef>
              <c:f>Sheet1!$B$2:$B$5</c:f>
              <c:numCache>
                <c:formatCode>General</c:formatCode>
                <c:ptCount val="4"/>
                <c:pt idx="0">
                  <c:v>0.14000000000000001</c:v>
                </c:pt>
                <c:pt idx="1">
                  <c:v>0</c:v>
                </c:pt>
                <c:pt idx="2">
                  <c:v>0.71</c:v>
                </c:pt>
                <c:pt idx="3">
                  <c:v>0.14000000000000001</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243489440"/>
        <c:axId val="243490000"/>
      </c:barChart>
      <c:catAx>
        <c:axId val="243489440"/>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3490000"/>
        <c:crosses val="autoZero"/>
        <c:auto val="1"/>
        <c:lblAlgn val="ctr"/>
        <c:lblOffset val="100"/>
        <c:noMultiLvlLbl val="0"/>
      </c:catAx>
      <c:valAx>
        <c:axId val="243490000"/>
        <c:scaling>
          <c:orientation val="minMax"/>
          <c:max val="1"/>
        </c:scaling>
        <c:delete val="1"/>
        <c:axPos val="b"/>
        <c:numFmt formatCode="General" sourceLinked="1"/>
        <c:majorTickMark val="none"/>
        <c:minorTickMark val="none"/>
        <c:tickLblPos val="nextTo"/>
        <c:crossAx val="243489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Evaluate on case by case basis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0%</c:formatCode>
                <c:ptCount val="1"/>
                <c:pt idx="0">
                  <c:v>0.73</c:v>
                </c:pt>
              </c:numCache>
            </c:numRef>
          </c:val>
          <c:extLst>
            <c:ext xmlns:c16="http://schemas.microsoft.com/office/drawing/2014/chart" uri="{C3380CC4-5D6E-409C-BE32-E72D297353CC}">
              <c16:uniqueId val="{00000000-AB49-4839-B7F9-352D59E3CDE8}"/>
            </c:ext>
          </c:extLst>
        </c:ser>
        <c:ser>
          <c:idx val="1"/>
          <c:order val="1"/>
          <c:tx>
            <c:strRef>
              <c:f>Sheet1!$C$1</c:f>
              <c:strCache>
                <c:ptCount val="1"/>
                <c:pt idx="0">
                  <c:v>refuse to pay all premium pricing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0%</c:formatCode>
                <c:ptCount val="1"/>
                <c:pt idx="0">
                  <c:v>0.15</c:v>
                </c:pt>
              </c:numCache>
            </c:numRef>
          </c:val>
          <c:extLst>
            <c:ext xmlns:c16="http://schemas.microsoft.com/office/drawing/2014/chart" uri="{C3380CC4-5D6E-409C-BE32-E72D297353CC}">
              <c16:uniqueId val="{00000001-AB49-4839-B7F9-352D59E3CDE8}"/>
            </c:ext>
          </c:extLst>
        </c:ser>
        <c:ser>
          <c:idx val="2"/>
          <c:order val="2"/>
          <c:tx>
            <c:strRef>
              <c:f>Sheet1!$D$1</c:f>
              <c:strCache>
                <c:ptCount val="1"/>
                <c:pt idx="0">
                  <c:v>Pay our top marks but not for all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c:f>
              <c:numCache>
                <c:formatCode>0%</c:formatCode>
                <c:ptCount val="1"/>
                <c:pt idx="0">
                  <c:v>0.06</c:v>
                </c:pt>
              </c:numCache>
            </c:numRef>
          </c:val>
          <c:extLst>
            <c:ext xmlns:c16="http://schemas.microsoft.com/office/drawing/2014/chart" uri="{C3380CC4-5D6E-409C-BE32-E72D297353CC}">
              <c16:uniqueId val="{00000002-AB49-4839-B7F9-352D59E3CDE8}"/>
            </c:ext>
          </c:extLst>
        </c:ser>
        <c:ser>
          <c:idx val="3"/>
          <c:order val="3"/>
          <c:tx>
            <c:strRef>
              <c:f>Sheet1!$E$1</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c:f>
              <c:numCache>
                <c:formatCode>0%</c:formatCode>
                <c:ptCount val="1"/>
                <c:pt idx="0">
                  <c:v>0.06</c:v>
                </c:pt>
              </c:numCache>
            </c:numRef>
          </c:val>
          <c:extLst>
            <c:ext xmlns:c16="http://schemas.microsoft.com/office/drawing/2014/chart" uri="{C3380CC4-5D6E-409C-BE32-E72D297353CC}">
              <c16:uniqueId val="{00000003-AB49-4839-B7F9-352D59E3CDE8}"/>
            </c:ext>
          </c:extLst>
        </c:ser>
        <c:dLbls>
          <c:showLegendKey val="0"/>
          <c:showVal val="0"/>
          <c:showCatName val="0"/>
          <c:showSerName val="0"/>
          <c:showPercent val="0"/>
          <c:showBubbleSize val="0"/>
        </c:dLbls>
        <c:gapWidth val="219"/>
        <c:overlap val="-27"/>
        <c:axId val="243493920"/>
        <c:axId val="243494480"/>
      </c:barChart>
      <c:catAx>
        <c:axId val="243493920"/>
        <c:scaling>
          <c:orientation val="minMax"/>
        </c:scaling>
        <c:delete val="0"/>
        <c:axPos val="b"/>
        <c:numFmt formatCode="General" sourceLinked="1"/>
        <c:majorTickMark val="none"/>
        <c:minorTickMark val="none"/>
        <c:tickLblPos val="none"/>
        <c:spPr>
          <a:noFill/>
          <a:ln w="9525" cap="flat" cmpd="sng" algn="ctr">
            <a:solidFill>
              <a:srgbClr val="878787"/>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43494480"/>
        <c:crosses val="autoZero"/>
        <c:auto val="1"/>
        <c:lblAlgn val="ctr"/>
        <c:lblOffset val="100"/>
        <c:noMultiLvlLbl val="0"/>
      </c:catAx>
      <c:valAx>
        <c:axId val="243494480"/>
        <c:scaling>
          <c:orientation val="minMax"/>
          <c:max val="1"/>
        </c:scaling>
        <c:delete val="1"/>
        <c:axPos val="l"/>
        <c:numFmt formatCode="0%" sourceLinked="0"/>
        <c:majorTickMark val="out"/>
        <c:minorTickMark val="none"/>
        <c:tickLblPos val="nextTo"/>
        <c:crossAx val="243493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32428670842032"/>
          <c:y val="0"/>
          <c:w val="0.68649585626621112"/>
          <c:h val="1"/>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A2B-4462-A094-78F4634CDCB2}"/>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2-1A2B-4462-A094-78F4634CDCB2}"/>
              </c:ext>
            </c:extLst>
          </c:dPt>
          <c:cat>
            <c:strRef>
              <c:f>Sheet1!$A$2:$A$3</c:f>
              <c:strCache>
                <c:ptCount val="1"/>
                <c:pt idx="0">
                  <c:v>Yes</c:v>
                </c:pt>
              </c:strCache>
            </c:strRef>
          </c:cat>
          <c:val>
            <c:numRef>
              <c:f>Sheet1!$B$2:$B$3</c:f>
              <c:numCache>
                <c:formatCode>0%</c:formatCode>
                <c:ptCount val="2"/>
                <c:pt idx="0">
                  <c:v>0.67</c:v>
                </c:pt>
                <c:pt idx="1">
                  <c:v>0.33</c:v>
                </c:pt>
              </c:numCache>
            </c:numRef>
          </c:val>
          <c:extLst>
            <c:ext xmlns:c16="http://schemas.microsoft.com/office/drawing/2014/chart" uri="{C3380CC4-5D6E-409C-BE32-E72D297353CC}">
              <c16:uniqueId val="{00000000-1A2B-4462-A094-78F4634CDCB2}"/>
            </c:ext>
          </c:extLst>
        </c:ser>
        <c:dLbls>
          <c:showLegendKey val="0"/>
          <c:showVal val="0"/>
          <c:showCatName val="0"/>
          <c:showSerName val="0"/>
          <c:showPercent val="0"/>
          <c:showBubbleSize val="0"/>
          <c:showLeaderLines val="1"/>
        </c:dLbls>
        <c:firstSliceAng val="0"/>
        <c:holeSize val="5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32428670842032"/>
          <c:y val="0"/>
          <c:w val="0.68649585626621112"/>
          <c:h val="1"/>
        </c:manualLayout>
      </c:layout>
      <c:doughnutChart>
        <c:varyColors val="1"/>
        <c:ser>
          <c:idx val="0"/>
          <c:order val="0"/>
          <c:tx>
            <c:strRef>
              <c:f>Sheet1!$B$1</c:f>
              <c:strCache>
                <c:ptCount val="1"/>
                <c:pt idx="0">
                  <c:v>Sales</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1A2B-4462-A094-78F4634CDCB2}"/>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2-1A2B-4462-A094-78F4634CDCB2}"/>
              </c:ext>
            </c:extLst>
          </c:dPt>
          <c:cat>
            <c:strRef>
              <c:f>Sheet1!$A$2:$A$3</c:f>
              <c:strCache>
                <c:ptCount val="1"/>
                <c:pt idx="0">
                  <c:v>Yes</c:v>
                </c:pt>
              </c:strCache>
            </c:strRef>
          </c:cat>
          <c:val>
            <c:numRef>
              <c:f>Sheet1!$B$2:$B$3</c:f>
              <c:numCache>
                <c:formatCode>0%</c:formatCode>
                <c:ptCount val="2"/>
                <c:pt idx="0">
                  <c:v>0.21</c:v>
                </c:pt>
                <c:pt idx="1">
                  <c:v>0.79</c:v>
                </c:pt>
              </c:numCache>
            </c:numRef>
          </c:val>
          <c:extLst>
            <c:ext xmlns:c16="http://schemas.microsoft.com/office/drawing/2014/chart" uri="{C3380CC4-5D6E-409C-BE32-E72D297353CC}">
              <c16:uniqueId val="{00000000-1A2B-4462-A094-78F4634CDCB2}"/>
            </c:ext>
          </c:extLst>
        </c:ser>
        <c:dLbls>
          <c:showLegendKey val="0"/>
          <c:showVal val="0"/>
          <c:showCatName val="0"/>
          <c:showSerName val="0"/>
          <c:showPercent val="0"/>
          <c:showBubbleSize val="0"/>
          <c:showLeaderLines val="1"/>
        </c:dLbls>
        <c:firstSliceAng val="0"/>
        <c:holeSize val="5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Don't know</c:v>
                </c:pt>
                <c:pt idx="1">
                  <c:v>Other</c:v>
                </c:pt>
                <c:pt idx="2">
                  <c:v>.tel</c:v>
                </c:pt>
                <c:pt idx="3">
                  <c:v>.asia</c:v>
                </c:pt>
                <c:pt idx="4">
                  <c:v>Country specific TLD</c:v>
                </c:pt>
                <c:pt idx="5">
                  <c:v>.xxx</c:v>
                </c:pt>
                <c:pt idx="6">
                  <c:v>.mobi</c:v>
                </c:pt>
              </c:strCache>
            </c:strRef>
          </c:cat>
          <c:val>
            <c:numRef>
              <c:f>Sheet1!$B$2:$B$8</c:f>
              <c:numCache>
                <c:formatCode>General</c:formatCode>
                <c:ptCount val="7"/>
                <c:pt idx="0">
                  <c:v>0.14000000000000001</c:v>
                </c:pt>
                <c:pt idx="1">
                  <c:v>0.14000000000000001</c:v>
                </c:pt>
                <c:pt idx="2">
                  <c:v>0.14000000000000001</c:v>
                </c:pt>
                <c:pt idx="3">
                  <c:v>0.28999999999999998</c:v>
                </c:pt>
                <c:pt idx="4">
                  <c:v>0.43</c:v>
                </c:pt>
                <c:pt idx="5">
                  <c:v>0.43</c:v>
                </c:pt>
                <c:pt idx="6">
                  <c:v>0.43</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233037408"/>
        <c:axId val="233037968"/>
      </c:barChart>
      <c:catAx>
        <c:axId val="233037408"/>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3037968"/>
        <c:crosses val="autoZero"/>
        <c:auto val="1"/>
        <c:lblAlgn val="ctr"/>
        <c:lblOffset val="100"/>
        <c:noMultiLvlLbl val="0"/>
      </c:catAx>
      <c:valAx>
        <c:axId val="233037968"/>
        <c:scaling>
          <c:orientation val="minMax"/>
          <c:max val="1"/>
        </c:scaling>
        <c:delete val="1"/>
        <c:axPos val="b"/>
        <c:numFmt formatCode="General" sourceLinked="1"/>
        <c:majorTickMark val="none"/>
        <c:minorTickMark val="none"/>
        <c:tickLblPos val="nextTo"/>
        <c:crossAx val="233037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8936521823661"/>
          <c:y val="3.8453248031496065E-2"/>
          <c:w val="0.8291557305336833"/>
          <c:h val="0.69657898622047243"/>
        </c:manualLayout>
      </c:layout>
      <c:barChart>
        <c:barDir val="col"/>
        <c:grouping val="stacked"/>
        <c:varyColors val="0"/>
        <c:ser>
          <c:idx val="0"/>
          <c:order val="0"/>
          <c:tx>
            <c:strRef>
              <c:f>Sheet1!$B$1</c:f>
              <c:strCache>
                <c:ptCount val="1"/>
                <c:pt idx="0">
                  <c:v>Unsure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Required Sunrise Periods</c:v>
                </c:pt>
                <c:pt idx="1">
                  <c:v>Trandmark claims</c:v>
                </c:pt>
                <c:pt idx="2">
                  <c:v>URS</c:v>
                </c:pt>
                <c:pt idx="3">
                  <c:v>PDDRP, RRDRP, PICDRP</c:v>
                </c:pt>
                <c:pt idx="4">
                  <c:v>UDRP</c:v>
                </c:pt>
              </c:strCache>
            </c:strRef>
          </c:cat>
          <c:val>
            <c:numRef>
              <c:f>Sheet1!$B$2:$B$6</c:f>
              <c:numCache>
                <c:formatCode>0%</c:formatCode>
                <c:ptCount val="5"/>
                <c:pt idx="0">
                  <c:v>0.12</c:v>
                </c:pt>
                <c:pt idx="1">
                  <c:v>0.21</c:v>
                </c:pt>
                <c:pt idx="2">
                  <c:v>0.3</c:v>
                </c:pt>
                <c:pt idx="3">
                  <c:v>0.45</c:v>
                </c:pt>
                <c:pt idx="4">
                  <c:v>0.21</c:v>
                </c:pt>
              </c:numCache>
            </c:numRef>
          </c:val>
          <c:extLst>
            <c:ext xmlns:c16="http://schemas.microsoft.com/office/drawing/2014/chart" uri="{C3380CC4-5D6E-409C-BE32-E72D297353CC}">
              <c16:uniqueId val="{00000000-378A-4E91-AE70-764782E4A455}"/>
            </c:ext>
          </c:extLst>
        </c:ser>
        <c:ser>
          <c:idx val="1"/>
          <c:order val="1"/>
          <c:tx>
            <c:strRef>
              <c:f>Sheet1!$C$1</c:f>
              <c:strCache>
                <c:ptCount val="1"/>
                <c:pt idx="0">
                  <c:v>Not at all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Required Sunrise Periods</c:v>
                </c:pt>
                <c:pt idx="1">
                  <c:v>Trandmark claims</c:v>
                </c:pt>
                <c:pt idx="2">
                  <c:v>URS</c:v>
                </c:pt>
                <c:pt idx="3">
                  <c:v>PDDRP, RRDRP, PICDRP</c:v>
                </c:pt>
                <c:pt idx="4">
                  <c:v>UDRP</c:v>
                </c:pt>
              </c:strCache>
            </c:strRef>
          </c:cat>
          <c:val>
            <c:numRef>
              <c:f>Sheet1!$C$2:$C$6</c:f>
              <c:numCache>
                <c:formatCode>0%</c:formatCode>
                <c:ptCount val="5"/>
                <c:pt idx="0">
                  <c:v>0.09</c:v>
                </c:pt>
                <c:pt idx="1">
                  <c:v>0.12</c:v>
                </c:pt>
                <c:pt idx="2">
                  <c:v>0.21</c:v>
                </c:pt>
                <c:pt idx="3">
                  <c:v>0.27</c:v>
                </c:pt>
                <c:pt idx="4">
                  <c:v>0.06</c:v>
                </c:pt>
              </c:numCache>
            </c:numRef>
          </c:val>
          <c:extLst>
            <c:ext xmlns:c16="http://schemas.microsoft.com/office/drawing/2014/chart" uri="{C3380CC4-5D6E-409C-BE32-E72D297353CC}">
              <c16:uniqueId val="{00000001-378A-4E91-AE70-764782E4A455}"/>
            </c:ext>
          </c:extLst>
        </c:ser>
        <c:ser>
          <c:idx val="2"/>
          <c:order val="2"/>
          <c:tx>
            <c:strRef>
              <c:f>Sheet1!$D$1</c:f>
              <c:strCache>
                <c:ptCount val="1"/>
                <c:pt idx="0">
                  <c:v>To a minor extent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Required Sunrise Periods</c:v>
                </c:pt>
                <c:pt idx="1">
                  <c:v>Trandmark claims</c:v>
                </c:pt>
                <c:pt idx="2">
                  <c:v>URS</c:v>
                </c:pt>
                <c:pt idx="3">
                  <c:v>PDDRP, RRDRP, PICDRP</c:v>
                </c:pt>
                <c:pt idx="4">
                  <c:v>UDRP</c:v>
                </c:pt>
              </c:strCache>
            </c:strRef>
          </c:cat>
          <c:val>
            <c:numRef>
              <c:f>Sheet1!$D$2:$D$6</c:f>
              <c:numCache>
                <c:formatCode>0%</c:formatCode>
                <c:ptCount val="5"/>
                <c:pt idx="0">
                  <c:v>0.15</c:v>
                </c:pt>
                <c:pt idx="1">
                  <c:v>0.3</c:v>
                </c:pt>
                <c:pt idx="2">
                  <c:v>0.21</c:v>
                </c:pt>
                <c:pt idx="3">
                  <c:v>0.12</c:v>
                </c:pt>
                <c:pt idx="4">
                  <c:v>6.3E-2</c:v>
                </c:pt>
              </c:numCache>
            </c:numRef>
          </c:val>
          <c:extLst>
            <c:ext xmlns:c16="http://schemas.microsoft.com/office/drawing/2014/chart" uri="{C3380CC4-5D6E-409C-BE32-E72D297353CC}">
              <c16:uniqueId val="{00000002-378A-4E91-AE70-764782E4A455}"/>
            </c:ext>
          </c:extLst>
        </c:ser>
        <c:ser>
          <c:idx val="3"/>
          <c:order val="3"/>
          <c:tx>
            <c:strRef>
              <c:f>Sheet1!$E$1</c:f>
              <c:strCache>
                <c:ptCount val="1"/>
                <c:pt idx="0">
                  <c:v>To a moderate extent</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Required Sunrise Periods</c:v>
                </c:pt>
                <c:pt idx="1">
                  <c:v>Trandmark claims</c:v>
                </c:pt>
                <c:pt idx="2">
                  <c:v>URS</c:v>
                </c:pt>
                <c:pt idx="3">
                  <c:v>PDDRP, RRDRP, PICDRP</c:v>
                </c:pt>
                <c:pt idx="4">
                  <c:v>UDRP</c:v>
                </c:pt>
              </c:strCache>
            </c:strRef>
          </c:cat>
          <c:val>
            <c:numRef>
              <c:f>Sheet1!$E$2:$E$6</c:f>
              <c:numCache>
                <c:formatCode>0%</c:formatCode>
                <c:ptCount val="5"/>
                <c:pt idx="0">
                  <c:v>0.45</c:v>
                </c:pt>
                <c:pt idx="1">
                  <c:v>0.24</c:v>
                </c:pt>
                <c:pt idx="2">
                  <c:v>0.21</c:v>
                </c:pt>
                <c:pt idx="3">
                  <c:v>0.15</c:v>
                </c:pt>
                <c:pt idx="4">
                  <c:v>0.39</c:v>
                </c:pt>
              </c:numCache>
            </c:numRef>
          </c:val>
          <c:extLst>
            <c:ext xmlns:c16="http://schemas.microsoft.com/office/drawing/2014/chart" uri="{C3380CC4-5D6E-409C-BE32-E72D297353CC}">
              <c16:uniqueId val="{00000000-D865-4EBA-B552-233172AA7D5F}"/>
            </c:ext>
          </c:extLst>
        </c:ser>
        <c:ser>
          <c:idx val="4"/>
          <c:order val="4"/>
          <c:tx>
            <c:strRef>
              <c:f>Sheet1!$F$1</c:f>
              <c:strCache>
                <c:ptCount val="1"/>
                <c:pt idx="0">
                  <c:v>To a major extent</c:v>
                </c:pt>
              </c:strCache>
            </c:strRef>
          </c:tx>
          <c:spPr>
            <a:solidFill>
              <a:schemeClr val="accent1"/>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1-D865-4EBA-B552-233172AA7D5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Required Sunrise Periods</c:v>
                </c:pt>
                <c:pt idx="1">
                  <c:v>Trandmark claims</c:v>
                </c:pt>
                <c:pt idx="2">
                  <c:v>URS</c:v>
                </c:pt>
                <c:pt idx="3">
                  <c:v>PDDRP, RRDRP, PICDRP</c:v>
                </c:pt>
                <c:pt idx="4">
                  <c:v>UDRP</c:v>
                </c:pt>
              </c:strCache>
            </c:strRef>
          </c:cat>
          <c:val>
            <c:numRef>
              <c:f>Sheet1!$F$2:$F$6</c:f>
              <c:numCache>
                <c:formatCode>0%</c:formatCode>
                <c:ptCount val="5"/>
                <c:pt idx="0">
                  <c:v>0.18</c:v>
                </c:pt>
                <c:pt idx="1">
                  <c:v>0.12</c:v>
                </c:pt>
                <c:pt idx="2">
                  <c:v>0.06</c:v>
                </c:pt>
                <c:pt idx="3">
                  <c:v>0</c:v>
                </c:pt>
                <c:pt idx="4">
                  <c:v>0.27</c:v>
                </c:pt>
              </c:numCache>
            </c:numRef>
          </c:val>
          <c:extLst>
            <c:ext xmlns:c16="http://schemas.microsoft.com/office/drawing/2014/chart" uri="{C3380CC4-5D6E-409C-BE32-E72D297353CC}">
              <c16:uniqueId val="{00000002-D865-4EBA-B552-233172AA7D5F}"/>
            </c:ext>
          </c:extLst>
        </c:ser>
        <c:dLbls>
          <c:showLegendKey val="0"/>
          <c:showVal val="0"/>
          <c:showCatName val="0"/>
          <c:showSerName val="0"/>
          <c:showPercent val="0"/>
          <c:showBubbleSize val="0"/>
        </c:dLbls>
        <c:gapWidth val="150"/>
        <c:overlap val="100"/>
        <c:axId val="233042448"/>
        <c:axId val="233043008"/>
      </c:barChart>
      <c:catAx>
        <c:axId val="233042448"/>
        <c:scaling>
          <c:orientation val="minMax"/>
        </c:scaling>
        <c:delete val="0"/>
        <c:axPos val="b"/>
        <c:numFmt formatCode="General" sourceLinked="1"/>
        <c:majorTickMark val="none"/>
        <c:minorTickMark val="none"/>
        <c:tickLblPos val="none"/>
        <c:spPr>
          <a:noFill/>
          <a:ln w="9525" cap="flat" cmpd="sng" algn="ctr">
            <a:solidFill>
              <a:srgbClr val="878787"/>
            </a:solidFill>
            <a:round/>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en-US"/>
          </a:p>
        </c:txPr>
        <c:crossAx val="233043008"/>
        <c:crosses val="autoZero"/>
        <c:auto val="1"/>
        <c:lblAlgn val="ctr"/>
        <c:lblOffset val="100"/>
        <c:noMultiLvlLbl val="0"/>
      </c:catAx>
      <c:valAx>
        <c:axId val="233043008"/>
        <c:scaling>
          <c:orientation val="minMax"/>
          <c:max val="1"/>
        </c:scaling>
        <c:delete val="1"/>
        <c:axPos val="l"/>
        <c:numFmt formatCode="0%" sourceLinked="1"/>
        <c:majorTickMark val="none"/>
        <c:minorTickMark val="none"/>
        <c:tickLblPos val="nextTo"/>
        <c:crossAx val="233042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32428670842032"/>
          <c:y val="0"/>
          <c:w val="0.68649585626621112"/>
          <c:h val="1"/>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A2B-4462-A094-78F4634CDCB2}"/>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2-1A2B-4462-A094-78F4634CDCB2}"/>
              </c:ext>
            </c:extLst>
          </c:dPt>
          <c:cat>
            <c:strRef>
              <c:f>Sheet1!$A$2:$A$3</c:f>
              <c:strCache>
                <c:ptCount val="1"/>
                <c:pt idx="0">
                  <c:v>Yes</c:v>
                </c:pt>
              </c:strCache>
            </c:strRef>
          </c:cat>
          <c:val>
            <c:numRef>
              <c:f>Sheet1!$B$2:$B$3</c:f>
              <c:numCache>
                <c:formatCode>0%</c:formatCode>
                <c:ptCount val="2"/>
                <c:pt idx="0">
                  <c:v>0.91</c:v>
                </c:pt>
                <c:pt idx="1">
                  <c:v>0.09</c:v>
                </c:pt>
              </c:numCache>
            </c:numRef>
          </c:val>
          <c:extLst>
            <c:ext xmlns:c16="http://schemas.microsoft.com/office/drawing/2014/chart" uri="{C3380CC4-5D6E-409C-BE32-E72D297353CC}">
              <c16:uniqueId val="{00000000-1A2B-4462-A094-78F4634CDCB2}"/>
            </c:ext>
          </c:extLst>
        </c:ser>
        <c:dLbls>
          <c:showLegendKey val="0"/>
          <c:showVal val="0"/>
          <c:showCatName val="0"/>
          <c:showSerName val="0"/>
          <c:showPercent val="0"/>
          <c:showBubbleSize val="0"/>
          <c:showLeaderLines val="1"/>
        </c:dLbls>
        <c:firstSliceAng val="0"/>
        <c:holeSize val="5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100 or more</c:v>
                </c:pt>
                <c:pt idx="1">
                  <c:v>50-100</c:v>
                </c:pt>
                <c:pt idx="2">
                  <c:v>21-49</c:v>
                </c:pt>
                <c:pt idx="3">
                  <c:v>6-20</c:v>
                </c:pt>
                <c:pt idx="4">
                  <c:v>1-5</c:v>
                </c:pt>
                <c:pt idx="5">
                  <c:v>0</c:v>
                </c:pt>
              </c:strCache>
            </c:strRef>
          </c:cat>
          <c:val>
            <c:numRef>
              <c:f>Sheet1!$B$2:$B$7</c:f>
              <c:numCache>
                <c:formatCode>General</c:formatCode>
                <c:ptCount val="6"/>
                <c:pt idx="0">
                  <c:v>0.25</c:v>
                </c:pt>
                <c:pt idx="1">
                  <c:v>0.16</c:v>
                </c:pt>
                <c:pt idx="2">
                  <c:v>0.13</c:v>
                </c:pt>
                <c:pt idx="3">
                  <c:v>0.09</c:v>
                </c:pt>
                <c:pt idx="4">
                  <c:v>0.25</c:v>
                </c:pt>
                <c:pt idx="5">
                  <c:v>0.13</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155064352"/>
        <c:axId val="153566560"/>
      </c:barChart>
      <c:catAx>
        <c:axId val="155064352"/>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566560"/>
        <c:crosses val="autoZero"/>
        <c:auto val="1"/>
        <c:lblAlgn val="ctr"/>
        <c:lblOffset val="100"/>
        <c:noMultiLvlLbl val="0"/>
      </c:catAx>
      <c:valAx>
        <c:axId val="153566560"/>
        <c:scaling>
          <c:orientation val="minMax"/>
          <c:max val="1"/>
        </c:scaling>
        <c:delete val="1"/>
        <c:axPos val="b"/>
        <c:numFmt formatCode="General" sourceLinked="1"/>
        <c:majorTickMark val="none"/>
        <c:minorTickMark val="none"/>
        <c:tickLblPos val="nextTo"/>
        <c:crossAx val="155064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100 or more</c:v>
                </c:pt>
                <c:pt idx="1">
                  <c:v>50-100</c:v>
                </c:pt>
                <c:pt idx="2">
                  <c:v>21-49</c:v>
                </c:pt>
                <c:pt idx="3">
                  <c:v>6-20</c:v>
                </c:pt>
                <c:pt idx="4">
                  <c:v>1-5</c:v>
                </c:pt>
                <c:pt idx="5">
                  <c:v>0</c:v>
                </c:pt>
              </c:strCache>
            </c:strRef>
          </c:cat>
          <c:val>
            <c:numRef>
              <c:f>Sheet1!$B$2:$B$7</c:f>
              <c:numCache>
                <c:formatCode>General</c:formatCode>
                <c:ptCount val="6"/>
                <c:pt idx="0">
                  <c:v>0.09</c:v>
                </c:pt>
                <c:pt idx="1">
                  <c:v>0.16</c:v>
                </c:pt>
                <c:pt idx="2">
                  <c:v>0.13</c:v>
                </c:pt>
                <c:pt idx="3">
                  <c:v>0.25</c:v>
                </c:pt>
                <c:pt idx="4">
                  <c:v>0.19</c:v>
                </c:pt>
                <c:pt idx="5">
                  <c:v>0.19</c:v>
                </c:pt>
              </c:numCache>
            </c:numRef>
          </c:val>
          <c:extLst>
            <c:ext xmlns:c16="http://schemas.microsoft.com/office/drawing/2014/chart" uri="{C3380CC4-5D6E-409C-BE32-E72D297353CC}">
              <c16:uniqueId val="{00000000-3BAF-487E-A653-FFFF87A2EB7A}"/>
            </c:ext>
          </c:extLst>
        </c:ser>
        <c:dLbls>
          <c:showLegendKey val="0"/>
          <c:showVal val="0"/>
          <c:showCatName val="0"/>
          <c:showSerName val="0"/>
          <c:showPercent val="0"/>
          <c:showBubbleSize val="0"/>
        </c:dLbls>
        <c:gapWidth val="78"/>
        <c:overlap val="65"/>
        <c:axId val="230165536"/>
        <c:axId val="230166096"/>
      </c:barChart>
      <c:catAx>
        <c:axId val="230165536"/>
        <c:scaling>
          <c:orientation val="minMax"/>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0166096"/>
        <c:crosses val="autoZero"/>
        <c:auto val="1"/>
        <c:lblAlgn val="ctr"/>
        <c:lblOffset val="100"/>
        <c:noMultiLvlLbl val="0"/>
      </c:catAx>
      <c:valAx>
        <c:axId val="230166096"/>
        <c:scaling>
          <c:orientation val="minMax"/>
          <c:max val="1"/>
        </c:scaling>
        <c:delete val="1"/>
        <c:axPos val="b"/>
        <c:numFmt formatCode="General" sourceLinked="1"/>
        <c:majorTickMark val="none"/>
        <c:minorTickMark val="none"/>
        <c:tickLblPos val="nextTo"/>
        <c:crossAx val="230165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4685629-F41A-4FC3-991E-3FF6507ADC3F}" type="datetimeFigureOut">
              <a:rPr lang="en-US" smtClean="0"/>
              <a:t>5/10/2017</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666F103-FE93-42F4-A363-E2A9FF4B5675}" type="slidenum">
              <a:rPr lang="en-US" smtClean="0"/>
              <a:t>‹#›</a:t>
            </a:fld>
            <a:endParaRPr lang="en-US" dirty="0"/>
          </a:p>
        </p:txBody>
      </p:sp>
    </p:spTree>
    <p:extLst>
      <p:ext uri="{BB962C8B-B14F-4D97-AF65-F5344CB8AC3E}">
        <p14:creationId xmlns:p14="http://schemas.microsoft.com/office/powerpoint/2010/main" val="2385849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3934F23-7739-4630-8E81-CCA802F8C3CD}" type="datetimeFigureOut">
              <a:rPr lang="en-US" smtClean="0"/>
              <a:pPr/>
              <a:t>5/10/2017</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1D15983-A45F-4BAB-B9D2-9002C95F3F6C}" type="slidenum">
              <a:rPr lang="en-US" smtClean="0"/>
              <a:pPr/>
              <a:t>‹#›</a:t>
            </a:fld>
            <a:endParaRPr lang="en-US" dirty="0"/>
          </a:p>
        </p:txBody>
      </p:sp>
    </p:spTree>
    <p:extLst>
      <p:ext uri="{BB962C8B-B14F-4D97-AF65-F5344CB8AC3E}">
        <p14:creationId xmlns:p14="http://schemas.microsoft.com/office/powerpoint/2010/main" val="2797323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15983-A45F-4BAB-B9D2-9002C95F3F6C}" type="slidenum">
              <a:rPr lang="en-US" smtClean="0"/>
              <a:pPr/>
              <a:t>1</a:t>
            </a:fld>
            <a:endParaRPr lang="en-US" dirty="0"/>
          </a:p>
        </p:txBody>
      </p:sp>
    </p:spTree>
    <p:extLst>
      <p:ext uri="{BB962C8B-B14F-4D97-AF65-F5344CB8AC3E}">
        <p14:creationId xmlns:p14="http://schemas.microsoft.com/office/powerpoint/2010/main" val="2323690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15983-A45F-4BAB-B9D2-9002C95F3F6C}" type="slidenum">
              <a:rPr lang="en-US" smtClean="0"/>
              <a:pPr/>
              <a:t>10</a:t>
            </a:fld>
            <a:endParaRPr lang="en-US" dirty="0"/>
          </a:p>
        </p:txBody>
      </p:sp>
    </p:spTree>
    <p:extLst>
      <p:ext uri="{BB962C8B-B14F-4D97-AF65-F5344CB8AC3E}">
        <p14:creationId xmlns:p14="http://schemas.microsoft.com/office/powerpoint/2010/main" val="2137404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15983-A45F-4BAB-B9D2-9002C95F3F6C}" type="slidenum">
              <a:rPr lang="en-US" smtClean="0"/>
              <a:pPr/>
              <a:t>11</a:t>
            </a:fld>
            <a:endParaRPr lang="en-US" dirty="0"/>
          </a:p>
        </p:txBody>
      </p:sp>
    </p:spTree>
    <p:extLst>
      <p:ext uri="{BB962C8B-B14F-4D97-AF65-F5344CB8AC3E}">
        <p14:creationId xmlns:p14="http://schemas.microsoft.com/office/powerpoint/2010/main" val="3273092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15983-A45F-4BAB-B9D2-9002C95F3F6C}" type="slidenum">
              <a:rPr lang="en-US" smtClean="0"/>
              <a:pPr/>
              <a:t>12</a:t>
            </a:fld>
            <a:endParaRPr lang="en-US" dirty="0"/>
          </a:p>
        </p:txBody>
      </p:sp>
    </p:spTree>
    <p:extLst>
      <p:ext uri="{BB962C8B-B14F-4D97-AF65-F5344CB8AC3E}">
        <p14:creationId xmlns:p14="http://schemas.microsoft.com/office/powerpoint/2010/main" val="1392380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15983-A45F-4BAB-B9D2-9002C95F3F6C}" type="slidenum">
              <a:rPr lang="en-US" smtClean="0"/>
              <a:pPr/>
              <a:t>13</a:t>
            </a:fld>
            <a:endParaRPr lang="en-US" dirty="0"/>
          </a:p>
        </p:txBody>
      </p:sp>
    </p:spTree>
    <p:extLst>
      <p:ext uri="{BB962C8B-B14F-4D97-AF65-F5344CB8AC3E}">
        <p14:creationId xmlns:p14="http://schemas.microsoft.com/office/powerpoint/2010/main" val="495840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15983-A45F-4BAB-B9D2-9002C95F3F6C}" type="slidenum">
              <a:rPr lang="en-US" smtClean="0"/>
              <a:pPr/>
              <a:t>14</a:t>
            </a:fld>
            <a:endParaRPr lang="en-US" dirty="0"/>
          </a:p>
        </p:txBody>
      </p:sp>
    </p:spTree>
    <p:extLst>
      <p:ext uri="{BB962C8B-B14F-4D97-AF65-F5344CB8AC3E}">
        <p14:creationId xmlns:p14="http://schemas.microsoft.com/office/powerpoint/2010/main" val="4292520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15983-A45F-4BAB-B9D2-9002C95F3F6C}" type="slidenum">
              <a:rPr lang="en-US" smtClean="0"/>
              <a:pPr/>
              <a:t>15</a:t>
            </a:fld>
            <a:endParaRPr lang="en-US" dirty="0"/>
          </a:p>
        </p:txBody>
      </p:sp>
    </p:spTree>
    <p:extLst>
      <p:ext uri="{BB962C8B-B14F-4D97-AF65-F5344CB8AC3E}">
        <p14:creationId xmlns:p14="http://schemas.microsoft.com/office/powerpoint/2010/main" val="903743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15983-A45F-4BAB-B9D2-9002C95F3F6C}" type="slidenum">
              <a:rPr lang="en-US" smtClean="0"/>
              <a:pPr/>
              <a:t>16</a:t>
            </a:fld>
            <a:endParaRPr lang="en-US" dirty="0"/>
          </a:p>
        </p:txBody>
      </p:sp>
    </p:spTree>
    <p:extLst>
      <p:ext uri="{BB962C8B-B14F-4D97-AF65-F5344CB8AC3E}">
        <p14:creationId xmlns:p14="http://schemas.microsoft.com/office/powerpoint/2010/main" val="1416359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a:solidFill>
                  <a:schemeClr val="tx1"/>
                </a:solidFill>
                <a:effectLst/>
                <a:latin typeface="+mn-lt"/>
                <a:ea typeface="+mn-ea"/>
                <a:cs typeface="+mn-cs"/>
              </a:rPr>
              <a:t>BASE:  ALL QUALIFIED RESPONDENTS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Q700</a:t>
            </a:r>
            <a:r>
              <a:rPr lang="en-US" sz="1200" kern="1200" dirty="0">
                <a:solidFill>
                  <a:schemeClr val="tx1"/>
                </a:solidFill>
                <a:effectLst/>
                <a:latin typeface="+mn-lt"/>
                <a:ea typeface="+mn-ea"/>
                <a:cs typeface="+mn-cs"/>
              </a:rPr>
              <a:t>	To start, let’s get an understanding of your company’s recent activity related to domain names.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the past 24 months, has your company registered any </a:t>
            </a:r>
            <a:r>
              <a:rPr lang="en-US" sz="1200" b="1" kern="1200" dirty="0">
                <a:solidFill>
                  <a:schemeClr val="tx1"/>
                </a:solidFill>
                <a:effectLst/>
                <a:latin typeface="+mn-lt"/>
                <a:ea typeface="+mn-ea"/>
                <a:cs typeface="+mn-cs"/>
              </a:rPr>
              <a:t>additional</a:t>
            </a:r>
            <a:r>
              <a:rPr lang="en-US" sz="1200" kern="1200" dirty="0">
                <a:solidFill>
                  <a:schemeClr val="tx1"/>
                </a:solidFill>
                <a:effectLst/>
                <a:latin typeface="+mn-lt"/>
                <a:ea typeface="+mn-ea"/>
                <a:cs typeface="+mn-cs"/>
              </a:rPr>
              <a:t> domain names (as opposed to renewing registrations for existing domain names)?  For clarity, by domain name we mean an internet domain name such as </a:t>
            </a:r>
            <a:r>
              <a:rPr lang="en-US" sz="1200" b="1" kern="1200" dirty="0">
                <a:solidFill>
                  <a:schemeClr val="tx1"/>
                </a:solidFill>
                <a:effectLst/>
                <a:latin typeface="+mn-lt"/>
                <a:ea typeface="+mn-ea"/>
                <a:cs typeface="+mn-cs"/>
              </a:rPr>
              <a:t>yourcompany.com or yourname.xyz</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Yes</a:t>
            </a:r>
          </a:p>
          <a:p>
            <a:pPr lvl="0"/>
            <a:r>
              <a:rPr lang="en-US" sz="1200" kern="1200" dirty="0">
                <a:solidFill>
                  <a:schemeClr val="tx1"/>
                </a:solidFill>
                <a:effectLst/>
                <a:latin typeface="+mn-lt"/>
                <a:ea typeface="+mn-ea"/>
                <a:cs typeface="+mn-cs"/>
              </a:rPr>
              <a:t>No</a:t>
            </a:r>
          </a:p>
          <a:p>
            <a:pPr lvl="0"/>
            <a:endParaRPr lang="en-US" sz="1200" kern="1200" dirty="0">
              <a:solidFill>
                <a:schemeClr val="tx1"/>
              </a:solidFill>
              <a:effectLst/>
              <a:latin typeface="+mn-lt"/>
              <a:ea typeface="+mn-ea"/>
              <a:cs typeface="+mn-cs"/>
            </a:endParaRPr>
          </a:p>
          <a:p>
            <a:r>
              <a:rPr lang="en-US" sz="1200" b="1" u="sng" kern="1200" cap="all" dirty="0">
                <a:solidFill>
                  <a:schemeClr val="tx1"/>
                </a:solidFill>
                <a:effectLst/>
                <a:latin typeface="+mn-lt"/>
                <a:ea typeface="+mn-ea"/>
                <a:cs typeface="+mn-cs"/>
              </a:rPr>
              <a:t>BASE:  registered a domain name in past 2 yrs (Q700=1)</a:t>
            </a:r>
          </a:p>
          <a:p>
            <a:r>
              <a:rPr lang="en-US" sz="1200" b="1" kern="1200" dirty="0">
                <a:solidFill>
                  <a:schemeClr val="tx1"/>
                </a:solidFill>
                <a:effectLst/>
                <a:latin typeface="+mn-lt"/>
                <a:ea typeface="+mn-ea"/>
                <a:cs typeface="+mn-cs"/>
              </a:rPr>
              <a:t>Q705</a:t>
            </a:r>
            <a:r>
              <a:rPr lang="en-US" sz="1200" kern="1200" dirty="0">
                <a:solidFill>
                  <a:schemeClr val="tx1"/>
                </a:solidFill>
                <a:effectLst/>
                <a:latin typeface="+mn-lt"/>
                <a:ea typeface="+mn-ea"/>
                <a:cs typeface="+mn-cs"/>
              </a:rPr>
              <a:t>	How many different domain names did your company register or acquire in the past 24 months? </a:t>
            </a:r>
          </a:p>
          <a:p>
            <a:r>
              <a:rPr lang="en-US" sz="1200" b="1" kern="1200" dirty="0">
                <a:solidFill>
                  <a:schemeClr val="tx1"/>
                </a:solidFill>
                <a:effectLst/>
                <a:latin typeface="+mn-lt"/>
                <a:ea typeface="+mn-ea"/>
                <a:cs typeface="+mn-cs"/>
              </a:rPr>
              <a:t> </a:t>
            </a:r>
          </a:p>
          <a:p>
            <a:r>
              <a:rPr lang="en-US" sz="1200" kern="1200" cap="all" dirty="0">
                <a:solidFill>
                  <a:schemeClr val="tx1"/>
                </a:solidFill>
                <a:effectLst/>
                <a:latin typeface="+mn-lt"/>
                <a:ea typeface="+mn-ea"/>
                <a:cs typeface="+mn-cs"/>
              </a:rPr>
              <a:t>|__|__|__|__|      [RANGE: 1-9999]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D15983-A45F-4BAB-B9D2-9002C95F3F6C}" type="slidenum">
              <a:rPr lang="en-US" smtClean="0"/>
              <a:pPr/>
              <a:t>17</a:t>
            </a:fld>
            <a:endParaRPr lang="en-US" dirty="0"/>
          </a:p>
        </p:txBody>
      </p:sp>
    </p:spTree>
    <p:extLst>
      <p:ext uri="{BB962C8B-B14F-4D97-AF65-F5344CB8AC3E}">
        <p14:creationId xmlns:p14="http://schemas.microsoft.com/office/powerpoint/2010/main" val="3690904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1" u="sng" kern="1200" cap="all" dirty="0">
                <a:solidFill>
                  <a:schemeClr val="tx1"/>
                </a:solidFill>
                <a:effectLst/>
                <a:latin typeface="+mn-lt"/>
                <a:ea typeface="+mn-ea"/>
                <a:cs typeface="+mn-cs"/>
              </a:rPr>
              <a:t>BASE:  registered a domain name in past 2 yrs (Q700=1)</a:t>
            </a:r>
          </a:p>
          <a:p>
            <a:r>
              <a:rPr lang="en-US" sz="1200" b="1" kern="1200" dirty="0">
                <a:solidFill>
                  <a:schemeClr val="tx1"/>
                </a:solidFill>
                <a:effectLst/>
                <a:latin typeface="+mn-lt"/>
                <a:ea typeface="+mn-ea"/>
                <a:cs typeface="+mn-cs"/>
              </a:rPr>
              <a:t>Q710</a:t>
            </a:r>
            <a:r>
              <a:rPr lang="en-US" sz="1200" kern="1200" dirty="0">
                <a:solidFill>
                  <a:schemeClr val="tx1"/>
                </a:solidFill>
                <a:effectLst/>
                <a:latin typeface="+mn-lt"/>
                <a:ea typeface="+mn-ea"/>
                <a:cs typeface="+mn-cs"/>
              </a:rPr>
              <a:t>	In a domain name, the “.com”, “.org”, or “.net” portion of the domain name is referred to as a “TLD".  For many years, only a limited number of TLDs were available—we call these “Legacy” TLDs.  There were also country code TLDs called “ccTLDs” such as “yourcompany.us” or “yourcompany.uk”.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Recently, new TLDs have been made available for registration of domain names. For example, .bank, .space, .photography, etc. domain names can be registered.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Did you register any domains names using a </a:t>
            </a:r>
            <a:r>
              <a:rPr lang="en-US" sz="1200" b="1" kern="1200" dirty="0">
                <a:solidFill>
                  <a:schemeClr val="tx1"/>
                </a:solidFill>
                <a:effectLst/>
                <a:latin typeface="+mn-lt"/>
                <a:ea typeface="+mn-ea"/>
                <a:cs typeface="+mn-cs"/>
              </a:rPr>
              <a:t>new TLD</a:t>
            </a:r>
            <a:r>
              <a:rPr lang="en-US" sz="1200" kern="1200" dirty="0">
                <a:solidFill>
                  <a:schemeClr val="tx1"/>
                </a:solidFill>
                <a:effectLst/>
                <a:latin typeface="+mn-lt"/>
                <a:ea typeface="+mn-ea"/>
                <a:cs typeface="+mn-cs"/>
              </a:rPr>
              <a:t> that </a:t>
            </a:r>
            <a:r>
              <a:rPr lang="en-US" sz="1200" b="1" kern="1200" dirty="0">
                <a:solidFill>
                  <a:schemeClr val="tx1"/>
                </a:solidFill>
                <a:effectLst/>
                <a:latin typeface="+mn-lt"/>
                <a:ea typeface="+mn-ea"/>
                <a:cs typeface="+mn-cs"/>
              </a:rPr>
              <a:t>WAS NOT</a:t>
            </a:r>
            <a:r>
              <a:rPr lang="en-US" sz="1200" kern="1200" dirty="0">
                <a:solidFill>
                  <a:schemeClr val="tx1"/>
                </a:solidFill>
                <a:effectLst/>
                <a:latin typeface="+mn-lt"/>
                <a:ea typeface="+mn-ea"/>
                <a:cs typeface="+mn-cs"/>
              </a:rPr>
              <a:t> one of the following TLDs?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LEGACY AND ccTLDs:</a:t>
            </a:r>
          </a:p>
          <a:p>
            <a:r>
              <a:rPr lang="en-US" sz="1200" kern="1200" dirty="0">
                <a:solidFill>
                  <a:schemeClr val="tx1"/>
                </a:solidFill>
                <a:effectLst/>
                <a:latin typeface="+mn-lt"/>
                <a:ea typeface="+mn-ea"/>
                <a:cs typeface="+mn-cs"/>
              </a:rPr>
              <a:t>.aero</a:t>
            </a:r>
          </a:p>
          <a:p>
            <a:r>
              <a:rPr lang="en-US" sz="1200" kern="1200" dirty="0">
                <a:solidFill>
                  <a:schemeClr val="tx1"/>
                </a:solidFill>
                <a:effectLst/>
                <a:latin typeface="+mn-lt"/>
                <a:ea typeface="+mn-ea"/>
                <a:cs typeface="+mn-cs"/>
              </a:rPr>
              <a:t>.arpa</a:t>
            </a:r>
          </a:p>
          <a:p>
            <a:r>
              <a:rPr lang="en-US" sz="1200" kern="1200" dirty="0">
                <a:solidFill>
                  <a:schemeClr val="tx1"/>
                </a:solidFill>
                <a:effectLst/>
                <a:latin typeface="+mn-lt"/>
                <a:ea typeface="+mn-ea"/>
                <a:cs typeface="+mn-cs"/>
              </a:rPr>
              <a:t>.asia</a:t>
            </a:r>
          </a:p>
          <a:p>
            <a:r>
              <a:rPr lang="en-US" sz="1200" kern="1200" dirty="0">
                <a:solidFill>
                  <a:schemeClr val="tx1"/>
                </a:solidFill>
                <a:effectLst/>
                <a:latin typeface="+mn-lt"/>
                <a:ea typeface="+mn-ea"/>
                <a:cs typeface="+mn-cs"/>
              </a:rPr>
              <a:t>.biz</a:t>
            </a:r>
          </a:p>
          <a:p>
            <a:r>
              <a:rPr lang="en-US" sz="1200" kern="1200" dirty="0">
                <a:solidFill>
                  <a:schemeClr val="tx1"/>
                </a:solidFill>
                <a:effectLst/>
                <a:latin typeface="+mn-lt"/>
                <a:ea typeface="+mn-ea"/>
                <a:cs typeface="+mn-cs"/>
              </a:rPr>
              <a:t>.cat</a:t>
            </a:r>
          </a:p>
          <a:p>
            <a:r>
              <a:rPr lang="en-US" sz="1200" kern="1200" dirty="0">
                <a:solidFill>
                  <a:schemeClr val="tx1"/>
                </a:solidFill>
                <a:effectLst/>
                <a:latin typeface="+mn-lt"/>
                <a:ea typeface="+mn-ea"/>
                <a:cs typeface="+mn-cs"/>
              </a:rPr>
              <a:t>.com</a:t>
            </a:r>
          </a:p>
          <a:p>
            <a:r>
              <a:rPr lang="en-US" sz="1200" kern="1200" dirty="0">
                <a:solidFill>
                  <a:schemeClr val="tx1"/>
                </a:solidFill>
                <a:effectLst/>
                <a:latin typeface="+mn-lt"/>
                <a:ea typeface="+mn-ea"/>
                <a:cs typeface="+mn-cs"/>
              </a:rPr>
              <a:t>.coop</a:t>
            </a:r>
          </a:p>
          <a:p>
            <a:r>
              <a:rPr lang="en-US" sz="1200" kern="1200" dirty="0">
                <a:solidFill>
                  <a:schemeClr val="tx1"/>
                </a:solidFill>
                <a:effectLst/>
                <a:latin typeface="+mn-lt"/>
                <a:ea typeface="+mn-ea"/>
                <a:cs typeface="+mn-cs"/>
              </a:rPr>
              <a:t>.edu</a:t>
            </a:r>
          </a:p>
          <a:p>
            <a:r>
              <a:rPr lang="en-US" sz="1200" kern="1200" dirty="0">
                <a:solidFill>
                  <a:schemeClr val="tx1"/>
                </a:solidFill>
                <a:effectLst/>
                <a:latin typeface="+mn-lt"/>
                <a:ea typeface="+mn-ea"/>
                <a:cs typeface="+mn-cs"/>
              </a:rPr>
              <a:t>.gov</a:t>
            </a:r>
          </a:p>
          <a:p>
            <a:r>
              <a:rPr lang="en-US" sz="1200" kern="1200" dirty="0">
                <a:solidFill>
                  <a:schemeClr val="tx1"/>
                </a:solidFill>
                <a:effectLst/>
                <a:latin typeface="+mn-lt"/>
                <a:ea typeface="+mn-ea"/>
                <a:cs typeface="+mn-cs"/>
              </a:rPr>
              <a:t>.int</a:t>
            </a:r>
          </a:p>
          <a:p>
            <a:r>
              <a:rPr lang="en-US" sz="1200" kern="1200" dirty="0">
                <a:solidFill>
                  <a:schemeClr val="tx1"/>
                </a:solidFill>
                <a:effectLst/>
                <a:latin typeface="+mn-lt"/>
                <a:ea typeface="+mn-ea"/>
                <a:cs typeface="+mn-cs"/>
              </a:rPr>
              <a:t>.jobs</a:t>
            </a:r>
          </a:p>
          <a:p>
            <a:r>
              <a:rPr lang="en-US" sz="1200" kern="1200" dirty="0">
                <a:solidFill>
                  <a:schemeClr val="tx1"/>
                </a:solidFill>
                <a:effectLst/>
                <a:latin typeface="+mn-lt"/>
                <a:ea typeface="+mn-ea"/>
                <a:cs typeface="+mn-cs"/>
              </a:rPr>
              <a:t>.mil</a:t>
            </a:r>
          </a:p>
          <a:p>
            <a:r>
              <a:rPr lang="en-US" sz="1200" kern="1200" dirty="0">
                <a:solidFill>
                  <a:schemeClr val="tx1"/>
                </a:solidFill>
                <a:effectLst/>
                <a:latin typeface="+mn-lt"/>
                <a:ea typeface="+mn-ea"/>
                <a:cs typeface="+mn-cs"/>
              </a:rPr>
              <a:t>.mobi</a:t>
            </a:r>
          </a:p>
          <a:p>
            <a:r>
              <a:rPr lang="en-US" sz="1200" kern="1200" dirty="0">
                <a:solidFill>
                  <a:schemeClr val="tx1"/>
                </a:solidFill>
                <a:effectLst/>
                <a:latin typeface="+mn-lt"/>
                <a:ea typeface="+mn-ea"/>
                <a:cs typeface="+mn-cs"/>
              </a:rPr>
              <a:t>.museum</a:t>
            </a:r>
          </a:p>
          <a:p>
            <a:r>
              <a:rPr lang="en-US" sz="1200" kern="1200" dirty="0">
                <a:solidFill>
                  <a:schemeClr val="tx1"/>
                </a:solidFill>
                <a:effectLst/>
                <a:latin typeface="+mn-lt"/>
                <a:ea typeface="+mn-ea"/>
                <a:cs typeface="+mn-cs"/>
              </a:rPr>
              <a:t>.name</a:t>
            </a:r>
          </a:p>
          <a:p>
            <a:r>
              <a:rPr lang="en-US" sz="1200" kern="1200" dirty="0">
                <a:solidFill>
                  <a:schemeClr val="tx1"/>
                </a:solidFill>
                <a:effectLst/>
                <a:latin typeface="+mn-lt"/>
                <a:ea typeface="+mn-ea"/>
                <a:cs typeface="+mn-cs"/>
              </a:rPr>
              <a:t>.net</a:t>
            </a:r>
          </a:p>
          <a:p>
            <a:r>
              <a:rPr lang="en-US" sz="1200" kern="1200" dirty="0">
                <a:solidFill>
                  <a:schemeClr val="tx1"/>
                </a:solidFill>
                <a:effectLst/>
                <a:latin typeface="+mn-lt"/>
                <a:ea typeface="+mn-ea"/>
                <a:cs typeface="+mn-cs"/>
              </a:rPr>
              <a:t>.org</a:t>
            </a:r>
          </a:p>
          <a:p>
            <a:r>
              <a:rPr lang="en-US" sz="1200" kern="1200" dirty="0">
                <a:solidFill>
                  <a:schemeClr val="tx1"/>
                </a:solidFill>
                <a:effectLst/>
                <a:latin typeface="+mn-lt"/>
                <a:ea typeface="+mn-ea"/>
                <a:cs typeface="+mn-cs"/>
              </a:rPr>
              <a:t>.post</a:t>
            </a:r>
          </a:p>
          <a:p>
            <a:r>
              <a:rPr lang="en-US" sz="1200" kern="1200" dirty="0">
                <a:solidFill>
                  <a:schemeClr val="tx1"/>
                </a:solidFill>
                <a:effectLst/>
                <a:latin typeface="+mn-lt"/>
                <a:ea typeface="+mn-ea"/>
                <a:cs typeface="+mn-cs"/>
              </a:rPr>
              <a:t>.pro</a:t>
            </a:r>
          </a:p>
          <a:p>
            <a:r>
              <a:rPr lang="en-US" sz="1200" kern="1200" dirty="0">
                <a:solidFill>
                  <a:schemeClr val="tx1"/>
                </a:solidFill>
                <a:effectLst/>
                <a:latin typeface="+mn-lt"/>
                <a:ea typeface="+mn-ea"/>
                <a:cs typeface="+mn-cs"/>
              </a:rPr>
              <a:t>.tel</a:t>
            </a:r>
          </a:p>
          <a:p>
            <a:r>
              <a:rPr lang="en-US" sz="1200" kern="1200" dirty="0">
                <a:solidFill>
                  <a:schemeClr val="tx1"/>
                </a:solidFill>
                <a:effectLst/>
                <a:latin typeface="+mn-lt"/>
                <a:ea typeface="+mn-ea"/>
                <a:cs typeface="+mn-cs"/>
              </a:rPr>
              <a:t>.travel</a:t>
            </a:r>
          </a:p>
          <a:p>
            <a:r>
              <a:rPr lang="en-US" sz="1200" kern="1200" dirty="0">
                <a:solidFill>
                  <a:schemeClr val="tx1"/>
                </a:solidFill>
                <a:effectLst/>
                <a:latin typeface="+mn-lt"/>
                <a:ea typeface="+mn-ea"/>
                <a:cs typeface="+mn-cs"/>
              </a:rPr>
              <a:t>.xxx</a:t>
            </a:r>
          </a:p>
          <a:p>
            <a:r>
              <a:rPr lang="en-US" sz="1200" kern="1200" dirty="0">
                <a:solidFill>
                  <a:schemeClr val="tx1"/>
                </a:solidFill>
                <a:effectLst/>
                <a:latin typeface="+mn-lt"/>
                <a:ea typeface="+mn-ea"/>
                <a:cs typeface="+mn-cs"/>
              </a:rPr>
              <a:t>a country specific TLD like .us or .uk, called a ccTLD</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Yes, registered one or more </a:t>
            </a:r>
            <a:r>
              <a:rPr lang="en-US" sz="1200" b="1" kern="1200" dirty="0">
                <a:solidFill>
                  <a:schemeClr val="tx1"/>
                </a:solidFill>
                <a:effectLst/>
                <a:latin typeface="+mn-lt"/>
                <a:ea typeface="+mn-ea"/>
                <a:cs typeface="+mn-cs"/>
              </a:rPr>
              <a:t>new</a:t>
            </a:r>
            <a:r>
              <a:rPr lang="en-US" sz="1200" kern="1200" dirty="0">
                <a:solidFill>
                  <a:schemeClr val="tx1"/>
                </a:solidFill>
                <a:effectLst/>
                <a:latin typeface="+mn-lt"/>
                <a:ea typeface="+mn-ea"/>
                <a:cs typeface="+mn-cs"/>
              </a:rPr>
              <a:t> TLD domains—a TLD </a:t>
            </a:r>
            <a:r>
              <a:rPr lang="en-US" sz="1200" b="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in the list above </a:t>
            </a:r>
          </a:p>
          <a:p>
            <a:pPr lvl="0"/>
            <a:r>
              <a:rPr lang="en-US" sz="1200" kern="1200" dirty="0">
                <a:solidFill>
                  <a:schemeClr val="tx1"/>
                </a:solidFill>
                <a:effectLst/>
                <a:latin typeface="+mn-lt"/>
                <a:ea typeface="+mn-ea"/>
                <a:cs typeface="+mn-cs"/>
              </a:rPr>
              <a:t>(SHOW IF Q705&gt;1) No, did not register a domain in a </a:t>
            </a:r>
            <a:r>
              <a:rPr lang="en-US" sz="1200" b="1" kern="1200" dirty="0">
                <a:solidFill>
                  <a:schemeClr val="tx1"/>
                </a:solidFill>
                <a:effectLst/>
                <a:latin typeface="+mn-lt"/>
                <a:ea typeface="+mn-ea"/>
                <a:cs typeface="+mn-cs"/>
              </a:rPr>
              <a:t>new</a:t>
            </a:r>
            <a:r>
              <a:rPr lang="en-US" sz="1200" kern="1200" dirty="0">
                <a:solidFill>
                  <a:schemeClr val="tx1"/>
                </a:solidFill>
                <a:effectLst/>
                <a:latin typeface="+mn-lt"/>
                <a:ea typeface="+mn-ea"/>
                <a:cs typeface="+mn-cs"/>
              </a:rPr>
              <a:t> TLD</a:t>
            </a:r>
          </a:p>
          <a:p>
            <a:pPr lvl="0"/>
            <a:r>
              <a:rPr lang="en-US" sz="1200" kern="1200" dirty="0">
                <a:solidFill>
                  <a:schemeClr val="tx1"/>
                </a:solidFill>
                <a:effectLst/>
                <a:latin typeface="+mn-lt"/>
                <a:ea typeface="+mn-ea"/>
                <a:cs typeface="+mn-cs"/>
              </a:rPr>
              <a:t>(SHOW IF Q705=1) No, did not register a domain in a </a:t>
            </a:r>
            <a:r>
              <a:rPr lang="en-US" sz="1200" b="1" kern="1200" dirty="0">
                <a:solidFill>
                  <a:schemeClr val="tx1"/>
                </a:solidFill>
                <a:effectLst/>
                <a:latin typeface="+mn-lt"/>
                <a:ea typeface="+mn-ea"/>
                <a:cs typeface="+mn-cs"/>
              </a:rPr>
              <a:t>new</a:t>
            </a:r>
            <a:r>
              <a:rPr lang="en-US" sz="1200" kern="1200" dirty="0">
                <a:solidFill>
                  <a:schemeClr val="tx1"/>
                </a:solidFill>
                <a:effectLst/>
                <a:latin typeface="+mn-lt"/>
                <a:ea typeface="+mn-ea"/>
                <a:cs typeface="+mn-cs"/>
              </a:rPr>
              <a:t> TLD—but registered a legacy TLD</a:t>
            </a:r>
          </a:p>
          <a:p>
            <a:pPr lvl="0"/>
            <a:r>
              <a:rPr lang="en-US" sz="1200" kern="1200" dirty="0">
                <a:solidFill>
                  <a:schemeClr val="tx1"/>
                </a:solidFill>
                <a:effectLst/>
                <a:latin typeface="+mn-lt"/>
                <a:ea typeface="+mn-ea"/>
                <a:cs typeface="+mn-cs"/>
              </a:rPr>
              <a:t>(SHOW IF Q705=1) No, did not register a domain in a </a:t>
            </a:r>
            <a:r>
              <a:rPr lang="en-US" sz="1200" b="1" kern="1200" dirty="0">
                <a:solidFill>
                  <a:schemeClr val="tx1"/>
                </a:solidFill>
                <a:effectLst/>
                <a:latin typeface="+mn-lt"/>
                <a:ea typeface="+mn-ea"/>
                <a:cs typeface="+mn-cs"/>
              </a:rPr>
              <a:t>new</a:t>
            </a:r>
            <a:r>
              <a:rPr lang="en-US" sz="1200" kern="1200" dirty="0">
                <a:solidFill>
                  <a:schemeClr val="tx1"/>
                </a:solidFill>
                <a:effectLst/>
                <a:latin typeface="+mn-lt"/>
                <a:ea typeface="+mn-ea"/>
                <a:cs typeface="+mn-cs"/>
              </a:rPr>
              <a:t> TLD—but registered a ccTLD</a:t>
            </a:r>
          </a:p>
          <a:p>
            <a:endParaRPr lang="en-US" sz="1200" b="1" u="sng" kern="1200" cap="all" dirty="0">
              <a:solidFill>
                <a:schemeClr val="tx1"/>
              </a:solidFill>
              <a:effectLst/>
              <a:latin typeface="+mn-lt"/>
              <a:ea typeface="+mn-ea"/>
              <a:cs typeface="+mn-cs"/>
            </a:endParaRPr>
          </a:p>
          <a:p>
            <a:r>
              <a:rPr lang="en-US" sz="1200" b="1" u="sng" kern="1200" cap="all" dirty="0">
                <a:solidFill>
                  <a:schemeClr val="tx1"/>
                </a:solidFill>
                <a:effectLst/>
                <a:latin typeface="+mn-lt"/>
                <a:ea typeface="+mn-ea"/>
                <a:cs typeface="+mn-cs"/>
              </a:rPr>
              <a:t>BASE:  registered more than 1 domain past 24 mos (705&gt;1)</a:t>
            </a:r>
          </a:p>
          <a:p>
            <a:r>
              <a:rPr lang="en-US" sz="1200" b="1" kern="1200" dirty="0">
                <a:solidFill>
                  <a:schemeClr val="tx1"/>
                </a:solidFill>
                <a:effectLst/>
                <a:latin typeface="+mn-lt"/>
                <a:ea typeface="+mn-ea"/>
                <a:cs typeface="+mn-cs"/>
              </a:rPr>
              <a:t>Q715</a:t>
            </a:r>
            <a:r>
              <a:rPr lang="en-US" sz="1200" kern="1200" dirty="0">
                <a:solidFill>
                  <a:schemeClr val="tx1"/>
                </a:solidFill>
                <a:effectLst/>
                <a:latin typeface="+mn-lt"/>
                <a:ea typeface="+mn-ea"/>
                <a:cs typeface="+mn-cs"/>
              </a:rPr>
              <a:t>	Of the (RESPONSE FROM Q705) domain names you registered, how many did you register in each category:</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Legacy TLDs	       |__|__|__|__|      [RANGE: 0-9999]    </a:t>
            </a:r>
          </a:p>
          <a:p>
            <a:pPr lvl="0"/>
            <a:r>
              <a:rPr lang="en-US" sz="1200" kern="1200" dirty="0">
                <a:solidFill>
                  <a:schemeClr val="tx1"/>
                </a:solidFill>
                <a:effectLst/>
                <a:latin typeface="+mn-lt"/>
                <a:ea typeface="+mn-ea"/>
                <a:cs typeface="+mn-cs"/>
              </a:rPr>
              <a:t>ccTLDs                |__|__|__|__|      [RANGE: 0-9999]    </a:t>
            </a:r>
          </a:p>
          <a:p>
            <a:pPr lvl="0"/>
            <a:r>
              <a:rPr lang="en-US" sz="1200" kern="1200" dirty="0">
                <a:solidFill>
                  <a:schemeClr val="tx1"/>
                </a:solidFill>
                <a:effectLst/>
                <a:latin typeface="+mn-lt"/>
                <a:ea typeface="+mn-ea"/>
                <a:cs typeface="+mn-cs"/>
              </a:rPr>
              <a:t>New TLDs	           |__|__|__|__|      [RANGE: 1-9999]    [DISPLAY ONLY IF Q710/1]</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1D15983-A45F-4BAB-B9D2-9002C95F3F6C}" type="slidenum">
              <a:rPr lang="en-US" smtClean="0"/>
              <a:pPr/>
              <a:t>18</a:t>
            </a:fld>
            <a:endParaRPr lang="en-US" dirty="0"/>
          </a:p>
        </p:txBody>
      </p:sp>
    </p:spTree>
    <p:extLst>
      <p:ext uri="{BB962C8B-B14F-4D97-AF65-F5344CB8AC3E}">
        <p14:creationId xmlns:p14="http://schemas.microsoft.com/office/powerpoint/2010/main" val="2038839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u="sng" kern="1200" cap="all" dirty="0">
                <a:solidFill>
                  <a:schemeClr val="tx1"/>
                </a:solidFill>
                <a:effectLst/>
                <a:latin typeface="+mn-lt"/>
                <a:ea typeface="+mn-ea"/>
                <a:cs typeface="+mn-cs"/>
              </a:rPr>
              <a:t>BASE:  Registered more than 1 domain in past 24 mos and registered a new tld (Q705&gt;1 and Q715_3&gt;0)</a:t>
            </a:r>
          </a:p>
          <a:p>
            <a:r>
              <a:rPr lang="en-US" sz="1200" b="1" kern="1200" dirty="0">
                <a:solidFill>
                  <a:schemeClr val="tx1"/>
                </a:solidFill>
                <a:effectLst/>
                <a:latin typeface="+mn-lt"/>
                <a:ea typeface="+mn-ea"/>
                <a:cs typeface="+mn-cs"/>
              </a:rPr>
              <a:t>Q720</a:t>
            </a:r>
            <a:r>
              <a:rPr lang="en-US" sz="1200" kern="1200" dirty="0">
                <a:solidFill>
                  <a:schemeClr val="tx1"/>
                </a:solidFill>
                <a:effectLst/>
                <a:latin typeface="+mn-lt"/>
                <a:ea typeface="+mn-ea"/>
                <a:cs typeface="+mn-cs"/>
              </a:rPr>
              <a:t>	For the (RESPONSE FROM Q715_3) domains you registered under </a:t>
            </a:r>
            <a:r>
              <a:rPr lang="en-US" sz="1200" b="1" kern="1200" dirty="0">
                <a:solidFill>
                  <a:schemeClr val="tx1"/>
                </a:solidFill>
                <a:effectLst/>
                <a:latin typeface="+mn-lt"/>
                <a:ea typeface="+mn-ea"/>
                <a:cs typeface="+mn-cs"/>
              </a:rPr>
              <a:t>new</a:t>
            </a:r>
            <a:r>
              <a:rPr lang="en-US" sz="1200" kern="1200" dirty="0">
                <a:solidFill>
                  <a:schemeClr val="tx1"/>
                </a:solidFill>
                <a:effectLst/>
                <a:latin typeface="+mn-lt"/>
                <a:ea typeface="+mn-ea"/>
                <a:cs typeface="+mn-cs"/>
              </a:rPr>
              <a:t> TLDs, how many fell into each of the following categories?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 newly registered name—no other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similar domains have been registered</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using other TLDs	       	|__|__|__|__|      [RANGE: 0-9999]    </a:t>
            </a:r>
          </a:p>
          <a:p>
            <a:pPr lvl="0"/>
            <a:r>
              <a:rPr lang="en-US" sz="1200" kern="1200" dirty="0">
                <a:solidFill>
                  <a:schemeClr val="tx1"/>
                </a:solidFill>
                <a:effectLst/>
                <a:latin typeface="+mn-lt"/>
                <a:ea typeface="+mn-ea"/>
                <a:cs typeface="+mn-cs"/>
              </a:rPr>
              <a:t>A  new TLD registration that replaced an existing</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domain that used a legacy TLD or ccTLD	           |__|__|__|__|      [RANGE: 0-9999]    </a:t>
            </a:r>
          </a:p>
          <a:p>
            <a:pPr lvl="0"/>
            <a:r>
              <a:rPr lang="en-US" sz="1200" kern="1200" dirty="0">
                <a:solidFill>
                  <a:schemeClr val="tx1"/>
                </a:solidFill>
                <a:effectLst/>
                <a:latin typeface="+mn-lt"/>
                <a:ea typeface="+mn-ea"/>
                <a:cs typeface="+mn-cs"/>
              </a:rPr>
              <a:t>A registration that duplicated a</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domain in a legacy TLD or ccTLD—for example,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you registered yourcompany.bank</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and also have yourcompany.com	           |__|__|__|__|      [RANGE: 0-9999]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DISPLAY SUM</a:t>
            </a:r>
          </a:p>
          <a:p>
            <a:r>
              <a:rPr lang="en-US" sz="1200" b="1" kern="1200" dirty="0">
                <a:solidFill>
                  <a:schemeClr val="tx1"/>
                </a:solidFill>
                <a:effectLst/>
                <a:latin typeface="+mn-lt"/>
                <a:ea typeface="+mn-ea"/>
                <a:cs typeface="+mn-cs"/>
              </a:rPr>
              <a:t>TOTAL OF REPONSES MUST = Q715 </a:t>
            </a:r>
          </a:p>
          <a:p>
            <a:r>
              <a:rPr lang="en-US" sz="1200" b="1" kern="1200" dirty="0">
                <a:solidFill>
                  <a:schemeClr val="tx1"/>
                </a:solidFill>
                <a:effectLst/>
                <a:latin typeface="+mn-lt"/>
                <a:ea typeface="+mn-ea"/>
                <a:cs typeface="+mn-cs"/>
              </a:rPr>
              <a:t>NEW TLD RESPONSE</a:t>
            </a:r>
          </a:p>
          <a:p>
            <a:r>
              <a:rPr lang="en-US" sz="1200" b="0" kern="1200" dirty="0">
                <a:solidFill>
                  <a:schemeClr val="tx1"/>
                </a:solidFill>
                <a:effectLst/>
                <a:latin typeface="+mn-lt"/>
                <a:ea typeface="+mn-ea"/>
                <a:cs typeface="+mn-cs"/>
              </a:rPr>
              <a:t>SP:  IF RESPONSE TO 1-3 LEFT BLANK, FORCE A 0 FOR EACH</a:t>
            </a:r>
            <a:endParaRPr lang="en-US" sz="1200" b="1" kern="1200" dirty="0">
              <a:solidFill>
                <a:schemeClr val="tx1"/>
              </a:solidFill>
              <a:effectLst/>
              <a:latin typeface="+mn-lt"/>
              <a:ea typeface="+mn-ea"/>
              <a:cs typeface="+mn-cs"/>
            </a:endParaRPr>
          </a:p>
          <a:p>
            <a:r>
              <a:rPr lang="en-US" sz="1200" b="0" u="none" strike="noStrike" kern="1200" cap="all" dirty="0">
                <a:solidFill>
                  <a:schemeClr val="tx1"/>
                </a:solidFill>
                <a:effectLst/>
                <a:latin typeface="+mn-lt"/>
                <a:ea typeface="+mn-ea"/>
                <a:cs typeface="+mn-cs"/>
              </a:rPr>
              <a:t> [PN:  ALLOW RESPONDENTS TO GO FORWARD WITHOUT ENTERING A RESPONSE IN EACH BOX AS LONG AS THE TOTAL MATCHES RESPONSE FROM q715_3]</a:t>
            </a:r>
            <a:endParaRPr lang="en-US" sz="1200" b="1" u="sng" kern="1200" cap="all" dirty="0">
              <a:solidFill>
                <a:schemeClr val="tx1"/>
              </a:solidFill>
              <a:effectLst/>
              <a:latin typeface="+mn-lt"/>
              <a:ea typeface="+mn-ea"/>
              <a:cs typeface="+mn-cs"/>
            </a:endParaRPr>
          </a:p>
          <a:p>
            <a:r>
              <a:rPr lang="en-US" sz="1200" b="1" u="none" strike="noStrike" kern="1200" cap="all" dirty="0">
                <a:solidFill>
                  <a:schemeClr val="tx1"/>
                </a:solidFill>
                <a:effectLst/>
                <a:latin typeface="+mn-lt"/>
                <a:ea typeface="+mn-ea"/>
                <a:cs typeface="+mn-cs"/>
              </a:rPr>
              <a:t> </a:t>
            </a:r>
            <a:endParaRPr lang="en-US" sz="1200" b="1" u="sng" kern="1200" cap="all" dirty="0">
              <a:solidFill>
                <a:schemeClr val="tx1"/>
              </a:solidFill>
              <a:effectLst/>
              <a:latin typeface="+mn-lt"/>
              <a:ea typeface="+mn-ea"/>
              <a:cs typeface="+mn-cs"/>
            </a:endParaRPr>
          </a:p>
          <a:p>
            <a:r>
              <a:rPr lang="en-US" sz="1200" b="1" u="sng" kern="1200" cap="all" dirty="0">
                <a:solidFill>
                  <a:schemeClr val="tx1"/>
                </a:solidFill>
                <a:effectLst/>
                <a:latin typeface="+mn-lt"/>
                <a:ea typeface="+mn-ea"/>
                <a:cs typeface="+mn-cs"/>
              </a:rPr>
              <a:t>BASE:  registered 1 domain past 24 mos and registered a new </a:t>
            </a:r>
            <a:r>
              <a:rPr lang="en-US" sz="1200" b="1" u="sng" kern="1200" cap="all" dirty="0" err="1">
                <a:solidFill>
                  <a:schemeClr val="tx1"/>
                </a:solidFill>
                <a:effectLst/>
                <a:latin typeface="+mn-lt"/>
                <a:ea typeface="+mn-ea"/>
                <a:cs typeface="+mn-cs"/>
              </a:rPr>
              <a:t>gtld</a:t>
            </a:r>
            <a:r>
              <a:rPr lang="en-US" sz="1200" b="1" u="sng" kern="1200" cap="all" dirty="0">
                <a:solidFill>
                  <a:schemeClr val="tx1"/>
                </a:solidFill>
                <a:effectLst/>
                <a:latin typeface="+mn-lt"/>
                <a:ea typeface="+mn-ea"/>
                <a:cs typeface="+mn-cs"/>
              </a:rPr>
              <a:t> (705=1 and 710=1)</a:t>
            </a:r>
          </a:p>
          <a:p>
            <a:r>
              <a:rPr lang="en-US" sz="1200" b="1" kern="1200" dirty="0">
                <a:solidFill>
                  <a:schemeClr val="tx1"/>
                </a:solidFill>
                <a:effectLst/>
                <a:latin typeface="+mn-lt"/>
                <a:ea typeface="+mn-ea"/>
                <a:cs typeface="+mn-cs"/>
              </a:rPr>
              <a:t>Q722</a:t>
            </a:r>
            <a:r>
              <a:rPr lang="en-US" sz="1200" kern="1200" dirty="0">
                <a:solidFill>
                  <a:schemeClr val="tx1"/>
                </a:solidFill>
                <a:effectLst/>
                <a:latin typeface="+mn-lt"/>
                <a:ea typeface="+mn-ea"/>
                <a:cs typeface="+mn-cs"/>
              </a:rPr>
              <a:t>	Which of the following categories did the new TLD domain name you registered fall into?</a:t>
            </a:r>
          </a:p>
          <a:p>
            <a:r>
              <a:rPr lang="en-US" sz="1200" b="1" u="none" strike="noStrike" kern="1200" cap="all" dirty="0">
                <a:solidFill>
                  <a:schemeClr val="tx1"/>
                </a:solidFill>
                <a:effectLst/>
                <a:latin typeface="+mn-lt"/>
                <a:ea typeface="+mn-ea"/>
                <a:cs typeface="+mn-cs"/>
              </a:rPr>
              <a:t> </a:t>
            </a:r>
            <a:endParaRPr lang="en-US" sz="1200" b="1" u="sng" kern="1200" cap="all"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 newly registered name—no other similar domains have been registered using other TLDs </a:t>
            </a:r>
          </a:p>
          <a:p>
            <a:pPr lvl="0"/>
            <a:r>
              <a:rPr lang="en-US" sz="1200" kern="1200" dirty="0">
                <a:solidFill>
                  <a:schemeClr val="tx1"/>
                </a:solidFill>
                <a:effectLst/>
                <a:latin typeface="+mn-lt"/>
                <a:ea typeface="+mn-ea"/>
                <a:cs typeface="+mn-cs"/>
              </a:rPr>
              <a:t>A registration that replaced an existing domain that used a legacy TLD or ccTLD</a:t>
            </a:r>
          </a:p>
          <a:p>
            <a:pPr lvl="0"/>
            <a:r>
              <a:rPr lang="en-US" sz="1200" kern="1200" dirty="0">
                <a:solidFill>
                  <a:schemeClr val="tx1"/>
                </a:solidFill>
                <a:effectLst/>
                <a:latin typeface="+mn-lt"/>
                <a:ea typeface="+mn-ea"/>
                <a:cs typeface="+mn-cs"/>
              </a:rPr>
              <a:t>A registration that duplicated a domain in a legacy TLD or ccTLD—for example, you registered yourcompany.bank and also have yourcompany.com</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D15983-A45F-4BAB-B9D2-9002C95F3F6C}" type="slidenum">
              <a:rPr lang="en-US" smtClean="0"/>
              <a:pPr/>
              <a:t>19</a:t>
            </a:fld>
            <a:endParaRPr lang="en-US" dirty="0"/>
          </a:p>
        </p:txBody>
      </p:sp>
    </p:spTree>
    <p:extLst>
      <p:ext uri="{BB962C8B-B14F-4D97-AF65-F5344CB8AC3E}">
        <p14:creationId xmlns:p14="http://schemas.microsoft.com/office/powerpoint/2010/main" val="483055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15983-A45F-4BAB-B9D2-9002C95F3F6C}" type="slidenum">
              <a:rPr lang="en-US" smtClean="0"/>
              <a:pPr/>
              <a:t>2</a:t>
            </a:fld>
            <a:endParaRPr lang="en-US" dirty="0"/>
          </a:p>
        </p:txBody>
      </p:sp>
    </p:spTree>
    <p:extLst>
      <p:ext uri="{BB962C8B-B14F-4D97-AF65-F5344CB8AC3E}">
        <p14:creationId xmlns:p14="http://schemas.microsoft.com/office/powerpoint/2010/main" val="135997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u="sng" kern="1200" cap="all" dirty="0">
                <a:solidFill>
                  <a:schemeClr val="tx1"/>
                </a:solidFill>
                <a:effectLst/>
                <a:latin typeface="+mn-lt"/>
                <a:ea typeface="+mn-ea"/>
                <a:cs typeface="+mn-cs"/>
              </a:rPr>
              <a:t>BASE:  Registered 1 domain in past 24 mos and registered a new tld (Q705=1 and Q710=1)</a:t>
            </a:r>
          </a:p>
          <a:p>
            <a:r>
              <a:rPr lang="en-US" sz="1200" b="1" kern="1200" dirty="0">
                <a:solidFill>
                  <a:schemeClr val="tx1"/>
                </a:solidFill>
                <a:effectLst/>
                <a:latin typeface="+mn-lt"/>
                <a:ea typeface="+mn-ea"/>
                <a:cs typeface="+mn-cs"/>
              </a:rPr>
              <a:t>Q725	</a:t>
            </a:r>
            <a:r>
              <a:rPr lang="en-US" sz="1200" kern="1200" dirty="0">
                <a:solidFill>
                  <a:schemeClr val="tx1"/>
                </a:solidFill>
                <a:effectLst/>
                <a:latin typeface="+mn-lt"/>
                <a:ea typeface="+mn-ea"/>
                <a:cs typeface="+mn-cs"/>
              </a:rPr>
              <a:t>What TLD alternatives did you consider, if any, for the domain registered in a new TLD?</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There were no practical TLD alternatives or we did not consider alternatives for the new TLD domain we wanted</a:t>
            </a:r>
          </a:p>
          <a:p>
            <a:pPr lvl="0"/>
            <a:r>
              <a:rPr lang="en-US" sz="1200" kern="1200" dirty="0">
                <a:solidFill>
                  <a:schemeClr val="tx1"/>
                </a:solidFill>
                <a:effectLst/>
                <a:latin typeface="+mn-lt"/>
                <a:ea typeface="+mn-ea"/>
                <a:cs typeface="+mn-cs"/>
              </a:rPr>
              <a:t>Closest alternative was another NEW TLD, e.g., .finance instead of .bank</a:t>
            </a:r>
          </a:p>
          <a:p>
            <a:pPr lvl="0"/>
            <a:r>
              <a:rPr lang="en-US" sz="1200" kern="1200" dirty="0">
                <a:solidFill>
                  <a:schemeClr val="tx1"/>
                </a:solidFill>
                <a:effectLst/>
                <a:latin typeface="+mn-lt"/>
                <a:ea typeface="+mn-ea"/>
                <a:cs typeface="+mn-cs"/>
              </a:rPr>
              <a:t>Closest alternative was a LEGACY or ccTLD, e.g., .com versus .bank</a:t>
            </a:r>
          </a:p>
          <a:p>
            <a:pPr lvl="0"/>
            <a:endParaRPr lang="en-US" sz="1200" kern="1200" dirty="0">
              <a:solidFill>
                <a:schemeClr val="tx1"/>
              </a:solidFill>
              <a:effectLst/>
              <a:latin typeface="+mn-lt"/>
              <a:ea typeface="+mn-ea"/>
              <a:cs typeface="+mn-cs"/>
            </a:endParaRPr>
          </a:p>
          <a:p>
            <a:r>
              <a:rPr lang="en-US" sz="1200" b="0" u="none" strike="noStrike" kern="1200" cap="all" dirty="0">
                <a:solidFill>
                  <a:schemeClr val="tx1"/>
                </a:solidFill>
                <a:effectLst/>
                <a:latin typeface="+mn-lt"/>
                <a:ea typeface="+mn-ea"/>
                <a:cs typeface="+mn-cs"/>
              </a:rPr>
              <a:t>sp:  Registered 1 domain in past 24 mos and registered a new tld (Q705=1 and Q710=1) AND:</a:t>
            </a:r>
            <a:endParaRPr lang="en-US" sz="1200" b="1" u="sng" kern="1200" cap="all" dirty="0">
              <a:solidFill>
                <a:schemeClr val="tx1"/>
              </a:solidFill>
              <a:effectLst/>
              <a:latin typeface="+mn-lt"/>
              <a:ea typeface="+mn-ea"/>
              <a:cs typeface="+mn-cs"/>
            </a:endParaRPr>
          </a:p>
          <a:p>
            <a:r>
              <a:rPr lang="en-US" sz="1200" b="0" u="none" strike="noStrike" kern="1200" cap="all" dirty="0">
                <a:solidFill>
                  <a:schemeClr val="tx1"/>
                </a:solidFill>
                <a:effectLst/>
                <a:latin typeface="+mn-lt"/>
                <a:ea typeface="+mn-ea"/>
                <a:cs typeface="+mn-cs"/>
              </a:rPr>
              <a:t>Q725/1, THEN FORCE Q727_1=1 ELSE FORCE A 0</a:t>
            </a:r>
            <a:endParaRPr lang="en-US" sz="1200" b="1" u="sng" kern="1200" cap="all" dirty="0">
              <a:solidFill>
                <a:schemeClr val="tx1"/>
              </a:solidFill>
              <a:effectLst/>
              <a:latin typeface="+mn-lt"/>
              <a:ea typeface="+mn-ea"/>
              <a:cs typeface="+mn-cs"/>
            </a:endParaRPr>
          </a:p>
          <a:p>
            <a:r>
              <a:rPr lang="en-US" sz="1200" b="0" u="none" strike="noStrike" kern="1200" cap="all" dirty="0">
                <a:solidFill>
                  <a:schemeClr val="tx1"/>
                </a:solidFill>
                <a:effectLst/>
                <a:latin typeface="+mn-lt"/>
                <a:ea typeface="+mn-ea"/>
                <a:cs typeface="+mn-cs"/>
              </a:rPr>
              <a:t>Q725/2, THEN FORCE Q727_2=1 ELSE FORCE A 0</a:t>
            </a:r>
            <a:endParaRPr lang="en-US" sz="1200" b="1" u="sng" kern="1200" cap="all" dirty="0">
              <a:solidFill>
                <a:schemeClr val="tx1"/>
              </a:solidFill>
              <a:effectLst/>
              <a:latin typeface="+mn-lt"/>
              <a:ea typeface="+mn-ea"/>
              <a:cs typeface="+mn-cs"/>
            </a:endParaRPr>
          </a:p>
          <a:p>
            <a:r>
              <a:rPr lang="en-US" sz="1200" b="0" u="none" strike="noStrike" kern="1200" cap="all" dirty="0">
                <a:solidFill>
                  <a:schemeClr val="tx1"/>
                </a:solidFill>
                <a:effectLst/>
                <a:latin typeface="+mn-lt"/>
                <a:ea typeface="+mn-ea"/>
                <a:cs typeface="+mn-cs"/>
              </a:rPr>
              <a:t>Q725/3, THEN FORCE Q727_3=1 ELSE FORCE A 0</a:t>
            </a:r>
            <a:endParaRPr lang="en-US" sz="1200" b="1" u="sng" kern="1200" cap="all"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u="sng" kern="1200" cap="all" dirty="0">
                <a:solidFill>
                  <a:schemeClr val="tx1"/>
                </a:solidFill>
                <a:effectLst/>
                <a:latin typeface="+mn-lt"/>
                <a:ea typeface="+mn-ea"/>
                <a:cs typeface="+mn-cs"/>
              </a:rPr>
              <a:t>BASE:  registered more than 1 domain past 24 mos and registered a new </a:t>
            </a:r>
            <a:r>
              <a:rPr lang="en-US" sz="1200" b="1" u="sng" kern="1200" cap="all" dirty="0" err="1">
                <a:solidFill>
                  <a:schemeClr val="tx1"/>
                </a:solidFill>
                <a:effectLst/>
                <a:latin typeface="+mn-lt"/>
                <a:ea typeface="+mn-ea"/>
                <a:cs typeface="+mn-cs"/>
              </a:rPr>
              <a:t>gtld</a:t>
            </a:r>
            <a:r>
              <a:rPr lang="en-US" sz="1200" b="1" u="sng" kern="1200" cap="all" dirty="0">
                <a:solidFill>
                  <a:schemeClr val="tx1"/>
                </a:solidFill>
                <a:effectLst/>
                <a:latin typeface="+mn-lt"/>
                <a:ea typeface="+mn-ea"/>
                <a:cs typeface="+mn-cs"/>
              </a:rPr>
              <a:t> (705&gt;1 and 715_3&gt;0)</a:t>
            </a:r>
          </a:p>
          <a:p>
            <a:r>
              <a:rPr lang="en-US" sz="1200" b="1" kern="1200" dirty="0">
                <a:solidFill>
                  <a:schemeClr val="tx1"/>
                </a:solidFill>
                <a:effectLst/>
                <a:latin typeface="+mn-lt"/>
                <a:ea typeface="+mn-ea"/>
                <a:cs typeface="+mn-cs"/>
              </a:rPr>
              <a:t>Q727	</a:t>
            </a:r>
            <a:r>
              <a:rPr lang="en-US" sz="1200" kern="1200" dirty="0">
                <a:solidFill>
                  <a:schemeClr val="tx1"/>
                </a:solidFill>
                <a:effectLst/>
                <a:latin typeface="+mn-lt"/>
                <a:ea typeface="+mn-ea"/>
                <a:cs typeface="+mn-cs"/>
              </a:rPr>
              <a:t>For the (RESPONSE FROM Q715_3) domain names that you registered in a new TLD, for how many did you consider alternative TLDs?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There were no practical TLD alternatives or we did not consider alternatives for the new TLD domain we wanted  |__|__|__|__|      [RANGE: 0-9999]</a:t>
            </a:r>
          </a:p>
          <a:p>
            <a:pPr lvl="0"/>
            <a:r>
              <a:rPr lang="en-US" sz="1200" kern="1200" dirty="0">
                <a:solidFill>
                  <a:schemeClr val="tx1"/>
                </a:solidFill>
                <a:effectLst/>
                <a:latin typeface="+mn-lt"/>
                <a:ea typeface="+mn-ea"/>
                <a:cs typeface="+mn-cs"/>
              </a:rPr>
              <a:t>Another NEW TLD	 was the closest alternative, e.g., .finance instead of .bank   |__|__|__|__|      [RANGE: 0-9999]    </a:t>
            </a:r>
          </a:p>
          <a:p>
            <a:pPr lvl="0"/>
            <a:r>
              <a:rPr lang="en-US" sz="1200" kern="1200" dirty="0">
                <a:solidFill>
                  <a:schemeClr val="tx1"/>
                </a:solidFill>
                <a:effectLst/>
                <a:latin typeface="+mn-lt"/>
                <a:ea typeface="+mn-ea"/>
                <a:cs typeface="+mn-cs"/>
              </a:rPr>
              <a:t>A LEGACY TLD or ccTLD	 was the closest alternative, e.g., .com versus .bank      |__|__|__|__|      [RANGE: 0-9999]    </a:t>
            </a:r>
          </a:p>
        </p:txBody>
      </p:sp>
      <p:sp>
        <p:nvSpPr>
          <p:cNvPr id="4" name="Slide Number Placeholder 3"/>
          <p:cNvSpPr>
            <a:spLocks noGrp="1"/>
          </p:cNvSpPr>
          <p:nvPr>
            <p:ph type="sldNum" sz="quarter" idx="10"/>
          </p:nvPr>
        </p:nvSpPr>
        <p:spPr/>
        <p:txBody>
          <a:bodyPr/>
          <a:lstStyle/>
          <a:p>
            <a:fld id="{21D15983-A45F-4BAB-B9D2-9002C95F3F6C}" type="slidenum">
              <a:rPr lang="en-US" smtClean="0"/>
              <a:pPr/>
              <a:t>20</a:t>
            </a:fld>
            <a:endParaRPr lang="en-US" dirty="0"/>
          </a:p>
        </p:txBody>
      </p:sp>
    </p:spTree>
    <p:extLst>
      <p:ext uri="{BB962C8B-B14F-4D97-AF65-F5344CB8AC3E}">
        <p14:creationId xmlns:p14="http://schemas.microsoft.com/office/powerpoint/2010/main" val="3520098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u="sng" kern="1200" cap="all" dirty="0">
                <a:solidFill>
                  <a:schemeClr val="tx1"/>
                </a:solidFill>
                <a:effectLst/>
                <a:latin typeface="+mn-lt"/>
                <a:ea typeface="+mn-ea"/>
                <a:cs typeface="+mn-cs"/>
              </a:rPr>
              <a:t>BASE: REGISTERED 1 LEGACY or cctld DOMAIN NAME (715_1=1 or 715_2=1)</a:t>
            </a:r>
          </a:p>
          <a:p>
            <a:r>
              <a:rPr lang="en-US" sz="1200" b="1" kern="1200" dirty="0">
                <a:solidFill>
                  <a:schemeClr val="tx1"/>
                </a:solidFill>
                <a:effectLst/>
                <a:latin typeface="+mn-lt"/>
                <a:ea typeface="+mn-ea"/>
                <a:cs typeface="+mn-cs"/>
              </a:rPr>
              <a:t>Q730	</a:t>
            </a:r>
            <a:r>
              <a:rPr lang="en-US" sz="1200" kern="1200" dirty="0">
                <a:solidFill>
                  <a:schemeClr val="tx1"/>
                </a:solidFill>
                <a:effectLst/>
                <a:latin typeface="+mn-lt"/>
                <a:ea typeface="+mn-ea"/>
                <a:cs typeface="+mn-cs"/>
              </a:rPr>
              <a:t>For the domain name that you</a:t>
            </a:r>
            <a:r>
              <a:rPr lang="en-US" sz="1200" b="1" kern="1200" dirty="0">
                <a:solidFill>
                  <a:schemeClr val="tx1"/>
                </a:solidFill>
                <a:effectLst/>
                <a:latin typeface="+mn-lt"/>
                <a:ea typeface="+mn-ea"/>
                <a:cs typeface="+mn-cs"/>
              </a:rPr>
              <a:t> registered in a legacy TLD or ccTLD</a:t>
            </a:r>
            <a:r>
              <a:rPr lang="en-US" sz="1200" kern="1200" dirty="0">
                <a:solidFill>
                  <a:schemeClr val="tx1"/>
                </a:solidFill>
                <a:effectLst/>
                <a:latin typeface="+mn-lt"/>
                <a:ea typeface="+mn-ea"/>
                <a:cs typeface="+mn-cs"/>
              </a:rPr>
              <a:t>, did you consider registering in a new TLD as an alternative?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Yes</a:t>
            </a:r>
          </a:p>
          <a:p>
            <a:pPr lvl="0"/>
            <a:r>
              <a:rPr lang="en-US" sz="1200" kern="1200" dirty="0">
                <a:solidFill>
                  <a:schemeClr val="tx1"/>
                </a:solidFill>
                <a:effectLst/>
                <a:latin typeface="+mn-lt"/>
                <a:ea typeface="+mn-ea"/>
                <a:cs typeface="+mn-cs"/>
              </a:rPr>
              <a:t>No</a:t>
            </a:r>
          </a:p>
          <a:p>
            <a:r>
              <a:rPr lang="en-US" sz="1200" b="0" u="none" strike="noStrike" kern="1200" cap="all" dirty="0">
                <a:solidFill>
                  <a:schemeClr val="tx1"/>
                </a:solidFill>
                <a:effectLst/>
                <a:latin typeface="+mn-lt"/>
                <a:ea typeface="+mn-ea"/>
                <a:cs typeface="+mn-cs"/>
              </a:rPr>
              <a:t>sp:  REGISTERED 1 LEGACY or cctld DOMAIN NAME (715_1=1 or 715_2=1) AND:</a:t>
            </a:r>
            <a:endParaRPr lang="en-US" sz="1200" b="1" u="sng" kern="1200" cap="all" dirty="0">
              <a:solidFill>
                <a:schemeClr val="tx1"/>
              </a:solidFill>
              <a:effectLst/>
              <a:latin typeface="+mn-lt"/>
              <a:ea typeface="+mn-ea"/>
              <a:cs typeface="+mn-cs"/>
            </a:endParaRPr>
          </a:p>
          <a:p>
            <a:r>
              <a:rPr lang="en-US" sz="1200" b="0" u="none" strike="noStrike" kern="1200" cap="all" dirty="0">
                <a:solidFill>
                  <a:schemeClr val="tx1"/>
                </a:solidFill>
                <a:effectLst/>
                <a:latin typeface="+mn-lt"/>
                <a:ea typeface="+mn-ea"/>
                <a:cs typeface="+mn-cs"/>
              </a:rPr>
              <a:t>Q730/1, THEN FORCE Q732_1=1 ELSE FORCE A 0</a:t>
            </a:r>
            <a:endParaRPr lang="en-US" sz="1200" b="1" u="sng" kern="1200" cap="all" dirty="0">
              <a:solidFill>
                <a:schemeClr val="tx1"/>
              </a:solidFill>
              <a:effectLst/>
              <a:latin typeface="+mn-lt"/>
              <a:ea typeface="+mn-ea"/>
              <a:cs typeface="+mn-cs"/>
            </a:endParaRPr>
          </a:p>
          <a:p>
            <a:r>
              <a:rPr lang="en-US" sz="1200" b="0" u="none" strike="noStrike" kern="1200" cap="all" dirty="0">
                <a:solidFill>
                  <a:schemeClr val="tx1"/>
                </a:solidFill>
                <a:effectLst/>
                <a:latin typeface="+mn-lt"/>
                <a:ea typeface="+mn-ea"/>
                <a:cs typeface="+mn-cs"/>
              </a:rPr>
              <a:t>Q730/2, THEN FORCE Q732_2=1 ELSE FORCE A 0</a:t>
            </a:r>
            <a:endParaRPr lang="en-US" sz="1200" b="1" u="sng" kern="1200" cap="all" dirty="0">
              <a:solidFill>
                <a:schemeClr val="tx1"/>
              </a:solidFill>
              <a:effectLst/>
              <a:latin typeface="+mn-lt"/>
              <a:ea typeface="+mn-ea"/>
              <a:cs typeface="+mn-cs"/>
            </a:endParaRPr>
          </a:p>
          <a:p>
            <a:r>
              <a:rPr lang="en-US" sz="1200" b="1" u="none" strike="noStrike" kern="1200" cap="all" dirty="0">
                <a:solidFill>
                  <a:schemeClr val="tx1"/>
                </a:solidFill>
                <a:effectLst/>
                <a:latin typeface="+mn-lt"/>
                <a:ea typeface="+mn-ea"/>
                <a:cs typeface="+mn-cs"/>
              </a:rPr>
              <a:t> </a:t>
            </a:r>
            <a:endParaRPr lang="en-US" sz="1200" b="1" u="sng" kern="1200" cap="all" dirty="0">
              <a:solidFill>
                <a:schemeClr val="tx1"/>
              </a:solidFill>
              <a:effectLst/>
              <a:latin typeface="+mn-lt"/>
              <a:ea typeface="+mn-ea"/>
              <a:cs typeface="+mn-cs"/>
            </a:endParaRPr>
          </a:p>
          <a:p>
            <a:r>
              <a:rPr lang="en-US" sz="1200" b="1" u="sng" kern="1200" cap="all" dirty="0">
                <a:solidFill>
                  <a:schemeClr val="tx1"/>
                </a:solidFill>
                <a:effectLst/>
                <a:latin typeface="+mn-lt"/>
                <a:ea typeface="+mn-ea"/>
                <a:cs typeface="+mn-cs"/>
              </a:rPr>
              <a:t>BASE: REGISTERED MORE THAN 1 LEGACY or cctld DOMAIN NAME (715_1&gt;1 or 715_2&gt;1) </a:t>
            </a:r>
          </a:p>
          <a:p>
            <a:r>
              <a:rPr lang="en-US" sz="1200" b="1" kern="1200" dirty="0">
                <a:solidFill>
                  <a:schemeClr val="tx1"/>
                </a:solidFill>
                <a:effectLst/>
                <a:latin typeface="+mn-lt"/>
                <a:ea typeface="+mn-ea"/>
                <a:cs typeface="+mn-cs"/>
              </a:rPr>
              <a:t>Q732	</a:t>
            </a:r>
            <a:r>
              <a:rPr lang="en-US" sz="1200" kern="1200" dirty="0">
                <a:solidFill>
                  <a:schemeClr val="tx1"/>
                </a:solidFill>
                <a:effectLst/>
                <a:latin typeface="+mn-lt"/>
                <a:ea typeface="+mn-ea"/>
                <a:cs typeface="+mn-cs"/>
              </a:rPr>
              <a:t>For the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(SUM OF RESPONSES FROM Q715_1 AND Q715_2</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domain names that you</a:t>
            </a:r>
            <a:r>
              <a:rPr lang="en-US" sz="1200" b="1" kern="1200" dirty="0">
                <a:solidFill>
                  <a:schemeClr val="tx1"/>
                </a:solidFill>
                <a:effectLst/>
                <a:latin typeface="+mn-lt"/>
                <a:ea typeface="+mn-ea"/>
                <a:cs typeface="+mn-cs"/>
              </a:rPr>
              <a:t> registered in a legacy TLD or ccTLD</a:t>
            </a:r>
            <a:r>
              <a:rPr lang="en-US" sz="1200" kern="1200" dirty="0">
                <a:solidFill>
                  <a:schemeClr val="tx1"/>
                </a:solidFill>
                <a:effectLst/>
                <a:latin typeface="+mn-lt"/>
                <a:ea typeface="+mn-ea"/>
                <a:cs typeface="+mn-cs"/>
              </a:rPr>
              <a:t>, how many did you consider registering in a new TLD as an alternative?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Considered NEW TLD as an alternative	                         |__ |__|__|__|      [RANGE: 0-9999]    </a:t>
            </a:r>
          </a:p>
          <a:p>
            <a:pPr lvl="0"/>
            <a:r>
              <a:rPr lang="en-US" sz="1200" kern="1200" dirty="0">
                <a:solidFill>
                  <a:schemeClr val="tx1"/>
                </a:solidFill>
                <a:effectLst/>
                <a:latin typeface="+mn-lt"/>
                <a:ea typeface="+mn-ea"/>
                <a:cs typeface="+mn-cs"/>
              </a:rPr>
              <a:t>DID NOT consider NEW TLD as an alternative	             |__|__|__|__|      [RANGE: 0-9999]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DISPLAY SUM</a:t>
            </a:r>
          </a:p>
          <a:p>
            <a:r>
              <a:rPr lang="en-US" sz="1200" b="1" kern="1200" dirty="0">
                <a:solidFill>
                  <a:schemeClr val="tx1"/>
                </a:solidFill>
                <a:effectLst/>
                <a:latin typeface="+mn-lt"/>
                <a:ea typeface="+mn-ea"/>
                <a:cs typeface="+mn-cs"/>
              </a:rPr>
              <a:t>TOTAL OF REPONSES MUST = SUM OF Q715_1 </a:t>
            </a:r>
          </a:p>
          <a:p>
            <a:r>
              <a:rPr lang="en-US" sz="1200" b="1" kern="1200" dirty="0">
                <a:solidFill>
                  <a:schemeClr val="tx1"/>
                </a:solidFill>
                <a:effectLst/>
                <a:latin typeface="+mn-lt"/>
                <a:ea typeface="+mn-ea"/>
                <a:cs typeface="+mn-cs"/>
              </a:rPr>
              <a:t>LEGACY TLD RESPONSE AND Q715_2 CCTLD RESPONSE</a:t>
            </a:r>
          </a:p>
        </p:txBody>
      </p:sp>
      <p:sp>
        <p:nvSpPr>
          <p:cNvPr id="4" name="Slide Number Placeholder 3"/>
          <p:cNvSpPr>
            <a:spLocks noGrp="1"/>
          </p:cNvSpPr>
          <p:nvPr>
            <p:ph type="sldNum" sz="quarter" idx="10"/>
          </p:nvPr>
        </p:nvSpPr>
        <p:spPr/>
        <p:txBody>
          <a:bodyPr/>
          <a:lstStyle/>
          <a:p>
            <a:fld id="{21D15983-A45F-4BAB-B9D2-9002C95F3F6C}" type="slidenum">
              <a:rPr lang="en-US" smtClean="0"/>
              <a:pPr/>
              <a:t>21</a:t>
            </a:fld>
            <a:endParaRPr lang="en-US" dirty="0"/>
          </a:p>
        </p:txBody>
      </p:sp>
    </p:spTree>
    <p:extLst>
      <p:ext uri="{BB962C8B-B14F-4D97-AF65-F5344CB8AC3E}">
        <p14:creationId xmlns:p14="http://schemas.microsoft.com/office/powerpoint/2010/main" val="360055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u="sng" kern="1200" cap="all" dirty="0">
                <a:solidFill>
                  <a:schemeClr val="tx1"/>
                </a:solidFill>
                <a:effectLst/>
                <a:latin typeface="+mn-lt"/>
                <a:ea typeface="+mn-ea"/>
                <a:cs typeface="+mn-cs"/>
              </a:rPr>
              <a:t>BASE: NEW DOMAINS REGISTERED WAS DUPLICATE TO LEGACY (Q720_3&gt;1)</a:t>
            </a:r>
          </a:p>
          <a:p>
            <a:r>
              <a:rPr lang="en-US" sz="1200" b="1" kern="1200" dirty="0">
                <a:solidFill>
                  <a:schemeClr val="tx1"/>
                </a:solidFill>
                <a:effectLst/>
                <a:latin typeface="+mn-lt"/>
                <a:ea typeface="+mn-ea"/>
                <a:cs typeface="+mn-cs"/>
              </a:rPr>
              <a:t>Q735</a:t>
            </a:r>
            <a:r>
              <a:rPr lang="en-US" sz="1200" kern="1200" dirty="0">
                <a:solidFill>
                  <a:schemeClr val="tx1"/>
                </a:solidFill>
                <a:effectLst/>
                <a:latin typeface="+mn-lt"/>
                <a:ea typeface="+mn-ea"/>
                <a:cs typeface="+mn-cs"/>
              </a:rPr>
              <a:t>. 	For the</a:t>
            </a:r>
            <a:r>
              <a:rPr lang="en-US" sz="1200" b="1" kern="1200" dirty="0">
                <a:solidFill>
                  <a:schemeClr val="tx1"/>
                </a:solidFill>
                <a:effectLst/>
                <a:latin typeface="+mn-lt"/>
                <a:ea typeface="+mn-ea"/>
                <a:cs typeface="+mn-cs"/>
              </a:rPr>
              <a:t> (RESPONSE FROM Q720_3) </a:t>
            </a:r>
            <a:r>
              <a:rPr lang="en-US" sz="1200" kern="1200" dirty="0">
                <a:solidFill>
                  <a:schemeClr val="tx1"/>
                </a:solidFill>
                <a:effectLst/>
                <a:latin typeface="+mn-lt"/>
                <a:ea typeface="+mn-ea"/>
                <a:cs typeface="+mn-cs"/>
              </a:rPr>
              <a:t>domains that</a:t>
            </a:r>
            <a:r>
              <a:rPr lang="en-US" sz="1200" b="1" kern="1200" dirty="0">
                <a:solidFill>
                  <a:schemeClr val="tx1"/>
                </a:solidFill>
                <a:effectLst/>
                <a:latin typeface="+mn-lt"/>
                <a:ea typeface="+mn-ea"/>
                <a:cs typeface="+mn-cs"/>
              </a:rPr>
              <a:t> duplicated a registration in a legacy TLD or ccTLD</a:t>
            </a:r>
            <a:r>
              <a:rPr lang="en-US" sz="1200" kern="1200" dirty="0">
                <a:solidFill>
                  <a:schemeClr val="tx1"/>
                </a:solidFill>
                <a:effectLst/>
                <a:latin typeface="+mn-lt"/>
                <a:ea typeface="+mn-ea"/>
                <a:cs typeface="+mn-cs"/>
              </a:rPr>
              <a:t>, how many registrations were intended </a:t>
            </a:r>
            <a:r>
              <a:rPr lang="en-US" sz="1200" i="1" kern="1200" dirty="0">
                <a:solidFill>
                  <a:schemeClr val="tx1"/>
                </a:solidFill>
                <a:effectLst/>
                <a:latin typeface="+mn-lt"/>
                <a:ea typeface="+mn-ea"/>
                <a:cs typeface="+mn-cs"/>
              </a:rPr>
              <a:t>primarily</a:t>
            </a:r>
            <a:r>
              <a:rPr lang="en-US" sz="1200" kern="1200" dirty="0">
                <a:solidFill>
                  <a:schemeClr val="tx1"/>
                </a:solidFill>
                <a:effectLst/>
                <a:latin typeface="+mn-lt"/>
                <a:ea typeface="+mn-ea"/>
                <a:cs typeface="+mn-cs"/>
              </a:rPr>
              <a:t> to prevent the name from being used by another registrant and how many were not?</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Primarily to prevent the name from being used by another registrant   	                 |__|__|__|__|      [RANGE: 0-9999]    </a:t>
            </a:r>
          </a:p>
          <a:p>
            <a:pPr lvl="0"/>
            <a:r>
              <a:rPr lang="en-US" sz="1200" kern="1200" dirty="0">
                <a:solidFill>
                  <a:schemeClr val="tx1"/>
                </a:solidFill>
                <a:effectLst/>
                <a:latin typeface="+mn-lt"/>
                <a:ea typeface="+mn-ea"/>
                <a:cs typeface="+mn-cs"/>
              </a:rPr>
              <a:t>Not primarily to prevent the name from being used by another registrant	            |__|__|__|__|      [RANGE: 0-9999]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DISPLAY SUM</a:t>
            </a:r>
          </a:p>
          <a:p>
            <a:r>
              <a:rPr lang="en-US" sz="1200" b="1" kern="1200" dirty="0">
                <a:solidFill>
                  <a:schemeClr val="tx1"/>
                </a:solidFill>
                <a:effectLst/>
                <a:latin typeface="+mn-lt"/>
                <a:ea typeface="+mn-ea"/>
                <a:cs typeface="+mn-cs"/>
              </a:rPr>
              <a:t>TOTAL OF REPONSES MUST = Q720_3 </a:t>
            </a:r>
          </a:p>
          <a:p>
            <a:r>
              <a:rPr lang="en-US" sz="1200" b="1" kern="1200" dirty="0">
                <a:solidFill>
                  <a:schemeClr val="tx1"/>
                </a:solidFill>
                <a:effectLst/>
                <a:latin typeface="+mn-lt"/>
                <a:ea typeface="+mn-ea"/>
                <a:cs typeface="+mn-cs"/>
              </a:rPr>
              <a:t>DUPLICATED A LEGACY TLD RESPONSE</a:t>
            </a:r>
          </a:p>
          <a:p>
            <a:r>
              <a:rPr lang="en-US" sz="1200" b="0" kern="1200" dirty="0">
                <a:solidFill>
                  <a:schemeClr val="tx1"/>
                </a:solidFill>
                <a:effectLst/>
                <a:latin typeface="+mn-lt"/>
                <a:ea typeface="+mn-ea"/>
                <a:cs typeface="+mn-cs"/>
              </a:rPr>
              <a:t>SP:  IF RESPONSE TO 1-2 LEFT BLANK, FORCE A 0 FOR EACH</a:t>
            </a:r>
            <a:endParaRPr lang="en-US" sz="1200" b="1" kern="1200" dirty="0">
              <a:solidFill>
                <a:schemeClr val="tx1"/>
              </a:solidFill>
              <a:effectLst/>
              <a:latin typeface="+mn-lt"/>
              <a:ea typeface="+mn-ea"/>
              <a:cs typeface="+mn-cs"/>
            </a:endParaRPr>
          </a:p>
          <a:p>
            <a:r>
              <a:rPr lang="en-US" sz="1200" b="1" u="none" strike="noStrike" kern="1200" cap="all" dirty="0">
                <a:solidFill>
                  <a:schemeClr val="tx1"/>
                </a:solidFill>
                <a:effectLst/>
                <a:latin typeface="+mn-lt"/>
                <a:ea typeface="+mn-ea"/>
                <a:cs typeface="+mn-cs"/>
              </a:rPr>
              <a:t> </a:t>
            </a:r>
            <a:endParaRPr lang="en-US" sz="1200" b="1" u="sng" kern="1200" cap="all" dirty="0">
              <a:solidFill>
                <a:schemeClr val="tx1"/>
              </a:solidFill>
              <a:effectLst/>
              <a:latin typeface="+mn-lt"/>
              <a:ea typeface="+mn-ea"/>
              <a:cs typeface="+mn-cs"/>
            </a:endParaRPr>
          </a:p>
          <a:p>
            <a:r>
              <a:rPr lang="en-US" sz="1200" b="0" u="none" strike="noStrike" kern="1200" cap="all" dirty="0">
                <a:solidFill>
                  <a:schemeClr val="tx1"/>
                </a:solidFill>
                <a:effectLst/>
                <a:latin typeface="+mn-lt"/>
                <a:ea typeface="+mn-ea"/>
                <a:cs typeface="+mn-cs"/>
              </a:rPr>
              <a:t>PN:  ALLOW RESPONDENTS TO GO FORWARD WITHOUT ENTERING A RESPONSE IN EACH BOX AS LONG AS THE TOTAL MATCHES RESPONSE FROM Q720_3]</a:t>
            </a:r>
            <a:endParaRPr lang="en-US" sz="1200" b="1" u="sng" kern="1200" cap="all" dirty="0">
              <a:solidFill>
                <a:schemeClr val="tx1"/>
              </a:solidFill>
              <a:effectLst/>
              <a:latin typeface="+mn-lt"/>
              <a:ea typeface="+mn-ea"/>
              <a:cs typeface="+mn-cs"/>
            </a:endParaRPr>
          </a:p>
          <a:p>
            <a:r>
              <a:rPr lang="en-US" sz="1200" b="1" u="none" strike="noStrike" kern="1200" cap="all" dirty="0">
                <a:solidFill>
                  <a:schemeClr val="tx1"/>
                </a:solidFill>
                <a:effectLst/>
                <a:latin typeface="+mn-lt"/>
                <a:ea typeface="+mn-ea"/>
                <a:cs typeface="+mn-cs"/>
              </a:rPr>
              <a:t> </a:t>
            </a:r>
            <a:endParaRPr lang="en-US" sz="1200" b="1" u="sng" kern="1200" cap="all" dirty="0">
              <a:solidFill>
                <a:schemeClr val="tx1"/>
              </a:solidFill>
              <a:effectLst/>
              <a:latin typeface="+mn-lt"/>
              <a:ea typeface="+mn-ea"/>
              <a:cs typeface="+mn-cs"/>
            </a:endParaRPr>
          </a:p>
          <a:p>
            <a:r>
              <a:rPr lang="en-US" sz="1200" b="1" u="sng" kern="1200" cap="all" dirty="0">
                <a:solidFill>
                  <a:schemeClr val="tx1"/>
                </a:solidFill>
                <a:effectLst/>
                <a:latin typeface="+mn-lt"/>
                <a:ea typeface="+mn-ea"/>
                <a:cs typeface="+mn-cs"/>
              </a:rPr>
              <a:t>BASE: 1 NEW DOMAIN REGISTERED WAS DUPLICATE TO LEGACY (Q722/3)</a:t>
            </a:r>
          </a:p>
          <a:p>
            <a:r>
              <a:rPr lang="en-US" sz="1200" b="1" kern="1200" dirty="0">
                <a:solidFill>
                  <a:schemeClr val="tx1"/>
                </a:solidFill>
                <a:effectLst/>
                <a:latin typeface="+mn-lt"/>
                <a:ea typeface="+mn-ea"/>
                <a:cs typeface="+mn-cs"/>
              </a:rPr>
              <a:t>Q737</a:t>
            </a:r>
            <a:r>
              <a:rPr lang="en-US" sz="1200" kern="1200" dirty="0">
                <a:solidFill>
                  <a:schemeClr val="tx1"/>
                </a:solidFill>
                <a:effectLst/>
                <a:latin typeface="+mn-lt"/>
                <a:ea typeface="+mn-ea"/>
                <a:cs typeface="+mn-cs"/>
              </a:rPr>
              <a:t>. 	For the domain name that</a:t>
            </a:r>
            <a:r>
              <a:rPr lang="en-US" sz="1200" b="1" kern="1200" dirty="0">
                <a:solidFill>
                  <a:schemeClr val="tx1"/>
                </a:solidFill>
                <a:effectLst/>
                <a:latin typeface="+mn-lt"/>
                <a:ea typeface="+mn-ea"/>
                <a:cs typeface="+mn-cs"/>
              </a:rPr>
              <a:t> duplicated a registration using a legacy TLD or ccTLD</a:t>
            </a:r>
            <a:r>
              <a:rPr lang="en-US" sz="1200" kern="1200" dirty="0">
                <a:solidFill>
                  <a:schemeClr val="tx1"/>
                </a:solidFill>
                <a:effectLst/>
                <a:latin typeface="+mn-lt"/>
                <a:ea typeface="+mn-ea"/>
                <a:cs typeface="+mn-cs"/>
              </a:rPr>
              <a:t>, was the registration intended </a:t>
            </a:r>
            <a:r>
              <a:rPr lang="en-US" sz="1200" i="1" kern="1200" dirty="0">
                <a:solidFill>
                  <a:schemeClr val="tx1"/>
                </a:solidFill>
                <a:effectLst/>
                <a:latin typeface="+mn-lt"/>
                <a:ea typeface="+mn-ea"/>
                <a:cs typeface="+mn-cs"/>
              </a:rPr>
              <a:t>primarily</a:t>
            </a:r>
            <a:r>
              <a:rPr lang="en-US" sz="1200" kern="1200" dirty="0">
                <a:solidFill>
                  <a:schemeClr val="tx1"/>
                </a:solidFill>
                <a:effectLst/>
                <a:latin typeface="+mn-lt"/>
                <a:ea typeface="+mn-ea"/>
                <a:cs typeface="+mn-cs"/>
              </a:rPr>
              <a:t> to prevent the name from being used by another registrant?</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Yes</a:t>
            </a:r>
          </a:p>
          <a:p>
            <a:pPr lvl="0"/>
            <a:r>
              <a:rPr lang="en-US" sz="1200" kern="1200" dirty="0">
                <a:solidFill>
                  <a:schemeClr val="tx1"/>
                </a:solidFill>
                <a:effectLst/>
                <a:latin typeface="+mn-lt"/>
                <a:ea typeface="+mn-ea"/>
                <a:cs typeface="+mn-cs"/>
              </a:rPr>
              <a:t>No</a:t>
            </a:r>
          </a:p>
        </p:txBody>
      </p:sp>
      <p:sp>
        <p:nvSpPr>
          <p:cNvPr id="4" name="Slide Number Placeholder 3"/>
          <p:cNvSpPr>
            <a:spLocks noGrp="1"/>
          </p:cNvSpPr>
          <p:nvPr>
            <p:ph type="sldNum" sz="quarter" idx="10"/>
          </p:nvPr>
        </p:nvSpPr>
        <p:spPr/>
        <p:txBody>
          <a:bodyPr/>
          <a:lstStyle/>
          <a:p>
            <a:fld id="{21D15983-A45F-4BAB-B9D2-9002C95F3F6C}" type="slidenum">
              <a:rPr lang="en-US" smtClean="0"/>
              <a:pPr/>
              <a:t>22</a:t>
            </a:fld>
            <a:endParaRPr lang="en-US" dirty="0"/>
          </a:p>
        </p:txBody>
      </p:sp>
    </p:spTree>
    <p:extLst>
      <p:ext uri="{BB962C8B-B14F-4D97-AF65-F5344CB8AC3E}">
        <p14:creationId xmlns:p14="http://schemas.microsoft.com/office/powerpoint/2010/main" val="1707086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u="sng" kern="1200" cap="all" dirty="0">
                <a:solidFill>
                  <a:schemeClr val="tx1"/>
                </a:solidFill>
                <a:effectLst/>
                <a:latin typeface="+mn-lt"/>
                <a:ea typeface="+mn-ea"/>
                <a:cs typeface="+mn-cs"/>
              </a:rPr>
              <a:t>BASE: registered more than 1 domain name (705&gt;1)</a:t>
            </a:r>
          </a:p>
          <a:p>
            <a:r>
              <a:rPr lang="en-US" sz="1200" b="1" kern="1200" dirty="0">
                <a:solidFill>
                  <a:schemeClr val="tx1"/>
                </a:solidFill>
                <a:effectLst/>
                <a:latin typeface="+mn-lt"/>
                <a:ea typeface="+mn-ea"/>
                <a:cs typeface="+mn-cs"/>
              </a:rPr>
              <a:t>Q740</a:t>
            </a:r>
            <a:r>
              <a:rPr lang="en-US" sz="1200" kern="1200" dirty="0">
                <a:solidFill>
                  <a:schemeClr val="tx1"/>
                </a:solidFill>
                <a:effectLst/>
                <a:latin typeface="+mn-lt"/>
                <a:ea typeface="+mn-ea"/>
                <a:cs typeface="+mn-cs"/>
              </a:rPr>
              <a:t>. 	How many of each type of the (RESPONSE FROM Q705) domain names you have registered in the past two years are parked?  By parked, we mean that they are registered and reserved for your use, but not in active service.  The site displays a placeholder webpage like “under development” or similar term.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PLEASE DO NOT COUNT SITES THAT ARE REDIRECTED TO ACTIVE SITES.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your reference, earlier you said you registered a total of (RESPONSE FROM Q705) domain names in the past two years:</a:t>
            </a:r>
          </a:p>
          <a:p>
            <a:r>
              <a:rPr lang="en-US" sz="1200" kern="1200" dirty="0">
                <a:solidFill>
                  <a:schemeClr val="tx1"/>
                </a:solidFill>
                <a:effectLst/>
                <a:latin typeface="+mn-lt"/>
                <a:ea typeface="+mn-ea"/>
                <a:cs typeface="+mn-cs"/>
              </a:rPr>
              <a:t>	[DISPLAY IF Q715_3&gt;0] (REFERENCE q715_3) new TLDs</a:t>
            </a:r>
          </a:p>
          <a:p>
            <a:r>
              <a:rPr lang="en-US" sz="1200" kern="1200" dirty="0">
                <a:solidFill>
                  <a:schemeClr val="tx1"/>
                </a:solidFill>
                <a:effectLst/>
                <a:latin typeface="+mn-lt"/>
                <a:ea typeface="+mn-ea"/>
                <a:cs typeface="+mn-cs"/>
              </a:rPr>
              <a:t>	[DISPLAY IF Q715_1&gt;0] (REFERENCE q715_1) legacy TLDs</a:t>
            </a:r>
          </a:p>
          <a:p>
            <a:r>
              <a:rPr lang="en-US" sz="1200" kern="1200" dirty="0">
                <a:solidFill>
                  <a:schemeClr val="tx1"/>
                </a:solidFill>
                <a:effectLst/>
                <a:latin typeface="+mn-lt"/>
                <a:ea typeface="+mn-ea"/>
                <a:cs typeface="+mn-cs"/>
              </a:rPr>
              <a:t>	[DISPLAY IF Q715_2&gt;0] (REFERENCE q715_2) ccTLDs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Parked new TLDs	                 |__|__|__|     [RANGE: 0-Q715_3]    [DISPLAY IF Q715_3&gt;0]</a:t>
            </a:r>
          </a:p>
          <a:p>
            <a:pPr lvl="0"/>
            <a:r>
              <a:rPr lang="en-US" sz="1200" kern="1200" dirty="0">
                <a:solidFill>
                  <a:schemeClr val="tx1"/>
                </a:solidFill>
                <a:effectLst/>
                <a:latin typeface="+mn-lt"/>
                <a:ea typeface="+mn-ea"/>
                <a:cs typeface="+mn-cs"/>
              </a:rPr>
              <a:t>Parked Legacy TLDs	            |__|__|__|     [RANGE: 0- Q715_1]    [DISPLAY IF Q715_1&gt;0]</a:t>
            </a:r>
          </a:p>
          <a:p>
            <a:pPr lvl="0"/>
            <a:r>
              <a:rPr lang="en-US" sz="1200" kern="1200" dirty="0">
                <a:solidFill>
                  <a:schemeClr val="tx1"/>
                </a:solidFill>
                <a:effectLst/>
                <a:latin typeface="+mn-lt"/>
                <a:ea typeface="+mn-ea"/>
                <a:cs typeface="+mn-cs"/>
              </a:rPr>
              <a:t>Parked ccTLDs 	                    |__|__|__|     [RANGE: 0- Q715_2]		 [DISPLAY IF Q715_1&gt;0]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DISPLAY SUM</a:t>
            </a:r>
          </a:p>
          <a:p>
            <a:r>
              <a:rPr lang="en-US" sz="1200" b="1" kern="1200" dirty="0">
                <a:solidFill>
                  <a:schemeClr val="tx1"/>
                </a:solidFill>
                <a:effectLst/>
                <a:latin typeface="+mn-lt"/>
                <a:ea typeface="+mn-ea"/>
                <a:cs typeface="+mn-cs"/>
              </a:rPr>
              <a:t>TOTAL OF REPONSES MUST BE &lt; OR = Q705 </a:t>
            </a:r>
          </a:p>
          <a:p>
            <a:r>
              <a:rPr lang="en-US" sz="1200" b="0" kern="1200" dirty="0">
                <a:solidFill>
                  <a:schemeClr val="tx1"/>
                </a:solidFill>
                <a:effectLst/>
                <a:latin typeface="+mn-lt"/>
                <a:ea typeface="+mn-ea"/>
                <a:cs typeface="+mn-cs"/>
              </a:rPr>
              <a:t>SP:  IF RESPONSE TO 1-3 LEFT BLANK, FORCE A 0 FOR EACH</a:t>
            </a:r>
            <a:endParaRPr lang="en-US" sz="1200" b="1" kern="1200" dirty="0">
              <a:solidFill>
                <a:schemeClr val="tx1"/>
              </a:solidFill>
              <a:effectLst/>
              <a:latin typeface="+mn-lt"/>
              <a:ea typeface="+mn-ea"/>
              <a:cs typeface="+mn-cs"/>
            </a:endParaRPr>
          </a:p>
          <a:p>
            <a:r>
              <a:rPr lang="en-US" sz="1200" b="0" u="none" strike="noStrike" kern="1200" cap="all" dirty="0">
                <a:solidFill>
                  <a:schemeClr val="tx1"/>
                </a:solidFill>
                <a:effectLst/>
                <a:latin typeface="+mn-lt"/>
                <a:ea typeface="+mn-ea"/>
                <a:cs typeface="+mn-cs"/>
              </a:rPr>
              <a:t> </a:t>
            </a:r>
            <a:endParaRPr lang="en-US" sz="1200" b="1" u="sng" kern="1200" cap="all" dirty="0">
              <a:solidFill>
                <a:schemeClr val="tx1"/>
              </a:solidFill>
              <a:effectLst/>
              <a:latin typeface="+mn-lt"/>
              <a:ea typeface="+mn-ea"/>
              <a:cs typeface="+mn-cs"/>
            </a:endParaRPr>
          </a:p>
          <a:p>
            <a:r>
              <a:rPr lang="en-US" sz="1200" b="0" u="none" strike="noStrike" kern="1200" cap="all" dirty="0">
                <a:solidFill>
                  <a:schemeClr val="tx1"/>
                </a:solidFill>
                <a:effectLst/>
                <a:latin typeface="+mn-lt"/>
                <a:ea typeface="+mn-ea"/>
                <a:cs typeface="+mn-cs"/>
              </a:rPr>
              <a:t>PN:  ALLOW RESPONDENTS TO GO FORWARD WITHOUT ENTERING A RESPONSE IN EACH BOX AS LONG AS THE TOTAL IS LESS THAN OR EQUAL TO q705 RESPONSE]</a:t>
            </a:r>
            <a:endParaRPr lang="en-US" sz="1200" b="1" u="sng" kern="1200" cap="all" dirty="0">
              <a:solidFill>
                <a:schemeClr val="tx1"/>
              </a:solidFill>
              <a:effectLst/>
              <a:latin typeface="+mn-lt"/>
              <a:ea typeface="+mn-ea"/>
              <a:cs typeface="+mn-cs"/>
            </a:endParaRPr>
          </a:p>
          <a:p>
            <a:r>
              <a:rPr lang="en-US" sz="1200" b="0" u="none" strike="noStrike" kern="1200" cap="all" dirty="0">
                <a:solidFill>
                  <a:schemeClr val="tx1"/>
                </a:solidFill>
                <a:effectLst/>
                <a:latin typeface="+mn-lt"/>
                <a:ea typeface="+mn-ea"/>
                <a:cs typeface="+mn-cs"/>
              </a:rPr>
              <a:t> </a:t>
            </a:r>
            <a:endParaRPr lang="en-US" sz="1200" b="1" u="sng" kern="1200" cap="all" dirty="0">
              <a:solidFill>
                <a:schemeClr val="tx1"/>
              </a:solidFill>
              <a:effectLst/>
              <a:latin typeface="+mn-lt"/>
              <a:ea typeface="+mn-ea"/>
              <a:cs typeface="+mn-cs"/>
            </a:endParaRPr>
          </a:p>
          <a:p>
            <a:r>
              <a:rPr lang="en-US" sz="1200" b="1" u="sng" kern="1200" cap="all" dirty="0">
                <a:solidFill>
                  <a:schemeClr val="tx1"/>
                </a:solidFill>
                <a:effectLst/>
                <a:latin typeface="+mn-lt"/>
                <a:ea typeface="+mn-ea"/>
                <a:cs typeface="+mn-cs"/>
              </a:rPr>
              <a:t>BASE: registered 1 domain name (705=1)</a:t>
            </a:r>
          </a:p>
          <a:p>
            <a:r>
              <a:rPr lang="en-US" sz="1200" b="1" kern="1200" dirty="0">
                <a:solidFill>
                  <a:schemeClr val="tx1"/>
                </a:solidFill>
                <a:effectLst/>
                <a:latin typeface="+mn-lt"/>
                <a:ea typeface="+mn-ea"/>
                <a:cs typeface="+mn-cs"/>
              </a:rPr>
              <a:t>Q742</a:t>
            </a:r>
            <a:r>
              <a:rPr lang="en-US" sz="1200" kern="1200" dirty="0">
                <a:solidFill>
                  <a:schemeClr val="tx1"/>
                </a:solidFill>
                <a:effectLst/>
                <a:latin typeface="+mn-lt"/>
                <a:ea typeface="+mn-ea"/>
                <a:cs typeface="+mn-cs"/>
              </a:rPr>
              <a:t>. 	Is the domain name you registered parked? By parked, we mean that they are registered and reserved for your use, but not in active service.  The site displays a placeholder webpage like “under development” or similar term.</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Yes</a:t>
            </a:r>
          </a:p>
          <a:p>
            <a:pPr lvl="0"/>
            <a:r>
              <a:rPr lang="en-US" sz="1200" kern="1200" dirty="0">
                <a:solidFill>
                  <a:schemeClr val="tx1"/>
                </a:solidFill>
                <a:effectLst/>
                <a:latin typeface="+mn-lt"/>
                <a:ea typeface="+mn-ea"/>
                <a:cs typeface="+mn-cs"/>
              </a:rPr>
              <a:t>No</a:t>
            </a:r>
          </a:p>
        </p:txBody>
      </p:sp>
      <p:sp>
        <p:nvSpPr>
          <p:cNvPr id="4" name="Slide Number Placeholder 3"/>
          <p:cNvSpPr>
            <a:spLocks noGrp="1"/>
          </p:cNvSpPr>
          <p:nvPr>
            <p:ph type="sldNum" sz="quarter" idx="10"/>
          </p:nvPr>
        </p:nvSpPr>
        <p:spPr/>
        <p:txBody>
          <a:bodyPr/>
          <a:lstStyle/>
          <a:p>
            <a:fld id="{21D15983-A45F-4BAB-B9D2-9002C95F3F6C}" type="slidenum">
              <a:rPr lang="en-US" smtClean="0"/>
              <a:pPr/>
              <a:t>23</a:t>
            </a:fld>
            <a:endParaRPr lang="en-US" dirty="0"/>
          </a:p>
        </p:txBody>
      </p:sp>
    </p:spTree>
    <p:extLst>
      <p:ext uri="{BB962C8B-B14F-4D97-AF65-F5344CB8AC3E}">
        <p14:creationId xmlns:p14="http://schemas.microsoft.com/office/powerpoint/2010/main" val="3359887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u="sng" kern="1200" cap="all" dirty="0">
                <a:solidFill>
                  <a:schemeClr val="tx1"/>
                </a:solidFill>
                <a:effectLst/>
                <a:latin typeface="+mn-lt"/>
                <a:ea typeface="+mn-ea"/>
                <a:cs typeface="+mn-cs"/>
              </a:rPr>
              <a:t>BASE: registered more than 1 domain name (705&gt;1)</a:t>
            </a:r>
          </a:p>
          <a:p>
            <a:r>
              <a:rPr lang="en-US" sz="1200" b="1" kern="1200" dirty="0">
                <a:solidFill>
                  <a:schemeClr val="tx1"/>
                </a:solidFill>
                <a:effectLst/>
                <a:latin typeface="+mn-lt"/>
                <a:ea typeface="+mn-ea"/>
                <a:cs typeface="+mn-cs"/>
              </a:rPr>
              <a:t>Q745</a:t>
            </a:r>
            <a:r>
              <a:rPr lang="en-US" sz="1200" kern="1200" dirty="0">
                <a:solidFill>
                  <a:schemeClr val="tx1"/>
                </a:solidFill>
                <a:effectLst/>
                <a:latin typeface="+mn-lt"/>
                <a:ea typeface="+mn-ea"/>
                <a:cs typeface="+mn-cs"/>
              </a:rPr>
              <a:t>. 	How many of each type of the (RESPONSE FROM Q705) domain names you have registered in the past two years are redirected to active sites?  By redirected, we mean that they transfer the web browser to another site that is active.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your reference, earlier you said you registered a total of (RESPONSE FROM Q705) domain names in the past two years:</a:t>
            </a:r>
          </a:p>
          <a:p>
            <a:r>
              <a:rPr lang="en-US" sz="1200" kern="1200" dirty="0">
                <a:solidFill>
                  <a:schemeClr val="tx1"/>
                </a:solidFill>
                <a:effectLst/>
                <a:latin typeface="+mn-lt"/>
                <a:ea typeface="+mn-ea"/>
                <a:cs typeface="+mn-cs"/>
              </a:rPr>
              <a:t>	[DISPLAY IF Q715_3&gt;0] (REFERENCE q715_3) new TLDs</a:t>
            </a:r>
          </a:p>
          <a:p>
            <a:r>
              <a:rPr lang="en-US" sz="1200" kern="1200" dirty="0">
                <a:solidFill>
                  <a:schemeClr val="tx1"/>
                </a:solidFill>
                <a:effectLst/>
                <a:latin typeface="+mn-lt"/>
                <a:ea typeface="+mn-ea"/>
                <a:cs typeface="+mn-cs"/>
              </a:rPr>
              <a:t>	[DISPLAY IF Q715_1&gt;0] (REFERENCE q715_1) legacy TLDs</a:t>
            </a:r>
          </a:p>
          <a:p>
            <a:r>
              <a:rPr lang="en-US" sz="1200" kern="1200" dirty="0">
                <a:solidFill>
                  <a:schemeClr val="tx1"/>
                </a:solidFill>
                <a:effectLst/>
                <a:latin typeface="+mn-lt"/>
                <a:ea typeface="+mn-ea"/>
                <a:cs typeface="+mn-cs"/>
              </a:rPr>
              <a:t>	[DISPLAY IF Q715_1&gt;0] (REFERENCE q715_2) ccTLDs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Redirected to new TLDs	                 |__|__|__|     [RANGE: 0- Q715_3]    [DISPLAY IF Q715_3&gt;0]</a:t>
            </a:r>
          </a:p>
          <a:p>
            <a:pPr lvl="0"/>
            <a:r>
              <a:rPr lang="en-US" sz="1200" kern="1200" dirty="0">
                <a:solidFill>
                  <a:schemeClr val="tx1"/>
                </a:solidFill>
                <a:effectLst/>
                <a:latin typeface="+mn-lt"/>
                <a:ea typeface="+mn-ea"/>
                <a:cs typeface="+mn-cs"/>
              </a:rPr>
              <a:t>Redirected to Legacy TLDs	            |__|__|__|     [RANGE: 0- Q715_1]    [DISPLAY IF Q715_1&gt;0]</a:t>
            </a:r>
          </a:p>
          <a:p>
            <a:pPr lvl="0"/>
            <a:r>
              <a:rPr lang="en-US" sz="1200" kern="1200" dirty="0">
                <a:solidFill>
                  <a:schemeClr val="tx1"/>
                </a:solidFill>
                <a:effectLst/>
                <a:latin typeface="+mn-lt"/>
                <a:ea typeface="+mn-ea"/>
                <a:cs typeface="+mn-cs"/>
              </a:rPr>
              <a:t>Redirected to ccTLDs  	                   |__|__|__|     [RANGE: 0- Q715_2]    [DISPLAY IF Q715_2&gt;0]</a:t>
            </a:r>
          </a:p>
          <a:p>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DISPLAY SUM</a:t>
            </a:r>
          </a:p>
          <a:p>
            <a:r>
              <a:rPr lang="en-US" sz="1200" b="1" kern="1200" dirty="0">
                <a:solidFill>
                  <a:schemeClr val="tx1"/>
                </a:solidFill>
                <a:effectLst/>
                <a:latin typeface="+mn-lt"/>
                <a:ea typeface="+mn-ea"/>
                <a:cs typeface="+mn-cs"/>
              </a:rPr>
              <a:t>TOTAL OF REPONSES MUST BE &lt; OR = Q705 </a:t>
            </a:r>
          </a:p>
          <a:p>
            <a:r>
              <a:rPr lang="en-US" sz="1200" b="0" kern="1200" dirty="0">
                <a:solidFill>
                  <a:schemeClr val="tx1"/>
                </a:solidFill>
                <a:effectLst/>
                <a:latin typeface="+mn-lt"/>
                <a:ea typeface="+mn-ea"/>
                <a:cs typeface="+mn-cs"/>
              </a:rPr>
              <a:t>SP:  IF RESPONSE TO 1-3 LEFT BLANK, FORCE A 0 FOR EACH</a:t>
            </a:r>
            <a:endParaRPr lang="en-US" sz="1200" b="1" kern="1200" dirty="0">
              <a:solidFill>
                <a:schemeClr val="tx1"/>
              </a:solidFill>
              <a:effectLst/>
              <a:latin typeface="+mn-lt"/>
              <a:ea typeface="+mn-ea"/>
              <a:cs typeface="+mn-cs"/>
            </a:endParaRPr>
          </a:p>
          <a:p>
            <a:r>
              <a:rPr lang="en-US" sz="1200" b="0" u="none" strike="noStrike" kern="1200" cap="all" dirty="0">
                <a:solidFill>
                  <a:schemeClr val="tx1"/>
                </a:solidFill>
                <a:effectLst/>
                <a:latin typeface="+mn-lt"/>
                <a:ea typeface="+mn-ea"/>
                <a:cs typeface="+mn-cs"/>
              </a:rPr>
              <a:t>PN:  ALLOW RESPONDENTS TO GO FORWARD WITHOUT ENTERING A RESPONSE IN EACH BOX AS LONG AS THE TOTAL IS LESS THAN OR EQUAL TO q705 RESPONSE]</a:t>
            </a:r>
            <a:endParaRPr lang="en-US" sz="1200" b="1" u="sng" kern="1200" cap="all" dirty="0">
              <a:solidFill>
                <a:schemeClr val="tx1"/>
              </a:solidFill>
              <a:effectLst/>
              <a:latin typeface="+mn-lt"/>
              <a:ea typeface="+mn-ea"/>
              <a:cs typeface="+mn-cs"/>
            </a:endParaRPr>
          </a:p>
          <a:p>
            <a:r>
              <a:rPr lang="en-US" sz="1200" b="1" u="none" strike="noStrike" kern="1200" cap="all" dirty="0">
                <a:solidFill>
                  <a:schemeClr val="tx1"/>
                </a:solidFill>
                <a:effectLst/>
                <a:latin typeface="+mn-lt"/>
                <a:ea typeface="+mn-ea"/>
                <a:cs typeface="+mn-cs"/>
              </a:rPr>
              <a:t> </a:t>
            </a:r>
            <a:endParaRPr lang="en-US" sz="1200" b="1" u="sng" kern="1200" cap="all" dirty="0">
              <a:solidFill>
                <a:schemeClr val="tx1"/>
              </a:solidFill>
              <a:effectLst/>
              <a:latin typeface="+mn-lt"/>
              <a:ea typeface="+mn-ea"/>
              <a:cs typeface="+mn-cs"/>
            </a:endParaRPr>
          </a:p>
          <a:p>
            <a:r>
              <a:rPr lang="en-US" sz="1200" b="1" u="sng" kern="1200" cap="all" dirty="0">
                <a:solidFill>
                  <a:schemeClr val="tx1"/>
                </a:solidFill>
                <a:effectLst/>
                <a:latin typeface="+mn-lt"/>
                <a:ea typeface="+mn-ea"/>
                <a:cs typeface="+mn-cs"/>
              </a:rPr>
              <a:t>BASE: registered 1 domain name (705=1) and not parked (742=2)</a:t>
            </a:r>
          </a:p>
          <a:p>
            <a:r>
              <a:rPr lang="en-US" sz="1200" b="1" kern="1200" dirty="0">
                <a:solidFill>
                  <a:schemeClr val="tx1"/>
                </a:solidFill>
                <a:effectLst/>
                <a:latin typeface="+mn-lt"/>
                <a:ea typeface="+mn-ea"/>
                <a:cs typeface="+mn-cs"/>
              </a:rPr>
              <a:t>Q747</a:t>
            </a:r>
            <a:r>
              <a:rPr lang="en-US" sz="1200" kern="1200" dirty="0">
                <a:solidFill>
                  <a:schemeClr val="tx1"/>
                </a:solidFill>
                <a:effectLst/>
                <a:latin typeface="+mn-lt"/>
                <a:ea typeface="+mn-ea"/>
                <a:cs typeface="+mn-cs"/>
              </a:rPr>
              <a:t>. 	Is the domain name you registered redirected? By redirected, we mean that they transfer the web browser to another site that is active.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Yes</a:t>
            </a:r>
          </a:p>
          <a:p>
            <a:pPr lvl="0"/>
            <a:r>
              <a:rPr lang="en-US" sz="1200" kern="1200" dirty="0">
                <a:solidFill>
                  <a:schemeClr val="tx1"/>
                </a:solidFill>
                <a:effectLst/>
                <a:latin typeface="+mn-lt"/>
                <a:ea typeface="+mn-ea"/>
                <a:cs typeface="+mn-cs"/>
              </a:rPr>
              <a:t>No</a:t>
            </a:r>
          </a:p>
        </p:txBody>
      </p:sp>
      <p:sp>
        <p:nvSpPr>
          <p:cNvPr id="4" name="Slide Number Placeholder 3"/>
          <p:cNvSpPr>
            <a:spLocks noGrp="1"/>
          </p:cNvSpPr>
          <p:nvPr>
            <p:ph type="sldNum" sz="quarter" idx="10"/>
          </p:nvPr>
        </p:nvSpPr>
        <p:spPr/>
        <p:txBody>
          <a:bodyPr/>
          <a:lstStyle/>
          <a:p>
            <a:fld id="{21D15983-A45F-4BAB-B9D2-9002C95F3F6C}" type="slidenum">
              <a:rPr lang="en-US" smtClean="0"/>
              <a:pPr/>
              <a:t>24</a:t>
            </a:fld>
            <a:endParaRPr lang="en-US" dirty="0"/>
          </a:p>
        </p:txBody>
      </p:sp>
    </p:spTree>
    <p:extLst>
      <p:ext uri="{BB962C8B-B14F-4D97-AF65-F5344CB8AC3E}">
        <p14:creationId xmlns:p14="http://schemas.microsoft.com/office/powerpoint/2010/main" val="968321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cap="all" dirty="0">
                <a:solidFill>
                  <a:schemeClr val="tx1"/>
                </a:solidFill>
                <a:effectLst/>
                <a:latin typeface="+mn-lt"/>
                <a:ea typeface="+mn-ea"/>
                <a:cs typeface="+mn-cs"/>
              </a:rPr>
              <a:t>BASE: ALL QUALIFIED RESPONDENTS</a:t>
            </a:r>
          </a:p>
          <a:p>
            <a:r>
              <a:rPr lang="en-US" sz="1200" b="1" kern="1200" dirty="0">
                <a:solidFill>
                  <a:schemeClr val="tx1"/>
                </a:solidFill>
                <a:effectLst/>
                <a:latin typeface="+mn-lt"/>
                <a:ea typeface="+mn-ea"/>
                <a:cs typeface="+mn-cs"/>
              </a:rPr>
              <a:t>Q750</a:t>
            </a:r>
            <a:r>
              <a:rPr lang="en-US" sz="1200" kern="1200" dirty="0">
                <a:solidFill>
                  <a:schemeClr val="tx1"/>
                </a:solidFill>
                <a:effectLst/>
                <a:latin typeface="+mn-lt"/>
                <a:ea typeface="+mn-ea"/>
                <a:cs typeface="+mn-cs"/>
              </a:rPr>
              <a:t>. 	Did your company apply to operate a new TLD?  To be clear, we are not asking about registering a domain name, but having the rights to control the use of a TLD registry.</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Yes</a:t>
            </a:r>
          </a:p>
          <a:p>
            <a:pPr lvl="0"/>
            <a:r>
              <a:rPr lang="en-US" sz="1200" kern="1200" dirty="0">
                <a:solidFill>
                  <a:schemeClr val="tx1"/>
                </a:solidFill>
                <a:effectLst/>
                <a:latin typeface="+mn-lt"/>
                <a:ea typeface="+mn-ea"/>
                <a:cs typeface="+mn-cs"/>
              </a:rPr>
              <a:t>No</a:t>
            </a:r>
          </a:p>
          <a:p>
            <a:r>
              <a:rPr lang="en-US" sz="1200" kern="1200" dirty="0">
                <a:solidFill>
                  <a:schemeClr val="tx1"/>
                </a:solidFill>
                <a:effectLst/>
                <a:latin typeface="+mn-lt"/>
                <a:ea typeface="+mn-ea"/>
                <a:cs typeface="+mn-cs"/>
              </a:rPr>
              <a:t> </a:t>
            </a:r>
          </a:p>
          <a:p>
            <a:r>
              <a:rPr lang="en-US" sz="1200" b="1" u="sng" kern="1200" cap="all" dirty="0">
                <a:solidFill>
                  <a:schemeClr val="tx1"/>
                </a:solidFill>
                <a:effectLst/>
                <a:latin typeface="+mn-lt"/>
                <a:ea typeface="+mn-ea"/>
                <a:cs typeface="+mn-cs"/>
              </a:rPr>
              <a:t>BASE: APPLIED TO OPERATE A NEW TLD (Q750=1)</a:t>
            </a:r>
          </a:p>
          <a:p>
            <a:r>
              <a:rPr lang="en-US" sz="1200" b="1" kern="1200" dirty="0">
                <a:solidFill>
                  <a:schemeClr val="tx1"/>
                </a:solidFill>
                <a:effectLst/>
                <a:latin typeface="+mn-lt"/>
                <a:ea typeface="+mn-ea"/>
                <a:cs typeface="+mn-cs"/>
              </a:rPr>
              <a:t>Q755</a:t>
            </a:r>
            <a:r>
              <a:rPr lang="en-US" sz="1200" kern="1200" dirty="0">
                <a:solidFill>
                  <a:schemeClr val="tx1"/>
                </a:solidFill>
                <a:effectLst/>
                <a:latin typeface="+mn-lt"/>
                <a:ea typeface="+mn-ea"/>
                <a:cs typeface="+mn-cs"/>
              </a:rPr>
              <a:t>. 	Was your application(s) delegated to the root zone by ICANN?</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Yes</a:t>
            </a:r>
          </a:p>
          <a:p>
            <a:pPr lvl="0"/>
            <a:r>
              <a:rPr lang="en-US" sz="1200" kern="1200" dirty="0">
                <a:solidFill>
                  <a:schemeClr val="tx1"/>
                </a:solidFill>
                <a:effectLst/>
                <a:latin typeface="+mn-lt"/>
                <a:ea typeface="+mn-ea"/>
                <a:cs typeface="+mn-cs"/>
              </a:rPr>
              <a:t>No</a:t>
            </a:r>
          </a:p>
          <a:p>
            <a:pPr lvl="0"/>
            <a:r>
              <a:rPr lang="en-US" sz="1200" kern="1200" dirty="0">
                <a:solidFill>
                  <a:schemeClr val="tx1"/>
                </a:solidFill>
                <a:effectLst/>
                <a:latin typeface="+mn-lt"/>
                <a:ea typeface="+mn-ea"/>
                <a:cs typeface="+mn-cs"/>
              </a:rPr>
              <a:t>Some were, some were not</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Fyi</a:t>
            </a:r>
            <a:r>
              <a:rPr lang="en-US" sz="1200" kern="1200" baseline="0" dirty="0">
                <a:solidFill>
                  <a:schemeClr val="tx1"/>
                </a:solidFill>
                <a:effectLst/>
                <a:latin typeface="+mn-lt"/>
                <a:ea typeface="+mn-ea"/>
                <a:cs typeface="+mn-cs"/>
              </a:rPr>
              <a:t> – root zone:  </a:t>
            </a:r>
            <a:r>
              <a:rPr lang="en-US" sz="1200" dirty="0"/>
              <a:t>Basically it means that the TLD they filed to operate has been approved and that there are “name servers” that have responsibility for directing traffic to domains registered with that TLD</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D15983-A45F-4BAB-B9D2-9002C95F3F6C}" type="slidenum">
              <a:rPr lang="en-US" smtClean="0"/>
              <a:pPr/>
              <a:t>25</a:t>
            </a:fld>
            <a:endParaRPr lang="en-US" dirty="0"/>
          </a:p>
        </p:txBody>
      </p:sp>
    </p:spTree>
    <p:extLst>
      <p:ext uri="{BB962C8B-B14F-4D97-AF65-F5344CB8AC3E}">
        <p14:creationId xmlns:p14="http://schemas.microsoft.com/office/powerpoint/2010/main" val="14362795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15983-A45F-4BAB-B9D2-9002C95F3F6C}" type="slidenum">
              <a:rPr lang="en-US" smtClean="0"/>
              <a:pPr/>
              <a:t>26</a:t>
            </a:fld>
            <a:endParaRPr lang="en-US" dirty="0"/>
          </a:p>
        </p:txBody>
      </p:sp>
    </p:spTree>
    <p:extLst>
      <p:ext uri="{BB962C8B-B14F-4D97-AF65-F5344CB8AC3E}">
        <p14:creationId xmlns:p14="http://schemas.microsoft.com/office/powerpoint/2010/main" val="3712184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D15983-A45F-4BAB-B9D2-9002C95F3F6C}" type="slidenum">
              <a:rPr lang="en-US" smtClean="0"/>
              <a:pPr/>
              <a:t>27</a:t>
            </a:fld>
            <a:endParaRPr lang="en-US" dirty="0"/>
          </a:p>
        </p:txBody>
      </p:sp>
    </p:spTree>
    <p:extLst>
      <p:ext uri="{BB962C8B-B14F-4D97-AF65-F5344CB8AC3E}">
        <p14:creationId xmlns:p14="http://schemas.microsoft.com/office/powerpoint/2010/main" val="9552371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15983-A45F-4BAB-B9D2-9002C95F3F6C}" type="slidenum">
              <a:rPr lang="en-US" smtClean="0"/>
              <a:pPr/>
              <a:t>28</a:t>
            </a:fld>
            <a:endParaRPr lang="en-US" dirty="0"/>
          </a:p>
        </p:txBody>
      </p:sp>
    </p:spTree>
    <p:extLst>
      <p:ext uri="{BB962C8B-B14F-4D97-AF65-F5344CB8AC3E}">
        <p14:creationId xmlns:p14="http://schemas.microsoft.com/office/powerpoint/2010/main" val="8826656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cap="all" dirty="0">
                <a:solidFill>
                  <a:schemeClr val="tx1"/>
                </a:solidFill>
                <a:effectLst/>
                <a:latin typeface="+mn-lt"/>
                <a:ea typeface="+mn-ea"/>
                <a:cs typeface="+mn-cs"/>
              </a:rPr>
              <a:t>BASE: 	All QUALIFIED respondents</a:t>
            </a:r>
          </a:p>
          <a:p>
            <a:r>
              <a:rPr lang="en-US" sz="1200" b="1" kern="1200" dirty="0">
                <a:solidFill>
                  <a:schemeClr val="tx1"/>
                </a:solidFill>
                <a:effectLst/>
                <a:latin typeface="+mn-lt"/>
                <a:ea typeface="+mn-ea"/>
                <a:cs typeface="+mn-cs"/>
              </a:rPr>
              <a:t>Q805</a:t>
            </a:r>
            <a:r>
              <a:rPr lang="en-US" sz="1200" kern="1200" dirty="0">
                <a:solidFill>
                  <a:schemeClr val="tx1"/>
                </a:solidFill>
                <a:effectLst/>
                <a:latin typeface="+mn-lt"/>
                <a:ea typeface="+mn-ea"/>
                <a:cs typeface="+mn-cs"/>
              </a:rPr>
              <a:t>	For the remaining questions, while you should make your answers as accurate as possible, we understand that you may only be able to give your best estimate and that is fine.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Worksheet 1:  How many, if any, of your trademarks are registered within the Trademark Clearinghouse?</a:t>
            </a:r>
          </a:p>
          <a:p>
            <a:r>
              <a:rPr lang="en-US" sz="1200" kern="1200" dirty="0">
                <a:solidFill>
                  <a:schemeClr val="tx1"/>
                </a:solidFill>
                <a:effectLst/>
                <a:latin typeface="+mn-lt"/>
                <a:ea typeface="+mn-ea"/>
                <a:cs typeface="+mn-cs"/>
              </a:rPr>
              <a:t> </a:t>
            </a:r>
          </a:p>
          <a:p>
            <a:r>
              <a:rPr lang="en-US" sz="1200" kern="1200" cap="all" dirty="0">
                <a:solidFill>
                  <a:schemeClr val="tx1"/>
                </a:solidFill>
                <a:effectLst/>
                <a:latin typeface="+mn-lt"/>
                <a:ea typeface="+mn-ea"/>
                <a:cs typeface="+mn-cs"/>
              </a:rPr>
              <a:t>|__|__|__|   Trademarks registered in the Trademark Clearinghouse   [RANGE: 0-999]    </a:t>
            </a:r>
          </a:p>
          <a:p>
            <a:r>
              <a:rPr lang="en-US" sz="1200" kern="1200" dirty="0">
                <a:solidFill>
                  <a:schemeClr val="tx1"/>
                </a:solidFill>
                <a:effectLst/>
                <a:latin typeface="+mn-lt"/>
                <a:ea typeface="+mn-ea"/>
                <a:cs typeface="+mn-cs"/>
              </a:rPr>
              <a:t> </a:t>
            </a:r>
          </a:p>
          <a:p>
            <a:r>
              <a:rPr lang="en-US" sz="1200" b="1" u="sng" kern="1200" cap="all" dirty="0">
                <a:solidFill>
                  <a:schemeClr val="tx1"/>
                </a:solidFill>
                <a:effectLst/>
                <a:latin typeface="+mn-lt"/>
                <a:ea typeface="+mn-ea"/>
                <a:cs typeface="+mn-cs"/>
              </a:rPr>
              <a:t>BASE: had one or more DOMAINS IN THE </a:t>
            </a:r>
            <a:r>
              <a:rPr lang="en-US" sz="1200" b="1" u="sng" kern="1200" cap="all" dirty="0" err="1">
                <a:solidFill>
                  <a:schemeClr val="tx1"/>
                </a:solidFill>
                <a:effectLst/>
                <a:latin typeface="+mn-lt"/>
                <a:ea typeface="+mn-ea"/>
                <a:cs typeface="+mn-cs"/>
              </a:rPr>
              <a:t>tMch</a:t>
            </a:r>
            <a:r>
              <a:rPr lang="en-US" sz="1200" b="1" u="sng" kern="1200" cap="all" dirty="0">
                <a:solidFill>
                  <a:schemeClr val="tx1"/>
                </a:solidFill>
                <a:effectLst/>
                <a:latin typeface="+mn-lt"/>
                <a:ea typeface="+mn-ea"/>
                <a:cs typeface="+mn-cs"/>
              </a:rPr>
              <a:t> (q805&gt;0) </a:t>
            </a:r>
          </a:p>
          <a:p>
            <a:r>
              <a:rPr lang="en-US" sz="1200" b="1" kern="1200" dirty="0">
                <a:solidFill>
                  <a:schemeClr val="tx1"/>
                </a:solidFill>
                <a:effectLst/>
                <a:latin typeface="+mn-lt"/>
                <a:ea typeface="+mn-ea"/>
                <a:cs typeface="+mn-cs"/>
              </a:rPr>
              <a:t>Q807	</a:t>
            </a:r>
            <a:r>
              <a:rPr lang="en-US" sz="1200" kern="1200" dirty="0">
                <a:solidFill>
                  <a:schemeClr val="tx1"/>
                </a:solidFill>
                <a:effectLst/>
                <a:latin typeface="+mn-lt"/>
                <a:ea typeface="+mn-ea"/>
                <a:cs typeface="+mn-cs"/>
              </a:rPr>
              <a:t>Worksheet 2:  What is your estimate of the total costs (internal and third party) of these Trademark Clearinghouse Registrations for 2015 and 2016, in USD?</a:t>
            </a:r>
          </a:p>
          <a:p>
            <a:r>
              <a:rPr lang="en-US" sz="1200" kern="1200" dirty="0">
                <a:solidFill>
                  <a:schemeClr val="tx1"/>
                </a:solidFill>
                <a:effectLst/>
                <a:latin typeface="+mn-lt"/>
                <a:ea typeface="+mn-ea"/>
                <a:cs typeface="+mn-cs"/>
              </a:rPr>
              <a:t> </a:t>
            </a:r>
          </a:p>
          <a:p>
            <a:r>
              <a:rPr lang="en-US" sz="1200" kern="1200" cap="all" dirty="0">
                <a:solidFill>
                  <a:schemeClr val="tx1"/>
                </a:solidFill>
                <a:effectLst/>
                <a:latin typeface="+mn-lt"/>
                <a:ea typeface="+mn-ea"/>
                <a:cs typeface="+mn-cs"/>
              </a:rPr>
              <a:t>|__|__| , |__|__|__| , |__|__|__|  USD$ [RANGE: 1-99,999,999]    </a:t>
            </a:r>
          </a:p>
        </p:txBody>
      </p:sp>
      <p:sp>
        <p:nvSpPr>
          <p:cNvPr id="4" name="Slide Number Placeholder 3"/>
          <p:cNvSpPr>
            <a:spLocks noGrp="1"/>
          </p:cNvSpPr>
          <p:nvPr>
            <p:ph type="sldNum" sz="quarter" idx="10"/>
          </p:nvPr>
        </p:nvSpPr>
        <p:spPr/>
        <p:txBody>
          <a:bodyPr/>
          <a:lstStyle/>
          <a:p>
            <a:fld id="{21D15983-A45F-4BAB-B9D2-9002C95F3F6C}" type="slidenum">
              <a:rPr lang="en-US" smtClean="0"/>
              <a:pPr/>
              <a:t>29</a:t>
            </a:fld>
            <a:endParaRPr lang="en-US" dirty="0"/>
          </a:p>
        </p:txBody>
      </p:sp>
    </p:spTree>
    <p:extLst>
      <p:ext uri="{BB962C8B-B14F-4D97-AF65-F5344CB8AC3E}">
        <p14:creationId xmlns:p14="http://schemas.microsoft.com/office/powerpoint/2010/main" val="3840240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15983-A45F-4BAB-B9D2-9002C95F3F6C}" type="slidenum">
              <a:rPr lang="en-US" smtClean="0"/>
              <a:pPr/>
              <a:t>3</a:t>
            </a:fld>
            <a:endParaRPr lang="en-US" dirty="0"/>
          </a:p>
        </p:txBody>
      </p:sp>
    </p:spTree>
    <p:extLst>
      <p:ext uri="{BB962C8B-B14F-4D97-AF65-F5344CB8AC3E}">
        <p14:creationId xmlns:p14="http://schemas.microsoft.com/office/powerpoint/2010/main" val="17481314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cap="all" dirty="0">
                <a:solidFill>
                  <a:schemeClr val="tx1"/>
                </a:solidFill>
                <a:effectLst/>
                <a:latin typeface="+mn-lt"/>
                <a:ea typeface="+mn-ea"/>
                <a:cs typeface="+mn-cs"/>
              </a:rPr>
              <a:t>BASE: 	All QUALIFIED respondents</a:t>
            </a:r>
          </a:p>
          <a:p>
            <a:r>
              <a:rPr lang="en-US" sz="1200" b="1" kern="1200" dirty="0">
                <a:solidFill>
                  <a:schemeClr val="tx1"/>
                </a:solidFill>
                <a:effectLst/>
                <a:latin typeface="+mn-lt"/>
                <a:ea typeface="+mn-ea"/>
                <a:cs typeface="+mn-cs"/>
              </a:rPr>
              <a:t>Q816</a:t>
            </a:r>
            <a:r>
              <a:rPr lang="en-US" sz="1200" kern="1200" dirty="0">
                <a:solidFill>
                  <a:schemeClr val="tx1"/>
                </a:solidFill>
                <a:effectLst/>
                <a:latin typeface="+mn-lt"/>
                <a:ea typeface="+mn-ea"/>
                <a:cs typeface="+mn-cs"/>
              </a:rPr>
              <a:t>	Worksheet 3:  For how many of the (REFERENCE Q805) trademarks registered within the Trademark Clearinghouse did you file a Proof of Use?</a:t>
            </a:r>
          </a:p>
          <a:p>
            <a:r>
              <a:rPr lang="en-US" sz="1200" kern="1200" dirty="0">
                <a:solidFill>
                  <a:schemeClr val="tx1"/>
                </a:solidFill>
                <a:effectLst/>
                <a:latin typeface="+mn-lt"/>
                <a:ea typeface="+mn-ea"/>
                <a:cs typeface="+mn-cs"/>
              </a:rPr>
              <a:t>	</a:t>
            </a:r>
          </a:p>
          <a:p>
            <a:r>
              <a:rPr lang="en-US" sz="1200" kern="1200" cap="all" dirty="0">
                <a:solidFill>
                  <a:schemeClr val="tx1"/>
                </a:solidFill>
                <a:effectLst/>
                <a:latin typeface="+mn-lt"/>
                <a:ea typeface="+mn-ea"/>
                <a:cs typeface="+mn-cs"/>
              </a:rPr>
              <a:t>|__|__|__|   Proofs of Use filed in the Trademark Clearinghouse   [RANGE: 0-999]    </a:t>
            </a:r>
          </a:p>
          <a:p>
            <a:r>
              <a:rPr lang="en-US" sz="1200" kern="1200" dirty="0">
                <a:solidFill>
                  <a:schemeClr val="tx1"/>
                </a:solidFill>
                <a:effectLst/>
                <a:latin typeface="+mn-lt"/>
                <a:ea typeface="+mn-ea"/>
                <a:cs typeface="+mn-cs"/>
              </a:rPr>
              <a:t> </a:t>
            </a:r>
          </a:p>
          <a:p>
            <a:r>
              <a:rPr lang="en-US" sz="1200" b="1" u="sng" kern="1200" cap="all" dirty="0">
                <a:solidFill>
                  <a:schemeClr val="tx1"/>
                </a:solidFill>
                <a:effectLst/>
                <a:latin typeface="+mn-lt"/>
                <a:ea typeface="+mn-ea"/>
                <a:cs typeface="+mn-cs"/>
              </a:rPr>
              <a:t>BASE: FILED one or more PROOFS OF USE IN THE tMch (q816&gt;0) </a:t>
            </a:r>
          </a:p>
          <a:p>
            <a:r>
              <a:rPr lang="en-US" sz="1200" b="1" kern="1200" dirty="0">
                <a:solidFill>
                  <a:schemeClr val="tx1"/>
                </a:solidFill>
                <a:effectLst/>
                <a:latin typeface="+mn-lt"/>
                <a:ea typeface="+mn-ea"/>
                <a:cs typeface="+mn-cs"/>
              </a:rPr>
              <a:t>Q817	</a:t>
            </a:r>
            <a:r>
              <a:rPr lang="en-US" sz="1200" kern="1200" dirty="0">
                <a:solidFill>
                  <a:schemeClr val="tx1"/>
                </a:solidFill>
                <a:effectLst/>
                <a:latin typeface="+mn-lt"/>
                <a:ea typeface="+mn-ea"/>
                <a:cs typeface="+mn-cs"/>
              </a:rPr>
              <a:t>Worksheet 4:  What is your estimate of the total costs of these Proofs of Use Filings for 2015 and 2016, in USD?</a:t>
            </a:r>
          </a:p>
          <a:p>
            <a:r>
              <a:rPr lang="en-US" sz="1200" kern="1200" dirty="0">
                <a:solidFill>
                  <a:schemeClr val="tx1"/>
                </a:solidFill>
                <a:effectLst/>
                <a:latin typeface="+mn-lt"/>
                <a:ea typeface="+mn-ea"/>
                <a:cs typeface="+mn-cs"/>
              </a:rPr>
              <a:t> </a:t>
            </a:r>
          </a:p>
          <a:p>
            <a:r>
              <a:rPr lang="en-US" sz="1200" kern="1200" cap="all" dirty="0">
                <a:solidFill>
                  <a:schemeClr val="tx1"/>
                </a:solidFill>
                <a:effectLst/>
                <a:latin typeface="+mn-lt"/>
                <a:ea typeface="+mn-ea"/>
                <a:cs typeface="+mn-cs"/>
              </a:rPr>
              <a:t>|__|__| , |__|__|__| , |__|__|__|  USD$ [RANGE: 1-99,999,999]    </a:t>
            </a:r>
          </a:p>
        </p:txBody>
      </p:sp>
      <p:sp>
        <p:nvSpPr>
          <p:cNvPr id="4" name="Slide Number Placeholder 3"/>
          <p:cNvSpPr>
            <a:spLocks noGrp="1"/>
          </p:cNvSpPr>
          <p:nvPr>
            <p:ph type="sldNum" sz="quarter" idx="10"/>
          </p:nvPr>
        </p:nvSpPr>
        <p:spPr/>
        <p:txBody>
          <a:bodyPr/>
          <a:lstStyle/>
          <a:p>
            <a:fld id="{21D15983-A45F-4BAB-B9D2-9002C95F3F6C}" type="slidenum">
              <a:rPr lang="en-US" smtClean="0"/>
              <a:pPr/>
              <a:t>30</a:t>
            </a:fld>
            <a:endParaRPr lang="en-US" dirty="0"/>
          </a:p>
        </p:txBody>
      </p:sp>
    </p:spTree>
    <p:extLst>
      <p:ext uri="{BB962C8B-B14F-4D97-AF65-F5344CB8AC3E}">
        <p14:creationId xmlns:p14="http://schemas.microsoft.com/office/powerpoint/2010/main" val="2587378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cap="all" dirty="0">
                <a:solidFill>
                  <a:schemeClr val="tx1"/>
                </a:solidFill>
                <a:effectLst/>
                <a:latin typeface="+mn-lt"/>
                <a:ea typeface="+mn-ea"/>
                <a:cs typeface="+mn-cs"/>
              </a:rPr>
              <a:t>BASE:  registered 1 or more domains past 24 mos and registered a new </a:t>
            </a:r>
            <a:r>
              <a:rPr lang="en-US" sz="1200" b="1" u="sng" kern="1200" cap="all" dirty="0" err="1">
                <a:solidFill>
                  <a:schemeClr val="tx1"/>
                </a:solidFill>
                <a:effectLst/>
                <a:latin typeface="+mn-lt"/>
                <a:ea typeface="+mn-ea"/>
                <a:cs typeface="+mn-cs"/>
              </a:rPr>
              <a:t>gtld</a:t>
            </a:r>
            <a:r>
              <a:rPr lang="en-US" sz="1200" b="1" u="sng" kern="1200" cap="all" dirty="0">
                <a:solidFill>
                  <a:schemeClr val="tx1"/>
                </a:solidFill>
                <a:effectLst/>
                <a:latin typeface="+mn-lt"/>
                <a:ea typeface="+mn-ea"/>
                <a:cs typeface="+mn-cs"/>
              </a:rPr>
              <a:t> (705&gt;=1 and 710=1)</a:t>
            </a:r>
          </a:p>
          <a:p>
            <a:r>
              <a:rPr lang="en-US" sz="1200" b="1" kern="1200" dirty="0">
                <a:solidFill>
                  <a:schemeClr val="tx1"/>
                </a:solidFill>
                <a:effectLst/>
                <a:latin typeface="+mn-lt"/>
                <a:ea typeface="+mn-ea"/>
                <a:cs typeface="+mn-cs"/>
              </a:rPr>
              <a:t>Q818</a:t>
            </a:r>
            <a:r>
              <a:rPr lang="en-US" sz="1200" kern="1200" dirty="0">
                <a:solidFill>
                  <a:schemeClr val="tx1"/>
                </a:solidFill>
                <a:effectLst/>
                <a:latin typeface="+mn-lt"/>
                <a:ea typeface="+mn-ea"/>
                <a:cs typeface="+mn-cs"/>
              </a:rPr>
              <a:t>	Worksheet 5:  Of the (REFERENCE Q715_3) new TLD domains that you registered in the past two years, how many were Sunrise Registrations?</a:t>
            </a:r>
          </a:p>
          <a:p>
            <a:r>
              <a:rPr lang="en-US" sz="1200" kern="1200" dirty="0">
                <a:solidFill>
                  <a:schemeClr val="tx1"/>
                </a:solidFill>
                <a:effectLst/>
                <a:latin typeface="+mn-lt"/>
                <a:ea typeface="+mn-ea"/>
                <a:cs typeface="+mn-cs"/>
              </a:rPr>
              <a:t> </a:t>
            </a:r>
          </a:p>
          <a:p>
            <a:r>
              <a:rPr lang="en-US" sz="1200" kern="1200" cap="all" dirty="0">
                <a:solidFill>
                  <a:schemeClr val="tx1"/>
                </a:solidFill>
                <a:effectLst/>
                <a:latin typeface="+mn-lt"/>
                <a:ea typeface="+mn-ea"/>
                <a:cs typeface="+mn-cs"/>
              </a:rPr>
              <a:t>|__|__|__|   Trademarks filed in the Sunrise Period of New TLDs   [RANGE: 0-999] </a:t>
            </a:r>
          </a:p>
        </p:txBody>
      </p:sp>
      <p:sp>
        <p:nvSpPr>
          <p:cNvPr id="4" name="Slide Number Placeholder 3"/>
          <p:cNvSpPr>
            <a:spLocks noGrp="1"/>
          </p:cNvSpPr>
          <p:nvPr>
            <p:ph type="sldNum" sz="quarter" idx="10"/>
          </p:nvPr>
        </p:nvSpPr>
        <p:spPr/>
        <p:txBody>
          <a:bodyPr/>
          <a:lstStyle/>
          <a:p>
            <a:fld id="{21D15983-A45F-4BAB-B9D2-9002C95F3F6C}" type="slidenum">
              <a:rPr lang="en-US" smtClean="0"/>
              <a:pPr/>
              <a:t>31</a:t>
            </a:fld>
            <a:endParaRPr lang="en-US" dirty="0"/>
          </a:p>
        </p:txBody>
      </p:sp>
    </p:spTree>
    <p:extLst>
      <p:ext uri="{BB962C8B-B14F-4D97-AF65-F5344CB8AC3E}">
        <p14:creationId xmlns:p14="http://schemas.microsoft.com/office/powerpoint/2010/main" val="42341249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cap="all" dirty="0">
                <a:solidFill>
                  <a:schemeClr val="tx1"/>
                </a:solidFill>
                <a:effectLst/>
                <a:latin typeface="+mn-lt"/>
                <a:ea typeface="+mn-ea"/>
                <a:cs typeface="+mn-cs"/>
              </a:rPr>
              <a:t>BASE: All QUALIFIED Respondents</a:t>
            </a:r>
          </a:p>
          <a:p>
            <a:r>
              <a:rPr lang="en-US" sz="1200" b="1" kern="1200" dirty="0">
                <a:solidFill>
                  <a:schemeClr val="tx1"/>
                </a:solidFill>
                <a:effectLst/>
                <a:latin typeface="+mn-lt"/>
                <a:ea typeface="+mn-ea"/>
                <a:cs typeface="+mn-cs"/>
              </a:rPr>
              <a:t>Q810</a:t>
            </a:r>
            <a:r>
              <a:rPr lang="en-US" sz="1200" kern="1200" dirty="0">
                <a:solidFill>
                  <a:schemeClr val="tx1"/>
                </a:solidFill>
                <a:effectLst/>
                <a:latin typeface="+mn-lt"/>
                <a:ea typeface="+mn-ea"/>
                <a:cs typeface="+mn-cs"/>
              </a:rPr>
              <a:t>	Worksheet 6:  How many, if any, Trademark Clearinghouse claim notices </a:t>
            </a:r>
            <a:r>
              <a:rPr lang="en-US" sz="1200" b="1" kern="1200" dirty="0">
                <a:solidFill>
                  <a:schemeClr val="tx1"/>
                </a:solidFill>
                <a:effectLst/>
                <a:latin typeface="+mn-lt"/>
                <a:ea typeface="+mn-ea"/>
                <a:cs typeface="+mn-cs"/>
              </a:rPr>
              <a:t>has your company received</a:t>
            </a:r>
            <a:r>
              <a:rPr lang="en-US" sz="1200" kern="1200" dirty="0">
                <a:solidFill>
                  <a:schemeClr val="tx1"/>
                </a:solidFill>
                <a:effectLst/>
                <a:latin typeface="+mn-lt"/>
                <a:ea typeface="+mn-ea"/>
                <a:cs typeface="+mn-cs"/>
              </a:rPr>
              <a:t> in 2015 and 2016 under new TLDs?</a:t>
            </a:r>
          </a:p>
          <a:p>
            <a:r>
              <a:rPr lang="en-US" sz="1200" kern="1200" dirty="0">
                <a:solidFill>
                  <a:schemeClr val="tx1"/>
                </a:solidFill>
                <a:effectLst/>
                <a:latin typeface="+mn-lt"/>
                <a:ea typeface="+mn-ea"/>
                <a:cs typeface="+mn-cs"/>
              </a:rPr>
              <a:t> </a:t>
            </a:r>
          </a:p>
          <a:p>
            <a:r>
              <a:rPr lang="en-US" sz="1200" kern="1200" cap="all" dirty="0">
                <a:solidFill>
                  <a:schemeClr val="tx1"/>
                </a:solidFill>
                <a:effectLst/>
                <a:latin typeface="+mn-lt"/>
                <a:ea typeface="+mn-ea"/>
                <a:cs typeface="+mn-cs"/>
              </a:rPr>
              <a:t>|__|__|__|   Claims notices received in 2015 and 2016   [RANGE: 0-999]    </a:t>
            </a:r>
          </a:p>
          <a:p>
            <a:r>
              <a:rPr lang="en-US" sz="1200" b="0" u="none" strike="noStrike" kern="1200" cap="all" dirty="0">
                <a:solidFill>
                  <a:schemeClr val="tx1"/>
                </a:solidFill>
                <a:effectLst/>
                <a:latin typeface="+mn-lt"/>
                <a:ea typeface="+mn-ea"/>
                <a:cs typeface="+mn-cs"/>
              </a:rPr>
              <a:t> </a:t>
            </a:r>
            <a:endParaRPr lang="en-US" sz="1200" b="1" u="sng" kern="1200" cap="all"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D15983-A45F-4BAB-B9D2-9002C95F3F6C}" type="slidenum">
              <a:rPr lang="en-US" smtClean="0"/>
              <a:pPr/>
              <a:t>32</a:t>
            </a:fld>
            <a:endParaRPr lang="en-US" dirty="0"/>
          </a:p>
        </p:txBody>
      </p:sp>
    </p:spTree>
    <p:extLst>
      <p:ext uri="{BB962C8B-B14F-4D97-AF65-F5344CB8AC3E}">
        <p14:creationId xmlns:p14="http://schemas.microsoft.com/office/powerpoint/2010/main" val="22207290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cap="all" dirty="0">
                <a:solidFill>
                  <a:schemeClr val="tx1"/>
                </a:solidFill>
                <a:effectLst/>
                <a:latin typeface="+mn-lt"/>
                <a:ea typeface="+mn-ea"/>
                <a:cs typeface="+mn-cs"/>
              </a:rPr>
              <a:t>BASE: RECEIVED 1 OR MORE CLAIM NOTICES FOR NEW GTLDS (q810&gt;0) </a:t>
            </a:r>
          </a:p>
          <a:p>
            <a:r>
              <a:rPr lang="en-US" sz="1200" b="1" kern="1200" dirty="0">
                <a:solidFill>
                  <a:schemeClr val="tx1"/>
                </a:solidFill>
                <a:effectLst/>
                <a:latin typeface="+mn-lt"/>
                <a:ea typeface="+mn-ea"/>
                <a:cs typeface="+mn-cs"/>
              </a:rPr>
              <a:t>Q815</a:t>
            </a:r>
            <a:r>
              <a:rPr lang="en-US" sz="1200" kern="1200" dirty="0">
                <a:solidFill>
                  <a:schemeClr val="tx1"/>
                </a:solidFill>
                <a:effectLst/>
                <a:latin typeface="+mn-lt"/>
                <a:ea typeface="+mn-ea"/>
                <a:cs typeface="+mn-cs"/>
              </a:rPr>
              <a:t>	Worksheet 7:  How many of these (RESPONSE FROM Q810) Trademark Clearinghouse claim notices have resulted in costs incurred related to any of the following?</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Investigations  	                                                                                                          |__|__|__|      [RANGE: 0-Q810]    </a:t>
            </a:r>
          </a:p>
          <a:p>
            <a:r>
              <a:rPr lang="en-US" sz="1200" kern="1200" dirty="0">
                <a:solidFill>
                  <a:schemeClr val="tx1"/>
                </a:solidFill>
                <a:effectLst/>
                <a:latin typeface="+mn-lt"/>
                <a:ea typeface="+mn-ea"/>
                <a:cs typeface="+mn-cs"/>
              </a:rPr>
              <a:t>3   Warning/Cease and desist letters	                                                                          |__|__|__|      [RANGE: 0-Q810]    </a:t>
            </a:r>
          </a:p>
          <a:p>
            <a:r>
              <a:rPr lang="en-US" sz="1200" kern="1200" dirty="0">
                <a:solidFill>
                  <a:schemeClr val="tx1"/>
                </a:solidFill>
                <a:effectLst/>
                <a:latin typeface="+mn-lt"/>
                <a:ea typeface="+mn-ea"/>
                <a:cs typeface="+mn-cs"/>
              </a:rPr>
              <a:t>4   Uniform Domain Name Dispute Resolution Policy proceedings (UDRPs)	  |__|__|__|      [RANGE: 0-Q810]    </a:t>
            </a:r>
          </a:p>
          <a:p>
            <a:r>
              <a:rPr lang="en-US" sz="1200" kern="1200" dirty="0">
                <a:solidFill>
                  <a:schemeClr val="tx1"/>
                </a:solidFill>
                <a:effectLst/>
                <a:latin typeface="+mn-lt"/>
                <a:ea typeface="+mn-ea"/>
                <a:cs typeface="+mn-cs"/>
              </a:rPr>
              <a:t>5   Other actions (e.g. Declaratory Judgment/civil action) that led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to above related costs	                					  |__|__|__|      [RANGE: 0-Q810]    </a:t>
            </a:r>
          </a:p>
          <a:p>
            <a:r>
              <a:rPr lang="en-US" sz="1200" b="1" u="none" strike="noStrike" kern="1200" cap="all" dirty="0">
                <a:solidFill>
                  <a:schemeClr val="tx1"/>
                </a:solidFill>
                <a:effectLst/>
                <a:latin typeface="+mn-lt"/>
                <a:ea typeface="+mn-ea"/>
                <a:cs typeface="+mn-cs"/>
              </a:rPr>
              <a:t> </a:t>
            </a:r>
            <a:endParaRPr lang="en-US" sz="1200" b="1" u="sng" kern="1200" cap="all"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D15983-A45F-4BAB-B9D2-9002C95F3F6C}" type="slidenum">
              <a:rPr lang="en-US" smtClean="0"/>
              <a:pPr/>
              <a:t>33</a:t>
            </a:fld>
            <a:endParaRPr lang="en-US" dirty="0"/>
          </a:p>
        </p:txBody>
      </p:sp>
    </p:spTree>
    <p:extLst>
      <p:ext uri="{BB962C8B-B14F-4D97-AF65-F5344CB8AC3E}">
        <p14:creationId xmlns:p14="http://schemas.microsoft.com/office/powerpoint/2010/main" val="28439438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cap="all" dirty="0">
                <a:solidFill>
                  <a:schemeClr val="tx1"/>
                </a:solidFill>
                <a:effectLst/>
                <a:latin typeface="+mn-lt"/>
                <a:ea typeface="+mn-ea"/>
                <a:cs typeface="+mn-cs"/>
              </a:rPr>
              <a:t>BASE: had one or more ACTIONS ON claim notices (sum of q815_1-5&gt;0) </a:t>
            </a:r>
          </a:p>
          <a:p>
            <a:r>
              <a:rPr lang="en-US" sz="1200" b="1" kern="1200" dirty="0">
                <a:solidFill>
                  <a:schemeClr val="tx1"/>
                </a:solidFill>
                <a:effectLst/>
                <a:latin typeface="+mn-lt"/>
                <a:ea typeface="+mn-ea"/>
                <a:cs typeface="+mn-cs"/>
              </a:rPr>
              <a:t>Q820</a:t>
            </a:r>
            <a:r>
              <a:rPr lang="en-US" sz="1200" kern="1200" dirty="0">
                <a:solidFill>
                  <a:schemeClr val="tx1"/>
                </a:solidFill>
                <a:effectLst/>
                <a:latin typeface="+mn-lt"/>
                <a:ea typeface="+mn-ea"/>
                <a:cs typeface="+mn-cs"/>
              </a:rPr>
              <a:t>	Worksheet 8:  And what were the costs incurred for each type of action you took vis-à-vis the (REFERENCE Q810) claim notices you received during the 2-year period (2015 and 2016)? </a:t>
            </a:r>
          </a:p>
          <a:p>
            <a:r>
              <a:rPr lang="en-US" sz="1200" kern="1200" dirty="0">
                <a:solidFill>
                  <a:schemeClr val="tx1"/>
                </a:solidFill>
                <a:effectLst/>
                <a:latin typeface="+mn-lt"/>
                <a:ea typeface="+mn-ea"/>
                <a:cs typeface="+mn-cs"/>
              </a:rPr>
              <a:t> [PN:  ONLY SHOW THOSE THAT WERE GIVEN ONE OR  MORE IN Q815 (Q815_1-5&gt;0)]</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Investigations 		                            |__|__| , |__|__|__| , |__|__|__|  USD$ [RANGE: 1-99,999,999]    </a:t>
            </a:r>
          </a:p>
          <a:p>
            <a:r>
              <a:rPr lang="en-US" sz="1200" kern="1200" dirty="0">
                <a:solidFill>
                  <a:schemeClr val="tx1"/>
                </a:solidFill>
                <a:effectLst/>
                <a:latin typeface="+mn-lt"/>
                <a:ea typeface="+mn-ea"/>
                <a:cs typeface="+mn-cs"/>
              </a:rPr>
              <a:t>3   Warning/Cease and desist letters            |__|__| , 	|__|__|__| , |__|__|__|  USD$ [RANGE: 1-99,999,999]     </a:t>
            </a:r>
          </a:p>
          <a:p>
            <a:r>
              <a:rPr lang="en-US" sz="1200" kern="1200" dirty="0">
                <a:solidFill>
                  <a:schemeClr val="tx1"/>
                </a:solidFill>
                <a:effectLst/>
                <a:latin typeface="+mn-lt"/>
                <a:ea typeface="+mn-ea"/>
                <a:cs typeface="+mn-cs"/>
              </a:rPr>
              <a:t>4   Uniform Domain Name Dispute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Resolution Policy proceedings (UDRPs)   |__|__| , |__|__|__| , |__|__|__|  USD$ [RANGE: 1-99,999,999]    </a:t>
            </a:r>
          </a:p>
          <a:p>
            <a:r>
              <a:rPr lang="en-US" sz="1200" kern="1200" dirty="0">
                <a:solidFill>
                  <a:schemeClr val="tx1"/>
                </a:solidFill>
                <a:effectLst/>
                <a:latin typeface="+mn-lt"/>
                <a:ea typeface="+mn-ea"/>
                <a:cs typeface="+mn-cs"/>
              </a:rPr>
              <a:t>5   Other actions (e.g. Declaratory Judgment/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civil action) that led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to above related costs		                |__|__| , |__|__|__| , |__|__|__|  USD$ [RANGE: 1-99,999,999]    </a:t>
            </a:r>
          </a:p>
        </p:txBody>
      </p:sp>
      <p:sp>
        <p:nvSpPr>
          <p:cNvPr id="4" name="Slide Number Placeholder 3"/>
          <p:cNvSpPr>
            <a:spLocks noGrp="1"/>
          </p:cNvSpPr>
          <p:nvPr>
            <p:ph type="sldNum" sz="quarter" idx="10"/>
          </p:nvPr>
        </p:nvSpPr>
        <p:spPr/>
        <p:txBody>
          <a:bodyPr/>
          <a:lstStyle/>
          <a:p>
            <a:fld id="{21D15983-A45F-4BAB-B9D2-9002C95F3F6C}" type="slidenum">
              <a:rPr lang="en-US" smtClean="0"/>
              <a:pPr/>
              <a:t>34</a:t>
            </a:fld>
            <a:endParaRPr lang="en-US" dirty="0"/>
          </a:p>
        </p:txBody>
      </p:sp>
    </p:spTree>
    <p:extLst>
      <p:ext uri="{BB962C8B-B14F-4D97-AF65-F5344CB8AC3E}">
        <p14:creationId xmlns:p14="http://schemas.microsoft.com/office/powerpoint/2010/main" val="22833722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cap="all" dirty="0">
                <a:solidFill>
                  <a:schemeClr val="tx1"/>
                </a:solidFill>
                <a:effectLst/>
                <a:latin typeface="+mn-lt"/>
                <a:ea typeface="+mn-ea"/>
                <a:cs typeface="+mn-cs"/>
              </a:rPr>
              <a:t>BASE: All QUALIFIED respondents</a:t>
            </a:r>
          </a:p>
          <a:p>
            <a:r>
              <a:rPr lang="en-US" sz="1200" b="1" kern="1200" dirty="0">
                <a:solidFill>
                  <a:schemeClr val="tx1"/>
                </a:solidFill>
                <a:effectLst/>
                <a:latin typeface="+mn-lt"/>
                <a:ea typeface="+mn-ea"/>
                <a:cs typeface="+mn-cs"/>
              </a:rPr>
              <a:t>Q830	</a:t>
            </a:r>
            <a:r>
              <a:rPr lang="en-US" sz="1200" kern="1200" dirty="0">
                <a:solidFill>
                  <a:schemeClr val="tx1"/>
                </a:solidFill>
                <a:effectLst/>
                <a:latin typeface="+mn-lt"/>
                <a:ea typeface="+mn-ea"/>
                <a:cs typeface="+mn-cs"/>
              </a:rPr>
              <a:t>Worksheet 9:  What is your estimate of the total amount spent in 2015 and 2016 on </a:t>
            </a:r>
            <a:r>
              <a:rPr lang="en-US" sz="1200" b="1" kern="1200" dirty="0">
                <a:solidFill>
                  <a:schemeClr val="tx1"/>
                </a:solidFill>
                <a:effectLst/>
                <a:latin typeface="+mn-lt"/>
                <a:ea typeface="+mn-ea"/>
                <a:cs typeface="+mn-cs"/>
              </a:rPr>
              <a:t>internet monitoring</a:t>
            </a:r>
            <a:r>
              <a:rPr lang="en-US" sz="1200" kern="1200" dirty="0">
                <a:solidFill>
                  <a:schemeClr val="tx1"/>
                </a:solidFill>
                <a:effectLst/>
                <a:latin typeface="+mn-lt"/>
                <a:ea typeface="+mn-ea"/>
                <a:cs typeface="+mn-cs"/>
              </a:rPr>
              <a:t> of trademarks to identify potentially abusive or infringing domain names, in USD?</a:t>
            </a:r>
          </a:p>
          <a:p>
            <a:r>
              <a:rPr lang="en-US" sz="1200" kern="1200" cap="all" dirty="0">
                <a:solidFill>
                  <a:schemeClr val="tx1"/>
                </a:solidFill>
                <a:effectLst/>
                <a:latin typeface="+mn-lt"/>
                <a:ea typeface="+mn-ea"/>
                <a:cs typeface="+mn-cs"/>
              </a:rPr>
              <a:t> </a:t>
            </a:r>
          </a:p>
          <a:p>
            <a:r>
              <a:rPr lang="en-US" sz="1200" kern="1200" cap="all" dirty="0">
                <a:solidFill>
                  <a:schemeClr val="tx1"/>
                </a:solidFill>
                <a:effectLst/>
                <a:latin typeface="+mn-lt"/>
                <a:ea typeface="+mn-ea"/>
                <a:cs typeface="+mn-cs"/>
              </a:rPr>
              <a:t>|__|__| , |__|__|__| , |__|__|__|  USD$ [RANGE: 0-99,999,999]    </a:t>
            </a:r>
          </a:p>
        </p:txBody>
      </p:sp>
      <p:sp>
        <p:nvSpPr>
          <p:cNvPr id="4" name="Slide Number Placeholder 3"/>
          <p:cNvSpPr>
            <a:spLocks noGrp="1"/>
          </p:cNvSpPr>
          <p:nvPr>
            <p:ph type="sldNum" sz="quarter" idx="10"/>
          </p:nvPr>
        </p:nvSpPr>
        <p:spPr/>
        <p:txBody>
          <a:bodyPr/>
          <a:lstStyle/>
          <a:p>
            <a:fld id="{21D15983-A45F-4BAB-B9D2-9002C95F3F6C}" type="slidenum">
              <a:rPr lang="en-US" smtClean="0"/>
              <a:pPr/>
              <a:t>35</a:t>
            </a:fld>
            <a:endParaRPr lang="en-US" dirty="0"/>
          </a:p>
        </p:txBody>
      </p:sp>
    </p:spTree>
    <p:extLst>
      <p:ext uri="{BB962C8B-B14F-4D97-AF65-F5344CB8AC3E}">
        <p14:creationId xmlns:p14="http://schemas.microsoft.com/office/powerpoint/2010/main" val="14467072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cap="all" dirty="0">
                <a:solidFill>
                  <a:schemeClr val="tx1"/>
                </a:solidFill>
                <a:effectLst/>
                <a:latin typeface="+mn-lt"/>
                <a:ea typeface="+mn-ea"/>
                <a:cs typeface="+mn-cs"/>
              </a:rPr>
              <a:t>BASE: All QUALIFIED respondents</a:t>
            </a:r>
          </a:p>
          <a:p>
            <a:r>
              <a:rPr lang="en-US" sz="1200" b="1" kern="1200" dirty="0">
                <a:solidFill>
                  <a:schemeClr val="tx1"/>
                </a:solidFill>
                <a:effectLst/>
                <a:latin typeface="+mn-lt"/>
                <a:ea typeface="+mn-ea"/>
                <a:cs typeface="+mn-cs"/>
              </a:rPr>
              <a:t>Q870	</a:t>
            </a:r>
            <a:r>
              <a:rPr lang="en-US" sz="1200" kern="1200" dirty="0">
                <a:solidFill>
                  <a:schemeClr val="tx1"/>
                </a:solidFill>
                <a:effectLst/>
                <a:latin typeface="+mn-lt"/>
                <a:ea typeface="+mn-ea"/>
                <a:cs typeface="+mn-cs"/>
              </a:rPr>
              <a:t>Worksheet 17:  What steps, if any, have you taken regarding the damages incurred from </a:t>
            </a:r>
            <a:r>
              <a:rPr lang="en-US" sz="1200" b="1" kern="1200" dirty="0">
                <a:solidFill>
                  <a:schemeClr val="tx1"/>
                </a:solidFill>
                <a:effectLst/>
                <a:latin typeface="+mn-lt"/>
                <a:ea typeface="+mn-ea"/>
                <a:cs typeface="+mn-cs"/>
              </a:rPr>
              <a:t>diversion of web traffic from the trademark owner’s legitimate</a:t>
            </a:r>
            <a:r>
              <a:rPr lang="en-US" sz="1200" kern="1200" dirty="0">
                <a:solidFill>
                  <a:schemeClr val="tx1"/>
                </a:solidFill>
                <a:effectLst/>
                <a:latin typeface="+mn-lt"/>
                <a:ea typeface="+mn-ea"/>
                <a:cs typeface="+mn-cs"/>
              </a:rPr>
              <a:t> web site (lost sales, lost revenue, and reputational damage)?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 Not something we have been concerned about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(2) It is an issue we are aware of, but have not investigated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(3) We have investigated, but do not have a clear estimate of costs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(4) We have investigated and have calculated costs    </a:t>
            </a:r>
          </a:p>
          <a:p>
            <a:endParaRPr lang="en-US" sz="1200" kern="1200" dirty="0">
              <a:solidFill>
                <a:schemeClr val="tx1"/>
              </a:solidFill>
              <a:effectLst/>
              <a:latin typeface="+mn-lt"/>
              <a:ea typeface="+mn-ea"/>
              <a:cs typeface="+mn-cs"/>
            </a:endParaRPr>
          </a:p>
          <a:p>
            <a:r>
              <a:rPr lang="en-US" sz="1200" b="1" u="sng" kern="1200" cap="all" dirty="0">
                <a:solidFill>
                  <a:schemeClr val="tx1"/>
                </a:solidFill>
                <a:effectLst/>
                <a:latin typeface="+mn-lt"/>
                <a:ea typeface="+mn-ea"/>
                <a:cs typeface="+mn-cs"/>
              </a:rPr>
              <a:t>BASE: Investigated cost from diversion (Q870=4)</a:t>
            </a:r>
          </a:p>
          <a:p>
            <a:r>
              <a:rPr lang="en-US" sz="1200" b="1" kern="1200" dirty="0">
                <a:solidFill>
                  <a:schemeClr val="tx1"/>
                </a:solidFill>
                <a:effectLst/>
                <a:latin typeface="+mn-lt"/>
                <a:ea typeface="+mn-ea"/>
                <a:cs typeface="+mn-cs"/>
              </a:rPr>
              <a:t>Q872	</a:t>
            </a:r>
            <a:r>
              <a:rPr lang="en-US" sz="1200" kern="1200" dirty="0">
                <a:solidFill>
                  <a:schemeClr val="tx1"/>
                </a:solidFill>
                <a:effectLst/>
                <a:latin typeface="+mn-lt"/>
                <a:ea typeface="+mn-ea"/>
                <a:cs typeface="+mn-cs"/>
              </a:rPr>
              <a:t>Worksheet 18:  What is your estimate of the total damages of web traffic diversion over the past 24 months?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|__|__| , |__|__|__| , |__|__|__|  USD$ [RANGE: 0-99,999,999]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D15983-A45F-4BAB-B9D2-9002C95F3F6C}" type="slidenum">
              <a:rPr lang="en-US" smtClean="0"/>
              <a:pPr/>
              <a:t>36</a:t>
            </a:fld>
            <a:endParaRPr lang="en-US" dirty="0"/>
          </a:p>
        </p:txBody>
      </p:sp>
    </p:spTree>
    <p:extLst>
      <p:ext uri="{BB962C8B-B14F-4D97-AF65-F5344CB8AC3E}">
        <p14:creationId xmlns:p14="http://schemas.microsoft.com/office/powerpoint/2010/main" val="10883990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cap="all" dirty="0">
                <a:solidFill>
                  <a:schemeClr val="tx1"/>
                </a:solidFill>
                <a:effectLst/>
                <a:latin typeface="+mn-lt"/>
                <a:ea typeface="+mn-ea"/>
                <a:cs typeface="+mn-cs"/>
              </a:rPr>
              <a:t>BASE: All QUALIFIED respondents</a:t>
            </a:r>
          </a:p>
          <a:p>
            <a:r>
              <a:rPr lang="en-US" sz="1200" b="1" kern="1200" dirty="0">
                <a:solidFill>
                  <a:schemeClr val="tx1"/>
                </a:solidFill>
                <a:effectLst/>
                <a:latin typeface="+mn-lt"/>
                <a:ea typeface="+mn-ea"/>
                <a:cs typeface="+mn-cs"/>
              </a:rPr>
              <a:t>Q880	</a:t>
            </a:r>
            <a:r>
              <a:rPr lang="en-US" sz="1200" kern="1200" dirty="0">
                <a:solidFill>
                  <a:schemeClr val="tx1"/>
                </a:solidFill>
                <a:effectLst/>
                <a:latin typeface="+mn-lt"/>
                <a:ea typeface="+mn-ea"/>
                <a:cs typeface="+mn-cs"/>
              </a:rPr>
              <a:t>Worksheet 19:  What is your estimate of the total costs you have incurred in the past 24 months in connection with the following activities?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    Counter-confusion marketing efforts,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such as corrective advertising                       |__|__| , |__|__|__| , |__|__|__|  USD$ [RANGE: 0-99,999,999]</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Education of internal teams about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enforcement efforts related to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new TLDs                                                   |__|__| , |__|__|__| , |__|__|__|  USD$ [RANGE: 0-99,999,999]</a:t>
            </a:r>
          </a:p>
        </p:txBody>
      </p:sp>
      <p:sp>
        <p:nvSpPr>
          <p:cNvPr id="4" name="Slide Number Placeholder 3"/>
          <p:cNvSpPr>
            <a:spLocks noGrp="1"/>
          </p:cNvSpPr>
          <p:nvPr>
            <p:ph type="sldNum" sz="quarter" idx="10"/>
          </p:nvPr>
        </p:nvSpPr>
        <p:spPr/>
        <p:txBody>
          <a:bodyPr/>
          <a:lstStyle/>
          <a:p>
            <a:fld id="{21D15983-A45F-4BAB-B9D2-9002C95F3F6C}" type="slidenum">
              <a:rPr lang="en-US" smtClean="0"/>
              <a:pPr/>
              <a:t>37</a:t>
            </a:fld>
            <a:endParaRPr lang="en-US" dirty="0"/>
          </a:p>
        </p:txBody>
      </p:sp>
    </p:spTree>
    <p:extLst>
      <p:ext uri="{BB962C8B-B14F-4D97-AF65-F5344CB8AC3E}">
        <p14:creationId xmlns:p14="http://schemas.microsoft.com/office/powerpoint/2010/main" val="34520568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15983-A45F-4BAB-B9D2-9002C95F3F6C}" type="slidenum">
              <a:rPr lang="en-US" smtClean="0"/>
              <a:pPr/>
              <a:t>38</a:t>
            </a:fld>
            <a:endParaRPr lang="en-US" dirty="0"/>
          </a:p>
        </p:txBody>
      </p:sp>
    </p:spTree>
    <p:extLst>
      <p:ext uri="{BB962C8B-B14F-4D97-AF65-F5344CB8AC3E}">
        <p14:creationId xmlns:p14="http://schemas.microsoft.com/office/powerpoint/2010/main" val="23220538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cap="all" dirty="0">
                <a:solidFill>
                  <a:schemeClr val="tx1"/>
                </a:solidFill>
                <a:effectLst/>
                <a:latin typeface="+mn-lt"/>
                <a:ea typeface="+mn-ea"/>
                <a:cs typeface="+mn-cs"/>
              </a:rPr>
              <a:t>BASE: All QUALIFIED respondents</a:t>
            </a:r>
          </a:p>
          <a:p>
            <a:r>
              <a:rPr lang="en-US" sz="1200" b="1" kern="1200" dirty="0">
                <a:solidFill>
                  <a:schemeClr val="tx1"/>
                </a:solidFill>
                <a:effectLst/>
                <a:latin typeface="+mn-lt"/>
                <a:ea typeface="+mn-ea"/>
                <a:cs typeface="+mn-cs"/>
              </a:rPr>
              <a:t>Q840	</a:t>
            </a:r>
            <a:r>
              <a:rPr lang="en-US" sz="1200" kern="1200" dirty="0">
                <a:solidFill>
                  <a:schemeClr val="tx1"/>
                </a:solidFill>
                <a:effectLst/>
                <a:latin typeface="+mn-lt"/>
                <a:ea typeface="+mn-ea"/>
                <a:cs typeface="+mn-cs"/>
              </a:rPr>
              <a:t>Worksheet 10:  How many of each of the following actions has your company taken in the past 24 months against domain name owners using new TLDs?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Cease and desist letters		                                                  |__|__|__|__|      [RANGE: 0-9999]    </a:t>
            </a:r>
          </a:p>
          <a:p>
            <a:pPr lvl="0"/>
            <a:r>
              <a:rPr lang="en-US" sz="1200" kern="1200" dirty="0">
                <a:solidFill>
                  <a:schemeClr val="tx1"/>
                </a:solidFill>
                <a:effectLst/>
                <a:latin typeface="+mn-lt"/>
                <a:ea typeface="+mn-ea"/>
                <a:cs typeface="+mn-cs"/>
              </a:rPr>
              <a:t>UDRP proceedings	                                                                          |__|__|__|__|      [RANGE: 0-9999]    </a:t>
            </a:r>
          </a:p>
          <a:p>
            <a:pPr lvl="0"/>
            <a:r>
              <a:rPr lang="en-US" sz="1200" kern="1200" dirty="0">
                <a:solidFill>
                  <a:schemeClr val="tx1"/>
                </a:solidFill>
                <a:effectLst/>
                <a:latin typeface="+mn-lt"/>
                <a:ea typeface="+mn-ea"/>
                <a:cs typeface="+mn-cs"/>
              </a:rPr>
              <a:t>Civil actions filed after adverse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UDRP rulings                                                                                    |__|__|__|__|      [RANGE: 0-9999]     </a:t>
            </a:r>
          </a:p>
          <a:p>
            <a:pPr lvl="0"/>
            <a:r>
              <a:rPr lang="en-US" sz="1200" kern="1200" dirty="0">
                <a:solidFill>
                  <a:schemeClr val="tx1"/>
                </a:solidFill>
                <a:effectLst/>
                <a:latin typeface="+mn-lt"/>
                <a:ea typeface="+mn-ea"/>
                <a:cs typeface="+mn-cs"/>
              </a:rPr>
              <a:t>Uniform Rapid Suspension System (URS)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proceedings                                                                                     |__|__|__|__|      [RANGE: 0-9999]    </a:t>
            </a:r>
          </a:p>
          <a:p>
            <a:pPr lvl="0"/>
            <a:r>
              <a:rPr lang="en-US" sz="1200" kern="1200" dirty="0">
                <a:solidFill>
                  <a:schemeClr val="tx1"/>
                </a:solidFill>
                <a:effectLst/>
                <a:latin typeface="+mn-lt"/>
                <a:ea typeface="+mn-ea"/>
                <a:cs typeface="+mn-cs"/>
              </a:rPr>
              <a:t>Anti-cybersquatting Consumer Protection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Act (ACPA) lawsuits and appeals  	                                   |__|__|__|__|      [RANGE: 0-9999]    </a:t>
            </a:r>
          </a:p>
          <a:p>
            <a:pPr lvl="0"/>
            <a:r>
              <a:rPr lang="en-US" sz="1200" kern="1200" dirty="0">
                <a:solidFill>
                  <a:schemeClr val="tx1"/>
                </a:solidFill>
                <a:effectLst/>
                <a:latin typeface="+mn-lt"/>
                <a:ea typeface="+mn-ea"/>
                <a:cs typeface="+mn-cs"/>
              </a:rPr>
              <a:t>Trademark infringement or unfair competition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lawsuits and appeals (other than ACPA lawsuits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and appeals and civil actions filed after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adverse UDRP rulings)	                                                               |__|__|__|__|      [RANGE: 0-9999]    </a:t>
            </a:r>
          </a:p>
        </p:txBody>
      </p:sp>
      <p:sp>
        <p:nvSpPr>
          <p:cNvPr id="4" name="Slide Number Placeholder 3"/>
          <p:cNvSpPr>
            <a:spLocks noGrp="1"/>
          </p:cNvSpPr>
          <p:nvPr>
            <p:ph type="sldNum" sz="quarter" idx="10"/>
          </p:nvPr>
        </p:nvSpPr>
        <p:spPr/>
        <p:txBody>
          <a:bodyPr/>
          <a:lstStyle/>
          <a:p>
            <a:fld id="{21D15983-A45F-4BAB-B9D2-9002C95F3F6C}" type="slidenum">
              <a:rPr lang="en-US" smtClean="0"/>
              <a:pPr/>
              <a:t>39</a:t>
            </a:fld>
            <a:endParaRPr lang="en-US" dirty="0"/>
          </a:p>
        </p:txBody>
      </p:sp>
    </p:spTree>
    <p:extLst>
      <p:ext uri="{BB962C8B-B14F-4D97-AF65-F5344CB8AC3E}">
        <p14:creationId xmlns:p14="http://schemas.microsoft.com/office/powerpoint/2010/main" val="2362070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u="sng" kern="1200" cap="all" dirty="0">
                <a:solidFill>
                  <a:schemeClr val="tx1"/>
                </a:solidFill>
                <a:effectLst/>
                <a:latin typeface="+mn-lt"/>
                <a:ea typeface="+mn-ea"/>
                <a:cs typeface="+mn-cs"/>
              </a:rPr>
              <a:t>BASE: ALL QUALIFIED RESPONDENTS</a:t>
            </a:r>
          </a:p>
          <a:p>
            <a:r>
              <a:rPr lang="en-US" sz="1200" b="1" kern="1200" dirty="0">
                <a:solidFill>
                  <a:schemeClr val="tx1"/>
                </a:solidFill>
                <a:effectLst/>
                <a:latin typeface="+mn-lt"/>
                <a:ea typeface="+mn-ea"/>
                <a:cs typeface="+mn-cs"/>
              </a:rPr>
              <a:t>Q804	</a:t>
            </a:r>
            <a:r>
              <a:rPr lang="en-US" sz="1200" kern="1200" dirty="0">
                <a:solidFill>
                  <a:schemeClr val="tx1"/>
                </a:solidFill>
                <a:effectLst/>
                <a:latin typeface="+mn-lt"/>
                <a:ea typeface="+mn-ea"/>
                <a:cs typeface="+mn-cs"/>
              </a:rPr>
              <a:t>Please be sure that, to the best of your ability, your cost estimates include: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Both in-house and outside counsel legal fees,</a:t>
            </a:r>
          </a:p>
          <a:p>
            <a:pPr lvl="0"/>
            <a:r>
              <a:rPr lang="en-US" sz="1200" kern="1200" dirty="0">
                <a:solidFill>
                  <a:schemeClr val="tx1"/>
                </a:solidFill>
                <a:effectLst/>
                <a:latin typeface="+mn-lt"/>
                <a:ea typeface="+mn-ea"/>
                <a:cs typeface="+mn-cs"/>
              </a:rPr>
              <a:t>Filing fees, </a:t>
            </a:r>
          </a:p>
          <a:p>
            <a:pPr lvl="0"/>
            <a:r>
              <a:rPr lang="en-US" sz="1200" kern="1200" dirty="0">
                <a:solidFill>
                  <a:schemeClr val="tx1"/>
                </a:solidFill>
                <a:effectLst/>
                <a:latin typeface="+mn-lt"/>
                <a:ea typeface="+mn-ea"/>
                <a:cs typeface="+mn-cs"/>
              </a:rPr>
              <a:t>Investigation costs</a:t>
            </a:r>
          </a:p>
          <a:p>
            <a:pPr lvl="0"/>
            <a:r>
              <a:rPr lang="en-US" sz="1200" kern="1200" dirty="0">
                <a:solidFill>
                  <a:schemeClr val="tx1"/>
                </a:solidFill>
                <a:effectLst/>
                <a:latin typeface="+mn-lt"/>
                <a:ea typeface="+mn-ea"/>
                <a:cs typeface="+mn-cs"/>
              </a:rPr>
              <a:t>and the total costs, including benefits, of personnel responsible for these activities.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should capture all costs incurred over the past 2 years (2015 and 2016).</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are looking for the costs spent over the past 24 months (2015 and 2016) – If you only have costs available for a twelve-month period, use that to estimate costs for the total 24 months based on the level of activity in each 12-month period (i.e., if the level of activity was much greater in the year for which you have data, do your best to adjust the total for the two years combined).</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Which method did you use to estimate your costs for the 24-month period?</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Reviewed data for both 2015 and 2016</a:t>
            </a:r>
          </a:p>
          <a:p>
            <a:pPr lvl="0"/>
            <a:r>
              <a:rPr lang="en-US" sz="1200" kern="1200" dirty="0">
                <a:solidFill>
                  <a:schemeClr val="tx1"/>
                </a:solidFill>
                <a:effectLst/>
                <a:latin typeface="+mn-lt"/>
                <a:ea typeface="+mn-ea"/>
                <a:cs typeface="+mn-cs"/>
              </a:rPr>
              <a:t>Estimated based on 2016 data only</a:t>
            </a:r>
          </a:p>
          <a:p>
            <a:pPr lvl="0"/>
            <a:r>
              <a:rPr lang="en-US" sz="1200" kern="1200" dirty="0">
                <a:solidFill>
                  <a:schemeClr val="tx1"/>
                </a:solidFill>
                <a:effectLst/>
                <a:latin typeface="+mn-lt"/>
                <a:ea typeface="+mn-ea"/>
                <a:cs typeface="+mn-cs"/>
              </a:rPr>
              <a:t>Estimated based on 2015 data only</a:t>
            </a:r>
          </a:p>
          <a:p>
            <a:pPr lvl="0"/>
            <a:r>
              <a:rPr lang="en-US" sz="1200" kern="1200" dirty="0">
                <a:solidFill>
                  <a:schemeClr val="tx1"/>
                </a:solidFill>
                <a:effectLst/>
                <a:latin typeface="+mn-lt"/>
                <a:ea typeface="+mn-ea"/>
                <a:cs typeface="+mn-cs"/>
              </a:rPr>
              <a:t>Varied across questions</a:t>
            </a:r>
          </a:p>
          <a:p>
            <a:endParaRPr lang="en-US" dirty="0"/>
          </a:p>
        </p:txBody>
      </p:sp>
      <p:sp>
        <p:nvSpPr>
          <p:cNvPr id="4" name="Slide Number Placeholder 3"/>
          <p:cNvSpPr>
            <a:spLocks noGrp="1"/>
          </p:cNvSpPr>
          <p:nvPr>
            <p:ph type="sldNum" sz="quarter" idx="10"/>
          </p:nvPr>
        </p:nvSpPr>
        <p:spPr/>
        <p:txBody>
          <a:bodyPr/>
          <a:lstStyle/>
          <a:p>
            <a:fld id="{21D15983-A45F-4BAB-B9D2-9002C95F3F6C}" type="slidenum">
              <a:rPr lang="en-US" smtClean="0"/>
              <a:pPr/>
              <a:t>4</a:t>
            </a:fld>
            <a:endParaRPr lang="en-US" dirty="0"/>
          </a:p>
        </p:txBody>
      </p:sp>
    </p:spTree>
    <p:extLst>
      <p:ext uri="{BB962C8B-B14F-4D97-AF65-F5344CB8AC3E}">
        <p14:creationId xmlns:p14="http://schemas.microsoft.com/office/powerpoint/2010/main" val="7636630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cap="all" dirty="0">
                <a:solidFill>
                  <a:schemeClr val="tx1"/>
                </a:solidFill>
                <a:effectLst/>
                <a:latin typeface="+mn-lt"/>
                <a:ea typeface="+mn-ea"/>
                <a:cs typeface="+mn-cs"/>
              </a:rPr>
              <a:t>BASE: TAKEN ACTION (SUM OF q840_1-6&gt;0)</a:t>
            </a:r>
          </a:p>
          <a:p>
            <a:r>
              <a:rPr lang="en-US" sz="1200" b="1" kern="1200" dirty="0">
                <a:solidFill>
                  <a:schemeClr val="tx1"/>
                </a:solidFill>
                <a:effectLst/>
                <a:latin typeface="+mn-lt"/>
                <a:ea typeface="+mn-ea"/>
                <a:cs typeface="+mn-cs"/>
              </a:rPr>
              <a:t>Q845	</a:t>
            </a:r>
            <a:r>
              <a:rPr lang="en-US" sz="1200" kern="1200" dirty="0">
                <a:solidFill>
                  <a:schemeClr val="tx1"/>
                </a:solidFill>
                <a:effectLst/>
                <a:latin typeface="+mn-lt"/>
                <a:ea typeface="+mn-ea"/>
                <a:cs typeface="+mn-cs"/>
              </a:rPr>
              <a:t>Worksheet 11:  What are the costs your company has incurred for these actions in the past 24 months?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Cease and desist letters		                           |__|__| , |__|__|__| , |__|__|__|  USD$ [RANGE: 0-99,999,999]    </a:t>
            </a:r>
          </a:p>
          <a:p>
            <a:pPr lvl="0"/>
            <a:r>
              <a:rPr lang="en-US" sz="1200" kern="1200" dirty="0">
                <a:solidFill>
                  <a:schemeClr val="tx1"/>
                </a:solidFill>
                <a:effectLst/>
                <a:latin typeface="+mn-lt"/>
                <a:ea typeface="+mn-ea"/>
                <a:cs typeface="+mn-cs"/>
              </a:rPr>
              <a:t>UDRP proceedings	                                     |__|__| ,	|__|__|__| , |__|__|__|  USD$ [RANGE: 0-99,999,999]    </a:t>
            </a:r>
          </a:p>
          <a:p>
            <a:pPr lvl="0"/>
            <a:r>
              <a:rPr lang="en-US" sz="1200" kern="1200" dirty="0">
                <a:solidFill>
                  <a:schemeClr val="tx1"/>
                </a:solidFill>
                <a:effectLst/>
                <a:latin typeface="+mn-lt"/>
                <a:ea typeface="+mn-ea"/>
                <a:cs typeface="+mn-cs"/>
              </a:rPr>
              <a:t>Civil actions filed after adverse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UDRP rulings,                                              	|__|__| , |__|__|__| , |__|__|__|  USD$ [RANGE: 0-99,999,999]     </a:t>
            </a:r>
          </a:p>
          <a:p>
            <a:pPr lvl="0"/>
            <a:r>
              <a:rPr lang="en-US" sz="1200" kern="1200" dirty="0">
                <a:solidFill>
                  <a:schemeClr val="tx1"/>
                </a:solidFill>
                <a:effectLst/>
                <a:latin typeface="+mn-lt"/>
                <a:ea typeface="+mn-ea"/>
                <a:cs typeface="+mn-cs"/>
              </a:rPr>
              <a:t>Uniform Rapid Suspension System (URS)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proceedings)                                                 	|__|__| , |__|__|__| , |__|__|__|  USD$ [RANGE: 0-99,999,999]    </a:t>
            </a:r>
          </a:p>
          <a:p>
            <a:pPr lvl="0"/>
            <a:r>
              <a:rPr lang="en-US" sz="1200" kern="1200" dirty="0">
                <a:solidFill>
                  <a:schemeClr val="tx1"/>
                </a:solidFill>
                <a:effectLst/>
                <a:latin typeface="+mn-lt"/>
                <a:ea typeface="+mn-ea"/>
                <a:cs typeface="+mn-cs"/>
              </a:rPr>
              <a:t>Anti-cybersquatting Consumer Protection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Act (ACPA) lawsuits and appeals  	  |__|__| , |__|__|__| , |__|__|__|  USD$ [RANGE: 0-99,999,999]    </a:t>
            </a:r>
          </a:p>
          <a:p>
            <a:r>
              <a:rPr lang="en-US" sz="1200" kern="1200" dirty="0">
                <a:solidFill>
                  <a:schemeClr val="tx1"/>
                </a:solidFill>
                <a:effectLst/>
                <a:latin typeface="+mn-lt"/>
                <a:ea typeface="+mn-ea"/>
                <a:cs typeface="+mn-cs"/>
              </a:rPr>
              <a:t>Trademark infringement or unfair competition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lawsuits and appeals (other than ACPA lawsuits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and appeals and civil actions filed after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adverse UDRP rulings)	                               |__|__| , |__|__|__| , |__|__|__|  USD$ [RANGE: 0-99,999,999] </a:t>
            </a:r>
          </a:p>
        </p:txBody>
      </p:sp>
      <p:sp>
        <p:nvSpPr>
          <p:cNvPr id="4" name="Slide Number Placeholder 3"/>
          <p:cNvSpPr>
            <a:spLocks noGrp="1"/>
          </p:cNvSpPr>
          <p:nvPr>
            <p:ph type="sldNum" sz="quarter" idx="10"/>
          </p:nvPr>
        </p:nvSpPr>
        <p:spPr/>
        <p:txBody>
          <a:bodyPr/>
          <a:lstStyle/>
          <a:p>
            <a:fld id="{21D15983-A45F-4BAB-B9D2-9002C95F3F6C}" type="slidenum">
              <a:rPr lang="en-US" smtClean="0"/>
              <a:pPr/>
              <a:t>40</a:t>
            </a:fld>
            <a:endParaRPr lang="en-US" dirty="0"/>
          </a:p>
        </p:txBody>
      </p:sp>
    </p:spTree>
    <p:extLst>
      <p:ext uri="{BB962C8B-B14F-4D97-AF65-F5344CB8AC3E}">
        <p14:creationId xmlns:p14="http://schemas.microsoft.com/office/powerpoint/2010/main" val="7314940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cap="all" dirty="0">
                <a:solidFill>
                  <a:schemeClr val="tx1"/>
                </a:solidFill>
                <a:effectLst/>
                <a:latin typeface="+mn-lt"/>
                <a:ea typeface="+mn-ea"/>
                <a:cs typeface="+mn-cs"/>
              </a:rPr>
              <a:t>BASE: TAKEN ACTION (SUM OF q840_1-6&gt;0)</a:t>
            </a:r>
          </a:p>
          <a:p>
            <a:r>
              <a:rPr lang="en-US" sz="1200" b="1" kern="1200" dirty="0">
                <a:solidFill>
                  <a:schemeClr val="tx1"/>
                </a:solidFill>
                <a:effectLst/>
                <a:latin typeface="+mn-lt"/>
                <a:ea typeface="+mn-ea"/>
                <a:cs typeface="+mn-cs"/>
              </a:rPr>
              <a:t>Q875	</a:t>
            </a:r>
            <a:r>
              <a:rPr lang="en-US" sz="1200" kern="1200" dirty="0">
                <a:solidFill>
                  <a:schemeClr val="tx1"/>
                </a:solidFill>
                <a:effectLst/>
                <a:latin typeface="+mn-lt"/>
                <a:ea typeface="+mn-ea"/>
                <a:cs typeface="+mn-cs"/>
              </a:rPr>
              <a:t>Worksheet 12:  What percent of the actions that you have taken against domain name owners involve the following?</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1.   Inaccurate/incomplete WHOIS information </a:t>
            </a:r>
          </a:p>
          <a:p>
            <a:r>
              <a:rPr lang="en-US" sz="1200" kern="1200" dirty="0">
                <a:solidFill>
                  <a:schemeClr val="tx1"/>
                </a:solidFill>
                <a:effectLst/>
                <a:latin typeface="+mn-lt"/>
                <a:ea typeface="+mn-ea"/>
                <a:cs typeface="+mn-cs"/>
              </a:rPr>
              <a:t>     (i.e., email bounces back or cease and desist letters </a:t>
            </a:r>
          </a:p>
          <a:p>
            <a:r>
              <a:rPr lang="en-US" sz="1200" kern="1200" dirty="0">
                <a:solidFill>
                  <a:schemeClr val="tx1"/>
                </a:solidFill>
                <a:effectLst/>
                <a:latin typeface="+mn-lt"/>
                <a:ea typeface="+mn-ea"/>
                <a:cs typeface="+mn-cs"/>
              </a:rPr>
              <a:t>     returned as undeliverable) 	                                       |__|__|__|      [RANGE: 0-100%]</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Privacy and proxy services 	                                     |__|__|__|      [RANGE: 0-100%]    </a:t>
            </a:r>
          </a:p>
          <a:p>
            <a:r>
              <a:rPr lang="en-US" sz="1200" b="1" u="none" strike="noStrike" kern="1200" cap="all" dirty="0">
                <a:solidFill>
                  <a:schemeClr val="tx1"/>
                </a:solidFill>
                <a:effectLst/>
                <a:latin typeface="+mn-lt"/>
                <a:ea typeface="+mn-ea"/>
                <a:cs typeface="+mn-cs"/>
              </a:rPr>
              <a:t> </a:t>
            </a:r>
            <a:endParaRPr lang="en-US" sz="1200" b="1" u="sng" kern="1200" cap="all"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D15983-A45F-4BAB-B9D2-9002C95F3F6C}" type="slidenum">
              <a:rPr lang="en-US" smtClean="0"/>
              <a:pPr/>
              <a:t>41</a:t>
            </a:fld>
            <a:endParaRPr lang="en-US" dirty="0"/>
          </a:p>
        </p:txBody>
      </p:sp>
    </p:spTree>
    <p:extLst>
      <p:ext uri="{BB962C8B-B14F-4D97-AF65-F5344CB8AC3E}">
        <p14:creationId xmlns:p14="http://schemas.microsoft.com/office/powerpoint/2010/main" val="30565607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cap="all" dirty="0">
                <a:solidFill>
                  <a:schemeClr val="tx1"/>
                </a:solidFill>
                <a:effectLst/>
                <a:latin typeface="+mn-lt"/>
                <a:ea typeface="+mn-ea"/>
                <a:cs typeface="+mn-cs"/>
              </a:rPr>
              <a:t>BASE: All QUALIFIED respondents</a:t>
            </a:r>
          </a:p>
          <a:p>
            <a:r>
              <a:rPr lang="en-US" sz="1200" b="1" kern="1200" dirty="0">
                <a:solidFill>
                  <a:schemeClr val="tx1"/>
                </a:solidFill>
                <a:effectLst/>
                <a:latin typeface="+mn-lt"/>
                <a:ea typeface="+mn-ea"/>
                <a:cs typeface="+mn-cs"/>
              </a:rPr>
              <a:t>Q850	</a:t>
            </a:r>
            <a:r>
              <a:rPr lang="en-US" sz="1200" kern="1200" dirty="0">
                <a:solidFill>
                  <a:schemeClr val="tx1"/>
                </a:solidFill>
                <a:effectLst/>
                <a:latin typeface="+mn-lt"/>
                <a:ea typeface="+mn-ea"/>
                <a:cs typeface="+mn-cs"/>
              </a:rPr>
              <a:t>Worksheet 13:  What is your estimate of the number of each of the following types of actions </a:t>
            </a:r>
            <a:r>
              <a:rPr lang="en-US" sz="1200" i="1" kern="1200" dirty="0">
                <a:solidFill>
                  <a:schemeClr val="tx1"/>
                </a:solidFill>
                <a:effectLst/>
                <a:latin typeface="+mn-lt"/>
                <a:ea typeface="+mn-ea"/>
                <a:cs typeface="+mn-cs"/>
              </a:rPr>
              <a:t>against registrars</a:t>
            </a:r>
            <a:r>
              <a:rPr lang="en-US" sz="1200" kern="1200" dirty="0">
                <a:solidFill>
                  <a:schemeClr val="tx1"/>
                </a:solidFill>
                <a:effectLst/>
                <a:latin typeface="+mn-lt"/>
                <a:ea typeface="+mn-ea"/>
                <a:cs typeface="+mn-cs"/>
              </a:rPr>
              <a:t> (a registrar is an entity authorized to sell domain names e.g. GoDaddy)?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Cease and desist letters	                                                               |__|__|__|      [RANGE: 0-999]    </a:t>
            </a:r>
          </a:p>
          <a:p>
            <a:pPr lvl="0"/>
            <a:r>
              <a:rPr lang="en-US" sz="1200" kern="1200" dirty="0">
                <a:solidFill>
                  <a:schemeClr val="tx1"/>
                </a:solidFill>
                <a:effectLst/>
                <a:latin typeface="+mn-lt"/>
                <a:ea typeface="+mn-ea"/>
                <a:cs typeface="+mn-cs"/>
              </a:rPr>
              <a:t>WHOIS Inaccuracy complaints                                                    |__|__|__|      [RANGE: 0-999]    </a:t>
            </a:r>
          </a:p>
          <a:p>
            <a:pPr lvl="0"/>
            <a:r>
              <a:rPr lang="en-US" sz="1200" kern="1200" dirty="0">
                <a:solidFill>
                  <a:schemeClr val="tx1"/>
                </a:solidFill>
                <a:effectLst/>
                <a:latin typeface="+mn-lt"/>
                <a:ea typeface="+mn-ea"/>
                <a:cs typeface="+mn-cs"/>
              </a:rPr>
              <a:t>ICANN Contractual Compliance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complaints                                                                                    |__|__|__|      [RANGE: 0-999]     </a:t>
            </a:r>
          </a:p>
          <a:p>
            <a:pPr lvl="0"/>
            <a:r>
              <a:rPr lang="en-US" sz="1200" kern="1200" dirty="0">
                <a:solidFill>
                  <a:schemeClr val="tx1"/>
                </a:solidFill>
                <a:effectLst/>
                <a:latin typeface="+mn-lt"/>
                <a:ea typeface="+mn-ea"/>
                <a:cs typeface="+mn-cs"/>
              </a:rPr>
              <a:t>Lawsuits                                                                                         |__|__|__|      [RANGE: 0-999]    </a:t>
            </a:r>
          </a:p>
          <a:p>
            <a:r>
              <a:rPr lang="en-US" sz="1200" b="1" u="none" strike="noStrike" kern="1200" cap="all"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D15983-A45F-4BAB-B9D2-9002C95F3F6C}" type="slidenum">
              <a:rPr lang="en-US" smtClean="0"/>
              <a:pPr/>
              <a:t>42</a:t>
            </a:fld>
            <a:endParaRPr lang="en-US" dirty="0"/>
          </a:p>
        </p:txBody>
      </p:sp>
    </p:spTree>
    <p:extLst>
      <p:ext uri="{BB962C8B-B14F-4D97-AF65-F5344CB8AC3E}">
        <p14:creationId xmlns:p14="http://schemas.microsoft.com/office/powerpoint/2010/main" val="28165989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cap="all" dirty="0">
                <a:solidFill>
                  <a:schemeClr val="tx1"/>
                </a:solidFill>
                <a:effectLst/>
                <a:latin typeface="+mn-lt"/>
                <a:ea typeface="+mn-ea"/>
                <a:cs typeface="+mn-cs"/>
              </a:rPr>
              <a:t>BASE: had proceeding against registrars (sum of Q850_1-4&gt;0)</a:t>
            </a:r>
          </a:p>
          <a:p>
            <a:r>
              <a:rPr lang="en-US" sz="1200" b="1" kern="1200" dirty="0">
                <a:solidFill>
                  <a:schemeClr val="tx1"/>
                </a:solidFill>
                <a:effectLst/>
                <a:latin typeface="+mn-lt"/>
                <a:ea typeface="+mn-ea"/>
                <a:cs typeface="+mn-cs"/>
              </a:rPr>
              <a:t>Q855	</a:t>
            </a:r>
            <a:r>
              <a:rPr lang="en-US" sz="1200" kern="1200" dirty="0">
                <a:solidFill>
                  <a:schemeClr val="tx1"/>
                </a:solidFill>
                <a:effectLst/>
                <a:latin typeface="+mn-lt"/>
                <a:ea typeface="+mn-ea"/>
                <a:cs typeface="+mn-cs"/>
              </a:rPr>
              <a:t>Worksheet 14:  What is your estimate of the costs incurred for each of the following from actions </a:t>
            </a:r>
            <a:r>
              <a:rPr lang="en-US" sz="1200" b="1" i="1" kern="1200" dirty="0">
                <a:solidFill>
                  <a:schemeClr val="tx1"/>
                </a:solidFill>
                <a:effectLst/>
                <a:latin typeface="+mn-lt"/>
                <a:ea typeface="+mn-ea"/>
                <a:cs typeface="+mn-cs"/>
              </a:rPr>
              <a:t>against registrars</a:t>
            </a:r>
            <a:r>
              <a:rPr lang="en-US" sz="1200" kern="1200" dirty="0">
                <a:solidFill>
                  <a:schemeClr val="tx1"/>
                </a:solidFill>
                <a:effectLst/>
                <a:latin typeface="+mn-lt"/>
                <a:ea typeface="+mn-ea"/>
                <a:cs typeface="+mn-cs"/>
              </a:rPr>
              <a:t>? </a:t>
            </a:r>
          </a:p>
          <a:p>
            <a:r>
              <a:rPr lang="en-US" sz="1200" b="1" u="none" strike="noStrike" kern="1200" cap="all"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Cease and desist letters		                    |__|__| , |__|__|__| , |__|__|__|  USD$ [RANGE: 0-99,999,999]    </a:t>
            </a:r>
          </a:p>
          <a:p>
            <a:pPr lvl="0"/>
            <a:r>
              <a:rPr lang="en-US" sz="1200" kern="1200" dirty="0">
                <a:solidFill>
                  <a:schemeClr val="tx1"/>
                </a:solidFill>
                <a:effectLst/>
                <a:latin typeface="+mn-lt"/>
                <a:ea typeface="+mn-ea"/>
                <a:cs typeface="+mn-cs"/>
              </a:rPr>
              <a:t>WHOIS Inaccuracy complaints          |__|__| ,	|__|__|__| , |__|__|__|  USD$ [RANGE: 0-99,999,999]    </a:t>
            </a:r>
          </a:p>
          <a:p>
            <a:pPr lvl="0"/>
            <a:r>
              <a:rPr lang="en-US" sz="1200" kern="1200" dirty="0">
                <a:solidFill>
                  <a:schemeClr val="tx1"/>
                </a:solidFill>
                <a:effectLst/>
                <a:latin typeface="+mn-lt"/>
                <a:ea typeface="+mn-ea"/>
                <a:cs typeface="+mn-cs"/>
              </a:rPr>
              <a:t>ICANN Contractual Compliance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complaints                                           	|__|__| , |__|__|__| , |__|__|__|  USD$ [RANGE: 0-99,999,999]     </a:t>
            </a:r>
          </a:p>
          <a:p>
            <a:pPr lvl="0"/>
            <a:r>
              <a:rPr lang="en-US" sz="1200" kern="1200" dirty="0">
                <a:solidFill>
                  <a:schemeClr val="tx1"/>
                </a:solidFill>
                <a:effectLst/>
                <a:latin typeface="+mn-lt"/>
                <a:ea typeface="+mn-ea"/>
                <a:cs typeface="+mn-cs"/>
              </a:rPr>
              <a:t>Lawsuits                                                	|__|__| , |__|__|__| , |__|__|__|  USD$ [RANGE: 0-99,999,999]    </a:t>
            </a:r>
          </a:p>
        </p:txBody>
      </p:sp>
      <p:sp>
        <p:nvSpPr>
          <p:cNvPr id="4" name="Slide Number Placeholder 3"/>
          <p:cNvSpPr>
            <a:spLocks noGrp="1"/>
          </p:cNvSpPr>
          <p:nvPr>
            <p:ph type="sldNum" sz="quarter" idx="10"/>
          </p:nvPr>
        </p:nvSpPr>
        <p:spPr/>
        <p:txBody>
          <a:bodyPr/>
          <a:lstStyle/>
          <a:p>
            <a:fld id="{21D15983-A45F-4BAB-B9D2-9002C95F3F6C}" type="slidenum">
              <a:rPr lang="en-US" smtClean="0"/>
              <a:pPr/>
              <a:t>43</a:t>
            </a:fld>
            <a:endParaRPr lang="en-US" dirty="0"/>
          </a:p>
        </p:txBody>
      </p:sp>
    </p:spTree>
    <p:extLst>
      <p:ext uri="{BB962C8B-B14F-4D97-AF65-F5344CB8AC3E}">
        <p14:creationId xmlns:p14="http://schemas.microsoft.com/office/powerpoint/2010/main" val="24424329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cap="all" dirty="0">
                <a:solidFill>
                  <a:schemeClr val="tx1"/>
                </a:solidFill>
                <a:effectLst/>
                <a:latin typeface="+mn-lt"/>
                <a:ea typeface="+mn-ea"/>
                <a:cs typeface="+mn-cs"/>
              </a:rPr>
              <a:t>BASE: All QUALIFIED respondents</a:t>
            </a:r>
          </a:p>
          <a:p>
            <a:r>
              <a:rPr lang="en-US" sz="1200" b="1" kern="1200" dirty="0">
                <a:solidFill>
                  <a:schemeClr val="tx1"/>
                </a:solidFill>
                <a:effectLst/>
                <a:latin typeface="+mn-lt"/>
                <a:ea typeface="+mn-ea"/>
                <a:cs typeface="+mn-cs"/>
              </a:rPr>
              <a:t>Q860	</a:t>
            </a:r>
            <a:r>
              <a:rPr lang="en-US" sz="1200" kern="1200" dirty="0">
                <a:solidFill>
                  <a:schemeClr val="tx1"/>
                </a:solidFill>
                <a:effectLst/>
                <a:latin typeface="+mn-lt"/>
                <a:ea typeface="+mn-ea"/>
                <a:cs typeface="+mn-cs"/>
              </a:rPr>
              <a:t>Worksheet 15:  What is your estimate of the total number of each of the following actions against </a:t>
            </a:r>
            <a:r>
              <a:rPr lang="en-US" sz="1200" u="sng" kern="1200" dirty="0">
                <a:solidFill>
                  <a:schemeClr val="tx1"/>
                </a:solidFill>
                <a:effectLst/>
                <a:latin typeface="+mn-lt"/>
                <a:ea typeface="+mn-ea"/>
                <a:cs typeface="+mn-cs"/>
              </a:rPr>
              <a:t>registries</a:t>
            </a:r>
            <a:r>
              <a:rPr lang="en-US" sz="1200" kern="1200" dirty="0">
                <a:solidFill>
                  <a:schemeClr val="tx1"/>
                </a:solidFill>
                <a:effectLst/>
                <a:latin typeface="+mn-lt"/>
                <a:ea typeface="+mn-ea"/>
                <a:cs typeface="+mn-cs"/>
              </a:rPr>
              <a:t> in the past 24 months? </a:t>
            </a:r>
          </a:p>
          <a:p>
            <a:r>
              <a:rPr lang="en-US" sz="1200" b="1"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Cease and desist letters		                                     |__|__|__|      [RANGE: 0-999]    </a:t>
            </a:r>
          </a:p>
          <a:p>
            <a:pPr lvl="0"/>
            <a:r>
              <a:rPr lang="en-US" sz="1200" kern="1200" dirty="0">
                <a:solidFill>
                  <a:schemeClr val="tx1"/>
                </a:solidFill>
                <a:effectLst/>
                <a:latin typeface="+mn-lt"/>
                <a:ea typeface="+mn-ea"/>
                <a:cs typeface="+mn-cs"/>
              </a:rPr>
              <a:t>Post Delegation Dispute Resolution Policy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proceedings (PDDRPs) via online complaint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system or formal proceeding                             |__|__|__|      [RANGE: 0-999]    </a:t>
            </a:r>
          </a:p>
          <a:p>
            <a:pPr lvl="0"/>
            <a:r>
              <a:rPr lang="en-US" sz="1200" kern="1200" dirty="0">
                <a:solidFill>
                  <a:schemeClr val="tx1"/>
                </a:solidFill>
                <a:effectLst/>
                <a:latin typeface="+mn-lt"/>
                <a:ea typeface="+mn-ea"/>
                <a:cs typeface="+mn-cs"/>
              </a:rPr>
              <a:t>Registry Restriction Dispute Resolution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Policy proceedings (RRDRPs) via online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complaint system or formal proceeding          	|__|__|__|      [RANGE: 0-999]     </a:t>
            </a:r>
          </a:p>
          <a:p>
            <a:pPr lvl="0"/>
            <a:r>
              <a:rPr lang="en-US" sz="1200" kern="1200" dirty="0">
                <a:solidFill>
                  <a:schemeClr val="tx1"/>
                </a:solidFill>
                <a:effectLst/>
                <a:latin typeface="+mn-lt"/>
                <a:ea typeface="+mn-ea"/>
                <a:cs typeface="+mn-cs"/>
              </a:rPr>
              <a:t>Public Interest Commitment Dispute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Resolution Policy proceeding (PICDRP)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via online complaint system or formal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proceeding                                                            	|__|__|__|      [RANGE: 0-999]    </a:t>
            </a:r>
          </a:p>
          <a:p>
            <a:pPr lvl="0"/>
            <a:r>
              <a:rPr lang="en-US" sz="1200" kern="1200" dirty="0">
                <a:solidFill>
                  <a:schemeClr val="tx1"/>
                </a:solidFill>
                <a:effectLst/>
                <a:latin typeface="+mn-lt"/>
                <a:ea typeface="+mn-ea"/>
                <a:cs typeface="+mn-cs"/>
              </a:rPr>
              <a:t>ICANN Contractual Compliance complaints    |__|__|__|      [RANGE: 0-999]    </a:t>
            </a:r>
          </a:p>
          <a:p>
            <a:pPr lvl="0"/>
            <a:r>
              <a:rPr lang="en-US" sz="1200" kern="1200" dirty="0">
                <a:solidFill>
                  <a:schemeClr val="tx1"/>
                </a:solidFill>
                <a:effectLst/>
                <a:latin typeface="+mn-lt"/>
                <a:ea typeface="+mn-ea"/>
                <a:cs typeface="+mn-cs"/>
              </a:rPr>
              <a:t>Lawsuits               	                                     |__|__|__|      [RANGE: 0-999]    </a:t>
            </a:r>
          </a:p>
        </p:txBody>
      </p:sp>
      <p:sp>
        <p:nvSpPr>
          <p:cNvPr id="4" name="Slide Number Placeholder 3"/>
          <p:cNvSpPr>
            <a:spLocks noGrp="1"/>
          </p:cNvSpPr>
          <p:nvPr>
            <p:ph type="sldNum" sz="quarter" idx="10"/>
          </p:nvPr>
        </p:nvSpPr>
        <p:spPr/>
        <p:txBody>
          <a:bodyPr/>
          <a:lstStyle/>
          <a:p>
            <a:fld id="{21D15983-A45F-4BAB-B9D2-9002C95F3F6C}" type="slidenum">
              <a:rPr lang="en-US" smtClean="0"/>
              <a:pPr/>
              <a:t>44</a:t>
            </a:fld>
            <a:endParaRPr lang="en-US" dirty="0"/>
          </a:p>
        </p:txBody>
      </p:sp>
    </p:spTree>
    <p:extLst>
      <p:ext uri="{BB962C8B-B14F-4D97-AF65-F5344CB8AC3E}">
        <p14:creationId xmlns:p14="http://schemas.microsoft.com/office/powerpoint/2010/main" val="20277809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cap="all" dirty="0">
                <a:solidFill>
                  <a:schemeClr val="tx1"/>
                </a:solidFill>
                <a:effectLst/>
                <a:latin typeface="+mn-lt"/>
                <a:ea typeface="+mn-ea"/>
                <a:cs typeface="+mn-cs"/>
              </a:rPr>
              <a:t>BASE: Took actions against registries (sum of Q860&gt;0)</a:t>
            </a:r>
          </a:p>
          <a:p>
            <a:r>
              <a:rPr lang="en-US" sz="1200" b="1" kern="1200" dirty="0">
                <a:solidFill>
                  <a:schemeClr val="tx1"/>
                </a:solidFill>
                <a:effectLst/>
                <a:latin typeface="+mn-lt"/>
                <a:ea typeface="+mn-ea"/>
                <a:cs typeface="+mn-cs"/>
              </a:rPr>
              <a:t>Q865	</a:t>
            </a:r>
            <a:r>
              <a:rPr lang="en-US" sz="1200" kern="1200" dirty="0">
                <a:solidFill>
                  <a:schemeClr val="tx1"/>
                </a:solidFill>
                <a:effectLst/>
                <a:latin typeface="+mn-lt"/>
                <a:ea typeface="+mn-ea"/>
                <a:cs typeface="+mn-cs"/>
              </a:rPr>
              <a:t>Worksheet 16:  What is your estimate of the total cost incurred in the past 24 months from proceeding against registries through the following?</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Cease and desist letters		                                  |__|__| , |__|__|__| , |__|__|__|  USD$ [RANGE: 0-99,999,999]    </a:t>
            </a:r>
          </a:p>
          <a:p>
            <a:pPr lvl="0"/>
            <a:r>
              <a:rPr lang="en-US" sz="1200" kern="1200" dirty="0">
                <a:solidFill>
                  <a:schemeClr val="tx1"/>
                </a:solidFill>
                <a:effectLst/>
                <a:latin typeface="+mn-lt"/>
                <a:ea typeface="+mn-ea"/>
                <a:cs typeface="+mn-cs"/>
              </a:rPr>
              <a:t>Post Delegation Dispute Resolution Policy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proceedings (PDDRPs) via online complaint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system or formal proceeding                           	|__|__| , |__|__|__| , |__|__|__|  USD$ [RANGE: 0-99,999,999]    </a:t>
            </a:r>
          </a:p>
          <a:p>
            <a:pPr lvl="0"/>
            <a:r>
              <a:rPr lang="en-US" sz="1200" kern="1200" dirty="0">
                <a:solidFill>
                  <a:schemeClr val="tx1"/>
                </a:solidFill>
                <a:effectLst/>
                <a:latin typeface="+mn-lt"/>
                <a:ea typeface="+mn-ea"/>
                <a:cs typeface="+mn-cs"/>
              </a:rPr>
              <a:t>Registry Restriction Dispute Resolution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Policy proceedings (RRDRPs) via online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complaint system or formal proceeding        	|__|__| , |__|__|__| , |__|__|__|  USD$ [RANGE: 0-99,999,999]     </a:t>
            </a:r>
          </a:p>
          <a:p>
            <a:pPr lvl="0"/>
            <a:r>
              <a:rPr lang="en-US" sz="1200" kern="1200" dirty="0">
                <a:solidFill>
                  <a:schemeClr val="tx1"/>
                </a:solidFill>
                <a:effectLst/>
                <a:latin typeface="+mn-lt"/>
                <a:ea typeface="+mn-ea"/>
                <a:cs typeface="+mn-cs"/>
              </a:rPr>
              <a:t>Public Interest Commitment Dispute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Resolution Policy proceeding (PICDRP)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via online complaint system or formal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proceeding                                                          	|__|__| , |__|__|__| , |__|__|__|  USD$ [RANGE: 0-99,999,999]    </a:t>
            </a:r>
          </a:p>
          <a:p>
            <a:pPr lvl="0"/>
            <a:r>
              <a:rPr lang="en-US" sz="1200" kern="1200" dirty="0">
                <a:solidFill>
                  <a:schemeClr val="tx1"/>
                </a:solidFill>
                <a:effectLst/>
                <a:latin typeface="+mn-lt"/>
                <a:ea typeface="+mn-ea"/>
                <a:cs typeface="+mn-cs"/>
              </a:rPr>
              <a:t>ICANN Contractual Compliance complaints  |__|__| , |__|__|__| , |__|__|__| USD$ [RANGE: 0-99,999,999]    </a:t>
            </a:r>
          </a:p>
          <a:p>
            <a:r>
              <a:rPr lang="en-US" sz="1200" kern="1200" dirty="0">
                <a:solidFill>
                  <a:schemeClr val="tx1"/>
                </a:solidFill>
                <a:effectLst/>
                <a:latin typeface="+mn-lt"/>
                <a:ea typeface="+mn-ea"/>
                <a:cs typeface="+mn-cs"/>
              </a:rPr>
              <a:t>Lawsuits               	 </a:t>
            </a:r>
          </a:p>
        </p:txBody>
      </p:sp>
      <p:sp>
        <p:nvSpPr>
          <p:cNvPr id="4" name="Slide Number Placeholder 3"/>
          <p:cNvSpPr>
            <a:spLocks noGrp="1"/>
          </p:cNvSpPr>
          <p:nvPr>
            <p:ph type="sldNum" sz="quarter" idx="10"/>
          </p:nvPr>
        </p:nvSpPr>
        <p:spPr/>
        <p:txBody>
          <a:bodyPr/>
          <a:lstStyle/>
          <a:p>
            <a:fld id="{21D15983-A45F-4BAB-B9D2-9002C95F3F6C}" type="slidenum">
              <a:rPr lang="en-US" smtClean="0"/>
              <a:pPr/>
              <a:t>45</a:t>
            </a:fld>
            <a:endParaRPr lang="en-US" dirty="0"/>
          </a:p>
        </p:txBody>
      </p:sp>
    </p:spTree>
    <p:extLst>
      <p:ext uri="{BB962C8B-B14F-4D97-AF65-F5344CB8AC3E}">
        <p14:creationId xmlns:p14="http://schemas.microsoft.com/office/powerpoint/2010/main" val="39339629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15983-A45F-4BAB-B9D2-9002C95F3F6C}" type="slidenum">
              <a:rPr lang="en-US" smtClean="0"/>
              <a:pPr/>
              <a:t>46</a:t>
            </a:fld>
            <a:endParaRPr lang="en-US" dirty="0"/>
          </a:p>
        </p:txBody>
      </p:sp>
    </p:spTree>
    <p:extLst>
      <p:ext uri="{BB962C8B-B14F-4D97-AF65-F5344CB8AC3E}">
        <p14:creationId xmlns:p14="http://schemas.microsoft.com/office/powerpoint/2010/main" val="4589739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u="sng" kern="1200" cap="all" dirty="0">
                <a:solidFill>
                  <a:schemeClr val="tx1"/>
                </a:solidFill>
                <a:effectLst/>
                <a:latin typeface="+mn-lt"/>
                <a:ea typeface="+mn-ea"/>
                <a:cs typeface="+mn-cs"/>
              </a:rPr>
              <a:t>BASE: HAD CEASE AND DESIST LETTERS (Q815/3 &gt;0)</a:t>
            </a:r>
          </a:p>
          <a:p>
            <a:r>
              <a:rPr lang="en-US" sz="1200" b="1" kern="1200" dirty="0">
                <a:solidFill>
                  <a:schemeClr val="tx1"/>
                </a:solidFill>
                <a:effectLst/>
                <a:latin typeface="+mn-lt"/>
                <a:ea typeface="+mn-ea"/>
                <a:cs typeface="+mn-cs"/>
              </a:rPr>
              <a:t>Q900	</a:t>
            </a:r>
            <a:r>
              <a:rPr lang="en-US" sz="1200" kern="1200" dirty="0">
                <a:solidFill>
                  <a:schemeClr val="tx1"/>
                </a:solidFill>
                <a:effectLst/>
                <a:latin typeface="+mn-lt"/>
                <a:ea typeface="+mn-ea"/>
                <a:cs typeface="+mn-cs"/>
              </a:rPr>
              <a:t>Worksheet 20:  Of the estimated (INSERT RESPONSE FROM 815/3) cease and desist [IF Q815/3=1 INSERT letter] [IF Q815/3 &gt;1 INSERT letters] your company sent in 2015 and 2016, how many are directed to a privacy or proxy service?</a:t>
            </a:r>
          </a:p>
          <a:p>
            <a:r>
              <a:rPr lang="en-US" sz="1200" kern="1200" cap="all"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Cease and desist letters	 sent to privacy/proxy service                        |__|__|__|      [RANGE: 0-999]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[PN:  DO NOT ALLOW RESPONDENT TO MORE FORWARD UNLESS RESPONSE IS &lt; OR = TO RESPONSE FROM Q815_3.]</a:t>
            </a:r>
          </a:p>
          <a:p>
            <a:r>
              <a:rPr lang="en-US" sz="1200" kern="1200" dirty="0">
                <a:solidFill>
                  <a:schemeClr val="tx1"/>
                </a:solidFill>
                <a:effectLst/>
                <a:latin typeface="+mn-lt"/>
                <a:ea typeface="+mn-ea"/>
                <a:cs typeface="+mn-cs"/>
              </a:rPr>
              <a:t> </a:t>
            </a:r>
          </a:p>
          <a:p>
            <a:r>
              <a:rPr lang="en-US" sz="1200" b="1" u="sng" kern="1200" cap="all" dirty="0">
                <a:solidFill>
                  <a:schemeClr val="tx1"/>
                </a:solidFill>
                <a:effectLst/>
                <a:latin typeface="+mn-lt"/>
                <a:ea typeface="+mn-ea"/>
                <a:cs typeface="+mn-cs"/>
              </a:rPr>
              <a:t>BASE: CEASE AND DESIST LETTERS SENT TO PRIVACY/PROXY SERVICE (Q900 &gt;1)</a:t>
            </a:r>
          </a:p>
          <a:p>
            <a:r>
              <a:rPr lang="en-US" sz="1200" b="1" kern="1200" dirty="0">
                <a:solidFill>
                  <a:schemeClr val="tx1"/>
                </a:solidFill>
                <a:effectLst/>
                <a:latin typeface="+mn-lt"/>
                <a:ea typeface="+mn-ea"/>
                <a:cs typeface="+mn-cs"/>
              </a:rPr>
              <a:t>Q905	</a:t>
            </a:r>
            <a:r>
              <a:rPr lang="en-US" sz="1200" kern="1200" dirty="0">
                <a:solidFill>
                  <a:schemeClr val="tx1"/>
                </a:solidFill>
                <a:effectLst/>
                <a:latin typeface="+mn-lt"/>
                <a:ea typeface="+mn-ea"/>
                <a:cs typeface="+mn-cs"/>
              </a:rPr>
              <a:t>Worksheet 21:  And, of those (INSERT RESPONSE TO Q900) cease and desist letters sent to privacy or proxy services, for how many  did you get a response from the registrant (</a:t>
            </a:r>
            <a:r>
              <a:rPr lang="en-US" sz="1200" i="1" kern="1200" dirty="0">
                <a:solidFill>
                  <a:schemeClr val="tx1"/>
                </a:solidFill>
                <a:effectLst/>
                <a:latin typeface="+mn-lt"/>
                <a:ea typeface="+mn-ea"/>
                <a:cs typeface="+mn-cs"/>
              </a:rPr>
              <a:t>i.e.</a:t>
            </a:r>
            <a:r>
              <a:rPr lang="en-US" sz="1200" kern="1200" dirty="0">
                <a:solidFill>
                  <a:schemeClr val="tx1"/>
                </a:solidFill>
                <a:effectLst/>
                <a:latin typeface="+mn-lt"/>
                <a:ea typeface="+mn-ea"/>
                <a:cs typeface="+mn-cs"/>
              </a:rPr>
              <a:t>, the alleged infringer complies or responds to the letter)?</a:t>
            </a:r>
          </a:p>
          <a:p>
            <a:r>
              <a:rPr lang="en-US" sz="1200" kern="1200" cap="all" dirty="0">
                <a:solidFill>
                  <a:schemeClr val="tx1"/>
                </a:solidFill>
                <a:effectLst/>
                <a:latin typeface="+mn-lt"/>
                <a:ea typeface="+mn-ea"/>
                <a:cs typeface="+mn-cs"/>
              </a:rPr>
              <a:t> </a:t>
            </a:r>
          </a:p>
          <a:p>
            <a:r>
              <a:rPr lang="en-US" sz="1200" kern="1200" cap="all" dirty="0">
                <a:solidFill>
                  <a:schemeClr val="tx1"/>
                </a:solidFill>
                <a:effectLst/>
                <a:latin typeface="+mn-lt"/>
                <a:ea typeface="+mn-ea"/>
                <a:cs typeface="+mn-cs"/>
              </a:rPr>
              <a:t>|__|__|__|      [RANGE: 0-999]    </a:t>
            </a:r>
          </a:p>
          <a:p>
            <a:r>
              <a:rPr lang="en-US" sz="1200" b="1" u="none" strike="noStrike" kern="1200" cap="all" dirty="0">
                <a:solidFill>
                  <a:schemeClr val="tx1"/>
                </a:solidFill>
                <a:effectLst/>
                <a:latin typeface="+mn-lt"/>
                <a:ea typeface="+mn-ea"/>
                <a:cs typeface="+mn-cs"/>
              </a:rPr>
              <a:t> </a:t>
            </a:r>
            <a:endParaRPr lang="en-US" sz="1200" b="1" u="sng" kern="1200" cap="all"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[PN:  DO NOT ALLOW RESPONDENT TO MORE FORWARD UNLESS RESPONSE IS &lt; OR = TO RESPONSE FROM Q900.]</a:t>
            </a:r>
          </a:p>
          <a:p>
            <a:r>
              <a:rPr lang="en-US" sz="1200" b="1" u="none" strike="noStrike" kern="1200" cap="all" dirty="0">
                <a:solidFill>
                  <a:schemeClr val="tx1"/>
                </a:solidFill>
                <a:effectLst/>
                <a:latin typeface="+mn-lt"/>
                <a:ea typeface="+mn-ea"/>
                <a:cs typeface="+mn-cs"/>
              </a:rPr>
              <a:t> </a:t>
            </a:r>
            <a:endParaRPr lang="en-US" sz="1200" b="1" u="sng" kern="1200" cap="all" dirty="0">
              <a:solidFill>
                <a:schemeClr val="tx1"/>
              </a:solidFill>
              <a:effectLst/>
              <a:latin typeface="+mn-lt"/>
              <a:ea typeface="+mn-ea"/>
              <a:cs typeface="+mn-cs"/>
            </a:endParaRPr>
          </a:p>
          <a:p>
            <a:r>
              <a:rPr lang="en-US" sz="1200" b="1" u="sng" kern="1200" cap="all" dirty="0">
                <a:solidFill>
                  <a:schemeClr val="tx1"/>
                </a:solidFill>
                <a:effectLst/>
                <a:latin typeface="+mn-lt"/>
                <a:ea typeface="+mn-ea"/>
                <a:cs typeface="+mn-cs"/>
              </a:rPr>
              <a:t>BASE: one CEASE AND DESIST LETTER SENT TO PRIVACY/PROXY SERVICE (Q900=1)</a:t>
            </a:r>
          </a:p>
          <a:p>
            <a:r>
              <a:rPr lang="en-US" sz="1200" b="1" u="none" strike="noStrike" kern="1200" cap="all" dirty="0">
                <a:solidFill>
                  <a:schemeClr val="tx1"/>
                </a:solidFill>
                <a:effectLst/>
                <a:latin typeface="+mn-lt"/>
                <a:ea typeface="+mn-ea"/>
                <a:cs typeface="+mn-cs"/>
              </a:rPr>
              <a:t>Q907	</a:t>
            </a:r>
            <a:r>
              <a:rPr lang="en-US" sz="1200" b="0" u="none" strike="noStrike" kern="1200" cap="all" dirty="0">
                <a:solidFill>
                  <a:schemeClr val="tx1"/>
                </a:solidFill>
                <a:effectLst/>
                <a:latin typeface="+mn-lt"/>
                <a:ea typeface="+mn-ea"/>
                <a:cs typeface="+mn-cs"/>
              </a:rPr>
              <a:t>Did the cease and desist letter sent to privacy and proxy services get a response from the registrant (</a:t>
            </a:r>
            <a:r>
              <a:rPr lang="en-US" sz="1200" b="0" i="1" u="none" strike="noStrike" kern="1200" cap="all" dirty="0">
                <a:solidFill>
                  <a:schemeClr val="tx1"/>
                </a:solidFill>
                <a:effectLst/>
                <a:latin typeface="+mn-lt"/>
                <a:ea typeface="+mn-ea"/>
                <a:cs typeface="+mn-cs"/>
              </a:rPr>
              <a:t>i.e</a:t>
            </a:r>
            <a:r>
              <a:rPr lang="en-US" sz="1200" b="0" u="none" strike="noStrike" kern="1200" cap="all" dirty="0">
                <a:solidFill>
                  <a:schemeClr val="tx1"/>
                </a:solidFill>
                <a:effectLst/>
                <a:latin typeface="+mn-lt"/>
                <a:ea typeface="+mn-ea"/>
                <a:cs typeface="+mn-cs"/>
              </a:rPr>
              <a:t>., the alleged infringer complied or responded to the letter)</a:t>
            </a:r>
            <a:r>
              <a:rPr lang="en-US" sz="1200" b="1" u="none" strike="noStrike" kern="1200" cap="all" dirty="0">
                <a:solidFill>
                  <a:schemeClr val="tx1"/>
                </a:solidFill>
                <a:effectLst/>
                <a:latin typeface="+mn-lt"/>
                <a:ea typeface="+mn-ea"/>
                <a:cs typeface="+mn-cs"/>
              </a:rPr>
              <a:t>?</a:t>
            </a:r>
            <a:endParaRPr lang="en-US" sz="1200" b="1" u="sng" kern="1200" cap="all" dirty="0">
              <a:solidFill>
                <a:schemeClr val="tx1"/>
              </a:solidFill>
              <a:effectLst/>
              <a:latin typeface="+mn-lt"/>
              <a:ea typeface="+mn-ea"/>
              <a:cs typeface="+mn-cs"/>
            </a:endParaRPr>
          </a:p>
          <a:p>
            <a:r>
              <a:rPr lang="en-US" sz="1200" b="1" u="none" strike="noStrike" kern="1200" cap="all" dirty="0">
                <a:solidFill>
                  <a:schemeClr val="tx1"/>
                </a:solidFill>
                <a:effectLst/>
                <a:latin typeface="+mn-lt"/>
                <a:ea typeface="+mn-ea"/>
                <a:cs typeface="+mn-cs"/>
              </a:rPr>
              <a:t> </a:t>
            </a:r>
            <a:endParaRPr lang="en-US" sz="1200" b="1" u="sng" kern="1200" cap="all" dirty="0">
              <a:solidFill>
                <a:schemeClr val="tx1"/>
              </a:solidFill>
              <a:effectLst/>
              <a:latin typeface="+mn-lt"/>
              <a:ea typeface="+mn-ea"/>
              <a:cs typeface="+mn-cs"/>
            </a:endParaRPr>
          </a:p>
          <a:p>
            <a:pPr lvl="0"/>
            <a:r>
              <a:rPr lang="en-US" sz="1200" b="0" u="none" strike="noStrike" kern="1200" cap="all" dirty="0">
                <a:solidFill>
                  <a:schemeClr val="tx1"/>
                </a:solidFill>
                <a:effectLst/>
                <a:latin typeface="+mn-lt"/>
                <a:ea typeface="+mn-ea"/>
                <a:cs typeface="+mn-cs"/>
              </a:rPr>
              <a:t>Yes</a:t>
            </a:r>
            <a:endParaRPr lang="en-US" sz="1200" b="1" u="sng" kern="1200" cap="all" dirty="0">
              <a:solidFill>
                <a:schemeClr val="tx1"/>
              </a:solidFill>
              <a:effectLst/>
              <a:latin typeface="+mn-lt"/>
              <a:ea typeface="+mn-ea"/>
              <a:cs typeface="+mn-cs"/>
            </a:endParaRPr>
          </a:p>
          <a:p>
            <a:pPr lvl="0"/>
            <a:r>
              <a:rPr lang="en-US" sz="1200" b="0" u="none" strike="noStrike" kern="1200" cap="all" dirty="0">
                <a:solidFill>
                  <a:schemeClr val="tx1"/>
                </a:solidFill>
                <a:effectLst/>
                <a:latin typeface="+mn-lt"/>
                <a:ea typeface="+mn-ea"/>
                <a:cs typeface="+mn-cs"/>
              </a:rPr>
              <a:t>No</a:t>
            </a:r>
            <a:endParaRPr lang="en-US" sz="1200" b="1" u="sng" kern="1200" cap="all"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D15983-A45F-4BAB-B9D2-9002C95F3F6C}" type="slidenum">
              <a:rPr lang="en-US" smtClean="0"/>
              <a:pPr/>
              <a:t>47</a:t>
            </a:fld>
            <a:endParaRPr lang="en-US" dirty="0"/>
          </a:p>
        </p:txBody>
      </p:sp>
    </p:spTree>
    <p:extLst>
      <p:ext uri="{BB962C8B-B14F-4D97-AF65-F5344CB8AC3E}">
        <p14:creationId xmlns:p14="http://schemas.microsoft.com/office/powerpoint/2010/main" val="3114840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u="sng" kern="1200" cap="all" dirty="0">
                <a:solidFill>
                  <a:schemeClr val="tx1"/>
                </a:solidFill>
                <a:effectLst/>
                <a:latin typeface="+mn-lt"/>
                <a:ea typeface="+mn-ea"/>
                <a:cs typeface="+mn-cs"/>
              </a:rPr>
              <a:t>BASE:	ALL qualified RESPONDENTS</a:t>
            </a:r>
          </a:p>
          <a:p>
            <a:r>
              <a:rPr lang="en-US" sz="1200" b="1" kern="1200" dirty="0">
                <a:solidFill>
                  <a:schemeClr val="tx1"/>
                </a:solidFill>
                <a:effectLst/>
                <a:latin typeface="+mn-lt"/>
                <a:ea typeface="+mn-ea"/>
                <a:cs typeface="+mn-cs"/>
              </a:rPr>
              <a:t>Q910</a:t>
            </a:r>
            <a:r>
              <a:rPr lang="en-US" sz="1200" kern="1200" dirty="0">
                <a:solidFill>
                  <a:schemeClr val="tx1"/>
                </a:solidFill>
                <a:effectLst/>
                <a:latin typeface="+mn-lt"/>
                <a:ea typeface="+mn-ea"/>
                <a:cs typeface="+mn-cs"/>
              </a:rPr>
              <a:t>	Which of the following best describes your company’s policy/practices on premium pricing for domain names? By premium pricing, we are specifically referring to pricing that is higher when the domain name incorporates a trademark than when the domain is more generic or does not include a trademark.</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We refuse to pay all premium pricing</a:t>
            </a:r>
          </a:p>
          <a:p>
            <a:pPr lvl="0"/>
            <a:r>
              <a:rPr lang="en-US" sz="1200" kern="1200" dirty="0">
                <a:solidFill>
                  <a:schemeClr val="tx1"/>
                </a:solidFill>
                <a:effectLst/>
                <a:latin typeface="+mn-lt"/>
                <a:ea typeface="+mn-ea"/>
                <a:cs typeface="+mn-cs"/>
              </a:rPr>
              <a:t>We pay for our top marks but not for all</a:t>
            </a:r>
          </a:p>
          <a:p>
            <a:pPr lvl="0"/>
            <a:r>
              <a:rPr lang="en-US" sz="1200" kern="1200" dirty="0">
                <a:solidFill>
                  <a:schemeClr val="tx1"/>
                </a:solidFill>
                <a:effectLst/>
                <a:latin typeface="+mn-lt"/>
                <a:ea typeface="+mn-ea"/>
                <a:cs typeface="+mn-cs"/>
              </a:rPr>
              <a:t>We evaluate on a case-by-case basis</a:t>
            </a:r>
          </a:p>
          <a:p>
            <a:pPr lvl="0"/>
            <a:r>
              <a:rPr lang="en-US" sz="1200" kern="1200" dirty="0">
                <a:solidFill>
                  <a:schemeClr val="tx1"/>
                </a:solidFill>
                <a:effectLst/>
                <a:latin typeface="+mn-lt"/>
                <a:ea typeface="+mn-ea"/>
                <a:cs typeface="+mn-cs"/>
              </a:rPr>
              <a:t>Other (specify)   </a:t>
            </a:r>
            <a:r>
              <a:rPr lang="en-US" sz="1200" u="sng"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u="sng" kern="1200" cap="all" dirty="0">
                <a:solidFill>
                  <a:schemeClr val="tx1"/>
                </a:solidFill>
                <a:effectLst/>
                <a:latin typeface="+mn-lt"/>
                <a:ea typeface="+mn-ea"/>
                <a:cs typeface="+mn-cs"/>
              </a:rPr>
              <a:t>BASE:	ALL qualified RESPONDENTS</a:t>
            </a:r>
          </a:p>
          <a:p>
            <a:r>
              <a:rPr lang="en-US" sz="1200" b="1" kern="1200" dirty="0">
                <a:solidFill>
                  <a:schemeClr val="tx1"/>
                </a:solidFill>
                <a:effectLst/>
                <a:latin typeface="+mn-lt"/>
                <a:ea typeface="+mn-ea"/>
                <a:cs typeface="+mn-cs"/>
              </a:rPr>
              <a:t>Q915</a:t>
            </a:r>
            <a:r>
              <a:rPr lang="en-US" sz="1200" kern="1200" dirty="0">
                <a:solidFill>
                  <a:schemeClr val="tx1"/>
                </a:solidFill>
                <a:effectLst/>
                <a:latin typeface="+mn-lt"/>
                <a:ea typeface="+mn-ea"/>
                <a:cs typeface="+mn-cs"/>
              </a:rPr>
              <a:t>	Have any of your domain name registration decisions been affected by premium pricing of domain names?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Yes</a:t>
            </a:r>
          </a:p>
          <a:p>
            <a:pPr lvl="0"/>
            <a:r>
              <a:rPr lang="en-US" sz="1200" kern="1200" dirty="0">
                <a:solidFill>
                  <a:schemeClr val="tx1"/>
                </a:solidFill>
                <a:effectLst/>
                <a:latin typeface="+mn-lt"/>
                <a:ea typeface="+mn-ea"/>
                <a:cs typeface="+mn-cs"/>
              </a:rPr>
              <a:t>No</a:t>
            </a:r>
          </a:p>
          <a:p>
            <a:r>
              <a:rPr lang="en-US" sz="1200" kern="1200" dirty="0">
                <a:solidFill>
                  <a:schemeClr val="tx1"/>
                </a:solidFill>
                <a:effectLst/>
                <a:latin typeface="+mn-lt"/>
                <a:ea typeface="+mn-ea"/>
                <a:cs typeface="+mn-cs"/>
              </a:rPr>
              <a:t> </a:t>
            </a:r>
          </a:p>
          <a:p>
            <a:r>
              <a:rPr lang="en-US" sz="1200" b="1" u="sng" kern="1200" cap="all" dirty="0">
                <a:solidFill>
                  <a:schemeClr val="tx1"/>
                </a:solidFill>
                <a:effectLst/>
                <a:latin typeface="+mn-lt"/>
                <a:ea typeface="+mn-ea"/>
                <a:cs typeface="+mn-cs"/>
              </a:rPr>
              <a:t>BASE: decisions affected by premium pricing (q915=1)</a:t>
            </a:r>
          </a:p>
          <a:p>
            <a:r>
              <a:rPr lang="en-US" sz="1200" b="1" kern="1200" dirty="0">
                <a:solidFill>
                  <a:schemeClr val="tx1"/>
                </a:solidFill>
                <a:effectLst/>
                <a:latin typeface="+mn-lt"/>
                <a:ea typeface="+mn-ea"/>
                <a:cs typeface="+mn-cs"/>
              </a:rPr>
              <a:t>Q920</a:t>
            </a:r>
            <a:r>
              <a:rPr lang="en-US" sz="1200" kern="1200" dirty="0">
                <a:solidFill>
                  <a:schemeClr val="tx1"/>
                </a:solidFill>
                <a:effectLst/>
                <a:latin typeface="+mn-lt"/>
                <a:ea typeface="+mn-ea"/>
                <a:cs typeface="+mn-cs"/>
              </a:rPr>
              <a:t>	For which new TLDs did you pay a premium price to register a domain name?    [NON-MANDARTORY]</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1D15983-A45F-4BAB-B9D2-9002C95F3F6C}" type="slidenum">
              <a:rPr lang="en-US" smtClean="0"/>
              <a:pPr/>
              <a:t>48</a:t>
            </a:fld>
            <a:endParaRPr lang="en-US" dirty="0"/>
          </a:p>
        </p:txBody>
      </p:sp>
    </p:spTree>
    <p:extLst>
      <p:ext uri="{BB962C8B-B14F-4D97-AF65-F5344CB8AC3E}">
        <p14:creationId xmlns:p14="http://schemas.microsoft.com/office/powerpoint/2010/main" val="42485915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endParaRPr lang="en-US" sz="1200" b="1" kern="1200" dirty="0">
              <a:solidFill>
                <a:schemeClr val="tx1"/>
              </a:solidFill>
              <a:effectLst/>
              <a:latin typeface="+mn-lt"/>
              <a:ea typeface="+mn-ea"/>
              <a:cs typeface="+mn-cs"/>
            </a:endParaRPr>
          </a:p>
          <a:p>
            <a:r>
              <a:rPr lang="en-US" sz="1200" b="1" u="sng" kern="1200" cap="all" dirty="0">
                <a:solidFill>
                  <a:schemeClr val="tx1"/>
                </a:solidFill>
                <a:effectLst/>
                <a:latin typeface="+mn-lt"/>
                <a:ea typeface="+mn-ea"/>
                <a:cs typeface="+mn-cs"/>
              </a:rPr>
              <a:t>BASE:	ALL qualified RESPONDENTS (Q99/1)</a:t>
            </a:r>
          </a:p>
          <a:p>
            <a:r>
              <a:rPr lang="en-US" sz="1200" b="1" kern="1200" dirty="0">
                <a:solidFill>
                  <a:schemeClr val="tx1"/>
                </a:solidFill>
                <a:effectLst/>
                <a:latin typeface="+mn-lt"/>
                <a:ea typeface="+mn-ea"/>
                <a:cs typeface="+mn-cs"/>
              </a:rPr>
              <a:t>Q930</a:t>
            </a:r>
            <a:r>
              <a:rPr lang="en-US" sz="1200" kern="1200" dirty="0">
                <a:solidFill>
                  <a:schemeClr val="tx1"/>
                </a:solidFill>
                <a:effectLst/>
                <a:latin typeface="+mn-lt"/>
                <a:ea typeface="+mn-ea"/>
                <a:cs typeface="+mn-cs"/>
              </a:rPr>
              <a:t>	Are you aware of any premium pricing for any </a:t>
            </a:r>
            <a:r>
              <a:rPr lang="en-US" sz="1200" b="1" kern="1200" dirty="0">
                <a:solidFill>
                  <a:schemeClr val="tx1"/>
                </a:solidFill>
                <a:effectLst/>
                <a:latin typeface="+mn-lt"/>
                <a:ea typeface="+mn-ea"/>
                <a:cs typeface="+mn-cs"/>
              </a:rPr>
              <a:t>legacy</a:t>
            </a:r>
            <a:r>
              <a:rPr lang="en-US" sz="1200" kern="1200" dirty="0">
                <a:solidFill>
                  <a:schemeClr val="tx1"/>
                </a:solidFill>
                <a:effectLst/>
                <a:latin typeface="+mn-lt"/>
                <a:ea typeface="+mn-ea"/>
                <a:cs typeface="+mn-cs"/>
              </a:rPr>
              <a:t> TLDs?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LIST OF LEGACY TLDs:</a:t>
            </a:r>
          </a:p>
          <a:p>
            <a:r>
              <a:rPr lang="en-US" sz="1200" kern="1200" dirty="0">
                <a:solidFill>
                  <a:schemeClr val="tx1"/>
                </a:solidFill>
                <a:effectLst/>
                <a:latin typeface="+mn-lt"/>
                <a:ea typeface="+mn-ea"/>
                <a:cs typeface="+mn-cs"/>
              </a:rPr>
              <a:t>.aero</a:t>
            </a:r>
          </a:p>
          <a:p>
            <a:r>
              <a:rPr lang="en-US" sz="1200" kern="1200" dirty="0">
                <a:solidFill>
                  <a:schemeClr val="tx1"/>
                </a:solidFill>
                <a:effectLst/>
                <a:latin typeface="+mn-lt"/>
                <a:ea typeface="+mn-ea"/>
                <a:cs typeface="+mn-cs"/>
              </a:rPr>
              <a:t>.arpa</a:t>
            </a:r>
          </a:p>
          <a:p>
            <a:r>
              <a:rPr lang="en-US" sz="1200" kern="1200" dirty="0">
                <a:solidFill>
                  <a:schemeClr val="tx1"/>
                </a:solidFill>
                <a:effectLst/>
                <a:latin typeface="+mn-lt"/>
                <a:ea typeface="+mn-ea"/>
                <a:cs typeface="+mn-cs"/>
              </a:rPr>
              <a:t>.asia</a:t>
            </a:r>
          </a:p>
          <a:p>
            <a:r>
              <a:rPr lang="en-US" sz="1200" kern="1200" dirty="0">
                <a:solidFill>
                  <a:schemeClr val="tx1"/>
                </a:solidFill>
                <a:effectLst/>
                <a:latin typeface="+mn-lt"/>
                <a:ea typeface="+mn-ea"/>
                <a:cs typeface="+mn-cs"/>
              </a:rPr>
              <a:t>.biz</a:t>
            </a:r>
          </a:p>
          <a:p>
            <a:r>
              <a:rPr lang="en-US" sz="1200" kern="1200" dirty="0">
                <a:solidFill>
                  <a:schemeClr val="tx1"/>
                </a:solidFill>
                <a:effectLst/>
                <a:latin typeface="+mn-lt"/>
                <a:ea typeface="+mn-ea"/>
                <a:cs typeface="+mn-cs"/>
              </a:rPr>
              <a:t>.cat</a:t>
            </a:r>
          </a:p>
          <a:p>
            <a:r>
              <a:rPr lang="en-US" sz="1200" kern="1200" dirty="0">
                <a:solidFill>
                  <a:schemeClr val="tx1"/>
                </a:solidFill>
                <a:effectLst/>
                <a:latin typeface="+mn-lt"/>
                <a:ea typeface="+mn-ea"/>
                <a:cs typeface="+mn-cs"/>
              </a:rPr>
              <a:t>.com</a:t>
            </a:r>
          </a:p>
          <a:p>
            <a:r>
              <a:rPr lang="en-US" sz="1200" kern="1200" dirty="0">
                <a:solidFill>
                  <a:schemeClr val="tx1"/>
                </a:solidFill>
                <a:effectLst/>
                <a:latin typeface="+mn-lt"/>
                <a:ea typeface="+mn-ea"/>
                <a:cs typeface="+mn-cs"/>
              </a:rPr>
              <a:t>.coop</a:t>
            </a:r>
          </a:p>
          <a:p>
            <a:r>
              <a:rPr lang="en-US" sz="1200" kern="1200" dirty="0">
                <a:solidFill>
                  <a:schemeClr val="tx1"/>
                </a:solidFill>
                <a:effectLst/>
                <a:latin typeface="+mn-lt"/>
                <a:ea typeface="+mn-ea"/>
                <a:cs typeface="+mn-cs"/>
              </a:rPr>
              <a:t>.edu</a:t>
            </a:r>
          </a:p>
          <a:p>
            <a:r>
              <a:rPr lang="en-US" sz="1200" kern="1200" dirty="0">
                <a:solidFill>
                  <a:schemeClr val="tx1"/>
                </a:solidFill>
                <a:effectLst/>
                <a:latin typeface="+mn-lt"/>
                <a:ea typeface="+mn-ea"/>
                <a:cs typeface="+mn-cs"/>
              </a:rPr>
              <a:t>.gov</a:t>
            </a:r>
          </a:p>
          <a:p>
            <a:r>
              <a:rPr lang="en-US" sz="1200" kern="1200" dirty="0">
                <a:solidFill>
                  <a:schemeClr val="tx1"/>
                </a:solidFill>
                <a:effectLst/>
                <a:latin typeface="+mn-lt"/>
                <a:ea typeface="+mn-ea"/>
                <a:cs typeface="+mn-cs"/>
              </a:rPr>
              <a:t>.int</a:t>
            </a:r>
          </a:p>
          <a:p>
            <a:r>
              <a:rPr lang="en-US" sz="1200" kern="1200" dirty="0">
                <a:solidFill>
                  <a:schemeClr val="tx1"/>
                </a:solidFill>
                <a:effectLst/>
                <a:latin typeface="+mn-lt"/>
                <a:ea typeface="+mn-ea"/>
                <a:cs typeface="+mn-cs"/>
              </a:rPr>
              <a:t>.jobs</a:t>
            </a:r>
          </a:p>
          <a:p>
            <a:r>
              <a:rPr lang="en-US" sz="1200" kern="1200" dirty="0">
                <a:solidFill>
                  <a:schemeClr val="tx1"/>
                </a:solidFill>
                <a:effectLst/>
                <a:latin typeface="+mn-lt"/>
                <a:ea typeface="+mn-ea"/>
                <a:cs typeface="+mn-cs"/>
              </a:rPr>
              <a:t>.mil</a:t>
            </a:r>
          </a:p>
          <a:p>
            <a:r>
              <a:rPr lang="en-US" sz="1200" kern="1200" dirty="0">
                <a:solidFill>
                  <a:schemeClr val="tx1"/>
                </a:solidFill>
                <a:effectLst/>
                <a:latin typeface="+mn-lt"/>
                <a:ea typeface="+mn-ea"/>
                <a:cs typeface="+mn-cs"/>
              </a:rPr>
              <a:t>.mobi</a:t>
            </a:r>
          </a:p>
          <a:p>
            <a:r>
              <a:rPr lang="en-US" sz="1200" kern="1200" dirty="0">
                <a:solidFill>
                  <a:schemeClr val="tx1"/>
                </a:solidFill>
                <a:effectLst/>
                <a:latin typeface="+mn-lt"/>
                <a:ea typeface="+mn-ea"/>
                <a:cs typeface="+mn-cs"/>
              </a:rPr>
              <a:t>.museum</a:t>
            </a:r>
          </a:p>
          <a:p>
            <a:r>
              <a:rPr lang="en-US" sz="1200" kern="1200" dirty="0">
                <a:solidFill>
                  <a:schemeClr val="tx1"/>
                </a:solidFill>
                <a:effectLst/>
                <a:latin typeface="+mn-lt"/>
                <a:ea typeface="+mn-ea"/>
                <a:cs typeface="+mn-cs"/>
              </a:rPr>
              <a:t>.name</a:t>
            </a:r>
          </a:p>
          <a:p>
            <a:r>
              <a:rPr lang="en-US" sz="1200" kern="1200" dirty="0">
                <a:solidFill>
                  <a:schemeClr val="tx1"/>
                </a:solidFill>
                <a:effectLst/>
                <a:latin typeface="+mn-lt"/>
                <a:ea typeface="+mn-ea"/>
                <a:cs typeface="+mn-cs"/>
              </a:rPr>
              <a:t>.net</a:t>
            </a:r>
          </a:p>
          <a:p>
            <a:r>
              <a:rPr lang="en-US" sz="1200" kern="1200" dirty="0">
                <a:solidFill>
                  <a:schemeClr val="tx1"/>
                </a:solidFill>
                <a:effectLst/>
                <a:latin typeface="+mn-lt"/>
                <a:ea typeface="+mn-ea"/>
                <a:cs typeface="+mn-cs"/>
              </a:rPr>
              <a:t>.org</a:t>
            </a:r>
          </a:p>
          <a:p>
            <a:r>
              <a:rPr lang="en-US" sz="1200" kern="1200" dirty="0">
                <a:solidFill>
                  <a:schemeClr val="tx1"/>
                </a:solidFill>
                <a:effectLst/>
                <a:latin typeface="+mn-lt"/>
                <a:ea typeface="+mn-ea"/>
                <a:cs typeface="+mn-cs"/>
              </a:rPr>
              <a:t>.post</a:t>
            </a:r>
          </a:p>
          <a:p>
            <a:r>
              <a:rPr lang="en-US" sz="1200" kern="1200" dirty="0">
                <a:solidFill>
                  <a:schemeClr val="tx1"/>
                </a:solidFill>
                <a:effectLst/>
                <a:latin typeface="+mn-lt"/>
                <a:ea typeface="+mn-ea"/>
                <a:cs typeface="+mn-cs"/>
              </a:rPr>
              <a:t>.pro</a:t>
            </a:r>
          </a:p>
          <a:p>
            <a:r>
              <a:rPr lang="en-US" sz="1200" kern="1200" dirty="0">
                <a:solidFill>
                  <a:schemeClr val="tx1"/>
                </a:solidFill>
                <a:effectLst/>
                <a:latin typeface="+mn-lt"/>
                <a:ea typeface="+mn-ea"/>
                <a:cs typeface="+mn-cs"/>
              </a:rPr>
              <a:t>.tel</a:t>
            </a:r>
          </a:p>
          <a:p>
            <a:r>
              <a:rPr lang="en-US" sz="1200" kern="1200" dirty="0">
                <a:solidFill>
                  <a:schemeClr val="tx1"/>
                </a:solidFill>
                <a:effectLst/>
                <a:latin typeface="+mn-lt"/>
                <a:ea typeface="+mn-ea"/>
                <a:cs typeface="+mn-cs"/>
              </a:rPr>
              <a:t>.travel</a:t>
            </a:r>
          </a:p>
          <a:p>
            <a:r>
              <a:rPr lang="en-US" sz="1200" kern="1200" dirty="0">
                <a:solidFill>
                  <a:schemeClr val="tx1"/>
                </a:solidFill>
                <a:effectLst/>
                <a:latin typeface="+mn-lt"/>
                <a:ea typeface="+mn-ea"/>
                <a:cs typeface="+mn-cs"/>
              </a:rPr>
              <a:t>.xxx</a:t>
            </a:r>
          </a:p>
          <a:p>
            <a:r>
              <a:rPr lang="en-US" sz="1200" kern="1200" dirty="0">
                <a:solidFill>
                  <a:schemeClr val="tx1"/>
                </a:solidFill>
                <a:effectLst/>
                <a:latin typeface="+mn-lt"/>
                <a:ea typeface="+mn-ea"/>
                <a:cs typeface="+mn-cs"/>
              </a:rPr>
              <a:t> a country specific TLD like .us or .uk, called a ccTLD</a:t>
            </a:r>
          </a:p>
          <a:p>
            <a:pPr lvl="0"/>
            <a:r>
              <a:rPr lang="en-US" sz="1200" kern="1200" dirty="0">
                <a:solidFill>
                  <a:schemeClr val="tx1"/>
                </a:solidFill>
                <a:effectLst/>
                <a:latin typeface="+mn-lt"/>
                <a:ea typeface="+mn-ea"/>
                <a:cs typeface="+mn-cs"/>
              </a:rPr>
              <a:t>Yes</a:t>
            </a:r>
          </a:p>
          <a:p>
            <a:pPr lvl="0"/>
            <a:r>
              <a:rPr lang="en-US" sz="1200" kern="1200" dirty="0">
                <a:solidFill>
                  <a:schemeClr val="tx1"/>
                </a:solidFill>
                <a:effectLst/>
                <a:latin typeface="+mn-lt"/>
                <a:ea typeface="+mn-ea"/>
                <a:cs typeface="+mn-cs"/>
              </a:rPr>
              <a:t>No</a:t>
            </a:r>
          </a:p>
          <a:p>
            <a:r>
              <a:rPr lang="en-US" sz="1200" kern="1200" dirty="0">
                <a:solidFill>
                  <a:schemeClr val="tx1"/>
                </a:solidFill>
                <a:effectLst/>
                <a:latin typeface="+mn-lt"/>
                <a:ea typeface="+mn-ea"/>
                <a:cs typeface="+mn-cs"/>
              </a:rPr>
              <a:t> </a:t>
            </a:r>
          </a:p>
          <a:p>
            <a:r>
              <a:rPr lang="en-US" sz="1200" b="1" u="sng" kern="1200" cap="all" dirty="0">
                <a:solidFill>
                  <a:schemeClr val="tx1"/>
                </a:solidFill>
                <a:effectLst/>
                <a:latin typeface="+mn-lt"/>
                <a:ea typeface="+mn-ea"/>
                <a:cs typeface="+mn-cs"/>
              </a:rPr>
              <a:t>BASE: aware of premium pricing for legacy gtlds (q930=1)</a:t>
            </a:r>
          </a:p>
          <a:p>
            <a:r>
              <a:rPr lang="en-US" sz="1200" b="1" kern="1200" dirty="0">
                <a:solidFill>
                  <a:schemeClr val="tx1"/>
                </a:solidFill>
                <a:effectLst/>
                <a:latin typeface="+mn-lt"/>
                <a:ea typeface="+mn-ea"/>
                <a:cs typeface="+mn-cs"/>
              </a:rPr>
              <a:t>Q935</a:t>
            </a:r>
            <a:r>
              <a:rPr lang="en-US" sz="1200" kern="1200" dirty="0">
                <a:solidFill>
                  <a:schemeClr val="tx1"/>
                </a:solidFill>
                <a:effectLst/>
                <a:latin typeface="+mn-lt"/>
                <a:ea typeface="+mn-ea"/>
                <a:cs typeface="+mn-cs"/>
              </a:rPr>
              <a:t>	In which registries did you observe premium pricing for </a:t>
            </a:r>
            <a:r>
              <a:rPr lang="en-US" sz="1200" b="1" kern="1200" dirty="0">
                <a:solidFill>
                  <a:schemeClr val="tx1"/>
                </a:solidFill>
                <a:effectLst/>
                <a:latin typeface="+mn-lt"/>
                <a:ea typeface="+mn-ea"/>
                <a:cs typeface="+mn-cs"/>
              </a:rPr>
              <a:t>legacy</a:t>
            </a:r>
            <a:r>
              <a:rPr lang="en-US" sz="1200" kern="1200" dirty="0">
                <a:solidFill>
                  <a:schemeClr val="tx1"/>
                </a:solidFill>
                <a:effectLst/>
                <a:latin typeface="+mn-lt"/>
                <a:ea typeface="+mn-ea"/>
                <a:cs typeface="+mn-cs"/>
              </a:rPr>
              <a:t> TLDs?  Please select all that apply. </a:t>
            </a:r>
          </a:p>
          <a:p>
            <a:r>
              <a:rPr lang="en-US" sz="1200" kern="1200" dirty="0">
                <a:solidFill>
                  <a:schemeClr val="tx1"/>
                </a:solidFill>
                <a:effectLst/>
                <a:latin typeface="+mn-lt"/>
                <a:ea typeface="+mn-ea"/>
                <a:cs typeface="+mn-cs"/>
              </a:rPr>
              <a:t>	[ALLOW MULTIPLE MENTIONS, DISPLAY LIST IN 2 COLUMNS]</a:t>
            </a:r>
          </a:p>
          <a:p>
            <a:pPr lvl="0"/>
            <a:r>
              <a:rPr lang="en-US" sz="1200" kern="1200" dirty="0">
                <a:solidFill>
                  <a:schemeClr val="tx1"/>
                </a:solidFill>
                <a:effectLst/>
                <a:latin typeface="+mn-lt"/>
                <a:ea typeface="+mn-ea"/>
                <a:cs typeface="+mn-cs"/>
              </a:rPr>
              <a:t>.aero</a:t>
            </a:r>
          </a:p>
          <a:p>
            <a:pPr lvl="0"/>
            <a:r>
              <a:rPr lang="en-US" sz="1200" kern="1200" dirty="0">
                <a:solidFill>
                  <a:schemeClr val="tx1"/>
                </a:solidFill>
                <a:effectLst/>
                <a:latin typeface="+mn-lt"/>
                <a:ea typeface="+mn-ea"/>
                <a:cs typeface="+mn-cs"/>
              </a:rPr>
              <a:t>.arpa</a:t>
            </a:r>
          </a:p>
          <a:p>
            <a:pPr lvl="0"/>
            <a:r>
              <a:rPr lang="en-US" sz="1200" kern="1200" dirty="0">
                <a:solidFill>
                  <a:schemeClr val="tx1"/>
                </a:solidFill>
                <a:effectLst/>
                <a:latin typeface="+mn-lt"/>
                <a:ea typeface="+mn-ea"/>
                <a:cs typeface="+mn-cs"/>
              </a:rPr>
              <a:t>.asia</a:t>
            </a:r>
          </a:p>
          <a:p>
            <a:pPr lvl="0"/>
            <a:r>
              <a:rPr lang="en-US" sz="1200" kern="1200" dirty="0">
                <a:solidFill>
                  <a:schemeClr val="tx1"/>
                </a:solidFill>
                <a:effectLst/>
                <a:latin typeface="+mn-lt"/>
                <a:ea typeface="+mn-ea"/>
                <a:cs typeface="+mn-cs"/>
              </a:rPr>
              <a:t>.biz</a:t>
            </a:r>
          </a:p>
          <a:p>
            <a:pPr lvl="0"/>
            <a:r>
              <a:rPr lang="en-US" sz="1200" kern="1200" dirty="0">
                <a:solidFill>
                  <a:schemeClr val="tx1"/>
                </a:solidFill>
                <a:effectLst/>
                <a:latin typeface="+mn-lt"/>
                <a:ea typeface="+mn-ea"/>
                <a:cs typeface="+mn-cs"/>
              </a:rPr>
              <a:t>.cat</a:t>
            </a:r>
          </a:p>
          <a:p>
            <a:pPr lvl="0"/>
            <a:r>
              <a:rPr lang="en-US" sz="1200" kern="1200" dirty="0">
                <a:solidFill>
                  <a:schemeClr val="tx1"/>
                </a:solidFill>
                <a:effectLst/>
                <a:latin typeface="+mn-lt"/>
                <a:ea typeface="+mn-ea"/>
                <a:cs typeface="+mn-cs"/>
              </a:rPr>
              <a:t>.com</a:t>
            </a:r>
          </a:p>
          <a:p>
            <a:pPr lvl="0"/>
            <a:r>
              <a:rPr lang="en-US" sz="1200" kern="1200" dirty="0">
                <a:solidFill>
                  <a:schemeClr val="tx1"/>
                </a:solidFill>
                <a:effectLst/>
                <a:latin typeface="+mn-lt"/>
                <a:ea typeface="+mn-ea"/>
                <a:cs typeface="+mn-cs"/>
              </a:rPr>
              <a:t>.coop</a:t>
            </a:r>
          </a:p>
          <a:p>
            <a:pPr lvl="0"/>
            <a:r>
              <a:rPr lang="en-US" sz="1200" kern="1200" dirty="0">
                <a:solidFill>
                  <a:schemeClr val="tx1"/>
                </a:solidFill>
                <a:effectLst/>
                <a:latin typeface="+mn-lt"/>
                <a:ea typeface="+mn-ea"/>
                <a:cs typeface="+mn-cs"/>
              </a:rPr>
              <a:t>.edu</a:t>
            </a:r>
          </a:p>
          <a:p>
            <a:pPr lvl="0"/>
            <a:r>
              <a:rPr lang="en-US" sz="1200" kern="1200" dirty="0">
                <a:solidFill>
                  <a:schemeClr val="tx1"/>
                </a:solidFill>
                <a:effectLst/>
                <a:latin typeface="+mn-lt"/>
                <a:ea typeface="+mn-ea"/>
                <a:cs typeface="+mn-cs"/>
              </a:rPr>
              <a:t>.gov</a:t>
            </a:r>
          </a:p>
          <a:p>
            <a:pPr lvl="0"/>
            <a:r>
              <a:rPr lang="en-US" sz="1200" kern="1200" dirty="0">
                <a:solidFill>
                  <a:schemeClr val="tx1"/>
                </a:solidFill>
                <a:effectLst/>
                <a:latin typeface="+mn-lt"/>
                <a:ea typeface="+mn-ea"/>
                <a:cs typeface="+mn-cs"/>
              </a:rPr>
              <a:t>.int</a:t>
            </a:r>
          </a:p>
          <a:p>
            <a:pPr lvl="0"/>
            <a:r>
              <a:rPr lang="en-US" sz="1200" kern="1200" dirty="0">
                <a:solidFill>
                  <a:schemeClr val="tx1"/>
                </a:solidFill>
                <a:effectLst/>
                <a:latin typeface="+mn-lt"/>
                <a:ea typeface="+mn-ea"/>
                <a:cs typeface="+mn-cs"/>
              </a:rPr>
              <a:t>.jobs</a:t>
            </a:r>
          </a:p>
          <a:p>
            <a:pPr lvl="0"/>
            <a:r>
              <a:rPr lang="en-US" sz="1200" kern="1200" dirty="0">
                <a:solidFill>
                  <a:schemeClr val="tx1"/>
                </a:solidFill>
                <a:effectLst/>
                <a:latin typeface="+mn-lt"/>
                <a:ea typeface="+mn-ea"/>
                <a:cs typeface="+mn-cs"/>
              </a:rPr>
              <a:t>.mil</a:t>
            </a:r>
          </a:p>
          <a:p>
            <a:pPr lvl="0"/>
            <a:r>
              <a:rPr lang="en-US" sz="1200" kern="1200" dirty="0">
                <a:solidFill>
                  <a:schemeClr val="tx1"/>
                </a:solidFill>
                <a:effectLst/>
                <a:latin typeface="+mn-lt"/>
                <a:ea typeface="+mn-ea"/>
                <a:cs typeface="+mn-cs"/>
              </a:rPr>
              <a:t>.mobi</a:t>
            </a:r>
          </a:p>
          <a:p>
            <a:pPr lvl="0"/>
            <a:r>
              <a:rPr lang="en-US" sz="1200" kern="1200" dirty="0">
                <a:solidFill>
                  <a:schemeClr val="tx1"/>
                </a:solidFill>
                <a:effectLst/>
                <a:latin typeface="+mn-lt"/>
                <a:ea typeface="+mn-ea"/>
                <a:cs typeface="+mn-cs"/>
              </a:rPr>
              <a:t>.museum</a:t>
            </a:r>
          </a:p>
          <a:p>
            <a:pPr lvl="0"/>
            <a:r>
              <a:rPr lang="en-US" sz="1200" kern="1200" dirty="0">
                <a:solidFill>
                  <a:schemeClr val="tx1"/>
                </a:solidFill>
                <a:effectLst/>
                <a:latin typeface="+mn-lt"/>
                <a:ea typeface="+mn-ea"/>
                <a:cs typeface="+mn-cs"/>
              </a:rPr>
              <a:t>.name</a:t>
            </a:r>
          </a:p>
          <a:p>
            <a:pPr lvl="0"/>
            <a:r>
              <a:rPr lang="en-US" sz="1200" kern="1200" dirty="0">
                <a:solidFill>
                  <a:schemeClr val="tx1"/>
                </a:solidFill>
                <a:effectLst/>
                <a:latin typeface="+mn-lt"/>
                <a:ea typeface="+mn-ea"/>
                <a:cs typeface="+mn-cs"/>
              </a:rPr>
              <a:t>.net</a:t>
            </a:r>
          </a:p>
          <a:p>
            <a:pPr lvl="0"/>
            <a:r>
              <a:rPr lang="en-US" sz="1200" kern="1200" dirty="0">
                <a:solidFill>
                  <a:schemeClr val="tx1"/>
                </a:solidFill>
                <a:effectLst/>
                <a:latin typeface="+mn-lt"/>
                <a:ea typeface="+mn-ea"/>
                <a:cs typeface="+mn-cs"/>
              </a:rPr>
              <a:t>.org</a:t>
            </a:r>
          </a:p>
          <a:p>
            <a:pPr lvl="0"/>
            <a:r>
              <a:rPr lang="en-US" sz="1200" kern="1200" dirty="0">
                <a:solidFill>
                  <a:schemeClr val="tx1"/>
                </a:solidFill>
                <a:effectLst/>
                <a:latin typeface="+mn-lt"/>
                <a:ea typeface="+mn-ea"/>
                <a:cs typeface="+mn-cs"/>
              </a:rPr>
              <a:t>.post</a:t>
            </a:r>
          </a:p>
          <a:p>
            <a:pPr lvl="0"/>
            <a:r>
              <a:rPr lang="en-US" sz="1200" kern="1200" dirty="0">
                <a:solidFill>
                  <a:schemeClr val="tx1"/>
                </a:solidFill>
                <a:effectLst/>
                <a:latin typeface="+mn-lt"/>
                <a:ea typeface="+mn-ea"/>
                <a:cs typeface="+mn-cs"/>
              </a:rPr>
              <a:t>.pro</a:t>
            </a:r>
          </a:p>
          <a:p>
            <a:pPr lvl="0"/>
            <a:r>
              <a:rPr lang="en-US" sz="1200" kern="1200" dirty="0">
                <a:solidFill>
                  <a:schemeClr val="tx1"/>
                </a:solidFill>
                <a:effectLst/>
                <a:latin typeface="+mn-lt"/>
                <a:ea typeface="+mn-ea"/>
                <a:cs typeface="+mn-cs"/>
              </a:rPr>
              <a:t>.tel</a:t>
            </a:r>
          </a:p>
          <a:p>
            <a:pPr lvl="0"/>
            <a:r>
              <a:rPr lang="en-US" sz="1200" kern="1200" dirty="0">
                <a:solidFill>
                  <a:schemeClr val="tx1"/>
                </a:solidFill>
                <a:effectLst/>
                <a:latin typeface="+mn-lt"/>
                <a:ea typeface="+mn-ea"/>
                <a:cs typeface="+mn-cs"/>
              </a:rPr>
              <a:t>.travel</a:t>
            </a:r>
          </a:p>
          <a:p>
            <a:pPr lvl="0"/>
            <a:r>
              <a:rPr lang="en-US" sz="1200" kern="1200" dirty="0">
                <a:solidFill>
                  <a:schemeClr val="tx1"/>
                </a:solidFill>
                <a:effectLst/>
                <a:latin typeface="+mn-lt"/>
                <a:ea typeface="+mn-ea"/>
                <a:cs typeface="+mn-cs"/>
              </a:rPr>
              <a:t>.xxx</a:t>
            </a:r>
          </a:p>
          <a:p>
            <a:pPr lvl="0"/>
            <a:r>
              <a:rPr lang="en-US" sz="1200" kern="1200" dirty="0">
                <a:solidFill>
                  <a:schemeClr val="tx1"/>
                </a:solidFill>
                <a:effectLst/>
                <a:latin typeface="+mn-lt"/>
                <a:ea typeface="+mn-ea"/>
                <a:cs typeface="+mn-cs"/>
              </a:rPr>
              <a:t>a country specific TLD like .us or .uk, called a ccTLD</a:t>
            </a:r>
          </a:p>
          <a:p>
            <a:r>
              <a:rPr lang="en-US" sz="1200" kern="1200" dirty="0">
                <a:solidFill>
                  <a:schemeClr val="tx1"/>
                </a:solidFill>
                <a:effectLst/>
                <a:latin typeface="+mn-lt"/>
                <a:ea typeface="+mn-ea"/>
                <a:cs typeface="+mn-cs"/>
              </a:rPr>
              <a:t>96 	Other</a:t>
            </a:r>
          </a:p>
          <a:p>
            <a:r>
              <a:rPr lang="en-US" sz="1200" kern="1200" dirty="0">
                <a:solidFill>
                  <a:schemeClr val="tx1"/>
                </a:solidFill>
                <a:effectLst/>
                <a:latin typeface="+mn-lt"/>
                <a:ea typeface="+mn-ea"/>
                <a:cs typeface="+mn-cs"/>
              </a:rPr>
              <a:t>98 	None of the above</a:t>
            </a:r>
          </a:p>
          <a:p>
            <a:r>
              <a:rPr lang="en-US" sz="1200" kern="1200" dirty="0">
                <a:solidFill>
                  <a:schemeClr val="tx1"/>
                </a:solidFill>
                <a:effectLst/>
                <a:latin typeface="+mn-lt"/>
                <a:ea typeface="+mn-ea"/>
                <a:cs typeface="+mn-cs"/>
              </a:rPr>
              <a:t>99 	Don’t know</a:t>
            </a:r>
          </a:p>
          <a:p>
            <a:r>
              <a:rPr lang="en-US" sz="1200" kern="1200" cap="all" dirty="0">
                <a:solidFill>
                  <a:schemeClr val="tx1"/>
                </a:solidFill>
                <a:effectLst/>
                <a:latin typeface="+mn-lt"/>
                <a:ea typeface="+mn-ea"/>
                <a:cs typeface="+mn-cs"/>
              </a:rPr>
              <a:t>|__|__|__|__|      [RANGE: 1-9999]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D15983-A45F-4BAB-B9D2-9002C95F3F6C}" type="slidenum">
              <a:rPr lang="en-US" smtClean="0"/>
              <a:pPr/>
              <a:t>49</a:t>
            </a:fld>
            <a:endParaRPr lang="en-US" dirty="0"/>
          </a:p>
        </p:txBody>
      </p:sp>
    </p:spTree>
    <p:extLst>
      <p:ext uri="{BB962C8B-B14F-4D97-AF65-F5344CB8AC3E}">
        <p14:creationId xmlns:p14="http://schemas.microsoft.com/office/powerpoint/2010/main" val="3741090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15983-A45F-4BAB-B9D2-9002C95F3F6C}" type="slidenum">
              <a:rPr lang="en-US" smtClean="0"/>
              <a:pPr/>
              <a:t>5</a:t>
            </a:fld>
            <a:endParaRPr lang="en-US" dirty="0"/>
          </a:p>
        </p:txBody>
      </p:sp>
    </p:spTree>
    <p:extLst>
      <p:ext uri="{BB962C8B-B14F-4D97-AF65-F5344CB8AC3E}">
        <p14:creationId xmlns:p14="http://schemas.microsoft.com/office/powerpoint/2010/main" val="32069779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cap="all" dirty="0">
                <a:solidFill>
                  <a:schemeClr val="tx1"/>
                </a:solidFill>
                <a:effectLst/>
                <a:latin typeface="+mn-lt"/>
                <a:ea typeface="+mn-ea"/>
                <a:cs typeface="+mn-cs"/>
              </a:rPr>
              <a:t>BASE:	ALL qualified RESPONDENTS (Q99/1)</a:t>
            </a:r>
          </a:p>
          <a:p>
            <a:r>
              <a:rPr lang="en-US" sz="1200" b="1" kern="1200" dirty="0">
                <a:solidFill>
                  <a:schemeClr val="tx1"/>
                </a:solidFill>
                <a:effectLst/>
                <a:latin typeface="+mn-lt"/>
                <a:ea typeface="+mn-ea"/>
                <a:cs typeface="+mn-cs"/>
              </a:rPr>
              <a:t>Q940	</a:t>
            </a:r>
            <a:r>
              <a:rPr lang="en-US" sz="1200" kern="1200" dirty="0">
                <a:solidFill>
                  <a:schemeClr val="tx1"/>
                </a:solidFill>
                <a:effectLst/>
                <a:latin typeface="+mn-lt"/>
                <a:ea typeface="+mn-ea"/>
                <a:cs typeface="+mn-cs"/>
              </a:rPr>
              <a:t>Have you observed any evidence or examples of discriminatory pricing or other unfair business practices related to any of the new TLDs?  If so, please describe.     [NON-MANDARTORY]</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1D15983-A45F-4BAB-B9D2-9002C95F3F6C}" type="slidenum">
              <a:rPr lang="en-US" smtClean="0"/>
              <a:pPr/>
              <a:t>50</a:t>
            </a:fld>
            <a:endParaRPr lang="en-US" dirty="0"/>
          </a:p>
        </p:txBody>
      </p:sp>
    </p:spTree>
    <p:extLst>
      <p:ext uri="{BB962C8B-B14F-4D97-AF65-F5344CB8AC3E}">
        <p14:creationId xmlns:p14="http://schemas.microsoft.com/office/powerpoint/2010/main" val="25637581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cap="all" dirty="0">
                <a:solidFill>
                  <a:schemeClr val="tx1"/>
                </a:solidFill>
                <a:effectLst/>
                <a:latin typeface="+mn-lt"/>
                <a:ea typeface="+mn-ea"/>
                <a:cs typeface="+mn-cs"/>
              </a:rPr>
              <a:t>BASE:	ALL qualified RESPONDENTS (Q99/1)</a:t>
            </a:r>
          </a:p>
          <a:p>
            <a:r>
              <a:rPr lang="en-US" sz="1200" b="1" kern="1200" dirty="0">
                <a:solidFill>
                  <a:schemeClr val="tx1"/>
                </a:solidFill>
                <a:effectLst/>
                <a:latin typeface="+mn-lt"/>
                <a:ea typeface="+mn-ea"/>
                <a:cs typeface="+mn-cs"/>
              </a:rPr>
              <a:t>Q950	</a:t>
            </a:r>
            <a:r>
              <a:rPr lang="en-US" sz="1200" kern="1200" dirty="0">
                <a:solidFill>
                  <a:schemeClr val="tx1"/>
                </a:solidFill>
                <a:effectLst/>
                <a:latin typeface="+mn-lt"/>
                <a:ea typeface="+mn-ea"/>
                <a:cs typeface="+mn-cs"/>
              </a:rPr>
              <a:t>How well do you believe that the newly created Rights Protection Mechanisms for the new TLDs (required Sunrise Periods, Trademark Claims, Uniform Rapid Suspension System (URS), Post-Delegation Dispute Resolution Procedures (PDDRP, RRDRP, PICDRP) and UDRP) have helped to mitigate the risks involved with the expansion of the new TLD program?  </a:t>
            </a:r>
          </a:p>
          <a:p>
            <a:pPr lvl="0"/>
            <a:r>
              <a:rPr lang="en-US" sz="1200" kern="1200" dirty="0">
                <a:solidFill>
                  <a:schemeClr val="tx1"/>
                </a:solidFill>
                <a:effectLst/>
                <a:latin typeface="+mn-lt"/>
                <a:ea typeface="+mn-ea"/>
                <a:cs typeface="+mn-cs"/>
              </a:rPr>
              <a:t>Not at all</a:t>
            </a:r>
          </a:p>
          <a:p>
            <a:pPr lvl="0"/>
            <a:r>
              <a:rPr lang="en-US" sz="1200" kern="1200" dirty="0">
                <a:solidFill>
                  <a:schemeClr val="tx1"/>
                </a:solidFill>
                <a:effectLst/>
                <a:latin typeface="+mn-lt"/>
                <a:ea typeface="+mn-ea"/>
                <a:cs typeface="+mn-cs"/>
              </a:rPr>
              <a:t>To a minor extent</a:t>
            </a:r>
          </a:p>
          <a:p>
            <a:pPr lvl="0"/>
            <a:r>
              <a:rPr lang="en-US" sz="1200" kern="1200" dirty="0">
                <a:solidFill>
                  <a:schemeClr val="tx1"/>
                </a:solidFill>
                <a:effectLst/>
                <a:latin typeface="+mn-lt"/>
                <a:ea typeface="+mn-ea"/>
                <a:cs typeface="+mn-cs"/>
              </a:rPr>
              <a:t>To a moderate  extent</a:t>
            </a:r>
          </a:p>
          <a:p>
            <a:pPr lvl="0"/>
            <a:r>
              <a:rPr lang="en-US" sz="1200" kern="1200" dirty="0">
                <a:solidFill>
                  <a:schemeClr val="tx1"/>
                </a:solidFill>
                <a:effectLst/>
                <a:latin typeface="+mn-lt"/>
                <a:ea typeface="+mn-ea"/>
                <a:cs typeface="+mn-cs"/>
              </a:rPr>
              <a:t>To a major extent</a:t>
            </a:r>
          </a:p>
          <a:p>
            <a:pPr lvl="0"/>
            <a:r>
              <a:rPr lang="en-US" sz="1200" kern="1200" dirty="0">
                <a:solidFill>
                  <a:schemeClr val="tx1"/>
                </a:solidFill>
                <a:effectLst/>
                <a:latin typeface="+mn-lt"/>
                <a:ea typeface="+mn-ea"/>
                <a:cs typeface="+mn-cs"/>
              </a:rPr>
              <a:t>Unsure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Required Sunrise Periods	</a:t>
            </a:r>
          </a:p>
          <a:p>
            <a:pPr lvl="0"/>
            <a:r>
              <a:rPr lang="en-US" sz="1200" kern="1200" dirty="0">
                <a:solidFill>
                  <a:schemeClr val="tx1"/>
                </a:solidFill>
                <a:effectLst/>
                <a:latin typeface="+mn-lt"/>
                <a:ea typeface="+mn-ea"/>
                <a:cs typeface="+mn-cs"/>
              </a:rPr>
              <a:t>Trademark Claims 	</a:t>
            </a:r>
          </a:p>
          <a:p>
            <a:pPr lvl="0"/>
            <a:r>
              <a:rPr lang="en-US" sz="1200" kern="1200" dirty="0">
                <a:solidFill>
                  <a:schemeClr val="tx1"/>
                </a:solidFill>
                <a:effectLst/>
                <a:latin typeface="+mn-lt"/>
                <a:ea typeface="+mn-ea"/>
                <a:cs typeface="+mn-cs"/>
              </a:rPr>
              <a:t>Uniform Rapid Suspension System (URS) 	</a:t>
            </a:r>
          </a:p>
          <a:p>
            <a:pPr lvl="0"/>
            <a:r>
              <a:rPr lang="en-US" sz="1200" kern="1200" dirty="0">
                <a:solidFill>
                  <a:schemeClr val="tx1"/>
                </a:solidFill>
                <a:effectLst/>
                <a:latin typeface="+mn-lt"/>
                <a:ea typeface="+mn-ea"/>
                <a:cs typeface="+mn-cs"/>
              </a:rPr>
              <a:t>Post-Delegation Dispute Resolution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Procedures (PDDRP, RRDRP, PICDRP) 	</a:t>
            </a:r>
          </a:p>
          <a:p>
            <a:r>
              <a:rPr lang="en-US" sz="1200" kern="1200" dirty="0">
                <a:solidFill>
                  <a:schemeClr val="tx1"/>
                </a:solidFill>
                <a:effectLst/>
                <a:latin typeface="+mn-lt"/>
                <a:ea typeface="+mn-ea"/>
                <a:cs typeface="+mn-cs"/>
              </a:rPr>
              <a:t>UDRP </a:t>
            </a:r>
          </a:p>
          <a:p>
            <a:endParaRPr lang="en-US" sz="1200" b="1" u="sng" kern="1200" cap="all"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D15983-A45F-4BAB-B9D2-9002C95F3F6C}" type="slidenum">
              <a:rPr lang="en-US" smtClean="0"/>
              <a:pPr/>
              <a:t>51</a:t>
            </a:fld>
            <a:endParaRPr lang="en-US" dirty="0"/>
          </a:p>
        </p:txBody>
      </p:sp>
    </p:spTree>
    <p:extLst>
      <p:ext uri="{BB962C8B-B14F-4D97-AF65-F5344CB8AC3E}">
        <p14:creationId xmlns:p14="http://schemas.microsoft.com/office/powerpoint/2010/main" val="13898802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cap="all" dirty="0">
                <a:solidFill>
                  <a:schemeClr val="tx1"/>
                </a:solidFill>
                <a:effectLst/>
                <a:latin typeface="+mn-lt"/>
                <a:ea typeface="+mn-ea"/>
                <a:cs typeface="+mn-cs"/>
              </a:rPr>
              <a:t>BASE:	ALL qualified RESPONDENTS (Q99/1)</a:t>
            </a:r>
          </a:p>
          <a:p>
            <a:r>
              <a:rPr lang="en-US" sz="1200" b="1" kern="1200" dirty="0">
                <a:solidFill>
                  <a:schemeClr val="tx1"/>
                </a:solidFill>
                <a:effectLst/>
                <a:latin typeface="+mn-lt"/>
                <a:ea typeface="+mn-ea"/>
                <a:cs typeface="+mn-cs"/>
              </a:rPr>
              <a:t>Q951</a:t>
            </a:r>
            <a:r>
              <a:rPr lang="en-US" sz="1200" kern="1200" dirty="0">
                <a:solidFill>
                  <a:schemeClr val="tx1"/>
                </a:solidFill>
                <a:effectLst/>
                <a:latin typeface="+mn-lt"/>
                <a:ea typeface="+mn-ea"/>
                <a:cs typeface="+mn-cs"/>
              </a:rPr>
              <a:t> 	 Please tell us why you feel the Rights Protection Mechanisms listed above have or have not mitigated the risks involved with new TLDs?    [NON-MANDARTORY]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sz="1200" b="1" u="sng" kern="1200" cap="all"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D15983-A45F-4BAB-B9D2-9002C95F3F6C}" type="slidenum">
              <a:rPr lang="en-US" smtClean="0"/>
              <a:pPr/>
              <a:t>52</a:t>
            </a:fld>
            <a:endParaRPr lang="en-US" dirty="0"/>
          </a:p>
        </p:txBody>
      </p:sp>
    </p:spTree>
    <p:extLst>
      <p:ext uri="{BB962C8B-B14F-4D97-AF65-F5344CB8AC3E}">
        <p14:creationId xmlns:p14="http://schemas.microsoft.com/office/powerpoint/2010/main" val="33376382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cap="all" dirty="0">
                <a:solidFill>
                  <a:schemeClr val="tx1"/>
                </a:solidFill>
                <a:effectLst/>
                <a:latin typeface="+mn-lt"/>
                <a:ea typeface="+mn-ea"/>
                <a:cs typeface="+mn-cs"/>
              </a:rPr>
              <a:t>BASE:	ALL qualified RESPONDENTS (Q99/1)</a:t>
            </a:r>
          </a:p>
          <a:p>
            <a:r>
              <a:rPr lang="en-US" sz="1200" b="1" kern="1200" dirty="0">
                <a:solidFill>
                  <a:schemeClr val="tx1"/>
                </a:solidFill>
                <a:effectLst/>
                <a:latin typeface="+mn-lt"/>
                <a:ea typeface="+mn-ea"/>
                <a:cs typeface="+mn-cs"/>
              </a:rPr>
              <a:t>Q960	</a:t>
            </a:r>
            <a:r>
              <a:rPr lang="en-US" sz="1200" kern="1200" dirty="0">
                <a:solidFill>
                  <a:schemeClr val="tx1"/>
                </a:solidFill>
                <a:effectLst/>
                <a:latin typeface="+mn-lt"/>
                <a:ea typeface="+mn-ea"/>
                <a:cs typeface="+mn-cs"/>
              </a:rPr>
              <a:t>What changes, if any, would you propose to improve the efficiency or effectiveness of enforcement actions in the New TLD space?    [NON-MANDARTORY]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1D15983-A45F-4BAB-B9D2-9002C95F3F6C}" type="slidenum">
              <a:rPr lang="en-US" smtClean="0"/>
              <a:pPr/>
              <a:t>53</a:t>
            </a:fld>
            <a:endParaRPr lang="en-US" dirty="0"/>
          </a:p>
        </p:txBody>
      </p:sp>
    </p:spTree>
    <p:extLst>
      <p:ext uri="{BB962C8B-B14F-4D97-AF65-F5344CB8AC3E}">
        <p14:creationId xmlns:p14="http://schemas.microsoft.com/office/powerpoint/2010/main" val="708865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cap="all" dirty="0">
                <a:solidFill>
                  <a:schemeClr val="tx1"/>
                </a:solidFill>
                <a:effectLst/>
                <a:latin typeface="+mn-lt"/>
                <a:ea typeface="+mn-ea"/>
                <a:cs typeface="+mn-cs"/>
              </a:rPr>
              <a:t>BASE:	ALL qualified RESPONDENTS (q99/1)</a:t>
            </a:r>
          </a:p>
          <a:p>
            <a:r>
              <a:rPr lang="en-US" sz="1200" b="1" kern="1200" dirty="0">
                <a:solidFill>
                  <a:schemeClr val="tx1"/>
                </a:solidFill>
                <a:effectLst/>
                <a:latin typeface="+mn-lt"/>
                <a:ea typeface="+mn-ea"/>
                <a:cs typeface="+mn-cs"/>
              </a:rPr>
              <a:t>Q1020	</a:t>
            </a:r>
            <a:r>
              <a:rPr lang="en-US" sz="1200" kern="1200" dirty="0">
                <a:solidFill>
                  <a:schemeClr val="tx1"/>
                </a:solidFill>
                <a:effectLst/>
                <a:latin typeface="+mn-lt"/>
                <a:ea typeface="+mn-ea"/>
                <a:cs typeface="+mn-cs"/>
              </a:rPr>
              <a:t>Thank you very much for your efforts to complete this survey. If there is anything else you would like to say about the new TLDs, their effect on trademarks and the associated costs, please enter that here.  If you have nothing else to add, again, we thank you.</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[NON-MANDATORY TEXT BOX]</a:t>
            </a:r>
          </a:p>
        </p:txBody>
      </p:sp>
      <p:sp>
        <p:nvSpPr>
          <p:cNvPr id="4" name="Slide Number Placeholder 3"/>
          <p:cNvSpPr>
            <a:spLocks noGrp="1"/>
          </p:cNvSpPr>
          <p:nvPr>
            <p:ph type="sldNum" sz="quarter" idx="10"/>
          </p:nvPr>
        </p:nvSpPr>
        <p:spPr/>
        <p:txBody>
          <a:bodyPr/>
          <a:lstStyle/>
          <a:p>
            <a:fld id="{21D15983-A45F-4BAB-B9D2-9002C95F3F6C}" type="slidenum">
              <a:rPr lang="en-US" smtClean="0"/>
              <a:pPr/>
              <a:t>54</a:t>
            </a:fld>
            <a:endParaRPr lang="en-US" dirty="0"/>
          </a:p>
        </p:txBody>
      </p:sp>
    </p:spTree>
    <p:extLst>
      <p:ext uri="{BB962C8B-B14F-4D97-AF65-F5344CB8AC3E}">
        <p14:creationId xmlns:p14="http://schemas.microsoft.com/office/powerpoint/2010/main" val="32136799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15983-A45F-4BAB-B9D2-9002C95F3F6C}" type="slidenum">
              <a:rPr lang="en-US" smtClean="0"/>
              <a:pPr/>
              <a:t>55</a:t>
            </a:fld>
            <a:endParaRPr lang="en-US" dirty="0"/>
          </a:p>
        </p:txBody>
      </p:sp>
    </p:spTree>
    <p:extLst>
      <p:ext uri="{BB962C8B-B14F-4D97-AF65-F5344CB8AC3E}">
        <p14:creationId xmlns:p14="http://schemas.microsoft.com/office/powerpoint/2010/main" val="22799037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15983-A45F-4BAB-B9D2-9002C95F3F6C}" type="slidenum">
              <a:rPr lang="en-US" smtClean="0"/>
              <a:pPr/>
              <a:t>56</a:t>
            </a:fld>
            <a:endParaRPr lang="en-US" dirty="0"/>
          </a:p>
        </p:txBody>
      </p:sp>
    </p:spTree>
    <p:extLst>
      <p:ext uri="{BB962C8B-B14F-4D97-AF65-F5344CB8AC3E}">
        <p14:creationId xmlns:p14="http://schemas.microsoft.com/office/powerpoint/2010/main" val="26598242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15983-A45F-4BAB-B9D2-9002C95F3F6C}" type="slidenum">
              <a:rPr lang="en-US" smtClean="0"/>
              <a:pPr/>
              <a:t>57</a:t>
            </a:fld>
            <a:endParaRPr lang="en-US" dirty="0"/>
          </a:p>
        </p:txBody>
      </p:sp>
    </p:spTree>
    <p:extLst>
      <p:ext uri="{BB962C8B-B14F-4D97-AF65-F5344CB8AC3E}">
        <p14:creationId xmlns:p14="http://schemas.microsoft.com/office/powerpoint/2010/main" val="25844589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cap="all" dirty="0">
                <a:solidFill>
                  <a:schemeClr val="tx1"/>
                </a:solidFill>
                <a:effectLst/>
                <a:latin typeface="+mn-lt"/>
                <a:ea typeface="+mn-ea"/>
                <a:cs typeface="+mn-cs"/>
              </a:rPr>
              <a:t>BASE:	ALL qualified RESPONDENTS (Q99/1)</a:t>
            </a:r>
          </a:p>
          <a:p>
            <a:r>
              <a:rPr lang="en-US" sz="1200" b="1" kern="1200" dirty="0">
                <a:solidFill>
                  <a:schemeClr val="tx1"/>
                </a:solidFill>
                <a:effectLst/>
                <a:latin typeface="+mn-lt"/>
                <a:ea typeface="+mn-ea"/>
                <a:cs typeface="+mn-cs"/>
              </a:rPr>
              <a:t>Q940	</a:t>
            </a:r>
            <a:r>
              <a:rPr lang="en-US" sz="1200" kern="1200" dirty="0">
                <a:solidFill>
                  <a:schemeClr val="tx1"/>
                </a:solidFill>
                <a:effectLst/>
                <a:latin typeface="+mn-lt"/>
                <a:ea typeface="+mn-ea"/>
                <a:cs typeface="+mn-cs"/>
              </a:rPr>
              <a:t>Have you observed any evidence or examples of discriminatory pricing or other unfair business practices related to any of the new TLDs?  If so, please describe.     [NON-MANDARTORY]</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1D15983-A45F-4BAB-B9D2-9002C95F3F6C}" type="slidenum">
              <a:rPr lang="en-US" smtClean="0"/>
              <a:pPr/>
              <a:t>58</a:t>
            </a:fld>
            <a:endParaRPr lang="en-US" dirty="0"/>
          </a:p>
        </p:txBody>
      </p:sp>
    </p:spTree>
    <p:extLst>
      <p:ext uri="{BB962C8B-B14F-4D97-AF65-F5344CB8AC3E}">
        <p14:creationId xmlns:p14="http://schemas.microsoft.com/office/powerpoint/2010/main" val="41199165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cap="all" dirty="0">
                <a:solidFill>
                  <a:schemeClr val="tx1"/>
                </a:solidFill>
                <a:effectLst/>
                <a:latin typeface="+mn-lt"/>
                <a:ea typeface="+mn-ea"/>
                <a:cs typeface="+mn-cs"/>
              </a:rPr>
              <a:t>BASE:	ALL qualified RESPONDENTS (Q99/1)</a:t>
            </a:r>
          </a:p>
          <a:p>
            <a:r>
              <a:rPr lang="en-US" sz="1200" b="1" kern="1200" dirty="0">
                <a:solidFill>
                  <a:schemeClr val="tx1"/>
                </a:solidFill>
                <a:effectLst/>
                <a:latin typeface="+mn-lt"/>
                <a:ea typeface="+mn-ea"/>
                <a:cs typeface="+mn-cs"/>
              </a:rPr>
              <a:t>Q951</a:t>
            </a:r>
            <a:r>
              <a:rPr lang="en-US" sz="1200" kern="1200" dirty="0">
                <a:solidFill>
                  <a:schemeClr val="tx1"/>
                </a:solidFill>
                <a:effectLst/>
                <a:latin typeface="+mn-lt"/>
                <a:ea typeface="+mn-ea"/>
                <a:cs typeface="+mn-cs"/>
              </a:rPr>
              <a:t> 	 Please tell us why you feel the Rights Protection Mechanisms listed above have or have not mitigated the risks involved with new TLDs?    [NON-MANDARTORY]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sz="1200" b="1" u="sng" kern="1200" cap="all"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D15983-A45F-4BAB-B9D2-9002C95F3F6C}" type="slidenum">
              <a:rPr lang="en-US" smtClean="0"/>
              <a:pPr/>
              <a:t>59</a:t>
            </a:fld>
            <a:endParaRPr lang="en-US" dirty="0"/>
          </a:p>
        </p:txBody>
      </p:sp>
    </p:spTree>
    <p:extLst>
      <p:ext uri="{BB962C8B-B14F-4D97-AF65-F5344CB8AC3E}">
        <p14:creationId xmlns:p14="http://schemas.microsoft.com/office/powerpoint/2010/main" val="2845379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b="1" u="sng" kern="1200" cap="all" dirty="0">
                <a:solidFill>
                  <a:schemeClr val="tx1"/>
                </a:solidFill>
                <a:effectLst/>
                <a:latin typeface="+mn-lt"/>
                <a:ea typeface="+mn-ea"/>
                <a:cs typeface="+mn-cs"/>
              </a:rPr>
              <a:t>BASE:	ALL qualified RESPONDENTS (q99/1)</a:t>
            </a:r>
          </a:p>
          <a:p>
            <a:r>
              <a:rPr lang="en-US" sz="1200" b="1" kern="1200" dirty="0">
                <a:solidFill>
                  <a:schemeClr val="tx1"/>
                </a:solidFill>
                <a:effectLst/>
                <a:latin typeface="+mn-lt"/>
                <a:ea typeface="+mn-ea"/>
                <a:cs typeface="+mn-cs"/>
              </a:rPr>
              <a:t>Q1000	</a:t>
            </a:r>
            <a:r>
              <a:rPr lang="en-US" sz="1200" kern="1200" dirty="0">
                <a:solidFill>
                  <a:schemeClr val="tx1"/>
                </a:solidFill>
                <a:effectLst/>
                <a:latin typeface="+mn-lt"/>
                <a:ea typeface="+mn-ea"/>
                <a:cs typeface="+mn-cs"/>
              </a:rPr>
              <a:t>The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next few questions are to allow us to better understand you and your organization.</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is the approximate number of employees in your company, at all locations worldwide?  If you are unsure, please provide your best estimate.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Less than 25 employees</a:t>
            </a:r>
          </a:p>
          <a:p>
            <a:pPr lvl="0"/>
            <a:r>
              <a:rPr lang="en-US" sz="1200" kern="1200" dirty="0">
                <a:solidFill>
                  <a:schemeClr val="tx1"/>
                </a:solidFill>
                <a:effectLst/>
                <a:latin typeface="+mn-lt"/>
                <a:ea typeface="+mn-ea"/>
                <a:cs typeface="+mn-cs"/>
              </a:rPr>
              <a:t>25 to 49 employees</a:t>
            </a:r>
          </a:p>
          <a:p>
            <a:pPr lvl="0"/>
            <a:r>
              <a:rPr lang="en-US" sz="1200" kern="1200" dirty="0">
                <a:solidFill>
                  <a:schemeClr val="tx1"/>
                </a:solidFill>
                <a:effectLst/>
                <a:latin typeface="+mn-lt"/>
                <a:ea typeface="+mn-ea"/>
                <a:cs typeface="+mn-cs"/>
              </a:rPr>
              <a:t>50 to 99 employees</a:t>
            </a:r>
          </a:p>
          <a:p>
            <a:pPr lvl="0"/>
            <a:r>
              <a:rPr lang="en-US" sz="1200" kern="1200" dirty="0">
                <a:solidFill>
                  <a:schemeClr val="tx1"/>
                </a:solidFill>
                <a:effectLst/>
                <a:latin typeface="+mn-lt"/>
                <a:ea typeface="+mn-ea"/>
                <a:cs typeface="+mn-cs"/>
              </a:rPr>
              <a:t>100 to 249 employees</a:t>
            </a:r>
          </a:p>
          <a:p>
            <a:pPr lvl="0"/>
            <a:r>
              <a:rPr lang="en-US" sz="1200" kern="1200" dirty="0">
                <a:solidFill>
                  <a:schemeClr val="tx1"/>
                </a:solidFill>
                <a:effectLst/>
                <a:latin typeface="+mn-lt"/>
                <a:ea typeface="+mn-ea"/>
                <a:cs typeface="+mn-cs"/>
              </a:rPr>
              <a:t>250 to 499 employees</a:t>
            </a:r>
          </a:p>
          <a:p>
            <a:pPr lvl="0"/>
            <a:r>
              <a:rPr lang="en-US" sz="1200" kern="1200" dirty="0">
                <a:solidFill>
                  <a:schemeClr val="tx1"/>
                </a:solidFill>
                <a:effectLst/>
                <a:latin typeface="+mn-lt"/>
                <a:ea typeface="+mn-ea"/>
                <a:cs typeface="+mn-cs"/>
              </a:rPr>
              <a:t>500 to 999 employees</a:t>
            </a:r>
          </a:p>
          <a:p>
            <a:pPr lvl="0"/>
            <a:r>
              <a:rPr lang="en-US" sz="1200" kern="1200" dirty="0">
                <a:solidFill>
                  <a:schemeClr val="tx1"/>
                </a:solidFill>
                <a:effectLst/>
                <a:latin typeface="+mn-lt"/>
                <a:ea typeface="+mn-ea"/>
                <a:cs typeface="+mn-cs"/>
              </a:rPr>
              <a:t>1,000 to 4,999 employees</a:t>
            </a:r>
          </a:p>
          <a:p>
            <a:pPr lvl="0"/>
            <a:r>
              <a:rPr lang="en-US" sz="1200" kern="1200" dirty="0">
                <a:solidFill>
                  <a:schemeClr val="tx1"/>
                </a:solidFill>
                <a:effectLst/>
                <a:latin typeface="+mn-lt"/>
                <a:ea typeface="+mn-ea"/>
                <a:cs typeface="+mn-cs"/>
              </a:rPr>
              <a:t>5,000 to 24,999 employees</a:t>
            </a:r>
          </a:p>
          <a:p>
            <a:pPr lvl="0"/>
            <a:r>
              <a:rPr lang="en-US" sz="1200" kern="1200" dirty="0">
                <a:solidFill>
                  <a:schemeClr val="tx1"/>
                </a:solidFill>
                <a:effectLst/>
                <a:latin typeface="+mn-lt"/>
                <a:ea typeface="+mn-ea"/>
                <a:cs typeface="+mn-cs"/>
              </a:rPr>
              <a:t>25,000 or more employees</a:t>
            </a:r>
          </a:p>
          <a:p>
            <a:r>
              <a:rPr lang="en-US" sz="1200" kern="1200" dirty="0">
                <a:solidFill>
                  <a:schemeClr val="tx1"/>
                </a:solidFill>
                <a:effectLst/>
                <a:latin typeface="+mn-lt"/>
                <a:ea typeface="+mn-ea"/>
                <a:cs typeface="+mn-cs"/>
              </a:rPr>
              <a:t>99	Not sure</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u="sng" kern="1200" cap="all" dirty="0">
                <a:solidFill>
                  <a:schemeClr val="tx1"/>
                </a:solidFill>
                <a:effectLst/>
                <a:latin typeface="+mn-lt"/>
                <a:ea typeface="+mn-ea"/>
                <a:cs typeface="+mn-cs"/>
              </a:rPr>
              <a:t>BASE:	ALL qualified RESPONDENTS (q99/1)</a:t>
            </a:r>
          </a:p>
          <a:p>
            <a:r>
              <a:rPr lang="en-US" sz="1200" b="1" kern="1200" dirty="0">
                <a:solidFill>
                  <a:schemeClr val="tx1"/>
                </a:solidFill>
                <a:effectLst/>
                <a:latin typeface="+mn-lt"/>
                <a:ea typeface="+mn-ea"/>
                <a:cs typeface="+mn-cs"/>
              </a:rPr>
              <a:t>Q1005	</a:t>
            </a:r>
            <a:r>
              <a:rPr lang="en-US" sz="1200" kern="1200" dirty="0">
                <a:solidFill>
                  <a:schemeClr val="tx1"/>
                </a:solidFill>
                <a:effectLst/>
                <a:latin typeface="+mn-lt"/>
                <a:ea typeface="+mn-ea"/>
                <a:cs typeface="+mn-cs"/>
              </a:rPr>
              <a:t>What is your company’s approximate total annual revenue?</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Less than $10 Million USD</a:t>
            </a:r>
          </a:p>
          <a:p>
            <a:pPr lvl="0"/>
            <a:r>
              <a:rPr lang="en-US" sz="1200" kern="1200" dirty="0">
                <a:solidFill>
                  <a:schemeClr val="tx1"/>
                </a:solidFill>
                <a:effectLst/>
                <a:latin typeface="+mn-lt"/>
                <a:ea typeface="+mn-ea"/>
                <a:cs typeface="+mn-cs"/>
              </a:rPr>
              <a:t>$10 Million to less than $100 Million USD</a:t>
            </a:r>
          </a:p>
          <a:p>
            <a:pPr lvl="0"/>
            <a:r>
              <a:rPr lang="en-US" sz="1200" kern="1200" dirty="0">
                <a:solidFill>
                  <a:schemeClr val="tx1"/>
                </a:solidFill>
                <a:effectLst/>
                <a:latin typeface="+mn-lt"/>
                <a:ea typeface="+mn-ea"/>
                <a:cs typeface="+mn-cs"/>
              </a:rPr>
              <a:t>$100 Million to less than $250 Million USD</a:t>
            </a:r>
          </a:p>
          <a:p>
            <a:pPr lvl="0"/>
            <a:r>
              <a:rPr lang="en-US" sz="1200" kern="1200" dirty="0">
                <a:solidFill>
                  <a:schemeClr val="tx1"/>
                </a:solidFill>
                <a:effectLst/>
                <a:latin typeface="+mn-lt"/>
                <a:ea typeface="+mn-ea"/>
                <a:cs typeface="+mn-cs"/>
              </a:rPr>
              <a:t>$250 Million to less than $500 Million USD</a:t>
            </a:r>
          </a:p>
          <a:p>
            <a:pPr lvl="0"/>
            <a:r>
              <a:rPr lang="en-US" sz="1200" kern="1200" dirty="0">
                <a:solidFill>
                  <a:schemeClr val="tx1"/>
                </a:solidFill>
                <a:effectLst/>
                <a:latin typeface="+mn-lt"/>
                <a:ea typeface="+mn-ea"/>
                <a:cs typeface="+mn-cs"/>
              </a:rPr>
              <a:t>$500 Million to less than $1 Billion USD</a:t>
            </a:r>
          </a:p>
          <a:p>
            <a:pPr lvl="0"/>
            <a:r>
              <a:rPr lang="en-US" sz="1200" kern="1200" dirty="0">
                <a:solidFill>
                  <a:schemeClr val="tx1"/>
                </a:solidFill>
                <a:effectLst/>
                <a:latin typeface="+mn-lt"/>
                <a:ea typeface="+mn-ea"/>
                <a:cs typeface="+mn-cs"/>
              </a:rPr>
              <a:t>$1 Billion to less than $2 Billion USD</a:t>
            </a:r>
          </a:p>
          <a:p>
            <a:pPr lvl="0"/>
            <a:r>
              <a:rPr lang="en-US" sz="1200" kern="1200" dirty="0">
                <a:solidFill>
                  <a:schemeClr val="tx1"/>
                </a:solidFill>
                <a:effectLst/>
                <a:latin typeface="+mn-lt"/>
                <a:ea typeface="+mn-ea"/>
                <a:cs typeface="+mn-cs"/>
              </a:rPr>
              <a:t>$2 Billion to less than $3 Billion USD</a:t>
            </a:r>
          </a:p>
          <a:p>
            <a:pPr lvl="0"/>
            <a:r>
              <a:rPr lang="en-US" sz="1200" kern="1200" dirty="0">
                <a:solidFill>
                  <a:schemeClr val="tx1"/>
                </a:solidFill>
                <a:effectLst/>
                <a:latin typeface="+mn-lt"/>
                <a:ea typeface="+mn-ea"/>
                <a:cs typeface="+mn-cs"/>
              </a:rPr>
              <a:t>$3 Billion to less than $5 Billion USD</a:t>
            </a:r>
          </a:p>
          <a:p>
            <a:pPr lvl="0"/>
            <a:r>
              <a:rPr lang="en-US" sz="1200" kern="1200" dirty="0">
                <a:solidFill>
                  <a:schemeClr val="tx1"/>
                </a:solidFill>
                <a:effectLst/>
                <a:latin typeface="+mn-lt"/>
                <a:ea typeface="+mn-ea"/>
                <a:cs typeface="+mn-cs"/>
              </a:rPr>
              <a:t>$5 Billion to less than $8 Billion USD</a:t>
            </a:r>
          </a:p>
          <a:p>
            <a:pPr lvl="0"/>
            <a:r>
              <a:rPr lang="en-US" sz="1200" kern="1200" dirty="0">
                <a:solidFill>
                  <a:schemeClr val="tx1"/>
                </a:solidFill>
                <a:effectLst/>
                <a:latin typeface="+mn-lt"/>
                <a:ea typeface="+mn-ea"/>
                <a:cs typeface="+mn-cs"/>
              </a:rPr>
              <a:t>$8 Billion to less than $10 Billion USD</a:t>
            </a:r>
          </a:p>
          <a:p>
            <a:pPr lvl="0"/>
            <a:r>
              <a:rPr lang="en-US" sz="1200" kern="1200" dirty="0">
                <a:solidFill>
                  <a:schemeClr val="tx1"/>
                </a:solidFill>
                <a:effectLst/>
                <a:latin typeface="+mn-lt"/>
                <a:ea typeface="+mn-ea"/>
                <a:cs typeface="+mn-cs"/>
              </a:rPr>
              <a:t>$10 Billion or more</a:t>
            </a:r>
          </a:p>
          <a:p>
            <a:pPr lvl="0"/>
            <a:r>
              <a:rPr lang="en-US" sz="1200" kern="1200" dirty="0">
                <a:solidFill>
                  <a:schemeClr val="tx1"/>
                </a:solidFill>
                <a:effectLst/>
                <a:latin typeface="+mn-lt"/>
                <a:ea typeface="+mn-ea"/>
                <a:cs typeface="+mn-cs"/>
              </a:rPr>
              <a:t>Not sure</a:t>
            </a:r>
          </a:p>
          <a:p>
            <a:r>
              <a:rPr lang="en-US" sz="1200" b="1" u="none" strike="noStrike" kern="1200" cap="all" dirty="0">
                <a:solidFill>
                  <a:schemeClr val="tx1"/>
                </a:solidFill>
                <a:effectLst/>
                <a:latin typeface="+mn-lt"/>
                <a:ea typeface="+mn-ea"/>
                <a:cs typeface="+mn-cs"/>
              </a:rPr>
              <a:t> </a:t>
            </a:r>
            <a:endParaRPr lang="en-US" sz="1200" b="1" u="sng" kern="1200" cap="all" dirty="0">
              <a:solidFill>
                <a:schemeClr val="tx1"/>
              </a:solidFill>
              <a:effectLst/>
              <a:latin typeface="+mn-lt"/>
              <a:ea typeface="+mn-ea"/>
              <a:cs typeface="+mn-cs"/>
            </a:endParaRPr>
          </a:p>
          <a:p>
            <a:r>
              <a:rPr lang="en-US" sz="1200" b="0" u="none" strike="noStrike" kern="1200" cap="all" dirty="0">
                <a:solidFill>
                  <a:schemeClr val="tx1"/>
                </a:solidFill>
                <a:effectLst/>
                <a:latin typeface="+mn-lt"/>
                <a:ea typeface="+mn-ea"/>
                <a:cs typeface="+mn-cs"/>
              </a:rPr>
              <a:t>[BANK q1010 AND q1015]</a:t>
            </a:r>
            <a:endParaRPr lang="en-US" sz="1200" b="1" u="sng" kern="1200" cap="all" dirty="0">
              <a:solidFill>
                <a:schemeClr val="tx1"/>
              </a:solidFill>
              <a:effectLst/>
              <a:latin typeface="+mn-lt"/>
              <a:ea typeface="+mn-ea"/>
              <a:cs typeface="+mn-cs"/>
            </a:endParaRPr>
          </a:p>
          <a:p>
            <a:r>
              <a:rPr lang="en-US" sz="1200" b="1" u="sng" kern="1200" cap="all" dirty="0">
                <a:solidFill>
                  <a:schemeClr val="tx1"/>
                </a:solidFill>
                <a:effectLst/>
                <a:latin typeface="+mn-lt"/>
                <a:ea typeface="+mn-ea"/>
                <a:cs typeface="+mn-cs"/>
              </a:rPr>
              <a:t>BASE:	ALL qualified RESPONDENTS (q99/1)</a:t>
            </a:r>
          </a:p>
          <a:p>
            <a:r>
              <a:rPr lang="en-US" sz="1200" b="1" kern="1200" dirty="0">
                <a:solidFill>
                  <a:schemeClr val="tx1"/>
                </a:solidFill>
                <a:effectLst/>
                <a:latin typeface="+mn-lt"/>
                <a:ea typeface="+mn-ea"/>
                <a:cs typeface="+mn-cs"/>
              </a:rPr>
              <a:t>Q1010	 </a:t>
            </a:r>
            <a:r>
              <a:rPr lang="en-US" sz="1200" kern="1200" dirty="0">
                <a:solidFill>
                  <a:schemeClr val="tx1"/>
                </a:solidFill>
                <a:effectLst/>
                <a:latin typeface="+mn-lt"/>
                <a:ea typeface="+mn-ea"/>
                <a:cs typeface="+mn-cs"/>
              </a:rPr>
              <a:t>Which one of the following best describes the type of business on which your company </a:t>
            </a:r>
            <a:r>
              <a:rPr lang="en-US" sz="1200" b="1" kern="1200" dirty="0">
                <a:solidFill>
                  <a:schemeClr val="tx1"/>
                </a:solidFill>
                <a:effectLst/>
                <a:latin typeface="+mn-lt"/>
                <a:ea typeface="+mn-ea"/>
                <a:cs typeface="+mn-cs"/>
              </a:rPr>
              <a:t>focuses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	Business to Business sales (B2B)</a:t>
            </a:r>
          </a:p>
          <a:p>
            <a:r>
              <a:rPr lang="en-US" sz="1200" kern="1200" dirty="0">
                <a:solidFill>
                  <a:schemeClr val="tx1"/>
                </a:solidFill>
                <a:effectLst/>
                <a:latin typeface="+mn-lt"/>
                <a:ea typeface="+mn-ea"/>
                <a:cs typeface="+mn-cs"/>
              </a:rPr>
              <a:t>2	Business to Consumer sales (B2C)</a:t>
            </a:r>
          </a:p>
          <a:p>
            <a:r>
              <a:rPr lang="en-US" sz="1200" kern="1200" dirty="0">
                <a:solidFill>
                  <a:schemeClr val="tx1"/>
                </a:solidFill>
                <a:effectLst/>
                <a:latin typeface="+mn-lt"/>
                <a:ea typeface="+mn-ea"/>
                <a:cs typeface="+mn-cs"/>
              </a:rPr>
              <a:t>3	Business to Government/Public Sector</a:t>
            </a:r>
          </a:p>
          <a:p>
            <a:r>
              <a:rPr lang="en-US" sz="1200" kern="1200" dirty="0">
                <a:solidFill>
                  <a:schemeClr val="tx1"/>
                </a:solidFill>
                <a:effectLst/>
                <a:latin typeface="+mn-lt"/>
                <a:ea typeface="+mn-ea"/>
                <a:cs typeface="+mn-cs"/>
              </a:rPr>
              <a:t>5	Business to Non Profit</a:t>
            </a:r>
          </a:p>
          <a:p>
            <a:r>
              <a:rPr lang="en-US" sz="1200" kern="1200" dirty="0">
                <a:solidFill>
                  <a:schemeClr val="tx1"/>
                </a:solidFill>
                <a:effectLst/>
                <a:latin typeface="+mn-lt"/>
                <a:ea typeface="+mn-ea"/>
                <a:cs typeface="+mn-cs"/>
              </a:rPr>
              <a:t>4	Some combination of the above </a:t>
            </a:r>
          </a:p>
          <a:p>
            <a:r>
              <a:rPr lang="en-US" sz="1200" b="1" u="none" strike="noStrike" kern="1200" cap="all" dirty="0">
                <a:solidFill>
                  <a:schemeClr val="tx1"/>
                </a:solidFill>
                <a:effectLst/>
                <a:latin typeface="+mn-lt"/>
                <a:ea typeface="+mn-ea"/>
                <a:cs typeface="+mn-cs"/>
              </a:rPr>
              <a:t> </a:t>
            </a:r>
            <a:endParaRPr lang="en-US" sz="1200" b="1" u="sng" kern="1200" cap="all" dirty="0">
              <a:solidFill>
                <a:schemeClr val="tx1"/>
              </a:solidFill>
              <a:effectLst/>
              <a:latin typeface="+mn-lt"/>
              <a:ea typeface="+mn-ea"/>
              <a:cs typeface="+mn-cs"/>
            </a:endParaRPr>
          </a:p>
          <a:p>
            <a:r>
              <a:rPr lang="en-US" sz="1200" b="1" u="sng" kern="1200" cap="all" dirty="0">
                <a:solidFill>
                  <a:schemeClr val="tx1"/>
                </a:solidFill>
                <a:effectLst/>
                <a:latin typeface="+mn-lt"/>
                <a:ea typeface="+mn-ea"/>
                <a:cs typeface="+mn-cs"/>
              </a:rPr>
              <a:t>BASE:	all respondents</a:t>
            </a:r>
          </a:p>
          <a:p>
            <a:r>
              <a:rPr lang="en-US" sz="1200" b="1" kern="1200" dirty="0">
                <a:solidFill>
                  <a:schemeClr val="tx1"/>
                </a:solidFill>
                <a:effectLst/>
                <a:latin typeface="+mn-lt"/>
                <a:ea typeface="+mn-ea"/>
                <a:cs typeface="+mn-cs"/>
              </a:rPr>
              <a:t>Q635</a:t>
            </a:r>
            <a:r>
              <a:rPr lang="en-US" sz="1200" kern="1200" dirty="0">
                <a:solidFill>
                  <a:schemeClr val="tx1"/>
                </a:solidFill>
                <a:effectLst/>
                <a:latin typeface="+mn-lt"/>
                <a:ea typeface="+mn-ea"/>
                <a:cs typeface="+mn-cs"/>
              </a:rPr>
              <a:t>	In which of the following regions does your company conduct business?     Please select all that apply.</a:t>
            </a:r>
          </a:p>
          <a:p>
            <a:r>
              <a:rPr lang="en-US" sz="1200" kern="1200" dirty="0">
                <a:solidFill>
                  <a:schemeClr val="tx1"/>
                </a:solidFill>
                <a:effectLst/>
                <a:latin typeface="+mn-lt"/>
                <a:ea typeface="+mn-ea"/>
                <a:cs typeface="+mn-cs"/>
              </a:rPr>
              <a:t>	[MULTIPLE MENTIONS ALLOWED]</a:t>
            </a:r>
          </a:p>
          <a:p>
            <a:pPr lvl="0"/>
            <a:r>
              <a:rPr lang="en-US" sz="1200" kern="1200" dirty="0">
                <a:solidFill>
                  <a:schemeClr val="tx1"/>
                </a:solidFill>
                <a:effectLst/>
                <a:latin typeface="+mn-lt"/>
                <a:ea typeface="+mn-ea"/>
                <a:cs typeface="+mn-cs"/>
              </a:rPr>
              <a:t>East Asia &amp; Pacific</a:t>
            </a:r>
          </a:p>
          <a:p>
            <a:pPr lvl="0"/>
            <a:r>
              <a:rPr lang="en-US" sz="1200" kern="1200" dirty="0">
                <a:solidFill>
                  <a:schemeClr val="tx1"/>
                </a:solidFill>
                <a:effectLst/>
                <a:latin typeface="+mn-lt"/>
                <a:ea typeface="+mn-ea"/>
                <a:cs typeface="+mn-cs"/>
              </a:rPr>
              <a:t>Europe:  European Union</a:t>
            </a:r>
          </a:p>
          <a:p>
            <a:pPr lvl="0"/>
            <a:r>
              <a:rPr lang="en-US" sz="1200" kern="1200" dirty="0">
                <a:solidFill>
                  <a:schemeClr val="tx1"/>
                </a:solidFill>
                <a:effectLst/>
                <a:latin typeface="+mn-lt"/>
                <a:ea typeface="+mn-ea"/>
                <a:cs typeface="+mn-cs"/>
              </a:rPr>
              <a:t>Europe:  Non-European Union</a:t>
            </a:r>
          </a:p>
          <a:p>
            <a:pPr lvl="0"/>
            <a:r>
              <a:rPr lang="en-US" sz="1200" kern="1200" dirty="0">
                <a:solidFill>
                  <a:schemeClr val="tx1"/>
                </a:solidFill>
                <a:effectLst/>
                <a:latin typeface="+mn-lt"/>
                <a:ea typeface="+mn-ea"/>
                <a:cs typeface="+mn-cs"/>
              </a:rPr>
              <a:t>Europe:  Russia &amp; CIS</a:t>
            </a:r>
          </a:p>
          <a:p>
            <a:pPr lvl="0"/>
            <a:r>
              <a:rPr lang="en-US" sz="1200" kern="1200" dirty="0">
                <a:solidFill>
                  <a:schemeClr val="tx1"/>
                </a:solidFill>
                <a:effectLst/>
                <a:latin typeface="+mn-lt"/>
                <a:ea typeface="+mn-ea"/>
                <a:cs typeface="+mn-cs"/>
              </a:rPr>
              <a:t>Latin America, Caribbean, or Mexico</a:t>
            </a:r>
          </a:p>
          <a:p>
            <a:pPr lvl="0"/>
            <a:r>
              <a:rPr lang="en-US" sz="1200" kern="1200" dirty="0">
                <a:solidFill>
                  <a:schemeClr val="tx1"/>
                </a:solidFill>
                <a:effectLst/>
                <a:latin typeface="+mn-lt"/>
                <a:ea typeface="+mn-ea"/>
                <a:cs typeface="+mn-cs"/>
              </a:rPr>
              <a:t>Middle East &amp; North Africa</a:t>
            </a:r>
          </a:p>
          <a:p>
            <a:pPr lvl="0"/>
            <a:r>
              <a:rPr lang="en-US" sz="1200" kern="1200" dirty="0">
                <a:solidFill>
                  <a:schemeClr val="tx1"/>
                </a:solidFill>
                <a:effectLst/>
                <a:latin typeface="+mn-lt"/>
                <a:ea typeface="+mn-ea"/>
                <a:cs typeface="+mn-cs"/>
              </a:rPr>
              <a:t>North America (US &amp; Canada)</a:t>
            </a:r>
          </a:p>
          <a:p>
            <a:pPr lvl="0"/>
            <a:r>
              <a:rPr lang="en-US" sz="1200" kern="1200" dirty="0">
                <a:solidFill>
                  <a:schemeClr val="tx1"/>
                </a:solidFill>
                <a:effectLst/>
                <a:latin typeface="+mn-lt"/>
                <a:ea typeface="+mn-ea"/>
                <a:cs typeface="+mn-cs"/>
              </a:rPr>
              <a:t>South Asia</a:t>
            </a:r>
          </a:p>
          <a:p>
            <a:pPr lvl="0"/>
            <a:r>
              <a:rPr lang="en-US" sz="1200" kern="1200" dirty="0">
                <a:solidFill>
                  <a:schemeClr val="tx1"/>
                </a:solidFill>
                <a:effectLst/>
                <a:latin typeface="+mn-lt"/>
                <a:ea typeface="+mn-ea"/>
                <a:cs typeface="+mn-cs"/>
              </a:rPr>
              <a:t>Sub-Saharan Africa</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D15983-A45F-4BAB-B9D2-9002C95F3F6C}" type="slidenum">
              <a:rPr lang="en-US" smtClean="0"/>
              <a:pPr/>
              <a:t>6</a:t>
            </a:fld>
            <a:endParaRPr lang="en-US" dirty="0"/>
          </a:p>
        </p:txBody>
      </p:sp>
    </p:spTree>
    <p:extLst>
      <p:ext uri="{BB962C8B-B14F-4D97-AF65-F5344CB8AC3E}">
        <p14:creationId xmlns:p14="http://schemas.microsoft.com/office/powerpoint/2010/main" val="20215447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cap="all" dirty="0">
                <a:solidFill>
                  <a:schemeClr val="tx1"/>
                </a:solidFill>
                <a:effectLst/>
                <a:latin typeface="+mn-lt"/>
                <a:ea typeface="+mn-ea"/>
                <a:cs typeface="+mn-cs"/>
              </a:rPr>
              <a:t>BASE:	ALL qualified RESPONDENTS (Q99/1)</a:t>
            </a:r>
          </a:p>
          <a:p>
            <a:r>
              <a:rPr lang="en-US" sz="1200" b="1" kern="1200" dirty="0">
                <a:solidFill>
                  <a:schemeClr val="tx1"/>
                </a:solidFill>
                <a:effectLst/>
                <a:latin typeface="+mn-lt"/>
                <a:ea typeface="+mn-ea"/>
                <a:cs typeface="+mn-cs"/>
              </a:rPr>
              <a:t>Q960	</a:t>
            </a:r>
            <a:r>
              <a:rPr lang="en-US" sz="1200" kern="1200" dirty="0">
                <a:solidFill>
                  <a:schemeClr val="tx1"/>
                </a:solidFill>
                <a:effectLst/>
                <a:latin typeface="+mn-lt"/>
                <a:ea typeface="+mn-ea"/>
                <a:cs typeface="+mn-cs"/>
              </a:rPr>
              <a:t>What changes, if any, would you propose to improve the efficiency or effectiveness of enforcement actions in the New TLD space?    [NON-MANDARTORY]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1D15983-A45F-4BAB-B9D2-9002C95F3F6C}" type="slidenum">
              <a:rPr lang="en-US" smtClean="0"/>
              <a:pPr/>
              <a:t>60</a:t>
            </a:fld>
            <a:endParaRPr lang="en-US" dirty="0"/>
          </a:p>
        </p:txBody>
      </p:sp>
    </p:spTree>
    <p:extLst>
      <p:ext uri="{BB962C8B-B14F-4D97-AF65-F5344CB8AC3E}">
        <p14:creationId xmlns:p14="http://schemas.microsoft.com/office/powerpoint/2010/main" val="5582402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15983-A45F-4BAB-B9D2-9002C95F3F6C}" type="slidenum">
              <a:rPr lang="en-US" smtClean="0"/>
              <a:pPr/>
              <a:t>61</a:t>
            </a:fld>
            <a:endParaRPr lang="en-US" dirty="0"/>
          </a:p>
        </p:txBody>
      </p:sp>
    </p:spTree>
    <p:extLst>
      <p:ext uri="{BB962C8B-B14F-4D97-AF65-F5344CB8AC3E}">
        <p14:creationId xmlns:p14="http://schemas.microsoft.com/office/powerpoint/2010/main" val="721722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D15983-A45F-4BAB-B9D2-9002C95F3F6C}" type="slidenum">
              <a:rPr lang="en-US" smtClean="0"/>
              <a:pPr/>
              <a:t>62</a:t>
            </a:fld>
            <a:endParaRPr lang="en-US" dirty="0"/>
          </a:p>
        </p:txBody>
      </p:sp>
    </p:spTree>
    <p:extLst>
      <p:ext uri="{BB962C8B-B14F-4D97-AF65-F5344CB8AC3E}">
        <p14:creationId xmlns:p14="http://schemas.microsoft.com/office/powerpoint/2010/main" val="12825479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D15983-A45F-4BAB-B9D2-9002C95F3F6C}" type="slidenum">
              <a:rPr lang="en-US" smtClean="0"/>
              <a:pPr/>
              <a:t>63</a:t>
            </a:fld>
            <a:endParaRPr lang="en-US" dirty="0"/>
          </a:p>
        </p:txBody>
      </p:sp>
    </p:spTree>
    <p:extLst>
      <p:ext uri="{BB962C8B-B14F-4D97-AF65-F5344CB8AC3E}">
        <p14:creationId xmlns:p14="http://schemas.microsoft.com/office/powerpoint/2010/main" val="17571699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D15983-A45F-4BAB-B9D2-9002C95F3F6C}" type="slidenum">
              <a:rPr lang="en-US" smtClean="0"/>
              <a:pPr/>
              <a:t>64</a:t>
            </a:fld>
            <a:endParaRPr lang="en-US" dirty="0"/>
          </a:p>
        </p:txBody>
      </p:sp>
    </p:spTree>
    <p:extLst>
      <p:ext uri="{BB962C8B-B14F-4D97-AF65-F5344CB8AC3E}">
        <p14:creationId xmlns:p14="http://schemas.microsoft.com/office/powerpoint/2010/main" val="41195027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D15983-A45F-4BAB-B9D2-9002C95F3F6C}" type="slidenum">
              <a:rPr lang="en-US" smtClean="0"/>
              <a:pPr/>
              <a:t>65</a:t>
            </a:fld>
            <a:endParaRPr lang="en-US" dirty="0"/>
          </a:p>
        </p:txBody>
      </p:sp>
    </p:spTree>
    <p:extLst>
      <p:ext uri="{BB962C8B-B14F-4D97-AF65-F5344CB8AC3E}">
        <p14:creationId xmlns:p14="http://schemas.microsoft.com/office/powerpoint/2010/main" val="38220378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D15983-A45F-4BAB-B9D2-9002C95F3F6C}" type="slidenum">
              <a:rPr lang="en-US" smtClean="0"/>
              <a:pPr/>
              <a:t>66</a:t>
            </a:fld>
            <a:endParaRPr lang="en-US" dirty="0"/>
          </a:p>
        </p:txBody>
      </p:sp>
    </p:spTree>
    <p:extLst>
      <p:ext uri="{BB962C8B-B14F-4D97-AF65-F5344CB8AC3E}">
        <p14:creationId xmlns:p14="http://schemas.microsoft.com/office/powerpoint/2010/main" val="40197279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D15983-A45F-4BAB-B9D2-9002C95F3F6C}" type="slidenum">
              <a:rPr lang="en-US" smtClean="0"/>
              <a:pPr/>
              <a:t>67</a:t>
            </a:fld>
            <a:endParaRPr lang="en-US" dirty="0"/>
          </a:p>
        </p:txBody>
      </p:sp>
    </p:spTree>
    <p:extLst>
      <p:ext uri="{BB962C8B-B14F-4D97-AF65-F5344CB8AC3E}">
        <p14:creationId xmlns:p14="http://schemas.microsoft.com/office/powerpoint/2010/main" val="19519414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D15983-A45F-4BAB-B9D2-9002C95F3F6C}" type="slidenum">
              <a:rPr lang="en-US" smtClean="0"/>
              <a:pPr/>
              <a:t>68</a:t>
            </a:fld>
            <a:endParaRPr lang="en-US" dirty="0"/>
          </a:p>
        </p:txBody>
      </p:sp>
    </p:spTree>
    <p:extLst>
      <p:ext uri="{BB962C8B-B14F-4D97-AF65-F5344CB8AC3E}">
        <p14:creationId xmlns:p14="http://schemas.microsoft.com/office/powerpoint/2010/main" val="15280322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D15983-A45F-4BAB-B9D2-9002C95F3F6C}" type="slidenum">
              <a:rPr lang="en-US" smtClean="0"/>
              <a:pPr/>
              <a:t>69</a:t>
            </a:fld>
            <a:endParaRPr lang="en-US" dirty="0"/>
          </a:p>
        </p:txBody>
      </p:sp>
    </p:spTree>
    <p:extLst>
      <p:ext uri="{BB962C8B-B14F-4D97-AF65-F5344CB8AC3E}">
        <p14:creationId xmlns:p14="http://schemas.microsoft.com/office/powerpoint/2010/main" val="4182277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u="sng" kern="1200" cap="all" dirty="0">
                <a:solidFill>
                  <a:schemeClr val="tx1"/>
                </a:solidFill>
                <a:effectLst/>
                <a:latin typeface="+mn-lt"/>
                <a:ea typeface="+mn-ea"/>
                <a:cs typeface="+mn-cs"/>
              </a:rPr>
              <a:t>BASE:	ALL qualified RESPONDENTS (q99/1)</a:t>
            </a:r>
          </a:p>
          <a:p>
            <a:r>
              <a:rPr lang="en-US" sz="1200" b="1" kern="1200" dirty="0">
                <a:solidFill>
                  <a:schemeClr val="tx1"/>
                </a:solidFill>
                <a:effectLst/>
                <a:latin typeface="+mn-lt"/>
                <a:ea typeface="+mn-ea"/>
                <a:cs typeface="+mn-cs"/>
              </a:rPr>
              <a:t>Q1010	 </a:t>
            </a:r>
            <a:r>
              <a:rPr lang="en-US" sz="1200" kern="1200" dirty="0">
                <a:solidFill>
                  <a:schemeClr val="tx1"/>
                </a:solidFill>
                <a:effectLst/>
                <a:latin typeface="+mn-lt"/>
                <a:ea typeface="+mn-ea"/>
                <a:cs typeface="+mn-cs"/>
              </a:rPr>
              <a:t>Which one of the following best describes the type of business on which your company </a:t>
            </a:r>
            <a:r>
              <a:rPr lang="en-US" sz="1200" b="1" kern="1200" dirty="0">
                <a:solidFill>
                  <a:schemeClr val="tx1"/>
                </a:solidFill>
                <a:effectLst/>
                <a:latin typeface="+mn-lt"/>
                <a:ea typeface="+mn-ea"/>
                <a:cs typeface="+mn-cs"/>
              </a:rPr>
              <a:t>focuses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	Business to Business sales (B2B)</a:t>
            </a:r>
          </a:p>
          <a:p>
            <a:r>
              <a:rPr lang="en-US" sz="1200" kern="1200" dirty="0">
                <a:solidFill>
                  <a:schemeClr val="tx1"/>
                </a:solidFill>
                <a:effectLst/>
                <a:latin typeface="+mn-lt"/>
                <a:ea typeface="+mn-ea"/>
                <a:cs typeface="+mn-cs"/>
              </a:rPr>
              <a:t>2	Business to Consumer sales (B2C)</a:t>
            </a:r>
          </a:p>
          <a:p>
            <a:r>
              <a:rPr lang="en-US" sz="1200" kern="1200" dirty="0">
                <a:solidFill>
                  <a:schemeClr val="tx1"/>
                </a:solidFill>
                <a:effectLst/>
                <a:latin typeface="+mn-lt"/>
                <a:ea typeface="+mn-ea"/>
                <a:cs typeface="+mn-cs"/>
              </a:rPr>
              <a:t>3	Business to Government/Public Sector</a:t>
            </a:r>
          </a:p>
          <a:p>
            <a:r>
              <a:rPr lang="en-US" sz="1200" kern="1200" dirty="0">
                <a:solidFill>
                  <a:schemeClr val="tx1"/>
                </a:solidFill>
                <a:effectLst/>
                <a:latin typeface="+mn-lt"/>
                <a:ea typeface="+mn-ea"/>
                <a:cs typeface="+mn-cs"/>
              </a:rPr>
              <a:t>5	Business to Non Profit</a:t>
            </a:r>
          </a:p>
          <a:p>
            <a:r>
              <a:rPr lang="en-US" sz="1200" kern="1200" dirty="0">
                <a:solidFill>
                  <a:schemeClr val="tx1"/>
                </a:solidFill>
                <a:effectLst/>
                <a:latin typeface="+mn-lt"/>
                <a:ea typeface="+mn-ea"/>
                <a:cs typeface="+mn-cs"/>
              </a:rPr>
              <a:t>4	Some combination of the above </a:t>
            </a:r>
          </a:p>
          <a:p>
            <a:r>
              <a:rPr lang="en-US" sz="1200" b="1" u="none" strike="noStrike" kern="1200" cap="all" dirty="0">
                <a:solidFill>
                  <a:schemeClr val="tx1"/>
                </a:solidFill>
                <a:effectLst/>
                <a:latin typeface="+mn-lt"/>
                <a:ea typeface="+mn-ea"/>
                <a:cs typeface="+mn-cs"/>
              </a:rPr>
              <a:t> </a:t>
            </a:r>
            <a:endParaRPr lang="en-US" sz="1200" b="1" u="sng" kern="1200" cap="all"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r>
              <a:rPr lang="en-US" sz="1200" b="1" u="sng" kern="1200" cap="all" dirty="0">
                <a:solidFill>
                  <a:schemeClr val="tx1"/>
                </a:solidFill>
                <a:effectLst/>
                <a:latin typeface="+mn-lt"/>
                <a:ea typeface="+mn-ea"/>
                <a:cs typeface="+mn-cs"/>
              </a:rPr>
              <a:t>BASE:	ALL RESPONDENTS</a:t>
            </a:r>
          </a:p>
          <a:p>
            <a:r>
              <a:rPr lang="en-US" sz="1200" b="1" kern="1200" dirty="0">
                <a:solidFill>
                  <a:schemeClr val="tx1"/>
                </a:solidFill>
                <a:effectLst/>
                <a:latin typeface="+mn-lt"/>
                <a:ea typeface="+mn-ea"/>
                <a:cs typeface="+mn-cs"/>
              </a:rPr>
              <a:t>Q285</a:t>
            </a:r>
            <a:r>
              <a:rPr lang="en-US" sz="1200" kern="1200" dirty="0">
                <a:solidFill>
                  <a:schemeClr val="tx1"/>
                </a:solidFill>
                <a:effectLst/>
                <a:latin typeface="+mn-lt"/>
                <a:ea typeface="+mn-ea"/>
                <a:cs typeface="+mn-cs"/>
              </a:rPr>
              <a:t>	When answering questions in this survey about the registration of domain names, will you be able to speak. .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For the entire company</a:t>
            </a:r>
          </a:p>
          <a:p>
            <a:pPr lvl="0"/>
            <a:r>
              <a:rPr lang="en-US" sz="1200" kern="1200" dirty="0">
                <a:solidFill>
                  <a:schemeClr val="tx1"/>
                </a:solidFill>
                <a:effectLst/>
                <a:latin typeface="+mn-lt"/>
                <a:ea typeface="+mn-ea"/>
                <a:cs typeface="+mn-cs"/>
              </a:rPr>
              <a:t>For a business unit or division(s)</a:t>
            </a:r>
          </a:p>
          <a:p>
            <a:pPr lvl="0"/>
            <a:r>
              <a:rPr lang="en-US" sz="1200" kern="1200" dirty="0">
                <a:solidFill>
                  <a:schemeClr val="tx1"/>
                </a:solidFill>
                <a:effectLst/>
                <a:latin typeface="+mn-lt"/>
                <a:ea typeface="+mn-ea"/>
                <a:cs typeface="+mn-cs"/>
              </a:rPr>
              <a:t>For a group within a business unit or division</a:t>
            </a:r>
          </a:p>
          <a:p>
            <a:pPr lvl="0"/>
            <a:r>
              <a:rPr lang="en-US" sz="1200" kern="1200" dirty="0">
                <a:solidFill>
                  <a:schemeClr val="tx1"/>
                </a:solidFill>
                <a:effectLst/>
                <a:latin typeface="+mn-lt"/>
                <a:ea typeface="+mn-ea"/>
                <a:cs typeface="+mn-cs"/>
              </a:rPr>
              <a:t>None of the above –  I’m not the right person to discuss domain name registration for my company </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 ASK Q286</a:t>
            </a:r>
          </a:p>
          <a:p>
            <a:r>
              <a:rPr lang="en-US" sz="1200" kern="1200" dirty="0">
                <a:solidFill>
                  <a:schemeClr val="tx1"/>
                </a:solidFill>
                <a:effectLst/>
                <a:latin typeface="+mn-lt"/>
                <a:ea typeface="+mn-ea"/>
                <a:cs typeface="+mn-cs"/>
              </a:rPr>
              <a:t> </a:t>
            </a:r>
          </a:p>
          <a:p>
            <a:r>
              <a:rPr lang="en-US" sz="1200" b="1" u="sng" kern="1200" cap="all" dirty="0">
                <a:solidFill>
                  <a:schemeClr val="tx1"/>
                </a:solidFill>
                <a:effectLst/>
                <a:latin typeface="+mn-lt"/>
                <a:ea typeface="+mn-ea"/>
                <a:cs typeface="+mn-cs"/>
              </a:rPr>
              <a:t>BASE:	NOT RIGHT PERSON TO DISCUSS DOMAIN NAME REGISTRATION FOR COMPANY (q285/4)</a:t>
            </a:r>
          </a:p>
          <a:p>
            <a:r>
              <a:rPr lang="en-US" sz="1200" b="1" u="none" strike="noStrike" kern="1200" cap="all" dirty="0">
                <a:solidFill>
                  <a:schemeClr val="tx1"/>
                </a:solidFill>
                <a:effectLst/>
                <a:latin typeface="+mn-lt"/>
                <a:ea typeface="+mn-ea"/>
                <a:cs typeface="+mn-cs"/>
              </a:rPr>
              <a:t>Q286	</a:t>
            </a:r>
            <a:r>
              <a:rPr lang="en-US" sz="1200" b="0" u="none" strike="noStrike" kern="1200" cap="all" dirty="0">
                <a:solidFill>
                  <a:schemeClr val="tx1"/>
                </a:solidFill>
                <a:effectLst/>
                <a:latin typeface="+mn-lt"/>
                <a:ea typeface="+mn-ea"/>
                <a:cs typeface="+mn-cs"/>
              </a:rPr>
              <a:t>Would you be able to provide us with the contact information of a colleague who is the correct person to discuss domain name registration for your company?</a:t>
            </a:r>
            <a:endParaRPr lang="en-US" sz="1200" b="1" u="sng" kern="1200" cap="all" dirty="0">
              <a:solidFill>
                <a:schemeClr val="tx1"/>
              </a:solidFill>
              <a:effectLst/>
              <a:latin typeface="+mn-lt"/>
              <a:ea typeface="+mn-ea"/>
              <a:cs typeface="+mn-cs"/>
            </a:endParaRPr>
          </a:p>
          <a:p>
            <a:r>
              <a:rPr lang="en-US" sz="1200" b="0" u="none" strike="noStrike" kern="1200" cap="all" dirty="0">
                <a:solidFill>
                  <a:schemeClr val="tx1"/>
                </a:solidFill>
                <a:effectLst/>
                <a:latin typeface="+mn-lt"/>
                <a:ea typeface="+mn-ea"/>
                <a:cs typeface="+mn-cs"/>
              </a:rPr>
              <a:t> </a:t>
            </a:r>
            <a:endParaRPr lang="en-US" sz="1200" b="1" u="sng" kern="1200" cap="all" dirty="0">
              <a:solidFill>
                <a:schemeClr val="tx1"/>
              </a:solidFill>
              <a:effectLst/>
              <a:latin typeface="+mn-lt"/>
              <a:ea typeface="+mn-ea"/>
              <a:cs typeface="+mn-cs"/>
            </a:endParaRPr>
          </a:p>
          <a:p>
            <a:pPr lvl="0"/>
            <a:r>
              <a:rPr lang="en-US" sz="1200" b="0" u="none" strike="noStrike" kern="1200" cap="all" dirty="0">
                <a:solidFill>
                  <a:schemeClr val="tx1"/>
                </a:solidFill>
                <a:effectLst/>
                <a:latin typeface="+mn-lt"/>
                <a:ea typeface="+mn-ea"/>
                <a:cs typeface="+mn-cs"/>
              </a:rPr>
              <a:t>Yes		</a:t>
            </a:r>
            <a:r>
              <a:rPr lang="en-US" sz="1200" b="1" u="none" strike="noStrike" kern="1200" cap="all" dirty="0">
                <a:solidFill>
                  <a:schemeClr val="tx1"/>
                </a:solidFill>
                <a:effectLst/>
                <a:latin typeface="+mn-lt"/>
                <a:ea typeface="+mn-ea"/>
                <a:cs typeface="+mn-cs"/>
              </a:rPr>
              <a:t>ASK Q287</a:t>
            </a:r>
            <a:endParaRPr lang="en-US" sz="1200" b="1" u="sng" kern="1200" cap="all" dirty="0">
              <a:solidFill>
                <a:schemeClr val="tx1"/>
              </a:solidFill>
              <a:effectLst/>
              <a:latin typeface="+mn-lt"/>
              <a:ea typeface="+mn-ea"/>
              <a:cs typeface="+mn-cs"/>
            </a:endParaRPr>
          </a:p>
          <a:p>
            <a:pPr lvl="0"/>
            <a:r>
              <a:rPr lang="en-US" sz="1200" b="0" u="none" strike="noStrike" kern="1200" cap="all" dirty="0">
                <a:solidFill>
                  <a:schemeClr val="tx1"/>
                </a:solidFill>
                <a:effectLst/>
                <a:latin typeface="+mn-lt"/>
                <a:ea typeface="+mn-ea"/>
                <a:cs typeface="+mn-cs"/>
              </a:rPr>
              <a:t>No		</a:t>
            </a:r>
            <a:r>
              <a:rPr lang="en-US" sz="1200" b="1" u="none" strike="noStrike" kern="1200" cap="all" dirty="0">
                <a:solidFill>
                  <a:schemeClr val="tx1"/>
                </a:solidFill>
                <a:effectLst/>
                <a:latin typeface="+mn-lt"/>
                <a:ea typeface="+mn-ea"/>
                <a:cs typeface="+mn-cs"/>
              </a:rPr>
              <a:t>CONTINUE</a:t>
            </a:r>
            <a:endParaRPr lang="en-US" sz="1200" b="1" u="sng" kern="1200" cap="all"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D15983-A45F-4BAB-B9D2-9002C95F3F6C}" type="slidenum">
              <a:rPr lang="en-US" smtClean="0"/>
              <a:pPr/>
              <a:t>7</a:t>
            </a:fld>
            <a:endParaRPr lang="en-US" dirty="0"/>
          </a:p>
        </p:txBody>
      </p:sp>
    </p:spTree>
    <p:extLst>
      <p:ext uri="{BB962C8B-B14F-4D97-AF65-F5344CB8AC3E}">
        <p14:creationId xmlns:p14="http://schemas.microsoft.com/office/powerpoint/2010/main" val="398839774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D15983-A45F-4BAB-B9D2-9002C95F3F6C}" type="slidenum">
              <a:rPr lang="en-US" smtClean="0"/>
              <a:pPr/>
              <a:t>70</a:t>
            </a:fld>
            <a:endParaRPr lang="en-US" dirty="0"/>
          </a:p>
        </p:txBody>
      </p:sp>
    </p:spTree>
    <p:extLst>
      <p:ext uri="{BB962C8B-B14F-4D97-AF65-F5344CB8AC3E}">
        <p14:creationId xmlns:p14="http://schemas.microsoft.com/office/powerpoint/2010/main" val="211009958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D15983-A45F-4BAB-B9D2-9002C95F3F6C}" type="slidenum">
              <a:rPr lang="en-US" smtClean="0"/>
              <a:pPr/>
              <a:t>71</a:t>
            </a:fld>
            <a:endParaRPr lang="en-US" dirty="0"/>
          </a:p>
        </p:txBody>
      </p:sp>
    </p:spTree>
    <p:extLst>
      <p:ext uri="{BB962C8B-B14F-4D97-AF65-F5344CB8AC3E}">
        <p14:creationId xmlns:p14="http://schemas.microsoft.com/office/powerpoint/2010/main" val="32704853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D15983-A45F-4BAB-B9D2-9002C95F3F6C}" type="slidenum">
              <a:rPr lang="en-US" smtClean="0"/>
              <a:pPr/>
              <a:t>72</a:t>
            </a:fld>
            <a:endParaRPr lang="en-US" dirty="0"/>
          </a:p>
        </p:txBody>
      </p:sp>
    </p:spTree>
    <p:extLst>
      <p:ext uri="{BB962C8B-B14F-4D97-AF65-F5344CB8AC3E}">
        <p14:creationId xmlns:p14="http://schemas.microsoft.com/office/powerpoint/2010/main" val="255652158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D15983-A45F-4BAB-B9D2-9002C95F3F6C}" type="slidenum">
              <a:rPr lang="en-US" smtClean="0"/>
              <a:pPr/>
              <a:t>73</a:t>
            </a:fld>
            <a:endParaRPr lang="en-US" dirty="0"/>
          </a:p>
        </p:txBody>
      </p:sp>
    </p:spTree>
    <p:extLst>
      <p:ext uri="{BB962C8B-B14F-4D97-AF65-F5344CB8AC3E}">
        <p14:creationId xmlns:p14="http://schemas.microsoft.com/office/powerpoint/2010/main" val="11148708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D15983-A45F-4BAB-B9D2-9002C95F3F6C}" type="slidenum">
              <a:rPr lang="en-US" smtClean="0"/>
              <a:pPr/>
              <a:t>74</a:t>
            </a:fld>
            <a:endParaRPr lang="en-US" dirty="0"/>
          </a:p>
        </p:txBody>
      </p:sp>
    </p:spTree>
    <p:extLst>
      <p:ext uri="{BB962C8B-B14F-4D97-AF65-F5344CB8AC3E}">
        <p14:creationId xmlns:p14="http://schemas.microsoft.com/office/powerpoint/2010/main" val="283290176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15983-A45F-4BAB-B9D2-9002C95F3F6C}" type="slidenum">
              <a:rPr lang="en-US" smtClean="0"/>
              <a:pPr/>
              <a:t>75</a:t>
            </a:fld>
            <a:endParaRPr lang="en-US" dirty="0"/>
          </a:p>
        </p:txBody>
      </p:sp>
    </p:spTree>
    <p:extLst>
      <p:ext uri="{BB962C8B-B14F-4D97-AF65-F5344CB8AC3E}">
        <p14:creationId xmlns:p14="http://schemas.microsoft.com/office/powerpoint/2010/main" val="2966283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15983-A45F-4BAB-B9D2-9002C95F3F6C}" type="slidenum">
              <a:rPr lang="en-US" smtClean="0"/>
              <a:pPr/>
              <a:t>8</a:t>
            </a:fld>
            <a:endParaRPr lang="en-US" dirty="0"/>
          </a:p>
        </p:txBody>
      </p:sp>
    </p:spTree>
    <p:extLst>
      <p:ext uri="{BB962C8B-B14F-4D97-AF65-F5344CB8AC3E}">
        <p14:creationId xmlns:p14="http://schemas.microsoft.com/office/powerpoint/2010/main" val="1719856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D15983-A45F-4BAB-B9D2-9002C95F3F6C}" type="slidenum">
              <a:rPr lang="en-US" smtClean="0"/>
              <a:pPr/>
              <a:t>9</a:t>
            </a:fld>
            <a:endParaRPr lang="en-US" dirty="0"/>
          </a:p>
        </p:txBody>
      </p:sp>
    </p:spTree>
    <p:extLst>
      <p:ext uri="{BB962C8B-B14F-4D97-AF65-F5344CB8AC3E}">
        <p14:creationId xmlns:p14="http://schemas.microsoft.com/office/powerpoint/2010/main" val="21564028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1" name="Picture 20" descr="PPT-White-Cover-Graphic-WS.png"/>
          <p:cNvPicPr>
            <a:picLocks noChangeAspect="1"/>
          </p:cNvPicPr>
          <p:nvPr userDrawn="1"/>
        </p:nvPicPr>
        <p:blipFill>
          <a:blip r:embed="rId2" cstate="screen"/>
          <a:stretch>
            <a:fillRect/>
          </a:stretch>
        </p:blipFill>
        <p:spPr>
          <a:xfrm>
            <a:off x="4060" y="0"/>
            <a:ext cx="9135879" cy="5143500"/>
          </a:xfrm>
          <a:prstGeom prst="rect">
            <a:avLst/>
          </a:prstGeom>
        </p:spPr>
      </p:pic>
      <p:sp>
        <p:nvSpPr>
          <p:cNvPr id="2" name="Title 1"/>
          <p:cNvSpPr>
            <a:spLocks noGrp="1"/>
          </p:cNvSpPr>
          <p:nvPr>
            <p:ph type="ctrTitle" hasCustomPrompt="1"/>
          </p:nvPr>
        </p:nvSpPr>
        <p:spPr>
          <a:xfrm>
            <a:off x="3257551" y="2326482"/>
            <a:ext cx="5667603" cy="982664"/>
          </a:xfrm>
        </p:spPr>
        <p:txBody>
          <a:bodyPr wrap="square" tIns="0" bIns="0">
            <a:noAutofit/>
          </a:bodyPr>
          <a:lstStyle>
            <a:lvl1pPr algn="r">
              <a:lnSpc>
                <a:spcPct val="80000"/>
              </a:lnSpc>
              <a:tabLst>
                <a:tab pos="508000" algn="l"/>
              </a:tabLst>
              <a:defRPr sz="4500" b="0" cap="all" baseline="0">
                <a:solidFill>
                  <a:srgbClr val="009DD9"/>
                </a:solidFill>
              </a:defRPr>
            </a:lvl1pPr>
          </a:lstStyle>
          <a:p>
            <a:r>
              <a:rPr lang="en-US" dirty="0"/>
              <a:t>CLICK TO EDIT MASTER TITLE STYLE</a:t>
            </a:r>
          </a:p>
        </p:txBody>
      </p:sp>
      <p:sp>
        <p:nvSpPr>
          <p:cNvPr id="3" name="Subtitle 2"/>
          <p:cNvSpPr>
            <a:spLocks noGrp="1"/>
          </p:cNvSpPr>
          <p:nvPr>
            <p:ph type="subTitle" idx="1" hasCustomPrompt="1"/>
          </p:nvPr>
        </p:nvSpPr>
        <p:spPr>
          <a:xfrm>
            <a:off x="3257551" y="3315903"/>
            <a:ext cx="5667603" cy="427422"/>
          </a:xfrm>
        </p:spPr>
        <p:txBody>
          <a:bodyPr wrap="square" tIns="0" bIns="0"/>
          <a:lstStyle>
            <a:lvl1pPr marL="0" indent="0" algn="r">
              <a:lnSpc>
                <a:spcPct val="100000"/>
              </a:lnSpc>
              <a:buNone/>
              <a:defRPr sz="2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Text Placeholder 2"/>
          <p:cNvSpPr>
            <a:spLocks noGrp="1"/>
          </p:cNvSpPr>
          <p:nvPr>
            <p:ph type="body" idx="17"/>
          </p:nvPr>
        </p:nvSpPr>
        <p:spPr>
          <a:xfrm>
            <a:off x="6053140" y="4620454"/>
            <a:ext cx="2891063" cy="523046"/>
          </a:xfrm>
        </p:spPr>
        <p:txBody>
          <a:bodyPr wrap="square" anchor="b" anchorCtr="0"/>
          <a:lstStyle>
            <a:lvl1pPr marL="0" indent="0" algn="r">
              <a:lnSpc>
                <a:spcPct val="100000"/>
              </a:lnSpc>
              <a:spcBef>
                <a:spcPts val="0"/>
              </a:spcBef>
              <a:buNone/>
              <a:defRPr sz="1200" b="0">
                <a:solidFill>
                  <a:srgbClr val="5F5F5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0" name="Picture 9" descr="Nielsen_S.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152618" y="1898245"/>
            <a:ext cx="672296" cy="237744"/>
          </a:xfrm>
          <a:prstGeom prst="rect">
            <a:avLst/>
          </a:prstGeom>
        </p:spPr>
      </p:pic>
    </p:spTree>
    <p:extLst>
      <p:ext uri="{BB962C8B-B14F-4D97-AF65-F5344CB8AC3E}">
        <p14:creationId xmlns:p14="http://schemas.microsoft.com/office/powerpoint/2010/main" val="284430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rt with Call Out">
    <p:spTree>
      <p:nvGrpSpPr>
        <p:cNvPr id="1" name=""/>
        <p:cNvGrpSpPr/>
        <p:nvPr/>
      </p:nvGrpSpPr>
      <p:grpSpPr>
        <a:xfrm>
          <a:off x="0" y="0"/>
          <a:ext cx="0" cy="0"/>
          <a:chOff x="0" y="0"/>
          <a:chExt cx="0" cy="0"/>
        </a:xfrm>
      </p:grpSpPr>
      <p:pic>
        <p:nvPicPr>
          <p:cNvPr id="19" name="Picture 18" descr="PPT-Chart-Template-WS.png"/>
          <p:cNvPicPr>
            <a:picLocks noChangeAspect="1"/>
          </p:cNvPicPr>
          <p:nvPr userDrawn="1"/>
        </p:nvPicPr>
        <p:blipFill>
          <a:blip r:embed="rId2" cstate="screen"/>
          <a:stretch>
            <a:fillRect/>
          </a:stretch>
        </p:blipFill>
        <p:spPr>
          <a:xfrm>
            <a:off x="0" y="0"/>
            <a:ext cx="9135879" cy="5143500"/>
          </a:xfrm>
          <a:prstGeom prst="rect">
            <a:avLst/>
          </a:prstGeom>
        </p:spPr>
      </p:pic>
      <p:sp>
        <p:nvSpPr>
          <p:cNvPr id="20" name="Rectangle 19"/>
          <p:cNvSpPr/>
          <p:nvPr userDrawn="1"/>
        </p:nvSpPr>
        <p:spPr bwMode="gray">
          <a:xfrm rot="16200000">
            <a:off x="-1096754" y="3851017"/>
            <a:ext cx="2364750" cy="184666"/>
          </a:xfrm>
          <a:prstGeom prst="rect">
            <a:avLst/>
          </a:prstGeom>
        </p:spPr>
        <p:txBody>
          <a:bodyPr wrap="none">
            <a:spAutoFit/>
          </a:bodyPr>
          <a:lstStyle/>
          <a:p>
            <a:pPr defTabSz="914400">
              <a:spcBef>
                <a:spcPct val="50000"/>
              </a:spcBef>
            </a:pPr>
            <a:r>
              <a:rPr lang="en-US" sz="600" dirty="0">
                <a:solidFill>
                  <a:srgbClr val="5F5F5F"/>
                </a:solidFill>
                <a:latin typeface="Calibri"/>
                <a:cs typeface="Calibri"/>
              </a:rPr>
              <a:t>Copyright ©2012 The Nielsen Company. Confidential and proprietary.</a:t>
            </a:r>
          </a:p>
        </p:txBody>
      </p:sp>
      <p:sp>
        <p:nvSpPr>
          <p:cNvPr id="7" name="Text Placeholder 2"/>
          <p:cNvSpPr>
            <a:spLocks noGrp="1"/>
          </p:cNvSpPr>
          <p:nvPr userDrawn="1">
            <p:ph type="body" idx="14"/>
          </p:nvPr>
        </p:nvSpPr>
        <p:spPr>
          <a:xfrm>
            <a:off x="594360" y="1316736"/>
            <a:ext cx="7876476" cy="188714"/>
          </a:xfrm>
        </p:spPr>
        <p:txBody>
          <a:bodyPr wrap="square" tIns="0" bIns="0" anchor="t" anchorCtr="0"/>
          <a:lstStyle>
            <a:lvl1pPr marL="0" indent="0">
              <a:spcBef>
                <a:spcPts val="0"/>
              </a:spcBef>
              <a:buNone/>
              <a:defRPr sz="1200" b="0" baseline="0">
                <a:solidFill>
                  <a:srgbClr val="009DD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2"/>
          <p:cNvSpPr>
            <a:spLocks noGrp="1"/>
          </p:cNvSpPr>
          <p:nvPr userDrawn="1">
            <p:ph type="body" idx="15"/>
          </p:nvPr>
        </p:nvSpPr>
        <p:spPr>
          <a:xfrm>
            <a:off x="685800" y="4327398"/>
            <a:ext cx="7781544" cy="299315"/>
          </a:xfrm>
          <a:solidFill>
            <a:srgbClr val="009DD9"/>
          </a:solidFill>
          <a:ln>
            <a:noFill/>
          </a:ln>
        </p:spPr>
        <p:txBody>
          <a:bodyPr wrap="square" tIns="0" bIns="0" anchor="ctr" anchorCtr="0"/>
          <a:lstStyle>
            <a:lvl1pPr marL="0" indent="0" algn="ctr">
              <a:spcBef>
                <a:spcPts val="0"/>
              </a:spcBef>
              <a:buNone/>
              <a:defRPr sz="1800" b="0" baseline="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hart Placeholder 12"/>
          <p:cNvSpPr>
            <a:spLocks noGrp="1"/>
          </p:cNvSpPr>
          <p:nvPr userDrawn="1">
            <p:ph type="chart" sz="quarter" idx="16"/>
          </p:nvPr>
        </p:nvSpPr>
        <p:spPr>
          <a:xfrm>
            <a:off x="758952" y="1600291"/>
            <a:ext cx="7708392" cy="2429066"/>
          </a:xfrm>
        </p:spPr>
        <p:txBody>
          <a:bodyPr wrap="none"/>
          <a:lstStyle>
            <a:lvl1pPr>
              <a:buFontTx/>
              <a:buNone/>
              <a:defRPr/>
            </a:lvl1pPr>
          </a:lstStyle>
          <a:p>
            <a:r>
              <a:rPr lang="en-US" dirty="0"/>
              <a:t>Click icon to add chart</a:t>
            </a:r>
          </a:p>
        </p:txBody>
      </p:sp>
      <p:sp>
        <p:nvSpPr>
          <p:cNvPr id="2" name="Title 1"/>
          <p:cNvSpPr>
            <a:spLocks noGrp="1"/>
          </p:cNvSpPr>
          <p:nvPr userDrawn="1">
            <p:ph type="title" hasCustomPrompt="1"/>
          </p:nvPr>
        </p:nvSpPr>
        <p:spPr/>
        <p:txBody>
          <a:bodyPr wrap="square"/>
          <a:lstStyle>
            <a:lvl1pPr>
              <a:defRPr baseline="0"/>
            </a:lvl1pPr>
          </a:lstStyle>
          <a:p>
            <a:r>
              <a:rPr lang="en-US" dirty="0"/>
              <a:t>CLICK TO EDIT MASTER TITLE STYLE</a:t>
            </a:r>
          </a:p>
        </p:txBody>
      </p:sp>
      <p:sp>
        <p:nvSpPr>
          <p:cNvPr id="16" name="Text Placeholder 2"/>
          <p:cNvSpPr>
            <a:spLocks noGrp="1"/>
          </p:cNvSpPr>
          <p:nvPr userDrawn="1">
            <p:ph type="body" idx="13"/>
          </p:nvPr>
        </p:nvSpPr>
        <p:spPr>
          <a:xfrm>
            <a:off x="594360" y="932688"/>
            <a:ext cx="8160322" cy="236339"/>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Text Box 17"/>
          <p:cNvSpPr txBox="1">
            <a:spLocks noChangeArrowheads="1"/>
          </p:cNvSpPr>
          <p:nvPr userDrawn="1"/>
        </p:nvSpPr>
        <p:spPr bwMode="auto">
          <a:xfrm>
            <a:off x="8880760" y="4932945"/>
            <a:ext cx="134652"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rgbClr val="009DD9"/>
                </a:solidFill>
              </a:rPr>
              <a:pPr algn="ctr" defTabSz="914400">
                <a:spcBef>
                  <a:spcPts val="0"/>
                </a:spcBef>
              </a:pPr>
              <a:t>‹#›</a:t>
            </a:fld>
            <a:endParaRPr lang="en-US" sz="900" b="0" dirty="0">
              <a:solidFill>
                <a:srgbClr val="009DD9"/>
              </a:solidFill>
            </a:endParaRPr>
          </a:p>
        </p:txBody>
      </p:sp>
      <p:sp>
        <p:nvSpPr>
          <p:cNvPr id="14" name="Text Placeholder 2"/>
          <p:cNvSpPr>
            <a:spLocks noGrp="1"/>
          </p:cNvSpPr>
          <p:nvPr>
            <p:ph type="body" idx="17"/>
          </p:nvPr>
        </p:nvSpPr>
        <p:spPr>
          <a:xfrm>
            <a:off x="594359" y="4780026"/>
            <a:ext cx="8165592" cy="27432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86501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able Slide">
    <p:spTree>
      <p:nvGrpSpPr>
        <p:cNvPr id="1" name=""/>
        <p:cNvGrpSpPr/>
        <p:nvPr/>
      </p:nvGrpSpPr>
      <p:grpSpPr>
        <a:xfrm>
          <a:off x="0" y="0"/>
          <a:ext cx="0" cy="0"/>
          <a:chOff x="0" y="0"/>
          <a:chExt cx="0" cy="0"/>
        </a:xfrm>
      </p:grpSpPr>
      <p:pic>
        <p:nvPicPr>
          <p:cNvPr id="9" name="Picture 8" descr="PPT-Chart-Template-WS.png"/>
          <p:cNvPicPr>
            <a:picLocks noChangeAspect="1"/>
          </p:cNvPicPr>
          <p:nvPr userDrawn="1"/>
        </p:nvPicPr>
        <p:blipFill>
          <a:blip r:embed="rId2" cstate="screen"/>
          <a:stretch>
            <a:fillRect/>
          </a:stretch>
        </p:blipFill>
        <p:spPr>
          <a:xfrm>
            <a:off x="0" y="0"/>
            <a:ext cx="9135879" cy="5143500"/>
          </a:xfrm>
          <a:prstGeom prst="rect">
            <a:avLst/>
          </a:prstGeom>
        </p:spPr>
      </p:pic>
      <p:sp>
        <p:nvSpPr>
          <p:cNvPr id="13" name="Rectangle 12"/>
          <p:cNvSpPr/>
          <p:nvPr userDrawn="1"/>
        </p:nvSpPr>
        <p:spPr bwMode="gray">
          <a:xfrm rot="16200000">
            <a:off x="-1096754" y="3851017"/>
            <a:ext cx="2364750" cy="184666"/>
          </a:xfrm>
          <a:prstGeom prst="rect">
            <a:avLst/>
          </a:prstGeom>
        </p:spPr>
        <p:txBody>
          <a:bodyPr wrap="none">
            <a:spAutoFit/>
          </a:bodyPr>
          <a:lstStyle/>
          <a:p>
            <a:pPr defTabSz="914400">
              <a:spcBef>
                <a:spcPct val="50000"/>
              </a:spcBef>
            </a:pPr>
            <a:r>
              <a:rPr lang="en-US" sz="600" dirty="0">
                <a:solidFill>
                  <a:srgbClr val="5F5F5F"/>
                </a:solidFill>
                <a:latin typeface="Calibri"/>
                <a:cs typeface="Calibri"/>
              </a:rPr>
              <a:t>Copyright ©2012 The Nielsen Company. Confidential and proprietary.</a:t>
            </a:r>
          </a:p>
        </p:txBody>
      </p:sp>
      <p:sp>
        <p:nvSpPr>
          <p:cNvPr id="6" name="Table Placeholder 5"/>
          <p:cNvSpPr>
            <a:spLocks noGrp="1"/>
          </p:cNvSpPr>
          <p:nvPr>
            <p:ph type="tbl" sz="quarter" idx="13"/>
          </p:nvPr>
        </p:nvSpPr>
        <p:spPr>
          <a:xfrm>
            <a:off x="777240" y="1463040"/>
            <a:ext cx="7616952" cy="2596754"/>
          </a:xfrm>
        </p:spPr>
        <p:txBody>
          <a:bodyPr/>
          <a:lstStyle>
            <a:lvl1pPr marL="0" indent="0">
              <a:buFontTx/>
              <a:buNone/>
              <a:defRPr/>
            </a:lvl1pPr>
          </a:lstStyle>
          <a:p>
            <a:r>
              <a:rPr lang="en-US" dirty="0"/>
              <a:t>Click icon to add table</a:t>
            </a:r>
          </a:p>
        </p:txBody>
      </p:sp>
      <p:sp>
        <p:nvSpPr>
          <p:cNvPr id="4" name="Title 3"/>
          <p:cNvSpPr>
            <a:spLocks noGrp="1"/>
          </p:cNvSpPr>
          <p:nvPr>
            <p:ph type="title" hasCustomPrompt="1"/>
          </p:nvPr>
        </p:nvSpPr>
        <p:spPr/>
        <p:txBody>
          <a:bodyPr wrap="square"/>
          <a:lstStyle>
            <a:lvl1pPr>
              <a:defRPr baseline="0"/>
            </a:lvl1pPr>
          </a:lstStyle>
          <a:p>
            <a:r>
              <a:rPr lang="en-US" dirty="0"/>
              <a:t>CLICK TO EDIT MASTER TITLE STYLE</a:t>
            </a:r>
          </a:p>
        </p:txBody>
      </p:sp>
      <p:sp>
        <p:nvSpPr>
          <p:cNvPr id="11" name="Text Placeholder 2"/>
          <p:cNvSpPr>
            <a:spLocks noGrp="1"/>
          </p:cNvSpPr>
          <p:nvPr>
            <p:ph type="body" idx="15"/>
          </p:nvPr>
        </p:nvSpPr>
        <p:spPr>
          <a:xfrm>
            <a:off x="594360" y="932688"/>
            <a:ext cx="8160322" cy="236339"/>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Text Box 17"/>
          <p:cNvSpPr txBox="1">
            <a:spLocks noChangeArrowheads="1"/>
          </p:cNvSpPr>
          <p:nvPr/>
        </p:nvSpPr>
        <p:spPr bwMode="auto">
          <a:xfrm>
            <a:off x="8880760" y="4932945"/>
            <a:ext cx="134652"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rgbClr val="009DD9"/>
                </a:solidFill>
              </a:rPr>
              <a:pPr algn="ctr" defTabSz="914400">
                <a:spcBef>
                  <a:spcPts val="0"/>
                </a:spcBef>
              </a:pPr>
              <a:t>‹#›</a:t>
            </a:fld>
            <a:endParaRPr lang="en-US" sz="900" b="0" dirty="0">
              <a:solidFill>
                <a:srgbClr val="009DD9"/>
              </a:solidFill>
            </a:endParaRPr>
          </a:p>
        </p:txBody>
      </p:sp>
      <p:sp>
        <p:nvSpPr>
          <p:cNvPr id="12" name="Text Placeholder 2"/>
          <p:cNvSpPr>
            <a:spLocks noGrp="1"/>
          </p:cNvSpPr>
          <p:nvPr>
            <p:ph type="body" idx="16"/>
          </p:nvPr>
        </p:nvSpPr>
        <p:spPr>
          <a:xfrm>
            <a:off x="594359" y="4780026"/>
            <a:ext cx="8165592" cy="27432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800632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vder Slide">
    <p:spTree>
      <p:nvGrpSpPr>
        <p:cNvPr id="1" name=""/>
        <p:cNvGrpSpPr/>
        <p:nvPr/>
      </p:nvGrpSpPr>
      <p:grpSpPr>
        <a:xfrm>
          <a:off x="0" y="0"/>
          <a:ext cx="0" cy="0"/>
          <a:chOff x="0" y="0"/>
          <a:chExt cx="0" cy="0"/>
        </a:xfrm>
      </p:grpSpPr>
      <p:pic>
        <p:nvPicPr>
          <p:cNvPr id="4" name="Picture 3" descr="PPT-Divider-Template-White-WS.png"/>
          <p:cNvPicPr>
            <a:picLocks noChangeAspect="1"/>
          </p:cNvPicPr>
          <p:nvPr userDrawn="1"/>
        </p:nvPicPr>
        <p:blipFill>
          <a:blip r:embed="rId2" cstate="screen"/>
          <a:stretch>
            <a:fillRect/>
          </a:stretch>
        </p:blipFill>
        <p:spPr>
          <a:xfrm>
            <a:off x="0" y="0"/>
            <a:ext cx="9135879" cy="5143500"/>
          </a:xfrm>
          <a:prstGeom prst="rect">
            <a:avLst/>
          </a:prstGeom>
        </p:spPr>
      </p:pic>
      <p:sp>
        <p:nvSpPr>
          <p:cNvPr id="2" name="Title 1"/>
          <p:cNvSpPr>
            <a:spLocks noGrp="1"/>
          </p:cNvSpPr>
          <p:nvPr>
            <p:ph type="title"/>
          </p:nvPr>
        </p:nvSpPr>
        <p:spPr>
          <a:xfrm>
            <a:off x="1979453" y="2386460"/>
            <a:ext cx="6978810" cy="438912"/>
          </a:xfrm>
        </p:spPr>
        <p:txBody>
          <a:bodyPr wrap="square" anchor="t">
            <a:normAutofit/>
          </a:bodyPr>
          <a:lstStyle>
            <a:lvl1pPr algn="ctr">
              <a:defRPr sz="3200" b="0" cap="all"/>
            </a:lvl1pPr>
          </a:lstStyle>
          <a:p>
            <a:r>
              <a:rPr lang="en-US"/>
              <a:t>Click to edit Master title style</a:t>
            </a:r>
            <a:endParaRPr lang="en-US" dirty="0"/>
          </a:p>
        </p:txBody>
      </p:sp>
    </p:spTree>
    <p:extLst>
      <p:ext uri="{BB962C8B-B14F-4D97-AF65-F5344CB8AC3E}">
        <p14:creationId xmlns:p14="http://schemas.microsoft.com/office/powerpoint/2010/main" val="2193413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Dark Divider Slid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4" name="Picture 3" descr="PPT-Divider-Template-Black-WS.png"/>
          <p:cNvPicPr>
            <a:picLocks noChangeAspect="1"/>
          </p:cNvPicPr>
          <p:nvPr userDrawn="1"/>
        </p:nvPicPr>
        <p:blipFill>
          <a:blip r:embed="rId3" cstate="screen"/>
          <a:stretch>
            <a:fillRect/>
          </a:stretch>
        </p:blipFill>
        <p:spPr>
          <a:xfrm>
            <a:off x="4060" y="0"/>
            <a:ext cx="9135879" cy="5143500"/>
          </a:xfrm>
          <a:prstGeom prst="rect">
            <a:avLst/>
          </a:prstGeom>
        </p:spPr>
      </p:pic>
      <p:sp>
        <p:nvSpPr>
          <p:cNvPr id="2" name="Title 1"/>
          <p:cNvSpPr>
            <a:spLocks noGrp="1"/>
          </p:cNvSpPr>
          <p:nvPr>
            <p:ph type="title"/>
          </p:nvPr>
        </p:nvSpPr>
        <p:spPr bwMode="gray">
          <a:xfrm>
            <a:off x="1979453" y="2386460"/>
            <a:ext cx="6978810" cy="438912"/>
          </a:xfrm>
        </p:spPr>
        <p:txBody>
          <a:bodyPr wrap="square" anchor="t">
            <a:normAutofit/>
          </a:bodyPr>
          <a:lstStyle>
            <a:lvl1pPr algn="ctr">
              <a:defRPr sz="3200" b="0" cap="all"/>
            </a:lvl1pPr>
          </a:lstStyle>
          <a:p>
            <a:r>
              <a:rPr lang="en-US"/>
              <a:t>Click to edit Master title style</a:t>
            </a:r>
            <a:endParaRPr lang="en-US" dirty="0"/>
          </a:p>
        </p:txBody>
      </p:sp>
    </p:spTree>
    <p:extLst>
      <p:ext uri="{BB962C8B-B14F-4D97-AF65-F5344CB8AC3E}">
        <p14:creationId xmlns:p14="http://schemas.microsoft.com/office/powerpoint/2010/main" val="2193413848"/>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pic>
        <p:nvPicPr>
          <p:cNvPr id="3" name="Picture 2" descr="PPT-End-Slide-Template-White-WS.png"/>
          <p:cNvPicPr>
            <a:picLocks noChangeAspect="1"/>
          </p:cNvPicPr>
          <p:nvPr userDrawn="1"/>
        </p:nvPicPr>
        <p:blipFill>
          <a:blip r:embed="rId2" cstate="screen"/>
          <a:stretch>
            <a:fillRect/>
          </a:stretch>
        </p:blipFill>
        <p:spPr>
          <a:xfrm>
            <a:off x="4060" y="0"/>
            <a:ext cx="9135879" cy="5143500"/>
          </a:xfrm>
          <a:prstGeom prst="rect">
            <a:avLst/>
          </a:prstGeom>
        </p:spPr>
      </p:pic>
    </p:spTree>
    <p:extLst>
      <p:ext uri="{BB962C8B-B14F-4D97-AF65-F5344CB8AC3E}">
        <p14:creationId xmlns:p14="http://schemas.microsoft.com/office/powerpoint/2010/main" val="1249104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ark Final Slid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3" name="Picture 2" descr="PPT-End-Slide-Template-Black-WS.png"/>
          <p:cNvPicPr>
            <a:picLocks noChangeAspect="1"/>
          </p:cNvPicPr>
          <p:nvPr userDrawn="1"/>
        </p:nvPicPr>
        <p:blipFill>
          <a:blip r:embed="rId3" cstate="screen"/>
          <a:stretch>
            <a:fillRect/>
          </a:stretch>
        </p:blipFill>
        <p:spPr>
          <a:xfrm>
            <a:off x="4060" y="0"/>
            <a:ext cx="9135879" cy="5143500"/>
          </a:xfrm>
          <a:prstGeom prst="rect">
            <a:avLst/>
          </a:prstGeom>
        </p:spPr>
      </p:pic>
    </p:spTree>
    <p:extLst>
      <p:ext uri="{BB962C8B-B14F-4D97-AF65-F5344CB8AC3E}">
        <p14:creationId xmlns:p14="http://schemas.microsoft.com/office/powerpoint/2010/main" val="153016420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pic>
        <p:nvPicPr>
          <p:cNvPr id="7" name="Picture 6" descr="PPT-White-Cover-Graphic-No-Image-WS.png"/>
          <p:cNvPicPr>
            <a:picLocks noChangeAspect="1"/>
          </p:cNvPicPr>
          <p:nvPr userDrawn="1"/>
        </p:nvPicPr>
        <p:blipFill>
          <a:blip r:embed="rId2" cstate="screen"/>
          <a:stretch>
            <a:fillRect/>
          </a:stretch>
        </p:blipFill>
        <p:spPr>
          <a:xfrm>
            <a:off x="4060" y="0"/>
            <a:ext cx="9135879" cy="5143500"/>
          </a:xfrm>
          <a:prstGeom prst="rect">
            <a:avLst/>
          </a:prstGeom>
        </p:spPr>
      </p:pic>
      <p:sp>
        <p:nvSpPr>
          <p:cNvPr id="2" name="Title 1"/>
          <p:cNvSpPr>
            <a:spLocks noGrp="1"/>
          </p:cNvSpPr>
          <p:nvPr>
            <p:ph type="ctrTitle" hasCustomPrompt="1"/>
          </p:nvPr>
        </p:nvSpPr>
        <p:spPr>
          <a:xfrm>
            <a:off x="3257551" y="2326482"/>
            <a:ext cx="5667603" cy="982664"/>
          </a:xfrm>
        </p:spPr>
        <p:txBody>
          <a:bodyPr wrap="square" tIns="0" bIns="0">
            <a:noAutofit/>
          </a:bodyPr>
          <a:lstStyle>
            <a:lvl1pPr algn="r">
              <a:lnSpc>
                <a:spcPct val="80000"/>
              </a:lnSpc>
              <a:tabLst>
                <a:tab pos="508000" algn="l"/>
              </a:tabLst>
              <a:defRPr sz="4500" b="0" cap="all" baseline="0">
                <a:solidFill>
                  <a:srgbClr val="009DD9"/>
                </a:solidFill>
              </a:defRPr>
            </a:lvl1pPr>
          </a:lstStyle>
          <a:p>
            <a:r>
              <a:rPr lang="en-US" dirty="0"/>
              <a:t>CLICK TO EDIT MASTER TITLE STYLE</a:t>
            </a:r>
          </a:p>
        </p:txBody>
      </p:sp>
      <p:sp>
        <p:nvSpPr>
          <p:cNvPr id="3" name="Subtitle 2"/>
          <p:cNvSpPr>
            <a:spLocks noGrp="1"/>
          </p:cNvSpPr>
          <p:nvPr>
            <p:ph type="subTitle" idx="1" hasCustomPrompt="1"/>
          </p:nvPr>
        </p:nvSpPr>
        <p:spPr>
          <a:xfrm>
            <a:off x="3257551" y="3315903"/>
            <a:ext cx="5667603" cy="427422"/>
          </a:xfrm>
        </p:spPr>
        <p:txBody>
          <a:bodyPr wrap="square" tIns="0" bIns="0"/>
          <a:lstStyle>
            <a:lvl1pPr marL="0" indent="0" algn="r">
              <a:lnSpc>
                <a:spcPct val="100000"/>
              </a:lnSpc>
              <a:buNone/>
              <a:defRPr sz="2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Text Placeholder 2"/>
          <p:cNvSpPr>
            <a:spLocks noGrp="1"/>
          </p:cNvSpPr>
          <p:nvPr>
            <p:ph type="body" idx="17"/>
          </p:nvPr>
        </p:nvSpPr>
        <p:spPr>
          <a:xfrm>
            <a:off x="6053140" y="4620454"/>
            <a:ext cx="2891063" cy="523046"/>
          </a:xfrm>
        </p:spPr>
        <p:txBody>
          <a:bodyPr wrap="square" anchor="b" anchorCtr="0"/>
          <a:lstStyle>
            <a:lvl1pPr marL="0" indent="0" algn="r">
              <a:lnSpc>
                <a:spcPct val="100000"/>
              </a:lnSpc>
              <a:spcBef>
                <a:spcPts val="0"/>
              </a:spcBef>
              <a:buNone/>
              <a:defRPr sz="1200" b="0">
                <a:solidFill>
                  <a:srgbClr val="5F5F5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0" name="Picture 9" descr="Nielsen_S.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152618" y="1898245"/>
            <a:ext cx="672296" cy="237744"/>
          </a:xfrm>
          <a:prstGeom prst="rect">
            <a:avLst/>
          </a:prstGeom>
        </p:spPr>
      </p:pic>
    </p:spTree>
    <p:extLst>
      <p:ext uri="{BB962C8B-B14F-4D97-AF65-F5344CB8AC3E}">
        <p14:creationId xmlns:p14="http://schemas.microsoft.com/office/powerpoint/2010/main" val="284430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ark Title Slid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9" name="Picture 8" descr="PPT-Black-Cover-Graphic-WS.png"/>
          <p:cNvPicPr>
            <a:picLocks noChangeAspect="1"/>
          </p:cNvPicPr>
          <p:nvPr userDrawn="1"/>
        </p:nvPicPr>
        <p:blipFill>
          <a:blip r:embed="rId3" cstate="screen"/>
          <a:stretch>
            <a:fillRect/>
          </a:stretch>
        </p:blipFill>
        <p:spPr>
          <a:xfrm>
            <a:off x="0" y="0"/>
            <a:ext cx="9135879" cy="5143500"/>
          </a:xfrm>
          <a:prstGeom prst="rect">
            <a:avLst/>
          </a:prstGeom>
        </p:spPr>
      </p:pic>
      <p:sp>
        <p:nvSpPr>
          <p:cNvPr id="3" name="Subtitle 2"/>
          <p:cNvSpPr>
            <a:spLocks noGrp="1"/>
          </p:cNvSpPr>
          <p:nvPr>
            <p:ph type="subTitle" idx="1" hasCustomPrompt="1"/>
          </p:nvPr>
        </p:nvSpPr>
        <p:spPr>
          <a:xfrm>
            <a:off x="243366" y="3750472"/>
            <a:ext cx="5486400" cy="498872"/>
          </a:xfrm>
        </p:spPr>
        <p:txBody>
          <a:bodyPr wrap="square" tIns="0" bIns="0"/>
          <a:lstStyle>
            <a:lvl1pPr marL="0" indent="0" algn="l">
              <a:lnSpc>
                <a:spcPct val="100000"/>
              </a:lnSpc>
              <a:buNone/>
              <a:defRPr sz="20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Text Placeholder 2"/>
          <p:cNvSpPr>
            <a:spLocks noGrp="1"/>
          </p:cNvSpPr>
          <p:nvPr>
            <p:ph type="body" idx="17"/>
          </p:nvPr>
        </p:nvSpPr>
        <p:spPr>
          <a:xfrm>
            <a:off x="247427" y="4617720"/>
            <a:ext cx="2891063" cy="523046"/>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itle 1"/>
          <p:cNvSpPr>
            <a:spLocks noGrp="1"/>
          </p:cNvSpPr>
          <p:nvPr>
            <p:ph type="ctrTitle" hasCustomPrompt="1"/>
          </p:nvPr>
        </p:nvSpPr>
        <p:spPr>
          <a:xfrm>
            <a:off x="242829" y="2769001"/>
            <a:ext cx="5486938" cy="982664"/>
          </a:xfrm>
        </p:spPr>
        <p:txBody>
          <a:bodyPr wrap="square" tIns="0" bIns="0">
            <a:noAutofit/>
          </a:bodyPr>
          <a:lstStyle>
            <a:lvl1pPr algn="l">
              <a:lnSpc>
                <a:spcPct val="80000"/>
              </a:lnSpc>
              <a:tabLst>
                <a:tab pos="508000" algn="l"/>
              </a:tabLst>
              <a:defRPr sz="4500" b="0" cap="all" baseline="0">
                <a:solidFill>
                  <a:srgbClr val="009DD9"/>
                </a:solidFill>
              </a:defRPr>
            </a:lvl1pPr>
          </a:lstStyle>
          <a:p>
            <a:r>
              <a:rPr lang="en-US" dirty="0"/>
              <a:t>CLICK TO EDIT MASTER TITLE STYLE</a:t>
            </a:r>
          </a:p>
        </p:txBody>
      </p:sp>
      <p:pic>
        <p:nvPicPr>
          <p:cNvPr id="14" name="Picture 13" descr="Nielsen_R.png"/>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bwMode="invGray">
          <a:xfrm>
            <a:off x="364067" y="2371913"/>
            <a:ext cx="672296" cy="237744"/>
          </a:xfrm>
          <a:prstGeom prst="rect">
            <a:avLst/>
          </a:prstGeom>
        </p:spPr>
      </p:pic>
    </p:spTree>
    <p:extLst>
      <p:ext uri="{BB962C8B-B14F-4D97-AF65-F5344CB8AC3E}">
        <p14:creationId xmlns:p14="http://schemas.microsoft.com/office/powerpoint/2010/main" val="28443090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 Title Slide 2">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9" name="Picture 8" descr="PPT-Black-Cover-Graphic-No-Image-WS.png"/>
          <p:cNvPicPr>
            <a:picLocks noChangeAspect="1"/>
          </p:cNvPicPr>
          <p:nvPr userDrawn="1"/>
        </p:nvPicPr>
        <p:blipFill>
          <a:blip r:embed="rId3" cstate="screen"/>
          <a:stretch>
            <a:fillRect/>
          </a:stretch>
        </p:blipFill>
        <p:spPr>
          <a:xfrm>
            <a:off x="4060" y="0"/>
            <a:ext cx="9135879" cy="5143500"/>
          </a:xfrm>
          <a:prstGeom prst="rect">
            <a:avLst/>
          </a:prstGeom>
        </p:spPr>
      </p:pic>
      <p:sp>
        <p:nvSpPr>
          <p:cNvPr id="3" name="Subtitle 2"/>
          <p:cNvSpPr>
            <a:spLocks noGrp="1"/>
          </p:cNvSpPr>
          <p:nvPr>
            <p:ph type="subTitle" idx="1" hasCustomPrompt="1"/>
          </p:nvPr>
        </p:nvSpPr>
        <p:spPr>
          <a:xfrm>
            <a:off x="243366" y="3750472"/>
            <a:ext cx="5486400" cy="498872"/>
          </a:xfrm>
        </p:spPr>
        <p:txBody>
          <a:bodyPr wrap="square" tIns="0" bIns="0"/>
          <a:lstStyle>
            <a:lvl1pPr marL="0" indent="0" algn="l">
              <a:lnSpc>
                <a:spcPct val="100000"/>
              </a:lnSpc>
              <a:buNone/>
              <a:defRPr sz="20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Text Placeholder 2"/>
          <p:cNvSpPr>
            <a:spLocks noGrp="1"/>
          </p:cNvSpPr>
          <p:nvPr>
            <p:ph type="body" idx="17"/>
          </p:nvPr>
        </p:nvSpPr>
        <p:spPr>
          <a:xfrm>
            <a:off x="247427" y="4617720"/>
            <a:ext cx="2891063" cy="523046"/>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itle 1"/>
          <p:cNvSpPr>
            <a:spLocks noGrp="1"/>
          </p:cNvSpPr>
          <p:nvPr>
            <p:ph type="ctrTitle" hasCustomPrompt="1"/>
          </p:nvPr>
        </p:nvSpPr>
        <p:spPr>
          <a:xfrm>
            <a:off x="242829" y="2769001"/>
            <a:ext cx="5486938" cy="982664"/>
          </a:xfrm>
        </p:spPr>
        <p:txBody>
          <a:bodyPr wrap="square" tIns="0" bIns="0">
            <a:noAutofit/>
          </a:bodyPr>
          <a:lstStyle>
            <a:lvl1pPr algn="l">
              <a:lnSpc>
                <a:spcPct val="80000"/>
              </a:lnSpc>
              <a:tabLst>
                <a:tab pos="508000" algn="l"/>
              </a:tabLst>
              <a:defRPr sz="4500" b="0" cap="all" baseline="0">
                <a:solidFill>
                  <a:srgbClr val="009DD9"/>
                </a:solidFill>
              </a:defRPr>
            </a:lvl1pPr>
          </a:lstStyle>
          <a:p>
            <a:r>
              <a:rPr lang="en-US" dirty="0"/>
              <a:t>CLICK TO EDIT MASTER TITLE STYLE</a:t>
            </a:r>
          </a:p>
        </p:txBody>
      </p:sp>
      <p:pic>
        <p:nvPicPr>
          <p:cNvPr id="14" name="Picture 13" descr="Nielsen_R.png"/>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bwMode="invGray">
          <a:xfrm>
            <a:off x="364067" y="2371913"/>
            <a:ext cx="672296" cy="237744"/>
          </a:xfrm>
          <a:prstGeom prst="rect">
            <a:avLst/>
          </a:prstGeom>
        </p:spPr>
      </p:pic>
    </p:spTree>
    <p:extLst>
      <p:ext uri="{BB962C8B-B14F-4D97-AF65-F5344CB8AC3E}">
        <p14:creationId xmlns:p14="http://schemas.microsoft.com/office/powerpoint/2010/main" val="284430908"/>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0" y="475488"/>
            <a:ext cx="8165592" cy="428625"/>
          </a:xfrm>
        </p:spPr>
        <p:txBody>
          <a:bodyPr>
            <a:noAutofit/>
          </a:bodyPr>
          <a:lstStyle>
            <a:lvl1pPr>
              <a:defRPr baseline="0">
                <a:solidFill>
                  <a:srgbClr val="009DD9"/>
                </a:solidFill>
              </a:defRPr>
            </a:lvl1pPr>
          </a:lstStyle>
          <a:p>
            <a:r>
              <a:rPr lang="en-US" dirty="0"/>
              <a:t>CLICK TO EDIT MASTER TITLE STYLE</a:t>
            </a:r>
          </a:p>
        </p:txBody>
      </p:sp>
      <p:sp>
        <p:nvSpPr>
          <p:cNvPr id="8" name="Text Placeholder 2"/>
          <p:cNvSpPr>
            <a:spLocks noGrp="1"/>
          </p:cNvSpPr>
          <p:nvPr>
            <p:ph type="body" idx="13"/>
          </p:nvPr>
        </p:nvSpPr>
        <p:spPr>
          <a:xfrm>
            <a:off x="594360" y="932688"/>
            <a:ext cx="8165592" cy="236339"/>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4"/>
          <p:cNvSpPr>
            <a:spLocks noGrp="1"/>
          </p:cNvSpPr>
          <p:nvPr>
            <p:ph sz="quarter" idx="14"/>
          </p:nvPr>
        </p:nvSpPr>
        <p:spPr>
          <a:xfrm>
            <a:off x="594360" y="1490472"/>
            <a:ext cx="8165592" cy="3059906"/>
          </a:xfrm>
        </p:spPr>
        <p:txBody>
          <a:bodyPr/>
          <a:lstStyle>
            <a:lvl1pPr>
              <a:spcBef>
                <a:spcPts val="800"/>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idx="15"/>
          </p:nvPr>
        </p:nvSpPr>
        <p:spPr>
          <a:xfrm>
            <a:off x="594359" y="4780026"/>
            <a:ext cx="8165592" cy="27432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86501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ontent with Picture">
    <p:spTree>
      <p:nvGrpSpPr>
        <p:cNvPr id="1" name=""/>
        <p:cNvGrpSpPr/>
        <p:nvPr/>
      </p:nvGrpSpPr>
      <p:grpSpPr>
        <a:xfrm>
          <a:off x="0" y="0"/>
          <a:ext cx="0" cy="0"/>
          <a:chOff x="0" y="0"/>
          <a:chExt cx="0" cy="0"/>
        </a:xfrm>
      </p:grpSpPr>
      <p:grpSp>
        <p:nvGrpSpPr>
          <p:cNvPr id="6" name="Group 5"/>
          <p:cNvGrpSpPr/>
          <p:nvPr userDrawn="1"/>
        </p:nvGrpSpPr>
        <p:grpSpPr>
          <a:xfrm>
            <a:off x="-6712" y="0"/>
            <a:ext cx="9142591" cy="5143500"/>
            <a:chOff x="-6712" y="0"/>
            <a:chExt cx="9142591" cy="5143500"/>
          </a:xfrm>
        </p:grpSpPr>
        <p:pic>
          <p:nvPicPr>
            <p:cNvPr id="10" name="Picture 9" descr="PPT-Chart-Template-WS.png"/>
            <p:cNvPicPr>
              <a:picLocks noChangeAspect="1"/>
            </p:cNvPicPr>
            <p:nvPr userDrawn="1"/>
          </p:nvPicPr>
          <p:blipFill>
            <a:blip r:embed="rId2" cstate="screen"/>
            <a:stretch>
              <a:fillRect/>
            </a:stretch>
          </p:blipFill>
          <p:spPr>
            <a:xfrm>
              <a:off x="0" y="0"/>
              <a:ext cx="9135879" cy="5143500"/>
            </a:xfrm>
            <a:prstGeom prst="rect">
              <a:avLst/>
            </a:prstGeom>
          </p:spPr>
        </p:pic>
        <p:sp>
          <p:nvSpPr>
            <p:cNvPr id="11" name="Rectangle 10"/>
            <p:cNvSpPr/>
            <p:nvPr userDrawn="1"/>
          </p:nvSpPr>
          <p:spPr bwMode="gray">
            <a:xfrm rot="16200000">
              <a:off x="-1096754" y="3851017"/>
              <a:ext cx="2364750" cy="184666"/>
            </a:xfrm>
            <a:prstGeom prst="rect">
              <a:avLst/>
            </a:prstGeom>
          </p:spPr>
          <p:txBody>
            <a:bodyPr wrap="none">
              <a:spAutoFit/>
            </a:bodyPr>
            <a:lstStyle/>
            <a:p>
              <a:pPr defTabSz="914400">
                <a:spcBef>
                  <a:spcPct val="50000"/>
                </a:spcBef>
              </a:pPr>
              <a:r>
                <a:rPr lang="en-US" sz="600" dirty="0">
                  <a:solidFill>
                    <a:srgbClr val="5F5F5F"/>
                  </a:solidFill>
                  <a:latin typeface="Calibri"/>
                  <a:cs typeface="Calibri"/>
                </a:rPr>
                <a:t>Copyright ©2012 The Nielsen Company. Confidential and proprietary.</a:t>
              </a:r>
            </a:p>
          </p:txBody>
        </p:sp>
      </p:grpSp>
      <p:sp>
        <p:nvSpPr>
          <p:cNvPr id="9" name="Title 8"/>
          <p:cNvSpPr>
            <a:spLocks noGrp="1"/>
          </p:cNvSpPr>
          <p:nvPr>
            <p:ph type="title" hasCustomPrompt="1"/>
          </p:nvPr>
        </p:nvSpPr>
        <p:spPr>
          <a:xfrm>
            <a:off x="594360" y="475488"/>
            <a:ext cx="6867144" cy="428625"/>
          </a:xfrm>
        </p:spPr>
        <p:txBody>
          <a:bodyPr>
            <a:noAutofit/>
          </a:bodyPr>
          <a:lstStyle>
            <a:lvl1pPr>
              <a:defRPr baseline="0">
                <a:solidFill>
                  <a:srgbClr val="009DD9"/>
                </a:solidFill>
              </a:defRPr>
            </a:lvl1pPr>
          </a:lstStyle>
          <a:p>
            <a:r>
              <a:rPr lang="en-US" dirty="0"/>
              <a:t>CLICK TO EDIT MASTER TITLE STYLE</a:t>
            </a:r>
          </a:p>
        </p:txBody>
      </p:sp>
      <p:sp>
        <p:nvSpPr>
          <p:cNvPr id="8" name="Text Placeholder 2"/>
          <p:cNvSpPr>
            <a:spLocks noGrp="1"/>
          </p:cNvSpPr>
          <p:nvPr>
            <p:ph type="body" idx="13"/>
          </p:nvPr>
        </p:nvSpPr>
        <p:spPr>
          <a:xfrm>
            <a:off x="594360" y="932688"/>
            <a:ext cx="6867144" cy="236339"/>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4"/>
          <p:cNvSpPr>
            <a:spLocks noGrp="1"/>
          </p:cNvSpPr>
          <p:nvPr>
            <p:ph sz="quarter" idx="14"/>
          </p:nvPr>
        </p:nvSpPr>
        <p:spPr>
          <a:xfrm>
            <a:off x="594360" y="1490472"/>
            <a:ext cx="5690326" cy="3059906"/>
          </a:xfrm>
        </p:spPr>
        <p:txBody>
          <a:bodyPr/>
          <a:lstStyle>
            <a:lvl1pPr>
              <a:spcBef>
                <a:spcPts val="800"/>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idx="15"/>
          </p:nvPr>
        </p:nvSpPr>
        <p:spPr>
          <a:xfrm>
            <a:off x="594359" y="4780026"/>
            <a:ext cx="5690326" cy="27432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86501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0" y="475488"/>
            <a:ext cx="8166672" cy="428625"/>
          </a:xfrm>
        </p:spPr>
        <p:txBody>
          <a:bodyPr wrap="square">
            <a:noAutofit/>
          </a:bodyPr>
          <a:lstStyle>
            <a:lvl1pPr>
              <a:defRPr baseline="0">
                <a:solidFill>
                  <a:srgbClr val="009DD9"/>
                </a:solidFill>
              </a:defRPr>
            </a:lvl1pPr>
          </a:lstStyle>
          <a:p>
            <a:r>
              <a:rPr lang="en-US" dirty="0"/>
              <a:t>CLICK TO EDIT MASTER TITLE STYLE</a:t>
            </a:r>
          </a:p>
        </p:txBody>
      </p:sp>
      <p:sp>
        <p:nvSpPr>
          <p:cNvPr id="8" name="Text Placeholder 2"/>
          <p:cNvSpPr>
            <a:spLocks noGrp="1"/>
          </p:cNvSpPr>
          <p:nvPr>
            <p:ph type="body" idx="13"/>
          </p:nvPr>
        </p:nvSpPr>
        <p:spPr>
          <a:xfrm>
            <a:off x="594360" y="932688"/>
            <a:ext cx="8160322" cy="236339"/>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2"/>
          <p:cNvSpPr>
            <a:spLocks noGrp="1"/>
          </p:cNvSpPr>
          <p:nvPr>
            <p:ph type="body" idx="15"/>
          </p:nvPr>
        </p:nvSpPr>
        <p:spPr>
          <a:xfrm>
            <a:off x="594359" y="4780026"/>
            <a:ext cx="8165592" cy="27432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86501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2">
    <p:spTree>
      <p:nvGrpSpPr>
        <p:cNvPr id="1" name=""/>
        <p:cNvGrpSpPr/>
        <p:nvPr/>
      </p:nvGrpSpPr>
      <p:grpSpPr>
        <a:xfrm>
          <a:off x="0" y="0"/>
          <a:ext cx="0" cy="0"/>
          <a:chOff x="0" y="0"/>
          <a:chExt cx="0" cy="0"/>
        </a:xfrm>
      </p:grpSpPr>
      <p:pic>
        <p:nvPicPr>
          <p:cNvPr id="16" name="Picture 15" descr="PPT-Chart-Template-WS.png"/>
          <p:cNvPicPr>
            <a:picLocks noChangeAspect="1"/>
          </p:cNvPicPr>
          <p:nvPr userDrawn="1"/>
        </p:nvPicPr>
        <p:blipFill>
          <a:blip r:embed="rId2" cstate="screen"/>
          <a:stretch>
            <a:fillRect/>
          </a:stretch>
        </p:blipFill>
        <p:spPr>
          <a:xfrm>
            <a:off x="0" y="0"/>
            <a:ext cx="9135879" cy="5143500"/>
          </a:xfrm>
          <a:prstGeom prst="rect">
            <a:avLst/>
          </a:prstGeom>
        </p:spPr>
      </p:pic>
      <p:sp>
        <p:nvSpPr>
          <p:cNvPr id="11" name="Rectangle 10"/>
          <p:cNvSpPr/>
          <p:nvPr/>
        </p:nvSpPr>
        <p:spPr bwMode="gray">
          <a:xfrm rot="16200000">
            <a:off x="-1096754" y="3851017"/>
            <a:ext cx="2364750" cy="184666"/>
          </a:xfrm>
          <a:prstGeom prst="rect">
            <a:avLst/>
          </a:prstGeom>
        </p:spPr>
        <p:txBody>
          <a:bodyPr wrap="none">
            <a:spAutoFit/>
          </a:bodyPr>
          <a:lstStyle/>
          <a:p>
            <a:pPr defTabSz="914400">
              <a:spcBef>
                <a:spcPct val="50000"/>
              </a:spcBef>
            </a:pPr>
            <a:r>
              <a:rPr lang="en-US" sz="600" dirty="0">
                <a:solidFill>
                  <a:srgbClr val="5F5F5F"/>
                </a:solidFill>
                <a:latin typeface="Calibri"/>
                <a:cs typeface="Calibri"/>
              </a:rPr>
              <a:t>Copyright ©2012 The Nielsen Company. Confidential and proprietary.</a:t>
            </a:r>
          </a:p>
        </p:txBody>
      </p:sp>
      <p:sp>
        <p:nvSpPr>
          <p:cNvPr id="9" name="Title 8"/>
          <p:cNvSpPr>
            <a:spLocks noGrp="1"/>
          </p:cNvSpPr>
          <p:nvPr userDrawn="1">
            <p:ph type="title" hasCustomPrompt="1"/>
          </p:nvPr>
        </p:nvSpPr>
        <p:spPr>
          <a:xfrm>
            <a:off x="594360" y="475488"/>
            <a:ext cx="8166672" cy="428625"/>
          </a:xfrm>
        </p:spPr>
        <p:txBody>
          <a:bodyPr>
            <a:noAutofit/>
          </a:bodyPr>
          <a:lstStyle>
            <a:lvl1pPr>
              <a:defRPr baseline="0">
                <a:solidFill>
                  <a:srgbClr val="009DD9"/>
                </a:solidFill>
              </a:defRPr>
            </a:lvl1pPr>
          </a:lstStyle>
          <a:p>
            <a:r>
              <a:rPr lang="en-US" dirty="0"/>
              <a:t>CLICK TO EDIT MASTER TITLE STYLE</a:t>
            </a:r>
          </a:p>
        </p:txBody>
      </p:sp>
      <p:sp>
        <p:nvSpPr>
          <p:cNvPr id="8" name="Text Placeholder 2"/>
          <p:cNvSpPr>
            <a:spLocks noGrp="1"/>
          </p:cNvSpPr>
          <p:nvPr userDrawn="1">
            <p:ph type="body" idx="13"/>
          </p:nvPr>
        </p:nvSpPr>
        <p:spPr>
          <a:xfrm>
            <a:off x="594360" y="932688"/>
            <a:ext cx="8160322" cy="236339"/>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Box 17"/>
          <p:cNvSpPr txBox="1">
            <a:spLocks noChangeArrowheads="1"/>
          </p:cNvSpPr>
          <p:nvPr userDrawn="1"/>
        </p:nvSpPr>
        <p:spPr bwMode="auto">
          <a:xfrm>
            <a:off x="8880760" y="4932945"/>
            <a:ext cx="134652"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rgbClr val="009DD9"/>
                </a:solidFill>
              </a:rPr>
              <a:pPr algn="ctr" defTabSz="914400">
                <a:spcBef>
                  <a:spcPts val="0"/>
                </a:spcBef>
              </a:pPr>
              <a:t>‹#›</a:t>
            </a:fld>
            <a:endParaRPr lang="en-US" sz="900" b="0" dirty="0">
              <a:solidFill>
                <a:srgbClr val="009DD9"/>
              </a:solidFill>
            </a:endParaRPr>
          </a:p>
        </p:txBody>
      </p:sp>
      <p:sp>
        <p:nvSpPr>
          <p:cNvPr id="10" name="Text Placeholder 2"/>
          <p:cNvSpPr>
            <a:spLocks noGrp="1"/>
          </p:cNvSpPr>
          <p:nvPr>
            <p:ph type="body" idx="15"/>
          </p:nvPr>
        </p:nvSpPr>
        <p:spPr>
          <a:xfrm>
            <a:off x="594359" y="4780026"/>
            <a:ext cx="8165592" cy="27432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10247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 Slide Chart">
    <p:spTree>
      <p:nvGrpSpPr>
        <p:cNvPr id="1" name=""/>
        <p:cNvGrpSpPr/>
        <p:nvPr/>
      </p:nvGrpSpPr>
      <p:grpSpPr>
        <a:xfrm>
          <a:off x="0" y="0"/>
          <a:ext cx="0" cy="0"/>
          <a:chOff x="0" y="0"/>
          <a:chExt cx="0" cy="0"/>
        </a:xfrm>
      </p:grpSpPr>
      <p:pic>
        <p:nvPicPr>
          <p:cNvPr id="15" name="Picture 14" descr="PPT-Chart-Template-WS.png"/>
          <p:cNvPicPr>
            <a:picLocks noChangeAspect="1"/>
          </p:cNvPicPr>
          <p:nvPr userDrawn="1"/>
        </p:nvPicPr>
        <p:blipFill>
          <a:blip r:embed="rId2" cstate="screen"/>
          <a:stretch>
            <a:fillRect/>
          </a:stretch>
        </p:blipFill>
        <p:spPr>
          <a:xfrm>
            <a:off x="0" y="0"/>
            <a:ext cx="9135879" cy="5143500"/>
          </a:xfrm>
          <a:prstGeom prst="rect">
            <a:avLst/>
          </a:prstGeom>
        </p:spPr>
      </p:pic>
      <p:sp>
        <p:nvSpPr>
          <p:cNvPr id="14" name="Rectangle 13"/>
          <p:cNvSpPr/>
          <p:nvPr userDrawn="1"/>
        </p:nvSpPr>
        <p:spPr bwMode="gray">
          <a:xfrm rot="16200000">
            <a:off x="-1096754" y="3851017"/>
            <a:ext cx="2364750" cy="184666"/>
          </a:xfrm>
          <a:prstGeom prst="rect">
            <a:avLst/>
          </a:prstGeom>
        </p:spPr>
        <p:txBody>
          <a:bodyPr wrap="none">
            <a:spAutoFit/>
          </a:bodyPr>
          <a:lstStyle/>
          <a:p>
            <a:pPr defTabSz="914400">
              <a:spcBef>
                <a:spcPct val="50000"/>
              </a:spcBef>
            </a:pPr>
            <a:r>
              <a:rPr lang="en-US" sz="600" dirty="0">
                <a:solidFill>
                  <a:srgbClr val="5F5F5F"/>
                </a:solidFill>
                <a:latin typeface="Calibri"/>
                <a:cs typeface="Calibri"/>
              </a:rPr>
              <a:t>Copyright ©2012 The Nielsen Company. Confidential and proprietary.</a:t>
            </a:r>
          </a:p>
        </p:txBody>
      </p:sp>
      <p:sp>
        <p:nvSpPr>
          <p:cNvPr id="7" name="Text Placeholder 2"/>
          <p:cNvSpPr>
            <a:spLocks noGrp="1"/>
          </p:cNvSpPr>
          <p:nvPr userDrawn="1">
            <p:ph type="body" idx="14"/>
          </p:nvPr>
        </p:nvSpPr>
        <p:spPr>
          <a:xfrm>
            <a:off x="594360" y="1316736"/>
            <a:ext cx="8186103" cy="194667"/>
          </a:xfrm>
        </p:spPr>
        <p:txBody>
          <a:bodyPr wrap="square" tIns="0" bIns="0" anchor="t" anchorCtr="0"/>
          <a:lstStyle>
            <a:lvl1pPr marL="0" indent="0">
              <a:spcBef>
                <a:spcPts val="0"/>
              </a:spcBef>
              <a:buNone/>
              <a:defRPr sz="1200" b="0" baseline="0">
                <a:solidFill>
                  <a:srgbClr val="009DD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hart Placeholder 12"/>
          <p:cNvSpPr>
            <a:spLocks noGrp="1"/>
          </p:cNvSpPr>
          <p:nvPr userDrawn="1">
            <p:ph type="chart" sz="quarter" idx="16"/>
          </p:nvPr>
        </p:nvSpPr>
        <p:spPr>
          <a:xfrm>
            <a:off x="594360" y="1609344"/>
            <a:ext cx="8186103" cy="2972990"/>
          </a:xfrm>
        </p:spPr>
        <p:txBody>
          <a:bodyPr wrap="none"/>
          <a:lstStyle>
            <a:lvl1pPr>
              <a:buFontTx/>
              <a:buNone/>
              <a:defRPr/>
            </a:lvl1pPr>
          </a:lstStyle>
          <a:p>
            <a:r>
              <a:rPr lang="en-US" dirty="0"/>
              <a:t>Click icon to add chart</a:t>
            </a:r>
          </a:p>
        </p:txBody>
      </p:sp>
      <p:sp>
        <p:nvSpPr>
          <p:cNvPr id="2" name="Title 1"/>
          <p:cNvSpPr>
            <a:spLocks noGrp="1"/>
          </p:cNvSpPr>
          <p:nvPr userDrawn="1">
            <p:ph type="title" hasCustomPrompt="1"/>
          </p:nvPr>
        </p:nvSpPr>
        <p:spPr/>
        <p:txBody>
          <a:bodyPr wrap="square"/>
          <a:lstStyle>
            <a:lvl1pPr>
              <a:defRPr baseline="0"/>
            </a:lvl1pPr>
          </a:lstStyle>
          <a:p>
            <a:r>
              <a:rPr lang="en-US" dirty="0"/>
              <a:t>CLICK TO EDIT MASTER TITLE STYLE</a:t>
            </a:r>
          </a:p>
        </p:txBody>
      </p:sp>
      <p:sp>
        <p:nvSpPr>
          <p:cNvPr id="16" name="Text Placeholder 2"/>
          <p:cNvSpPr>
            <a:spLocks noGrp="1"/>
          </p:cNvSpPr>
          <p:nvPr userDrawn="1">
            <p:ph type="body" idx="13"/>
          </p:nvPr>
        </p:nvSpPr>
        <p:spPr>
          <a:xfrm>
            <a:off x="594360" y="932688"/>
            <a:ext cx="8160322" cy="236339"/>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Box 17"/>
          <p:cNvSpPr txBox="1">
            <a:spLocks noChangeArrowheads="1"/>
          </p:cNvSpPr>
          <p:nvPr userDrawn="1"/>
        </p:nvSpPr>
        <p:spPr bwMode="auto">
          <a:xfrm>
            <a:off x="8880760" y="4932945"/>
            <a:ext cx="134652"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rgbClr val="009DD9"/>
                </a:solidFill>
              </a:rPr>
              <a:pPr algn="ctr" defTabSz="914400">
                <a:spcBef>
                  <a:spcPts val="0"/>
                </a:spcBef>
              </a:pPr>
              <a:t>‹#›</a:t>
            </a:fld>
            <a:endParaRPr lang="en-US" sz="900" b="0" dirty="0">
              <a:solidFill>
                <a:srgbClr val="009DD9"/>
              </a:solidFill>
            </a:endParaRPr>
          </a:p>
        </p:txBody>
      </p:sp>
      <p:sp>
        <p:nvSpPr>
          <p:cNvPr id="10" name="Text Placeholder 2"/>
          <p:cNvSpPr>
            <a:spLocks noGrp="1"/>
          </p:cNvSpPr>
          <p:nvPr>
            <p:ph type="body" idx="15"/>
          </p:nvPr>
        </p:nvSpPr>
        <p:spPr>
          <a:xfrm>
            <a:off x="594359" y="4780026"/>
            <a:ext cx="8165592" cy="27432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938384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4762" y="0"/>
            <a:ext cx="9140641" cy="5143500"/>
            <a:chOff x="-4762" y="0"/>
            <a:chExt cx="9140641" cy="5143500"/>
          </a:xfrm>
        </p:grpSpPr>
        <p:pic>
          <p:nvPicPr>
            <p:cNvPr id="9" name="Picture 8" descr="PPT-Text-Template-WS.png"/>
            <p:cNvPicPr>
              <a:picLocks noChangeAspect="1"/>
            </p:cNvPicPr>
            <p:nvPr userDrawn="1"/>
          </p:nvPicPr>
          <p:blipFill>
            <a:blip r:embed="rId17" cstate="screen"/>
            <a:stretch>
              <a:fillRect/>
            </a:stretch>
          </p:blipFill>
          <p:spPr>
            <a:xfrm>
              <a:off x="0" y="0"/>
              <a:ext cx="9135879" cy="5143500"/>
            </a:xfrm>
            <a:prstGeom prst="rect">
              <a:avLst/>
            </a:prstGeom>
          </p:spPr>
        </p:pic>
        <p:sp>
          <p:nvSpPr>
            <p:cNvPr id="11" name="Rectangle 10"/>
            <p:cNvSpPr/>
            <p:nvPr/>
          </p:nvSpPr>
          <p:spPr bwMode="gray">
            <a:xfrm rot="16200000">
              <a:off x="-1094804" y="1090042"/>
              <a:ext cx="2364750" cy="184666"/>
            </a:xfrm>
            <a:prstGeom prst="rect">
              <a:avLst/>
            </a:prstGeom>
          </p:spPr>
          <p:txBody>
            <a:bodyPr wrap="none">
              <a:spAutoFit/>
            </a:bodyPr>
            <a:lstStyle/>
            <a:p>
              <a:pPr defTabSz="914400">
                <a:spcBef>
                  <a:spcPct val="50000"/>
                </a:spcBef>
              </a:pPr>
              <a:r>
                <a:rPr lang="en-US" sz="600" dirty="0">
                  <a:solidFill>
                    <a:srgbClr val="5F5F5F"/>
                  </a:solidFill>
                  <a:latin typeface="Calibri"/>
                  <a:cs typeface="Calibri"/>
                </a:rPr>
                <a:t>Copyright ©2012 The Nielsen Company. Confidential and proprietary.</a:t>
              </a:r>
            </a:p>
          </p:txBody>
        </p:sp>
      </p:grpSp>
      <p:sp>
        <p:nvSpPr>
          <p:cNvPr id="2" name="Title Placeholder 1"/>
          <p:cNvSpPr>
            <a:spLocks noGrp="1"/>
          </p:cNvSpPr>
          <p:nvPr>
            <p:ph type="title"/>
          </p:nvPr>
        </p:nvSpPr>
        <p:spPr>
          <a:xfrm>
            <a:off x="594360" y="473075"/>
            <a:ext cx="8155940" cy="428625"/>
          </a:xfrm>
          <a:prstGeom prst="rect">
            <a:avLst/>
          </a:prstGeom>
        </p:spPr>
        <p:txBody>
          <a:bodyPr vert="horz" wrap="square" lIns="91440" tIns="0" rIns="9144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594360" y="1490472"/>
            <a:ext cx="8155940" cy="305866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Box 17"/>
          <p:cNvSpPr txBox="1">
            <a:spLocks noChangeArrowheads="1"/>
          </p:cNvSpPr>
          <p:nvPr/>
        </p:nvSpPr>
        <p:spPr bwMode="auto">
          <a:xfrm>
            <a:off x="8880760" y="4932945"/>
            <a:ext cx="134652" cy="138499"/>
          </a:xfrm>
          <a:prstGeom prst="rect">
            <a:avLst/>
          </a:prstGeom>
          <a:noFill/>
          <a:ln w="9525">
            <a:noFill/>
            <a:miter lim="800000"/>
            <a:headEnd/>
            <a:tailEnd/>
          </a:ln>
          <a:effectLst/>
        </p:spPr>
        <p:txBody>
          <a:bodyPr wrap="none" lIns="0" tIns="0" rIns="0" bIns="0" anchor="ctr" anchorCtr="0">
            <a:spAutoFit/>
          </a:bodyPr>
          <a:lstStyle/>
          <a:p>
            <a:pPr algn="ctr" defTabSz="914400">
              <a:spcBef>
                <a:spcPts val="0"/>
              </a:spcBef>
            </a:pPr>
            <a:fld id="{0D7D805D-F6E5-43ED-9D8A-77676030D49C}" type="slidenum">
              <a:rPr lang="en-US" sz="900" b="0">
                <a:solidFill>
                  <a:srgbClr val="009DD9"/>
                </a:solidFill>
              </a:rPr>
              <a:pPr algn="ctr" defTabSz="914400">
                <a:spcBef>
                  <a:spcPts val="0"/>
                </a:spcBef>
              </a:pPr>
              <a:t>‹#›</a:t>
            </a:fld>
            <a:endParaRPr lang="en-US" sz="900" b="0" dirty="0">
              <a:solidFill>
                <a:srgbClr val="009DD9"/>
              </a:solidFill>
            </a:endParaRPr>
          </a:p>
        </p:txBody>
      </p:sp>
    </p:spTree>
    <p:extLst>
      <p:ext uri="{BB962C8B-B14F-4D97-AF65-F5344CB8AC3E}">
        <p14:creationId xmlns:p14="http://schemas.microsoft.com/office/powerpoint/2010/main" val="455964450"/>
      </p:ext>
    </p:extLst>
  </p:cSld>
  <p:clrMap bg1="lt1" tx1="dk1" bg2="lt2" tx2="dk2" accent1="accent1" accent2="accent2" accent3="accent3" accent4="accent4" accent5="accent5" accent6="accent6" hlink="hlink" folHlink="folHlink"/>
  <p:sldLayoutIdLst>
    <p:sldLayoutId id="2147483849" r:id="rId1"/>
    <p:sldLayoutId id="2147483877" r:id="rId2"/>
    <p:sldLayoutId id="2147483846" r:id="rId3"/>
    <p:sldLayoutId id="2147483879" r:id="rId4"/>
    <p:sldLayoutId id="2147483851" r:id="rId5"/>
    <p:sldLayoutId id="2147483881" r:id="rId6"/>
    <p:sldLayoutId id="2147483853" r:id="rId7"/>
    <p:sldLayoutId id="2147483854" r:id="rId8"/>
    <p:sldLayoutId id="2147483869" r:id="rId9"/>
    <p:sldLayoutId id="2147483855" r:id="rId10"/>
    <p:sldLayoutId id="2147483856" r:id="rId11"/>
    <p:sldLayoutId id="2147483860" r:id="rId12"/>
    <p:sldLayoutId id="2147483861" r:id="rId13"/>
    <p:sldLayoutId id="2147483871" r:id="rId14"/>
    <p:sldLayoutId id="2147483872" r:id="rId15"/>
  </p:sldLayoutIdLst>
  <p:hf hdr="0" ftr="0" dt="0"/>
  <p:txStyles>
    <p:titleStyle>
      <a:lvl1pPr algn="l" defTabSz="457200" rtl="0" eaLnBrk="1" latinLnBrk="0" hangingPunct="1">
        <a:spcBef>
          <a:spcPct val="0"/>
        </a:spcBef>
        <a:buNone/>
        <a:defRPr sz="3000" kern="1200" cap="all" baseline="0">
          <a:solidFill>
            <a:srgbClr val="009DD9"/>
          </a:solidFill>
          <a:latin typeface="+mj-lt"/>
          <a:ea typeface="+mj-ea"/>
          <a:cs typeface="+mj-cs"/>
        </a:defRPr>
      </a:lvl1pPr>
    </p:titleStyle>
    <p:bodyStyle>
      <a:lvl1pPr marL="457200" indent="-457200" algn="l" defTabSz="457200" rtl="0" eaLnBrk="1" latinLnBrk="0" hangingPunct="1">
        <a:lnSpc>
          <a:spcPct val="100000"/>
        </a:lnSpc>
        <a:spcBef>
          <a:spcPts val="800"/>
        </a:spcBef>
        <a:buClr>
          <a:srgbClr val="5F5F5F"/>
        </a:buClr>
        <a:buFont typeface="Arial"/>
        <a:buChar char="•"/>
        <a:defRPr sz="1800" kern="1200" baseline="0">
          <a:solidFill>
            <a:srgbClr val="5F5F5F"/>
          </a:solidFill>
          <a:latin typeface="+mn-lt"/>
          <a:ea typeface="+mn-ea"/>
          <a:cs typeface="+mn-cs"/>
        </a:defRPr>
      </a:lvl1pPr>
      <a:lvl2pPr marL="908050" indent="-457200" algn="l" defTabSz="457200" rtl="0" eaLnBrk="1" latinLnBrk="0" hangingPunct="1">
        <a:lnSpc>
          <a:spcPct val="100000"/>
        </a:lnSpc>
        <a:spcBef>
          <a:spcPts val="800"/>
        </a:spcBef>
        <a:buClr>
          <a:srgbClr val="5F5F5F"/>
        </a:buClr>
        <a:buFont typeface="Arial" pitchFamily="34" charset="0"/>
        <a:buChar char="•"/>
        <a:defRPr sz="1600" kern="1200" baseline="0">
          <a:solidFill>
            <a:srgbClr val="5F5F5F"/>
          </a:solidFill>
          <a:latin typeface="+mn-lt"/>
          <a:ea typeface="+mn-ea"/>
          <a:cs typeface="+mn-cs"/>
        </a:defRPr>
      </a:lvl2pPr>
      <a:lvl3pPr marL="1371600" indent="-457200" algn="l" defTabSz="457200" rtl="0" eaLnBrk="1" latinLnBrk="0" hangingPunct="1">
        <a:lnSpc>
          <a:spcPct val="100000"/>
        </a:lnSpc>
        <a:spcBef>
          <a:spcPts val="700"/>
        </a:spcBef>
        <a:buClr>
          <a:srgbClr val="5F5F5F"/>
        </a:buClr>
        <a:buFont typeface="Arial"/>
        <a:buChar char="•"/>
        <a:defRPr sz="1400" kern="1200" baseline="0">
          <a:solidFill>
            <a:srgbClr val="5F5F5F"/>
          </a:solidFill>
          <a:latin typeface="+mn-lt"/>
          <a:ea typeface="+mn-ea"/>
          <a:cs typeface="+mn-cs"/>
        </a:defRPr>
      </a:lvl3pPr>
      <a:lvl4pPr marL="1825625" indent="-454025"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4pPr>
      <a:lvl5pPr marL="2286000" indent="-457200"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chart" Target="../charts/chart13.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7.emf"/><Relationship Id="rId4" Type="http://schemas.openxmlformats.org/officeDocument/2006/relationships/image" Target="../media/image16.emf"/></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chart" Target="../charts/chart18.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chart" Target="../charts/chart23.xml"/><Relationship Id="rId4" Type="http://schemas.openxmlformats.org/officeDocument/2006/relationships/chart" Target="../charts/chart22.xml"/></Relationships>
</file>

<file path=ppt/slides/_rels/slide2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chart" Target="../charts/chart26.xml"/><Relationship Id="rId4" Type="http://schemas.openxmlformats.org/officeDocument/2006/relationships/chart" Target="../charts/chart2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chart" Target="../charts/char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chart" Target="../charts/chart3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chart" Target="../charts/chart43.xml"/></Relationships>
</file>

<file path=ppt/slides/_rels/slide3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chart" Target="../charts/chart4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chart" Target="../charts/chart49.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chart" Target="../charts/chart51.xml"/></Relationships>
</file>

<file path=ppt/slides/_rels/slide41.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43.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chart" Target="../charts/chart60.xml"/></Relationships>
</file>

<file path=ppt/slides/_rels/slide48.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chart" Target="../charts/chart62.xml"/></Relationships>
</file>

<file path=ppt/slides/_rels/slide49.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chart" Target="../charts/chart6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9.png"/><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7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905000" y="2526507"/>
            <a:ext cx="7020155" cy="982664"/>
          </a:xfrm>
        </p:spPr>
        <p:txBody>
          <a:bodyPr/>
          <a:lstStyle/>
          <a:p>
            <a:r>
              <a:rPr lang="en-US" sz="3600" dirty="0"/>
              <a:t>inta </a:t>
            </a:r>
            <a:br>
              <a:rPr lang="en-US" sz="3600" dirty="0"/>
            </a:br>
            <a:r>
              <a:rPr lang="en-US" sz="3600" dirty="0"/>
              <a:t>new </a:t>
            </a:r>
            <a:r>
              <a:rPr lang="en-US" sz="3600" cap="none" dirty="0" err="1"/>
              <a:t>g</a:t>
            </a:r>
            <a:r>
              <a:rPr lang="en-US" sz="3600" dirty="0" err="1"/>
              <a:t>tld</a:t>
            </a:r>
            <a:r>
              <a:rPr lang="en-US" sz="3600" dirty="0"/>
              <a:t> cost impact survey</a:t>
            </a:r>
          </a:p>
        </p:txBody>
      </p:sp>
      <p:sp>
        <p:nvSpPr>
          <p:cNvPr id="3" name="Subtitle 2"/>
          <p:cNvSpPr>
            <a:spLocks noGrp="1"/>
          </p:cNvSpPr>
          <p:nvPr>
            <p:ph type="subTitle" idx="1"/>
          </p:nvPr>
        </p:nvSpPr>
        <p:spPr>
          <a:xfrm>
            <a:off x="3257551" y="3515928"/>
            <a:ext cx="5667603" cy="427422"/>
          </a:xfrm>
        </p:spPr>
        <p:txBody>
          <a:bodyPr/>
          <a:lstStyle/>
          <a:p>
            <a:r>
              <a:rPr lang="en-US" sz="1600">
                <a:solidFill>
                  <a:srgbClr val="5F5F5F"/>
                </a:solidFill>
              </a:rPr>
              <a:t>April 2017</a:t>
            </a:r>
            <a:endParaRPr lang="en-US" sz="1600" dirty="0">
              <a:solidFill>
                <a:srgbClr val="5F5F5F"/>
              </a:solidFill>
            </a:endParaRPr>
          </a:p>
        </p:txBody>
      </p:sp>
      <p:pic>
        <p:nvPicPr>
          <p:cNvPr id="1028" name="Picture 4" descr="Image result for INTA logo"/>
          <p:cNvPicPr>
            <a:picLocks noChangeAspect="1" noChangeArrowheads="1"/>
          </p:cNvPicPr>
          <p:nvPr/>
        </p:nvPicPr>
        <p:blipFill rotWithShape="1">
          <a:blip r:embed="rId3">
            <a:extLst>
              <a:ext uri="{28A0092B-C50C-407E-A947-70E740481C1C}">
                <a14:useLocalDpi xmlns:a14="http://schemas.microsoft.com/office/drawing/2010/main" val="0"/>
              </a:ext>
            </a:extLst>
          </a:blip>
          <a:srcRect b="34629"/>
          <a:stretch/>
        </p:blipFill>
        <p:spPr bwMode="auto">
          <a:xfrm>
            <a:off x="6829654" y="3954808"/>
            <a:ext cx="2095500" cy="921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135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594360" y="285750"/>
            <a:ext cx="7787640" cy="428625"/>
          </a:xfrm>
        </p:spPr>
        <p:txBody>
          <a:bodyPr/>
          <a:lstStyle/>
          <a:p>
            <a:r>
              <a:rPr lang="en-US" dirty="0"/>
              <a:t>Defensive actions: Approx. $150K/year</a:t>
            </a:r>
          </a:p>
        </p:txBody>
      </p:sp>
      <p:sp>
        <p:nvSpPr>
          <p:cNvPr id="14" name="Text Placeholder 2"/>
          <p:cNvSpPr>
            <a:spLocks noGrp="1"/>
          </p:cNvSpPr>
          <p:nvPr>
            <p:ph type="body" idx="13"/>
          </p:nvPr>
        </p:nvSpPr>
        <p:spPr>
          <a:xfrm>
            <a:off x="594360" y="742950"/>
            <a:ext cx="8016240" cy="236339"/>
          </a:xfrm>
        </p:spPr>
        <p:txBody>
          <a:bodyPr/>
          <a:lstStyle/>
          <a:p>
            <a:r>
              <a:rPr lang="en-US" dirty="0"/>
              <a:t>Internet monitoring and diversion related actions are the largest line item.</a:t>
            </a:r>
          </a:p>
        </p:txBody>
      </p:sp>
      <p:sp>
        <p:nvSpPr>
          <p:cNvPr id="15" name="Content Placeholder 3"/>
          <p:cNvSpPr>
            <a:spLocks noGrp="1"/>
          </p:cNvSpPr>
          <p:nvPr>
            <p:ph sz="quarter" idx="14"/>
          </p:nvPr>
        </p:nvSpPr>
        <p:spPr>
          <a:xfrm>
            <a:off x="594358" y="1122718"/>
            <a:ext cx="8096992" cy="3392894"/>
          </a:xfrm>
        </p:spPr>
        <p:txBody>
          <a:bodyPr/>
          <a:lstStyle/>
          <a:p>
            <a:pPr marL="228600" indent="-228600"/>
            <a:r>
              <a:rPr lang="en-US" sz="1400" dirty="0"/>
              <a:t>Costs specific to new TLDs comprise about a seventh of the total amount spend on defensive internet monitoring/diversion related activities.</a:t>
            </a:r>
          </a:p>
          <a:p>
            <a:pPr marL="228600" indent="-228600"/>
            <a:r>
              <a:rPr lang="en-US" sz="1400" dirty="0"/>
              <a:t>Since these costs were for the early years of the new TLD program, it is reasonable to expect the proportion specific to new TLDs to rise.</a:t>
            </a:r>
          </a:p>
          <a:p>
            <a:pPr marL="228600" indent="-228600"/>
            <a:r>
              <a:rPr lang="en-US" sz="1400" dirty="0"/>
              <a:t>Estimated costs vary widely among the survey respondents and are not correlated to company size. The range of total costs reported ran form zero to $5.2 Million.</a:t>
            </a:r>
          </a:p>
          <a:p>
            <a:pPr marL="228600" indent="-228600"/>
            <a:endParaRPr lang="en-US" dirty="0"/>
          </a:p>
          <a:p>
            <a:pPr marL="228600" indent="-228600"/>
            <a:endParaRPr lang="en-US" dirty="0"/>
          </a:p>
          <a:p>
            <a:pPr marL="679450" lvl="1" indent="-228600"/>
            <a:endParaRPr lang="en-US" dirty="0"/>
          </a:p>
        </p:txBody>
      </p:sp>
      <p:graphicFrame>
        <p:nvGraphicFramePr>
          <p:cNvPr id="6" name="Chart 5"/>
          <p:cNvGraphicFramePr/>
          <p:nvPr>
            <p:extLst>
              <p:ext uri="{D42A27DB-BD31-4B8C-83A1-F6EECF244321}">
                <p14:modId xmlns:p14="http://schemas.microsoft.com/office/powerpoint/2010/main" val="3852448382"/>
              </p:ext>
            </p:extLst>
          </p:nvPr>
        </p:nvGraphicFramePr>
        <p:xfrm>
          <a:off x="3158666" y="3052338"/>
          <a:ext cx="3003962" cy="18054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1315705359"/>
              </p:ext>
            </p:extLst>
          </p:nvPr>
        </p:nvGraphicFramePr>
        <p:xfrm>
          <a:off x="594358" y="3119070"/>
          <a:ext cx="3352800" cy="14478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extLst>
              <p:ext uri="{D42A27DB-BD31-4B8C-83A1-F6EECF244321}">
                <p14:modId xmlns:p14="http://schemas.microsoft.com/office/powerpoint/2010/main" val="1824912019"/>
              </p:ext>
            </p:extLst>
          </p:nvPr>
        </p:nvGraphicFramePr>
        <p:xfrm>
          <a:off x="5986732" y="3231143"/>
          <a:ext cx="3124200" cy="1447801"/>
        </p:xfrm>
        <a:graphic>
          <a:graphicData uri="http://schemas.openxmlformats.org/drawingml/2006/chart">
            <c:chart xmlns:c="http://schemas.openxmlformats.org/drawingml/2006/chart" xmlns:r="http://schemas.openxmlformats.org/officeDocument/2006/relationships" r:id="rId5"/>
          </a:graphicData>
        </a:graphic>
      </p:graphicFrame>
      <p:sp>
        <p:nvSpPr>
          <p:cNvPr id="12" name="Footer Placeholder 4"/>
          <p:cNvSpPr txBox="1">
            <a:spLocks/>
          </p:cNvSpPr>
          <p:nvPr/>
        </p:nvSpPr>
        <p:spPr>
          <a:xfrm>
            <a:off x="3636993" y="2710727"/>
            <a:ext cx="2047308" cy="492208"/>
          </a:xfrm>
          <a:prstGeom prst="rect">
            <a:avLst/>
          </a:prstGeom>
          <a:solidFill>
            <a:srgbClr val="ECECEC"/>
          </a:solidFill>
        </p:spPr>
        <p:txBody>
          <a:bodyPr lIns="0" tIns="0" rIns="0" bIns="0" anchor="ctr"/>
          <a:lstStyle/>
          <a:p>
            <a:pPr marL="45720" algn="ctr" defTabSz="457200">
              <a:defRPr/>
            </a:pPr>
            <a:r>
              <a:rPr lang="en-US" sz="1600" dirty="0">
                <a:solidFill>
                  <a:srgbClr val="009DD9"/>
                </a:solidFill>
              </a:rPr>
              <a:t>Average 2yr Costs</a:t>
            </a:r>
          </a:p>
          <a:p>
            <a:pPr marL="45720" algn="ctr" defTabSz="457200">
              <a:defRPr/>
            </a:pPr>
            <a:r>
              <a:rPr lang="en-US" sz="1100" dirty="0">
                <a:solidFill>
                  <a:srgbClr val="009DD9"/>
                </a:solidFill>
              </a:rPr>
              <a:t>2015-2016 </a:t>
            </a:r>
            <a:r>
              <a:rPr lang="en-US" sz="800" dirty="0">
                <a:solidFill>
                  <a:srgbClr val="009DD9"/>
                </a:solidFill>
              </a:rPr>
              <a:t>(n=33)</a:t>
            </a:r>
          </a:p>
        </p:txBody>
      </p:sp>
    </p:spTree>
    <p:extLst>
      <p:ext uri="{BB962C8B-B14F-4D97-AF65-F5344CB8AC3E}">
        <p14:creationId xmlns:p14="http://schemas.microsoft.com/office/powerpoint/2010/main" val="2881400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594360" y="285750"/>
            <a:ext cx="7787640" cy="428625"/>
          </a:xfrm>
        </p:spPr>
        <p:txBody>
          <a:bodyPr/>
          <a:lstStyle/>
          <a:p>
            <a:r>
              <a:rPr lang="en-US" dirty="0"/>
              <a:t>Active use of TMCH and sunrise periods</a:t>
            </a:r>
          </a:p>
        </p:txBody>
      </p:sp>
      <p:sp>
        <p:nvSpPr>
          <p:cNvPr id="14" name="Text Placeholder 2"/>
          <p:cNvSpPr>
            <a:spLocks noGrp="1"/>
          </p:cNvSpPr>
          <p:nvPr>
            <p:ph type="body" idx="13"/>
          </p:nvPr>
        </p:nvSpPr>
        <p:spPr>
          <a:xfrm>
            <a:off x="634734" y="738873"/>
            <a:ext cx="8016240" cy="236339"/>
          </a:xfrm>
        </p:spPr>
        <p:txBody>
          <a:bodyPr/>
          <a:lstStyle/>
          <a:p>
            <a:r>
              <a:rPr lang="en-US" dirty="0"/>
              <a:t>Over 90% of members have at least 1 trademark in the TMCH and more than half (61%) have registered between 1-10 trademarks.</a:t>
            </a:r>
          </a:p>
        </p:txBody>
      </p:sp>
      <p:sp>
        <p:nvSpPr>
          <p:cNvPr id="15" name="Content Placeholder 3"/>
          <p:cNvSpPr>
            <a:spLocks noGrp="1"/>
          </p:cNvSpPr>
          <p:nvPr>
            <p:ph sz="quarter" idx="14"/>
          </p:nvPr>
        </p:nvSpPr>
        <p:spPr>
          <a:xfrm>
            <a:off x="594358" y="1388656"/>
            <a:ext cx="8096992" cy="3392894"/>
          </a:xfrm>
        </p:spPr>
        <p:txBody>
          <a:bodyPr/>
          <a:lstStyle/>
          <a:p>
            <a:pPr marL="228600" indent="-228600"/>
            <a:r>
              <a:rPr lang="en-US" dirty="0"/>
              <a:t>Almost three-quarters (73%) have received Trademark Clearinghouse notices in the past 2 years, with more than one-third (36%) receiving 100+ notices.  </a:t>
            </a:r>
          </a:p>
          <a:p>
            <a:pPr marL="679450" lvl="1" indent="-228600"/>
            <a:r>
              <a:rPr lang="en-US" dirty="0"/>
              <a:t>When these notices result in costs, investigations are the biggest cost contributor, followed by warning/cease and desist letters.</a:t>
            </a:r>
          </a:p>
          <a:p>
            <a:pPr marL="228600" indent="-228600"/>
            <a:r>
              <a:rPr lang="en-US" dirty="0"/>
              <a:t>3 in 4 (73%) members have at least one Proof of Use filed, with an average of 13 filed. Reported costs related to Proof of Use filings vary greatly, but average around $1800.</a:t>
            </a:r>
          </a:p>
          <a:p>
            <a:pPr marL="228600" indent="-228600"/>
            <a:r>
              <a:rPr lang="en-US" dirty="0"/>
              <a:t>Most members (90%) have registered new TLD domains in the past 2 years during a Sunrise Period. </a:t>
            </a:r>
          </a:p>
          <a:p>
            <a:pPr marL="0" indent="0">
              <a:buNone/>
            </a:pPr>
            <a:endParaRPr lang="en-US" dirty="0"/>
          </a:p>
          <a:p>
            <a:pPr marL="228600" indent="-228600"/>
            <a:endParaRPr lang="en-US" dirty="0"/>
          </a:p>
          <a:p>
            <a:pPr marL="228600" indent="-228600"/>
            <a:endParaRPr lang="en-US" dirty="0"/>
          </a:p>
          <a:p>
            <a:pPr marL="679450" lvl="1" indent="-228600"/>
            <a:endParaRPr lang="en-US" dirty="0"/>
          </a:p>
        </p:txBody>
      </p:sp>
    </p:spTree>
    <p:extLst>
      <p:ext uri="{BB962C8B-B14F-4D97-AF65-F5344CB8AC3E}">
        <p14:creationId xmlns:p14="http://schemas.microsoft.com/office/powerpoint/2010/main" val="2062888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594360" y="285750"/>
            <a:ext cx="7787640" cy="428625"/>
          </a:xfrm>
        </p:spPr>
        <p:txBody>
          <a:bodyPr/>
          <a:lstStyle/>
          <a:p>
            <a:r>
              <a:rPr lang="en-US" dirty="0"/>
              <a:t>Monitoring is commonplace</a:t>
            </a:r>
          </a:p>
        </p:txBody>
      </p:sp>
      <p:sp>
        <p:nvSpPr>
          <p:cNvPr id="14" name="Text Placeholder 2"/>
          <p:cNvSpPr>
            <a:spLocks noGrp="1"/>
          </p:cNvSpPr>
          <p:nvPr>
            <p:ph type="body" idx="13"/>
          </p:nvPr>
        </p:nvSpPr>
        <p:spPr>
          <a:xfrm>
            <a:off x="594360" y="742950"/>
            <a:ext cx="8016240" cy="236339"/>
          </a:xfrm>
        </p:spPr>
        <p:txBody>
          <a:bodyPr/>
          <a:lstStyle/>
          <a:p>
            <a:r>
              <a:rPr lang="en-US" dirty="0"/>
              <a:t>However, few have actively investigated damages from diversion.</a:t>
            </a:r>
          </a:p>
        </p:txBody>
      </p:sp>
      <p:sp>
        <p:nvSpPr>
          <p:cNvPr id="15" name="Content Placeholder 3"/>
          <p:cNvSpPr>
            <a:spLocks noGrp="1"/>
          </p:cNvSpPr>
          <p:nvPr>
            <p:ph sz="quarter" idx="14"/>
          </p:nvPr>
        </p:nvSpPr>
        <p:spPr>
          <a:xfrm>
            <a:off x="632129" y="1200150"/>
            <a:ext cx="8096992" cy="3392894"/>
          </a:xfrm>
        </p:spPr>
        <p:txBody>
          <a:bodyPr/>
          <a:lstStyle/>
          <a:p>
            <a:pPr marL="228600" indent="-228600"/>
            <a:r>
              <a:rPr lang="en-US" dirty="0"/>
              <a:t>Low levels of active investigation of these costs is likely related at least in part related to the fact that these costs are not readily defined or quantified</a:t>
            </a:r>
          </a:p>
          <a:p>
            <a:pPr marL="228600" indent="-228600"/>
            <a:r>
              <a:rPr lang="en-US" dirty="0"/>
              <a:t>3 in 4 members (76%) have incurred costs for internet monitoring of trademarks in the past 2 years, with more than half (57%) of the members spending $10k or more.  </a:t>
            </a:r>
          </a:p>
          <a:p>
            <a:pPr marL="228600" indent="-228600"/>
            <a:r>
              <a:rPr lang="en-US" dirty="0"/>
              <a:t>Relatively few (33%) members have investigated damages incurred of web traffic diversion, and fewer still (only 2 members) have calculated actual costs.  </a:t>
            </a:r>
          </a:p>
          <a:p>
            <a:pPr marL="228600" indent="-228600"/>
            <a:r>
              <a:rPr lang="en-US" dirty="0"/>
              <a:t>Costs for counter-confusion efforts are substantial in the past 24 months, but only incurred by 15%.</a:t>
            </a:r>
          </a:p>
          <a:p>
            <a:pPr marL="0" indent="0">
              <a:buNone/>
            </a:pPr>
            <a:endParaRPr lang="en-US" dirty="0"/>
          </a:p>
          <a:p>
            <a:pPr marL="228600" indent="-228600"/>
            <a:endParaRPr lang="en-US" dirty="0"/>
          </a:p>
          <a:p>
            <a:pPr marL="228600" indent="-228600"/>
            <a:endParaRPr lang="en-US" dirty="0"/>
          </a:p>
          <a:p>
            <a:pPr marL="679450" lvl="1" indent="-228600"/>
            <a:endParaRPr lang="en-US" dirty="0"/>
          </a:p>
        </p:txBody>
      </p:sp>
    </p:spTree>
    <p:extLst>
      <p:ext uri="{BB962C8B-B14F-4D97-AF65-F5344CB8AC3E}">
        <p14:creationId xmlns:p14="http://schemas.microsoft.com/office/powerpoint/2010/main" val="201529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594360" y="285750"/>
            <a:ext cx="7787640" cy="428625"/>
          </a:xfrm>
        </p:spPr>
        <p:txBody>
          <a:bodyPr/>
          <a:lstStyle/>
          <a:p>
            <a:r>
              <a:rPr lang="en-US" dirty="0"/>
              <a:t>New TLD enforcement—75% took action </a:t>
            </a:r>
          </a:p>
        </p:txBody>
      </p:sp>
      <p:sp>
        <p:nvSpPr>
          <p:cNvPr id="14" name="Text Placeholder 2"/>
          <p:cNvSpPr>
            <a:spLocks noGrp="1"/>
          </p:cNvSpPr>
          <p:nvPr>
            <p:ph type="body" idx="13"/>
          </p:nvPr>
        </p:nvSpPr>
        <p:spPr>
          <a:xfrm>
            <a:off x="594360" y="742950"/>
            <a:ext cx="8016240" cy="236339"/>
          </a:xfrm>
        </p:spPr>
        <p:txBody>
          <a:bodyPr/>
          <a:lstStyle/>
          <a:p>
            <a:r>
              <a:rPr lang="en-US" dirty="0"/>
              <a:t>Most typically take action via cease and desist letters and/or UDRP.</a:t>
            </a:r>
          </a:p>
        </p:txBody>
      </p:sp>
      <p:sp>
        <p:nvSpPr>
          <p:cNvPr id="15" name="Content Placeholder 3"/>
          <p:cNvSpPr>
            <a:spLocks noGrp="1"/>
          </p:cNvSpPr>
          <p:nvPr>
            <p:ph sz="quarter" idx="14"/>
          </p:nvPr>
        </p:nvSpPr>
        <p:spPr>
          <a:xfrm>
            <a:off x="553984" y="1123950"/>
            <a:ext cx="8096992" cy="3392894"/>
          </a:xfrm>
        </p:spPr>
        <p:txBody>
          <a:bodyPr/>
          <a:lstStyle/>
          <a:p>
            <a:pPr marL="228600" indent="-228600"/>
            <a:r>
              <a:rPr lang="en-US" dirty="0"/>
              <a:t>Three fourths (76%) of members have taken action against domain name owners using new TLDs by sending cease and desist letters and one in four (27%) have used UDRP proceedings.</a:t>
            </a:r>
          </a:p>
          <a:p>
            <a:pPr marL="228600" indent="-228600"/>
            <a:r>
              <a:rPr lang="en-US" dirty="0"/>
              <a:t>Few have taken the next steps of Civil Actions, URS Proceedings, ACPA Lawsuits/Appeals and Trademark Infringement Lawsuits/Appeals (between one and 4 members for each).  </a:t>
            </a:r>
          </a:p>
          <a:p>
            <a:pPr marL="679450" lvl="1" indent="-228600"/>
            <a:r>
              <a:rPr lang="en-US" dirty="0"/>
              <a:t>Three fourths (76%) have spent more than $1,000 on Cease and desist letters in the past 24 months.</a:t>
            </a:r>
          </a:p>
          <a:p>
            <a:pPr marL="679450" lvl="1" indent="-228600"/>
            <a:r>
              <a:rPr lang="en-US" dirty="0"/>
              <a:t>While less common, those who have taken UDRP actions spend 3x the average of cease and desist efforts.</a:t>
            </a:r>
          </a:p>
          <a:p>
            <a:pPr marL="228600" indent="-228600"/>
            <a:r>
              <a:rPr lang="en-US" dirty="0"/>
              <a:t>Actions against Registrars are much more common than against Registries.  Costs against Registrars average almost $8k.</a:t>
            </a:r>
          </a:p>
          <a:p>
            <a:pPr marL="228600" indent="-228600"/>
            <a:r>
              <a:rPr lang="en-US" dirty="0"/>
              <a:t>Most receive responses from letters sent to privacy/proxy services.</a:t>
            </a:r>
          </a:p>
          <a:p>
            <a:pPr marL="228600" indent="-228600"/>
            <a:endParaRPr lang="en-US" dirty="0"/>
          </a:p>
          <a:p>
            <a:pPr marL="0" indent="0">
              <a:buNone/>
            </a:pPr>
            <a:endParaRPr lang="en-US" dirty="0"/>
          </a:p>
          <a:p>
            <a:pPr marL="228600" indent="-228600"/>
            <a:endParaRPr lang="en-US" dirty="0"/>
          </a:p>
          <a:p>
            <a:pPr marL="228600" indent="-228600"/>
            <a:endParaRPr lang="en-US" dirty="0"/>
          </a:p>
          <a:p>
            <a:pPr marL="679450" lvl="1" indent="-228600"/>
            <a:endParaRPr lang="en-US" dirty="0"/>
          </a:p>
        </p:txBody>
      </p:sp>
    </p:spTree>
    <p:extLst>
      <p:ext uri="{BB962C8B-B14F-4D97-AF65-F5344CB8AC3E}">
        <p14:creationId xmlns:p14="http://schemas.microsoft.com/office/powerpoint/2010/main" val="2533479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594360" y="285750"/>
            <a:ext cx="8397240" cy="428625"/>
          </a:xfrm>
        </p:spPr>
        <p:txBody>
          <a:bodyPr/>
          <a:lstStyle/>
          <a:p>
            <a:r>
              <a:rPr lang="en-US" dirty="0"/>
              <a:t>PREMIUM PRICING affects MOST</a:t>
            </a:r>
          </a:p>
        </p:txBody>
      </p:sp>
      <p:sp>
        <p:nvSpPr>
          <p:cNvPr id="14" name="Text Placeholder 2"/>
          <p:cNvSpPr>
            <a:spLocks noGrp="1"/>
          </p:cNvSpPr>
          <p:nvPr>
            <p:ph type="body" idx="13"/>
          </p:nvPr>
        </p:nvSpPr>
        <p:spPr>
          <a:xfrm>
            <a:off x="594360" y="742950"/>
            <a:ext cx="8016240" cy="236339"/>
          </a:xfrm>
        </p:spPr>
        <p:txBody>
          <a:bodyPr/>
          <a:lstStyle/>
          <a:p>
            <a:r>
              <a:rPr lang="en-US" dirty="0"/>
              <a:t>Members (73%) evaluate premium pricing on case-by-case basis and most (67%) say they are affected by it to some degree.</a:t>
            </a:r>
          </a:p>
        </p:txBody>
      </p:sp>
      <p:sp>
        <p:nvSpPr>
          <p:cNvPr id="15" name="Content Placeholder 3"/>
          <p:cNvSpPr>
            <a:spLocks noGrp="1"/>
          </p:cNvSpPr>
          <p:nvPr>
            <p:ph sz="quarter" idx="14"/>
          </p:nvPr>
        </p:nvSpPr>
        <p:spPr>
          <a:xfrm>
            <a:off x="594358" y="1312456"/>
            <a:ext cx="8096992" cy="3392894"/>
          </a:xfrm>
        </p:spPr>
        <p:txBody>
          <a:bodyPr/>
          <a:lstStyle/>
          <a:p>
            <a:pPr marL="228600" indent="-228600"/>
            <a:r>
              <a:rPr lang="en-US" dirty="0"/>
              <a:t>The majority (73%) of members evaluate premium pricing on a case-by-case basis, while 15% flatly refuse to pay premium pricing and another 6% pay for top marks only.  </a:t>
            </a:r>
          </a:p>
          <a:p>
            <a:pPr marL="228600" indent="-228600"/>
            <a:r>
              <a:rPr lang="en-US" dirty="0"/>
              <a:t>In general, two-third (67%) of members feel their domain name registrations have been affected by premium pricing (notably .sucks).</a:t>
            </a:r>
          </a:p>
          <a:p>
            <a:pPr marL="679450" lvl="1" indent="-228600"/>
            <a:r>
              <a:rPr lang="en-US" dirty="0"/>
              <a:t>Half of the members (55%) have observed evidence or examples of discriminatory pricing or unfair business practices related to new TLDs.</a:t>
            </a:r>
          </a:p>
          <a:p>
            <a:pPr marL="679450" lvl="1" indent="-228600"/>
            <a:r>
              <a:rPr lang="en-US" dirty="0"/>
              <a:t>For legacy TLDs, only 2 in 10 (21%) are aware of premium pricing.  </a:t>
            </a:r>
          </a:p>
          <a:p>
            <a:pPr marL="0" indent="0">
              <a:buNone/>
            </a:pPr>
            <a:endParaRPr lang="en-US" dirty="0"/>
          </a:p>
          <a:p>
            <a:pPr marL="228600" indent="-228600"/>
            <a:endParaRPr lang="en-US" dirty="0"/>
          </a:p>
          <a:p>
            <a:pPr marL="228600" indent="-228600"/>
            <a:endParaRPr lang="en-US" dirty="0"/>
          </a:p>
          <a:p>
            <a:pPr marL="679450" lvl="1" indent="-228600"/>
            <a:endParaRPr lang="en-US" dirty="0"/>
          </a:p>
        </p:txBody>
      </p:sp>
    </p:spTree>
    <p:extLst>
      <p:ext uri="{BB962C8B-B14F-4D97-AF65-F5344CB8AC3E}">
        <p14:creationId xmlns:p14="http://schemas.microsoft.com/office/powerpoint/2010/main" val="1911902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a:spLocks noGrp="1"/>
          </p:cNvSpPr>
          <p:nvPr>
            <p:ph sz="quarter" idx="14"/>
          </p:nvPr>
        </p:nvSpPr>
        <p:spPr>
          <a:xfrm>
            <a:off x="606287" y="1471099"/>
            <a:ext cx="8096992" cy="3124200"/>
          </a:xfrm>
        </p:spPr>
        <p:txBody>
          <a:bodyPr/>
          <a:lstStyle/>
          <a:p>
            <a:pPr marL="228600" indent="-228600"/>
            <a:r>
              <a:rPr lang="en-US" sz="1600" dirty="0"/>
              <a:t>Many fewer feel that Trademark Claims (36%) or URS (27%) helps, and only 15% feel PDDRP, RRDRD, or PICDRP help – and then only to a moderate extent.   </a:t>
            </a:r>
          </a:p>
          <a:p>
            <a:pPr marL="228600" indent="-228600"/>
            <a:r>
              <a:rPr lang="en-US" sz="1600" dirty="0"/>
              <a:t>The general sense is that the new TLDs have complicated the landscape, and effectiveness of the tools for mitigating risks to trademarks has been limited—most have suggestions for improvement.</a:t>
            </a:r>
          </a:p>
          <a:p>
            <a:pPr marL="228600" indent="-228600"/>
            <a:endParaRPr lang="en-US" i="1" dirty="0">
              <a:ea typeface="Calibri" panose="020F0502020204030204" pitchFamily="34" charset="0"/>
              <a:cs typeface="Times New Roman" panose="02020603050405020304" pitchFamily="18" charset="0"/>
            </a:endParaRPr>
          </a:p>
          <a:p>
            <a:pPr marL="228600" indent="-228600"/>
            <a:endParaRPr lang="en-US" dirty="0"/>
          </a:p>
          <a:p>
            <a:pPr marL="679450" lvl="1" indent="-228600"/>
            <a:endParaRPr lang="en-US" dirty="0"/>
          </a:p>
          <a:p>
            <a:pPr marL="228600" indent="-228600"/>
            <a:endParaRPr lang="en-US" dirty="0"/>
          </a:p>
          <a:p>
            <a:pPr marL="0" indent="0">
              <a:buNone/>
            </a:pPr>
            <a:endParaRPr lang="en-US" dirty="0"/>
          </a:p>
          <a:p>
            <a:pPr marL="228600" indent="-228600"/>
            <a:endParaRPr lang="en-US" dirty="0"/>
          </a:p>
          <a:p>
            <a:pPr marL="228600" indent="-228600"/>
            <a:endParaRPr lang="en-US" dirty="0"/>
          </a:p>
          <a:p>
            <a:pPr marL="679450" lvl="1" indent="-228600"/>
            <a:endParaRPr lang="en-US" dirty="0"/>
          </a:p>
        </p:txBody>
      </p:sp>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594360" y="475488"/>
            <a:ext cx="7787640" cy="428625"/>
          </a:xfrm>
        </p:spPr>
        <p:txBody>
          <a:bodyPr/>
          <a:lstStyle/>
          <a:p>
            <a:r>
              <a:rPr lang="en-US" dirty="0"/>
              <a:t>Some practices help mitigate effects</a:t>
            </a:r>
          </a:p>
        </p:txBody>
      </p:sp>
      <p:sp>
        <p:nvSpPr>
          <p:cNvPr id="14" name="Text Placeholder 2"/>
          <p:cNvSpPr>
            <a:spLocks noGrp="1"/>
          </p:cNvSpPr>
          <p:nvPr>
            <p:ph type="body" idx="13"/>
          </p:nvPr>
        </p:nvSpPr>
        <p:spPr>
          <a:xfrm>
            <a:off x="594360" y="932688"/>
            <a:ext cx="8016240" cy="236339"/>
          </a:xfrm>
        </p:spPr>
        <p:txBody>
          <a:bodyPr/>
          <a:lstStyle/>
          <a:p>
            <a:r>
              <a:rPr lang="en-US" dirty="0"/>
              <a:t>Two-thirds feel UDRPs (67%) and required Sunrise periods (64%) have helped mitigate risks to a major or moderate extent.</a:t>
            </a:r>
          </a:p>
        </p:txBody>
      </p:sp>
      <p:sp>
        <p:nvSpPr>
          <p:cNvPr id="7" name="TextBox 6"/>
          <p:cNvSpPr txBox="1"/>
          <p:nvPr/>
        </p:nvSpPr>
        <p:spPr>
          <a:xfrm>
            <a:off x="940278" y="3236752"/>
            <a:ext cx="2246363" cy="1569660"/>
          </a:xfrm>
          <a:prstGeom prst="rect">
            <a:avLst/>
          </a:prstGeom>
          <a:noFill/>
          <a:ln>
            <a:noFill/>
          </a:ln>
        </p:spPr>
        <p:txBody>
          <a:bodyPr wrap="square" rtlCol="0">
            <a:spAutoFit/>
          </a:bodyPr>
          <a:lstStyle/>
          <a:p>
            <a:r>
              <a:rPr lang="en-US" sz="1200" i="1" dirty="0">
                <a:ea typeface="Times New Roman" panose="02020603050405020304" pitchFamily="18" charset="0"/>
                <a:cs typeface="Times New Roman" panose="02020603050405020304" pitchFamily="18" charset="0"/>
              </a:rPr>
              <a:t>They have </a:t>
            </a:r>
            <a:r>
              <a:rPr lang="en-US" sz="1200" b="1" i="1" dirty="0">
                <a:solidFill>
                  <a:schemeClr val="accent1"/>
                </a:solidFill>
                <a:ea typeface="Times New Roman" panose="02020603050405020304" pitchFamily="18" charset="0"/>
                <a:cs typeface="Times New Roman" panose="02020603050405020304" pitchFamily="18" charset="0"/>
              </a:rPr>
              <a:t>helped mitigate risk </a:t>
            </a:r>
            <a:r>
              <a:rPr lang="en-US" sz="1200" i="1" dirty="0">
                <a:ea typeface="Times New Roman" panose="02020603050405020304" pitchFamily="18" charset="0"/>
                <a:cs typeface="Times New Roman" panose="02020603050405020304" pitchFamily="18" charset="0"/>
              </a:rPr>
              <a:t>in that they permit brand owners the </a:t>
            </a:r>
            <a:r>
              <a:rPr lang="en-US" sz="1200" b="1" i="1" dirty="0">
                <a:solidFill>
                  <a:schemeClr val="accent1"/>
                </a:solidFill>
                <a:ea typeface="Times New Roman" panose="02020603050405020304" pitchFamily="18" charset="0"/>
                <a:cs typeface="Times New Roman" panose="02020603050405020304" pitchFamily="18" charset="0"/>
              </a:rPr>
              <a:t>ability to take action </a:t>
            </a:r>
            <a:r>
              <a:rPr lang="en-US" sz="1200" i="1" dirty="0">
                <a:ea typeface="Times New Roman" panose="02020603050405020304" pitchFamily="18" charset="0"/>
                <a:cs typeface="Times New Roman" panose="02020603050405020304" pitchFamily="18" charset="0"/>
              </a:rPr>
              <a:t>in cases of abusive registrations after the fact, but </a:t>
            </a:r>
            <a:r>
              <a:rPr lang="en-US" sz="1200" b="1" i="1" dirty="0">
                <a:solidFill>
                  <a:schemeClr val="accent4"/>
                </a:solidFill>
                <a:ea typeface="Times New Roman" panose="02020603050405020304" pitchFamily="18" charset="0"/>
                <a:cs typeface="Times New Roman" panose="02020603050405020304" pitchFamily="18" charset="0"/>
              </a:rPr>
              <a:t>have failed to deter individuals</a:t>
            </a:r>
            <a:r>
              <a:rPr lang="en-US" sz="1200" i="1" dirty="0">
                <a:ea typeface="Times New Roman" panose="02020603050405020304" pitchFamily="18" charset="0"/>
                <a:cs typeface="Times New Roman" panose="02020603050405020304" pitchFamily="18" charset="0"/>
              </a:rPr>
              <a:t> from registering abusive domains in the first place.</a:t>
            </a:r>
          </a:p>
        </p:txBody>
      </p:sp>
      <p:sp>
        <p:nvSpPr>
          <p:cNvPr id="8" name="Rounded Rectangular Callout 7"/>
          <p:cNvSpPr/>
          <p:nvPr/>
        </p:nvSpPr>
        <p:spPr>
          <a:xfrm>
            <a:off x="954863" y="3167743"/>
            <a:ext cx="2152740" cy="1690007"/>
          </a:xfrm>
          <a:prstGeom prst="wedgeRoundRectCallout">
            <a:avLst>
              <a:gd name="adj1" fmla="val -4803"/>
              <a:gd name="adj2" fmla="val -66908"/>
              <a:gd name="adj3" fmla="val 16667"/>
            </a:avLst>
          </a:prstGeom>
          <a:noFill/>
          <a:ln w="19050">
            <a:solidFill>
              <a:schemeClr val="accent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3613851" y="2885521"/>
            <a:ext cx="2061762" cy="1938992"/>
          </a:xfrm>
          <a:prstGeom prst="rect">
            <a:avLst/>
          </a:prstGeom>
          <a:noFill/>
          <a:ln>
            <a:noFill/>
          </a:ln>
        </p:spPr>
        <p:txBody>
          <a:bodyPr wrap="square" rtlCol="0">
            <a:spAutoFit/>
          </a:bodyPr>
          <a:lstStyle/>
          <a:p>
            <a:r>
              <a:rPr lang="en-US" sz="1200" i="1" dirty="0">
                <a:ea typeface="Times New Roman" panose="02020603050405020304" pitchFamily="18" charset="0"/>
                <a:cs typeface="Times New Roman" panose="02020603050405020304" pitchFamily="18" charset="0"/>
              </a:rPr>
              <a:t>The </a:t>
            </a:r>
            <a:r>
              <a:rPr lang="en-US" sz="1200" b="1" i="1" dirty="0">
                <a:solidFill>
                  <a:schemeClr val="accent4"/>
                </a:solidFill>
                <a:ea typeface="Times New Roman" panose="02020603050405020304" pitchFamily="18" charset="0"/>
                <a:cs typeface="Times New Roman" panose="02020603050405020304" pitchFamily="18" charset="0"/>
              </a:rPr>
              <a:t>new TLDs are not at all beneficial</a:t>
            </a:r>
            <a:r>
              <a:rPr lang="en-US" sz="1200" i="1" dirty="0">
                <a:ea typeface="Times New Roman" panose="02020603050405020304" pitchFamily="18" charset="0"/>
                <a:cs typeface="Times New Roman" panose="02020603050405020304" pitchFamily="18" charset="0"/>
              </a:rPr>
              <a:t>.  The cost is totally unreasonable and most established businesses are not using them.  Instead, speculators purchased TLDs in the hope of extorting money from established businesses.  The </a:t>
            </a:r>
            <a:r>
              <a:rPr lang="en-US" sz="1200" b="1" i="1" dirty="0">
                <a:solidFill>
                  <a:schemeClr val="accent4"/>
                </a:solidFill>
                <a:ea typeface="Times New Roman" panose="02020603050405020304" pitchFamily="18" charset="0"/>
                <a:cs typeface="Times New Roman" panose="02020603050405020304" pitchFamily="18" charset="0"/>
              </a:rPr>
              <a:t>only real beneficiary of this system is ICANN</a:t>
            </a:r>
            <a:r>
              <a:rPr lang="en-US" sz="1200" i="1" dirty="0">
                <a:ea typeface="Times New Roman" panose="02020603050405020304" pitchFamily="18" charset="0"/>
                <a:cs typeface="Times New Roman" panose="02020603050405020304" pitchFamily="18" charset="0"/>
              </a:rPr>
              <a:t>.</a:t>
            </a:r>
            <a:endParaRPr lang="en-US" sz="1200" i="1" dirty="0">
              <a:ea typeface="Calibri" panose="020F0502020204030204" pitchFamily="34" charset="0"/>
              <a:cs typeface="Times New Roman" panose="02020603050405020304" pitchFamily="18" charset="0"/>
            </a:endParaRPr>
          </a:p>
        </p:txBody>
      </p:sp>
      <p:sp>
        <p:nvSpPr>
          <p:cNvPr id="10" name="Rounded Rectangular Callout 9"/>
          <p:cNvSpPr/>
          <p:nvPr/>
        </p:nvSpPr>
        <p:spPr>
          <a:xfrm>
            <a:off x="3547144" y="2885521"/>
            <a:ext cx="2137979" cy="1972229"/>
          </a:xfrm>
          <a:prstGeom prst="wedgeRoundRectCallout">
            <a:avLst>
              <a:gd name="adj1" fmla="val -21568"/>
              <a:gd name="adj2" fmla="val -62579"/>
              <a:gd name="adj3" fmla="val 16667"/>
            </a:avLst>
          </a:prstGeom>
          <a:noFill/>
          <a:ln w="19050">
            <a:solidFill>
              <a:schemeClr val="accent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6602479" y="2923929"/>
            <a:ext cx="2164189" cy="1862176"/>
          </a:xfrm>
          <a:prstGeom prst="rect">
            <a:avLst/>
          </a:prstGeom>
          <a:noFill/>
          <a:ln>
            <a:noFill/>
          </a:ln>
        </p:spPr>
        <p:txBody>
          <a:bodyPr wrap="square" rtlCol="0">
            <a:spAutoFit/>
          </a:bodyPr>
          <a:lstStyle/>
          <a:p>
            <a:pPr>
              <a:lnSpc>
                <a:spcPct val="107000"/>
              </a:lnSpc>
              <a:spcBef>
                <a:spcPts val="600"/>
              </a:spcBef>
            </a:pPr>
            <a:r>
              <a:rPr lang="en-US" sz="1200" i="1" dirty="0">
                <a:ea typeface="Times New Roman" panose="02020603050405020304" pitchFamily="18" charset="0"/>
                <a:cs typeface="Times New Roman" panose="02020603050405020304" pitchFamily="18" charset="0"/>
              </a:rPr>
              <a:t>Have you heard of </a:t>
            </a:r>
            <a:r>
              <a:rPr lang="en-US" sz="1200" b="1" i="1" dirty="0">
                <a:solidFill>
                  <a:schemeClr val="accent4"/>
                </a:solidFill>
                <a:ea typeface="Times New Roman" panose="02020603050405020304" pitchFamily="18" charset="0"/>
                <a:cs typeface="Times New Roman" panose="02020603050405020304" pitchFamily="18" charset="0"/>
              </a:rPr>
              <a:t>Wack a Mole</a:t>
            </a:r>
            <a:r>
              <a:rPr lang="en-US" sz="1200" i="1" dirty="0">
                <a:ea typeface="Times New Roman" panose="02020603050405020304" pitchFamily="18" charset="0"/>
                <a:cs typeface="Times New Roman" panose="02020603050405020304" pitchFamily="18" charset="0"/>
              </a:rPr>
              <a:t>?  This is what domain enforcement is.  As a brand owner, I fail to see the need for all of the new TLDs and feel like the RPMs are just another way to spend money on something that doesn't buy much protection.</a:t>
            </a:r>
            <a:endParaRPr lang="en-US" sz="1200" i="1" dirty="0">
              <a:ea typeface="Calibri" panose="020F0502020204030204" pitchFamily="34" charset="0"/>
              <a:cs typeface="Times New Roman" panose="02020603050405020304" pitchFamily="18" charset="0"/>
            </a:endParaRPr>
          </a:p>
        </p:txBody>
      </p:sp>
      <p:sp>
        <p:nvSpPr>
          <p:cNvPr id="12" name="Rounded Rectangular Callout 11"/>
          <p:cNvSpPr/>
          <p:nvPr/>
        </p:nvSpPr>
        <p:spPr>
          <a:xfrm>
            <a:off x="6582834" y="2885521"/>
            <a:ext cx="2120445" cy="1938993"/>
          </a:xfrm>
          <a:prstGeom prst="wedgeRoundRectCallout">
            <a:avLst>
              <a:gd name="adj1" fmla="val 1776"/>
              <a:gd name="adj2" fmla="val -62309"/>
              <a:gd name="adj3" fmla="val 16667"/>
            </a:avLst>
          </a:prstGeom>
          <a:noFill/>
          <a:ln w="19050">
            <a:solidFill>
              <a:schemeClr val="accent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9608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979453" y="1885950"/>
            <a:ext cx="6978810" cy="438912"/>
          </a:xfrm>
        </p:spPr>
        <p:txBody>
          <a:bodyPr>
            <a:normAutofit fontScale="90000"/>
          </a:bodyPr>
          <a:lstStyle/>
          <a:p>
            <a:pPr algn="l"/>
            <a:r>
              <a:rPr lang="en-US" dirty="0"/>
              <a:t>domain name activity</a:t>
            </a:r>
            <a:br>
              <a:rPr lang="en-US" dirty="0">
                <a:solidFill>
                  <a:schemeClr val="accent3"/>
                </a:solidFill>
              </a:rPr>
            </a:br>
            <a:endParaRPr lang="en-US" dirty="0">
              <a:solidFill>
                <a:schemeClr val="accent3"/>
              </a:solidFill>
            </a:endParaRPr>
          </a:p>
        </p:txBody>
      </p:sp>
    </p:spTree>
    <p:extLst>
      <p:ext uri="{BB962C8B-B14F-4D97-AF65-F5344CB8AC3E}">
        <p14:creationId xmlns:p14="http://schemas.microsoft.com/office/powerpoint/2010/main" val="2851375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 name="Title 6"/>
          <p:cNvSpPr>
            <a:spLocks noGrp="1"/>
          </p:cNvSpPr>
          <p:nvPr>
            <p:ph type="title"/>
          </p:nvPr>
        </p:nvSpPr>
        <p:spPr>
          <a:xfrm>
            <a:off x="228600" y="133350"/>
            <a:ext cx="8166672" cy="428625"/>
          </a:xfrm>
        </p:spPr>
        <p:txBody>
          <a:bodyPr/>
          <a:lstStyle/>
          <a:p>
            <a:r>
              <a:rPr lang="en-US" sz="2400" dirty="0"/>
              <a:t>Domain name registration</a:t>
            </a:r>
          </a:p>
        </p:txBody>
      </p:sp>
      <p:sp>
        <p:nvSpPr>
          <p:cNvPr id="11" name="Text Placeholder 7"/>
          <p:cNvSpPr>
            <a:spLocks noGrp="1"/>
          </p:cNvSpPr>
          <p:nvPr>
            <p:ph type="body" idx="13"/>
          </p:nvPr>
        </p:nvSpPr>
        <p:spPr>
          <a:xfrm>
            <a:off x="228600" y="590550"/>
            <a:ext cx="8915400" cy="414296"/>
          </a:xfrm>
        </p:spPr>
        <p:txBody>
          <a:bodyPr/>
          <a:lstStyle/>
          <a:p>
            <a:r>
              <a:rPr lang="en-US" sz="1400" dirty="0"/>
              <a:t>The vast majority of members surveyed have registered additional domain names in the past 24 months, with members registering/acquiring anywhere from 1 to around 3,500 domains (nearly two-thirds registered/acquired 50 or more).</a:t>
            </a:r>
          </a:p>
        </p:txBody>
      </p:sp>
      <p:sp>
        <p:nvSpPr>
          <p:cNvPr id="50" name="Footer Placeholder 4"/>
          <p:cNvSpPr txBox="1">
            <a:spLocks/>
          </p:cNvSpPr>
          <p:nvPr/>
        </p:nvSpPr>
        <p:spPr>
          <a:xfrm>
            <a:off x="1002792" y="1215965"/>
            <a:ext cx="2047308" cy="772623"/>
          </a:xfrm>
          <a:prstGeom prst="rect">
            <a:avLst/>
          </a:prstGeom>
          <a:solidFill>
            <a:srgbClr val="ECECEC"/>
          </a:solidFill>
        </p:spPr>
        <p:txBody>
          <a:bodyPr lIns="0" tIns="0" rIns="0" bIns="0" anchor="ctr"/>
          <a:lstStyle/>
          <a:p>
            <a:pPr marL="45720" algn="ctr" defTabSz="457200">
              <a:defRPr/>
            </a:pPr>
            <a:r>
              <a:rPr lang="en-US" sz="1200" dirty="0">
                <a:solidFill>
                  <a:srgbClr val="009DD9"/>
                </a:solidFill>
              </a:rPr>
              <a:t>Registered Additional Domain Names in Past 24 Months</a:t>
            </a:r>
          </a:p>
          <a:p>
            <a:pPr marL="45720" algn="ctr" defTabSz="457200">
              <a:defRPr/>
            </a:pPr>
            <a:r>
              <a:rPr lang="en-US" sz="1200" dirty="0">
                <a:solidFill>
                  <a:srgbClr val="009DD9"/>
                </a:solidFill>
              </a:rPr>
              <a:t>%Yes</a:t>
            </a:r>
          </a:p>
          <a:p>
            <a:pPr marL="45720" algn="ctr" defTabSz="457200">
              <a:defRPr/>
            </a:pPr>
            <a:r>
              <a:rPr lang="en-US" sz="900" dirty="0">
                <a:solidFill>
                  <a:srgbClr val="009DD9"/>
                </a:solidFill>
              </a:rPr>
              <a:t>(n=33)</a:t>
            </a:r>
          </a:p>
        </p:txBody>
      </p:sp>
      <p:graphicFrame>
        <p:nvGraphicFramePr>
          <p:cNvPr id="35" name="Chart 34"/>
          <p:cNvGraphicFramePr/>
          <p:nvPr>
            <p:extLst>
              <p:ext uri="{D42A27DB-BD31-4B8C-83A1-F6EECF244321}">
                <p14:modId xmlns:p14="http://schemas.microsoft.com/office/powerpoint/2010/main" val="1717531568"/>
              </p:ext>
            </p:extLst>
          </p:nvPr>
        </p:nvGraphicFramePr>
        <p:xfrm>
          <a:off x="762000" y="2522982"/>
          <a:ext cx="2590800" cy="1763223"/>
        </p:xfrm>
        <a:graphic>
          <a:graphicData uri="http://schemas.openxmlformats.org/drawingml/2006/chart">
            <c:chart xmlns:c="http://schemas.openxmlformats.org/drawingml/2006/chart" xmlns:r="http://schemas.openxmlformats.org/officeDocument/2006/relationships" r:id="rId3"/>
          </a:graphicData>
        </a:graphic>
      </p:graphicFrame>
      <p:sp>
        <p:nvSpPr>
          <p:cNvPr id="37" name="Footer Placeholder 4"/>
          <p:cNvSpPr txBox="1">
            <a:spLocks/>
          </p:cNvSpPr>
          <p:nvPr/>
        </p:nvSpPr>
        <p:spPr>
          <a:xfrm>
            <a:off x="1683546" y="3109096"/>
            <a:ext cx="685800" cy="590994"/>
          </a:xfrm>
          <a:prstGeom prst="rect">
            <a:avLst/>
          </a:prstGeom>
          <a:noFill/>
        </p:spPr>
        <p:txBody>
          <a:bodyPr lIns="0" tIns="0" rIns="0" bIns="0" anchor="ctr"/>
          <a:lstStyle/>
          <a:p>
            <a:pPr marL="45720" algn="ctr" defTabSz="457200">
              <a:defRPr/>
            </a:pPr>
            <a:r>
              <a:rPr lang="en-US" sz="1600" cap="all" dirty="0">
                <a:solidFill>
                  <a:srgbClr val="878787"/>
                </a:solidFill>
              </a:rPr>
              <a:t>97%</a:t>
            </a:r>
            <a:endParaRPr lang="en-US" sz="1600" dirty="0">
              <a:solidFill>
                <a:srgbClr val="878787"/>
              </a:solidFill>
            </a:endParaRPr>
          </a:p>
        </p:txBody>
      </p:sp>
      <p:graphicFrame>
        <p:nvGraphicFramePr>
          <p:cNvPr id="19" name="Chart 18"/>
          <p:cNvGraphicFramePr/>
          <p:nvPr>
            <p:extLst>
              <p:ext uri="{D42A27DB-BD31-4B8C-83A1-F6EECF244321}">
                <p14:modId xmlns:p14="http://schemas.microsoft.com/office/powerpoint/2010/main" val="4111857970"/>
              </p:ext>
            </p:extLst>
          </p:nvPr>
        </p:nvGraphicFramePr>
        <p:xfrm>
          <a:off x="5209182" y="1898416"/>
          <a:ext cx="2007476" cy="25420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687149537"/>
              </p:ext>
            </p:extLst>
          </p:nvPr>
        </p:nvGraphicFramePr>
        <p:xfrm>
          <a:off x="3025658" y="2041483"/>
          <a:ext cx="2320684" cy="2246565"/>
        </p:xfrm>
        <a:graphic>
          <a:graphicData uri="http://schemas.openxmlformats.org/drawingml/2006/table">
            <a:tbl>
              <a:tblPr firstRow="1" bandRow="1">
                <a:tableStyleId>{5C22544A-7EE6-4342-B048-85BDC9FD1C3A}</a:tableStyleId>
              </a:tblPr>
              <a:tblGrid>
                <a:gridCol w="2320684">
                  <a:extLst>
                    <a:ext uri="{9D8B030D-6E8A-4147-A177-3AD203B41FA5}">
                      <a16:colId xmlns:a16="http://schemas.microsoft.com/office/drawing/2014/main" val="20000"/>
                    </a:ext>
                  </a:extLst>
                </a:gridCol>
              </a:tblGrid>
              <a:tr h="422286">
                <a:tc>
                  <a:txBody>
                    <a:bodyPr/>
                    <a:lstStyle/>
                    <a:p>
                      <a:pPr algn="r"/>
                      <a:r>
                        <a:rPr lang="en-US" sz="1200" b="0" dirty="0">
                          <a:solidFill>
                            <a:srgbClr val="979797"/>
                          </a:solidFill>
                        </a:rPr>
                        <a:t>1-29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2286">
                <a:tc>
                  <a:txBody>
                    <a:bodyPr/>
                    <a:lstStyle/>
                    <a:p>
                      <a:pPr algn="r"/>
                      <a:r>
                        <a:rPr lang="en-US" sz="1200" b="0" dirty="0">
                          <a:solidFill>
                            <a:srgbClr val="979797"/>
                          </a:solidFill>
                        </a:rPr>
                        <a:t>30-49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7830">
                <a:tc>
                  <a:txBody>
                    <a:bodyPr/>
                    <a:lstStyle/>
                    <a:p>
                      <a:pPr algn="r"/>
                      <a:r>
                        <a:rPr lang="en-US" sz="1200" b="0" dirty="0">
                          <a:solidFill>
                            <a:srgbClr val="979797"/>
                          </a:solidFill>
                        </a:rPr>
                        <a:t>50-99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4721">
                <a:tc>
                  <a:txBody>
                    <a:bodyPr/>
                    <a:lstStyle/>
                    <a:p>
                      <a:pPr algn="r"/>
                      <a:r>
                        <a:rPr lang="en-US" sz="1200" b="0" dirty="0">
                          <a:solidFill>
                            <a:srgbClr val="979797"/>
                          </a:solidFill>
                        </a:rPr>
                        <a:t>100-250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4721">
                <a:tc>
                  <a:txBody>
                    <a:bodyPr/>
                    <a:lstStyle/>
                    <a:p>
                      <a:pPr algn="r"/>
                      <a:r>
                        <a:rPr lang="en-US" sz="1200" b="0" dirty="0">
                          <a:solidFill>
                            <a:srgbClr val="979797"/>
                          </a:solidFill>
                        </a:rPr>
                        <a:t>251-500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4721">
                <a:tc>
                  <a:txBody>
                    <a:bodyPr/>
                    <a:lstStyle/>
                    <a:p>
                      <a:pPr algn="r"/>
                      <a:r>
                        <a:rPr lang="en-US" sz="1200" b="0" dirty="0">
                          <a:solidFill>
                            <a:srgbClr val="979797"/>
                          </a:solidFill>
                        </a:rPr>
                        <a:t>501 or more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21" name="Footer Placeholder 4"/>
          <p:cNvSpPr txBox="1">
            <a:spLocks/>
          </p:cNvSpPr>
          <p:nvPr/>
        </p:nvSpPr>
        <p:spPr>
          <a:xfrm>
            <a:off x="4321057" y="1179662"/>
            <a:ext cx="2286000" cy="772623"/>
          </a:xfrm>
          <a:prstGeom prst="rect">
            <a:avLst/>
          </a:prstGeom>
          <a:solidFill>
            <a:srgbClr val="ECECEC"/>
          </a:solidFill>
        </p:spPr>
        <p:txBody>
          <a:bodyPr lIns="0" tIns="0" rIns="0" bIns="0" anchor="ctr"/>
          <a:lstStyle/>
          <a:p>
            <a:pPr marL="45720" algn="ctr" defTabSz="457200">
              <a:defRPr/>
            </a:pPr>
            <a:r>
              <a:rPr lang="en-US" sz="1200" dirty="0">
                <a:solidFill>
                  <a:srgbClr val="009DD9"/>
                </a:solidFill>
              </a:rPr>
              <a:t>Number of Different Domain Names Registered/Acquired in Past 24 Months</a:t>
            </a:r>
          </a:p>
          <a:p>
            <a:pPr marL="45720" algn="ctr" defTabSz="457200">
              <a:defRPr/>
            </a:pPr>
            <a:r>
              <a:rPr lang="en-US" sz="900" cap="all" dirty="0">
                <a:solidFill>
                  <a:srgbClr val="009DD9"/>
                </a:solidFill>
              </a:rPr>
              <a:t>(</a:t>
            </a:r>
            <a:r>
              <a:rPr lang="en-US" sz="900" dirty="0">
                <a:solidFill>
                  <a:srgbClr val="009DD9"/>
                </a:solidFill>
              </a:rPr>
              <a:t>n</a:t>
            </a:r>
            <a:r>
              <a:rPr lang="en-US" sz="900" cap="all" dirty="0">
                <a:solidFill>
                  <a:srgbClr val="009DD9"/>
                </a:solidFill>
              </a:rPr>
              <a:t>=32)</a:t>
            </a:r>
          </a:p>
        </p:txBody>
      </p:sp>
      <p:sp>
        <p:nvSpPr>
          <p:cNvPr id="2" name="TextBox 1"/>
          <p:cNvSpPr txBox="1"/>
          <p:nvPr/>
        </p:nvSpPr>
        <p:spPr>
          <a:xfrm>
            <a:off x="4397257" y="4340943"/>
            <a:ext cx="2133600" cy="600164"/>
          </a:xfrm>
          <a:prstGeom prst="rect">
            <a:avLst/>
          </a:prstGeom>
          <a:noFill/>
          <a:ln>
            <a:noFill/>
          </a:ln>
        </p:spPr>
        <p:txBody>
          <a:bodyPr wrap="square" rtlCol="0">
            <a:spAutoFit/>
          </a:bodyPr>
          <a:lstStyle/>
          <a:p>
            <a:pPr algn="ctr"/>
            <a:r>
              <a:rPr lang="en-US" sz="1100" dirty="0">
                <a:solidFill>
                  <a:schemeClr val="accent5"/>
                </a:solidFill>
              </a:rPr>
              <a:t>Average Number: 352</a:t>
            </a:r>
          </a:p>
          <a:p>
            <a:pPr algn="ctr"/>
            <a:r>
              <a:rPr lang="en-US" sz="1100" dirty="0">
                <a:solidFill>
                  <a:schemeClr val="accent5"/>
                </a:solidFill>
              </a:rPr>
              <a:t>Median:  78</a:t>
            </a:r>
          </a:p>
          <a:p>
            <a:pPr algn="ctr"/>
            <a:r>
              <a:rPr lang="en-US" sz="1100" dirty="0">
                <a:solidFill>
                  <a:schemeClr val="accent5"/>
                </a:solidFill>
              </a:rPr>
              <a:t>Range: 1 - 3,511</a:t>
            </a:r>
          </a:p>
        </p:txBody>
      </p:sp>
      <p:sp>
        <p:nvSpPr>
          <p:cNvPr id="12" name="Right Brace 11"/>
          <p:cNvSpPr/>
          <p:nvPr/>
        </p:nvSpPr>
        <p:spPr>
          <a:xfrm>
            <a:off x="6196980" y="2822760"/>
            <a:ext cx="83258" cy="1463445"/>
          </a:xfrm>
          <a:prstGeom prst="rightBrace">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3" name="TextBox 12"/>
          <p:cNvSpPr txBox="1"/>
          <p:nvPr/>
        </p:nvSpPr>
        <p:spPr>
          <a:xfrm>
            <a:off x="6269480" y="3393856"/>
            <a:ext cx="609600" cy="276999"/>
          </a:xfrm>
          <a:prstGeom prst="rect">
            <a:avLst/>
          </a:prstGeom>
          <a:noFill/>
        </p:spPr>
        <p:txBody>
          <a:bodyPr wrap="square" rtlCol="0">
            <a:spAutoFit/>
          </a:bodyPr>
          <a:lstStyle/>
          <a:p>
            <a:r>
              <a:rPr lang="en-US" sz="1200" dirty="0">
                <a:solidFill>
                  <a:srgbClr val="007FC7"/>
                </a:solidFill>
              </a:rPr>
              <a:t>63%</a:t>
            </a:r>
          </a:p>
        </p:txBody>
      </p:sp>
    </p:spTree>
    <p:extLst>
      <p:ext uri="{BB962C8B-B14F-4D97-AF65-F5344CB8AC3E}">
        <p14:creationId xmlns:p14="http://schemas.microsoft.com/office/powerpoint/2010/main" val="4242655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 name="Title 6"/>
          <p:cNvSpPr>
            <a:spLocks noGrp="1"/>
          </p:cNvSpPr>
          <p:nvPr>
            <p:ph type="title"/>
          </p:nvPr>
        </p:nvSpPr>
        <p:spPr>
          <a:xfrm>
            <a:off x="228600" y="133350"/>
            <a:ext cx="8166672" cy="428625"/>
          </a:xfrm>
        </p:spPr>
        <p:txBody>
          <a:bodyPr/>
          <a:lstStyle/>
          <a:p>
            <a:r>
              <a:rPr lang="en-US" sz="2400" dirty="0"/>
              <a:t>Type of Domain names registered</a:t>
            </a:r>
          </a:p>
        </p:txBody>
      </p:sp>
      <p:sp>
        <p:nvSpPr>
          <p:cNvPr id="11" name="Text Placeholder 7"/>
          <p:cNvSpPr>
            <a:spLocks noGrp="1"/>
          </p:cNvSpPr>
          <p:nvPr>
            <p:ph type="body" idx="13"/>
          </p:nvPr>
        </p:nvSpPr>
        <p:spPr>
          <a:xfrm>
            <a:off x="228600" y="582811"/>
            <a:ext cx="8915400" cy="236339"/>
          </a:xfrm>
        </p:spPr>
        <p:txBody>
          <a:bodyPr/>
          <a:lstStyle/>
          <a:p>
            <a:r>
              <a:rPr lang="en-US" sz="1400" dirty="0"/>
              <a:t>9 in 10 members have registered one or more </a:t>
            </a:r>
            <a:r>
              <a:rPr lang="en-US" sz="1400" u="sng" dirty="0"/>
              <a:t>new</a:t>
            </a:r>
            <a:r>
              <a:rPr lang="en-US" sz="1400" dirty="0"/>
              <a:t> TLD domains (not legacy or ccTLDs).    Members are registering a wide range of number of domains in all three categories, fewest among ccTLDs.  The new TLDs are common but the top end of the range is lower than for other types.</a:t>
            </a:r>
          </a:p>
        </p:txBody>
      </p:sp>
      <p:sp>
        <p:nvSpPr>
          <p:cNvPr id="50" name="Footer Placeholder 4"/>
          <p:cNvSpPr txBox="1">
            <a:spLocks/>
          </p:cNvSpPr>
          <p:nvPr/>
        </p:nvSpPr>
        <p:spPr>
          <a:xfrm>
            <a:off x="972396" y="1523158"/>
            <a:ext cx="2047308" cy="497207"/>
          </a:xfrm>
          <a:prstGeom prst="rect">
            <a:avLst/>
          </a:prstGeom>
          <a:solidFill>
            <a:srgbClr val="ECECEC"/>
          </a:solidFill>
        </p:spPr>
        <p:txBody>
          <a:bodyPr lIns="0" tIns="0" rIns="0" bIns="0" anchor="ctr"/>
          <a:lstStyle/>
          <a:p>
            <a:pPr marL="45720" algn="ctr" defTabSz="457200">
              <a:defRPr/>
            </a:pPr>
            <a:r>
              <a:rPr lang="en-US" sz="1200" dirty="0">
                <a:solidFill>
                  <a:srgbClr val="009DD9"/>
                </a:solidFill>
              </a:rPr>
              <a:t>Registered One or More New TLD Domains  %Yes</a:t>
            </a:r>
          </a:p>
          <a:p>
            <a:pPr marL="45720" algn="ctr" defTabSz="457200">
              <a:defRPr/>
            </a:pPr>
            <a:r>
              <a:rPr lang="en-US" sz="900" dirty="0">
                <a:solidFill>
                  <a:srgbClr val="009DD9"/>
                </a:solidFill>
              </a:rPr>
              <a:t>(n=32)</a:t>
            </a:r>
          </a:p>
        </p:txBody>
      </p:sp>
      <p:graphicFrame>
        <p:nvGraphicFramePr>
          <p:cNvPr id="35" name="Chart 34"/>
          <p:cNvGraphicFramePr/>
          <p:nvPr>
            <p:extLst/>
          </p:nvPr>
        </p:nvGraphicFramePr>
        <p:xfrm>
          <a:off x="685800" y="2221242"/>
          <a:ext cx="2590800" cy="1763223"/>
        </p:xfrm>
        <a:graphic>
          <a:graphicData uri="http://schemas.openxmlformats.org/drawingml/2006/chart">
            <c:chart xmlns:c="http://schemas.openxmlformats.org/drawingml/2006/chart" xmlns:r="http://schemas.openxmlformats.org/officeDocument/2006/relationships" r:id="rId3"/>
          </a:graphicData>
        </a:graphic>
      </p:graphicFrame>
      <p:sp>
        <p:nvSpPr>
          <p:cNvPr id="37" name="Footer Placeholder 4"/>
          <p:cNvSpPr txBox="1">
            <a:spLocks/>
          </p:cNvSpPr>
          <p:nvPr/>
        </p:nvSpPr>
        <p:spPr>
          <a:xfrm>
            <a:off x="1600200" y="2792697"/>
            <a:ext cx="685800" cy="590994"/>
          </a:xfrm>
          <a:prstGeom prst="rect">
            <a:avLst/>
          </a:prstGeom>
          <a:noFill/>
        </p:spPr>
        <p:txBody>
          <a:bodyPr lIns="0" tIns="0" rIns="0" bIns="0" anchor="ctr"/>
          <a:lstStyle/>
          <a:p>
            <a:pPr marL="45720" algn="ctr" defTabSz="457200">
              <a:defRPr/>
            </a:pPr>
            <a:r>
              <a:rPr lang="en-US" sz="1600" cap="all" dirty="0">
                <a:solidFill>
                  <a:srgbClr val="878787"/>
                </a:solidFill>
              </a:rPr>
              <a:t>91%</a:t>
            </a:r>
            <a:endParaRPr lang="en-US" sz="1600" dirty="0">
              <a:solidFill>
                <a:srgbClr val="878787"/>
              </a:solidFill>
            </a:endParaRPr>
          </a:p>
        </p:txBody>
      </p:sp>
      <p:graphicFrame>
        <p:nvGraphicFramePr>
          <p:cNvPr id="19" name="Chart 18"/>
          <p:cNvGraphicFramePr/>
          <p:nvPr>
            <p:extLst/>
          </p:nvPr>
        </p:nvGraphicFramePr>
        <p:xfrm>
          <a:off x="3976552" y="1937778"/>
          <a:ext cx="2007476" cy="26944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Table 19"/>
          <p:cNvGraphicFramePr>
            <a:graphicFrameLocks noGrp="1"/>
          </p:cNvGraphicFramePr>
          <p:nvPr>
            <p:extLst/>
          </p:nvPr>
        </p:nvGraphicFramePr>
        <p:xfrm>
          <a:off x="1791726" y="2058765"/>
          <a:ext cx="2320684" cy="2414016"/>
        </p:xfrm>
        <a:graphic>
          <a:graphicData uri="http://schemas.openxmlformats.org/drawingml/2006/table">
            <a:tbl>
              <a:tblPr firstRow="1" bandRow="1">
                <a:tableStyleId>{5C22544A-7EE6-4342-B048-85BDC9FD1C3A}</a:tableStyleId>
              </a:tblPr>
              <a:tblGrid>
                <a:gridCol w="2320684">
                  <a:extLst>
                    <a:ext uri="{9D8B030D-6E8A-4147-A177-3AD203B41FA5}">
                      <a16:colId xmlns:a16="http://schemas.microsoft.com/office/drawing/2014/main" val="20000"/>
                    </a:ext>
                  </a:extLst>
                </a:gridCol>
              </a:tblGrid>
              <a:tr h="402336">
                <a:tc>
                  <a:txBody>
                    <a:bodyPr/>
                    <a:lstStyle/>
                    <a:p>
                      <a:pPr algn="r"/>
                      <a:r>
                        <a:rPr lang="en-US" sz="1200" b="0" dirty="0">
                          <a:solidFill>
                            <a:srgbClr val="979797"/>
                          </a:solidFill>
                        </a:rPr>
                        <a:t>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2336">
                <a:tc>
                  <a:txBody>
                    <a:bodyPr/>
                    <a:lstStyle/>
                    <a:p>
                      <a:pPr algn="r"/>
                      <a:r>
                        <a:rPr lang="en-US" sz="1200" b="0" dirty="0">
                          <a:solidFill>
                            <a:srgbClr val="979797"/>
                          </a:solidFill>
                        </a:rPr>
                        <a:t>1-5</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2336">
                <a:tc>
                  <a:txBody>
                    <a:bodyPr/>
                    <a:lstStyle/>
                    <a:p>
                      <a:pPr algn="r"/>
                      <a:r>
                        <a:rPr lang="en-US" sz="1200" b="0" dirty="0">
                          <a:solidFill>
                            <a:srgbClr val="979797"/>
                          </a:solidFill>
                        </a:rPr>
                        <a:t>6-20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2336">
                <a:tc>
                  <a:txBody>
                    <a:bodyPr/>
                    <a:lstStyle/>
                    <a:p>
                      <a:pPr algn="r"/>
                      <a:r>
                        <a:rPr lang="en-US" sz="1200" b="0" dirty="0">
                          <a:solidFill>
                            <a:srgbClr val="979797"/>
                          </a:solidFill>
                        </a:rPr>
                        <a:t>21-49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2336">
                <a:tc>
                  <a:txBody>
                    <a:bodyPr/>
                    <a:lstStyle/>
                    <a:p>
                      <a:pPr algn="r"/>
                      <a:r>
                        <a:rPr lang="en-US" sz="1200" b="0" dirty="0">
                          <a:solidFill>
                            <a:srgbClr val="979797"/>
                          </a:solidFill>
                        </a:rPr>
                        <a:t>50-100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2336">
                <a:tc>
                  <a:txBody>
                    <a:bodyPr/>
                    <a:lstStyle/>
                    <a:p>
                      <a:pPr algn="r"/>
                      <a:r>
                        <a:rPr lang="en-US" sz="1200" b="0" dirty="0">
                          <a:solidFill>
                            <a:srgbClr val="979797"/>
                          </a:solidFill>
                        </a:rPr>
                        <a:t>101 or more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21" name="Footer Placeholder 4"/>
          <p:cNvSpPr txBox="1">
            <a:spLocks/>
          </p:cNvSpPr>
          <p:nvPr/>
        </p:nvSpPr>
        <p:spPr>
          <a:xfrm>
            <a:off x="4293296" y="1276350"/>
            <a:ext cx="4038600" cy="497207"/>
          </a:xfrm>
          <a:prstGeom prst="rect">
            <a:avLst/>
          </a:prstGeom>
          <a:solidFill>
            <a:srgbClr val="ECECEC"/>
          </a:solidFill>
        </p:spPr>
        <p:txBody>
          <a:bodyPr lIns="0" tIns="0" rIns="0" bIns="0" anchor="ctr"/>
          <a:lstStyle/>
          <a:p>
            <a:pPr marL="45720" algn="ctr" defTabSz="457200">
              <a:defRPr/>
            </a:pPr>
            <a:r>
              <a:rPr lang="en-US" sz="1200" dirty="0">
                <a:solidFill>
                  <a:srgbClr val="009DD9"/>
                </a:solidFill>
              </a:rPr>
              <a:t>Number of Different Domain Names </a:t>
            </a:r>
          </a:p>
          <a:p>
            <a:pPr marL="45720" algn="ctr" defTabSz="457200">
              <a:defRPr/>
            </a:pPr>
            <a:r>
              <a:rPr lang="en-US" sz="1200" dirty="0">
                <a:solidFill>
                  <a:srgbClr val="009DD9"/>
                </a:solidFill>
              </a:rPr>
              <a:t>Registered in Each Category</a:t>
            </a:r>
          </a:p>
        </p:txBody>
      </p:sp>
      <p:sp>
        <p:nvSpPr>
          <p:cNvPr id="2" name="TextBox 1"/>
          <p:cNvSpPr txBox="1"/>
          <p:nvPr/>
        </p:nvSpPr>
        <p:spPr>
          <a:xfrm>
            <a:off x="3048000" y="4492843"/>
            <a:ext cx="2171700" cy="577081"/>
          </a:xfrm>
          <a:prstGeom prst="rect">
            <a:avLst/>
          </a:prstGeom>
          <a:noFill/>
        </p:spPr>
        <p:txBody>
          <a:bodyPr wrap="square" rtlCol="0">
            <a:spAutoFit/>
          </a:bodyPr>
          <a:lstStyle/>
          <a:p>
            <a:pPr algn="ctr"/>
            <a:r>
              <a:rPr lang="en-US" sz="1050" dirty="0">
                <a:solidFill>
                  <a:schemeClr val="accent5"/>
                </a:solidFill>
              </a:rPr>
              <a:t>Average Number: 167</a:t>
            </a:r>
          </a:p>
          <a:p>
            <a:pPr algn="ctr"/>
            <a:r>
              <a:rPr lang="en-US" sz="1050" dirty="0">
                <a:solidFill>
                  <a:schemeClr val="accent5"/>
                </a:solidFill>
              </a:rPr>
              <a:t>Median:  28</a:t>
            </a:r>
          </a:p>
          <a:p>
            <a:pPr algn="ctr"/>
            <a:r>
              <a:rPr lang="en-US" sz="1050" dirty="0">
                <a:solidFill>
                  <a:schemeClr val="accent5"/>
                </a:solidFill>
              </a:rPr>
              <a:t>Range:  0 - 1,806</a:t>
            </a:r>
          </a:p>
        </p:txBody>
      </p:sp>
      <p:sp>
        <p:nvSpPr>
          <p:cNvPr id="12" name="TextBox 11"/>
          <p:cNvSpPr txBox="1"/>
          <p:nvPr/>
        </p:nvSpPr>
        <p:spPr>
          <a:xfrm>
            <a:off x="3523568" y="1724153"/>
            <a:ext cx="1676400" cy="446276"/>
          </a:xfrm>
          <a:prstGeom prst="rect">
            <a:avLst/>
          </a:prstGeom>
          <a:noFill/>
        </p:spPr>
        <p:txBody>
          <a:bodyPr wrap="square" rtlCol="0">
            <a:spAutoFit/>
          </a:bodyPr>
          <a:lstStyle/>
          <a:p>
            <a:pPr algn="ctr"/>
            <a:r>
              <a:rPr lang="en-US" sz="1400" b="1" dirty="0">
                <a:solidFill>
                  <a:srgbClr val="878787"/>
                </a:solidFill>
              </a:rPr>
              <a:t>Legacy TLDs</a:t>
            </a:r>
          </a:p>
          <a:p>
            <a:pPr algn="ctr"/>
            <a:r>
              <a:rPr lang="en-US" sz="900" dirty="0">
                <a:solidFill>
                  <a:srgbClr val="878787"/>
                </a:solidFill>
              </a:rPr>
              <a:t>(n=32)</a:t>
            </a:r>
          </a:p>
        </p:txBody>
      </p:sp>
      <p:graphicFrame>
        <p:nvGraphicFramePr>
          <p:cNvPr id="13" name="Chart 12"/>
          <p:cNvGraphicFramePr/>
          <p:nvPr>
            <p:extLst/>
          </p:nvPr>
        </p:nvGraphicFramePr>
        <p:xfrm>
          <a:off x="5903612" y="1937778"/>
          <a:ext cx="2007476" cy="2694432"/>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5450628" y="1724153"/>
            <a:ext cx="1676400" cy="446276"/>
          </a:xfrm>
          <a:prstGeom prst="rect">
            <a:avLst/>
          </a:prstGeom>
          <a:noFill/>
        </p:spPr>
        <p:txBody>
          <a:bodyPr wrap="square" rtlCol="0">
            <a:spAutoFit/>
          </a:bodyPr>
          <a:lstStyle/>
          <a:p>
            <a:pPr algn="ctr"/>
            <a:r>
              <a:rPr lang="en-US" sz="1400" b="1" dirty="0">
                <a:solidFill>
                  <a:srgbClr val="878787"/>
                </a:solidFill>
              </a:rPr>
              <a:t>ccTLDs</a:t>
            </a:r>
          </a:p>
          <a:p>
            <a:pPr lvl="0" algn="ctr"/>
            <a:r>
              <a:rPr lang="en-US" sz="900" dirty="0">
                <a:solidFill>
                  <a:srgbClr val="878787"/>
                </a:solidFill>
              </a:rPr>
              <a:t>(n=32)</a:t>
            </a:r>
            <a:endParaRPr lang="en-US" sz="1400" b="1" dirty="0">
              <a:solidFill>
                <a:srgbClr val="878787"/>
              </a:solidFill>
            </a:endParaRPr>
          </a:p>
        </p:txBody>
      </p:sp>
      <p:graphicFrame>
        <p:nvGraphicFramePr>
          <p:cNvPr id="16" name="Chart 15"/>
          <p:cNvGraphicFramePr/>
          <p:nvPr>
            <p:extLst>
              <p:ext uri="{D42A27DB-BD31-4B8C-83A1-F6EECF244321}">
                <p14:modId xmlns:p14="http://schemas.microsoft.com/office/powerpoint/2010/main" val="4014787014"/>
              </p:ext>
            </p:extLst>
          </p:nvPr>
        </p:nvGraphicFramePr>
        <p:xfrm>
          <a:off x="7570681" y="2000408"/>
          <a:ext cx="2007476" cy="2631802"/>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Box 17"/>
          <p:cNvSpPr txBox="1"/>
          <p:nvPr/>
        </p:nvSpPr>
        <p:spPr>
          <a:xfrm>
            <a:off x="7117697" y="1724153"/>
            <a:ext cx="1676400" cy="446276"/>
          </a:xfrm>
          <a:prstGeom prst="rect">
            <a:avLst/>
          </a:prstGeom>
          <a:noFill/>
        </p:spPr>
        <p:txBody>
          <a:bodyPr wrap="square" rtlCol="0">
            <a:spAutoFit/>
          </a:bodyPr>
          <a:lstStyle/>
          <a:p>
            <a:pPr algn="ctr"/>
            <a:r>
              <a:rPr lang="en-US" sz="1400" b="1" dirty="0">
                <a:solidFill>
                  <a:srgbClr val="878787"/>
                </a:solidFill>
              </a:rPr>
              <a:t>New TLDs</a:t>
            </a:r>
          </a:p>
          <a:p>
            <a:pPr lvl="0" algn="ctr"/>
            <a:r>
              <a:rPr lang="en-US" sz="900" dirty="0">
                <a:solidFill>
                  <a:srgbClr val="878787"/>
                </a:solidFill>
              </a:rPr>
              <a:t>(n=29)*</a:t>
            </a:r>
            <a:endParaRPr lang="en-US" sz="1400" b="1" dirty="0">
              <a:solidFill>
                <a:srgbClr val="878787"/>
              </a:solidFill>
            </a:endParaRPr>
          </a:p>
        </p:txBody>
      </p:sp>
      <p:sp>
        <p:nvSpPr>
          <p:cNvPr id="22" name="TextBox 21"/>
          <p:cNvSpPr txBox="1"/>
          <p:nvPr/>
        </p:nvSpPr>
        <p:spPr>
          <a:xfrm>
            <a:off x="5105400" y="4492844"/>
            <a:ext cx="2171700" cy="577081"/>
          </a:xfrm>
          <a:prstGeom prst="rect">
            <a:avLst/>
          </a:prstGeom>
          <a:noFill/>
        </p:spPr>
        <p:txBody>
          <a:bodyPr wrap="square" rtlCol="0">
            <a:spAutoFit/>
          </a:bodyPr>
          <a:lstStyle/>
          <a:p>
            <a:pPr algn="ctr"/>
            <a:r>
              <a:rPr lang="en-US" sz="1050" dirty="0">
                <a:solidFill>
                  <a:schemeClr val="accent5"/>
                </a:solidFill>
              </a:rPr>
              <a:t>Average Number: 105</a:t>
            </a:r>
          </a:p>
          <a:p>
            <a:pPr algn="ctr"/>
            <a:r>
              <a:rPr lang="en-US" sz="1050" dirty="0">
                <a:solidFill>
                  <a:schemeClr val="accent5"/>
                </a:solidFill>
              </a:rPr>
              <a:t>Median:  17</a:t>
            </a:r>
          </a:p>
          <a:p>
            <a:pPr algn="ctr"/>
            <a:r>
              <a:rPr lang="en-US" sz="1050" dirty="0">
                <a:solidFill>
                  <a:schemeClr val="accent5"/>
                </a:solidFill>
              </a:rPr>
              <a:t>Range:  0 - 1,580</a:t>
            </a:r>
          </a:p>
        </p:txBody>
      </p:sp>
      <p:sp>
        <p:nvSpPr>
          <p:cNvPr id="23" name="TextBox 22"/>
          <p:cNvSpPr txBox="1"/>
          <p:nvPr/>
        </p:nvSpPr>
        <p:spPr>
          <a:xfrm>
            <a:off x="6800190" y="4492844"/>
            <a:ext cx="2358205" cy="577081"/>
          </a:xfrm>
          <a:prstGeom prst="rect">
            <a:avLst/>
          </a:prstGeom>
          <a:noFill/>
        </p:spPr>
        <p:txBody>
          <a:bodyPr wrap="square" rtlCol="0">
            <a:spAutoFit/>
          </a:bodyPr>
          <a:lstStyle/>
          <a:p>
            <a:pPr algn="ctr"/>
            <a:r>
              <a:rPr lang="en-US" sz="1050" dirty="0">
                <a:solidFill>
                  <a:schemeClr val="accent5"/>
                </a:solidFill>
              </a:rPr>
              <a:t>Average Number: 89 </a:t>
            </a:r>
          </a:p>
          <a:p>
            <a:pPr algn="ctr"/>
            <a:r>
              <a:rPr lang="en-US" sz="1050" dirty="0">
                <a:solidFill>
                  <a:schemeClr val="accent5"/>
                </a:solidFill>
              </a:rPr>
              <a:t>Median:  37</a:t>
            </a:r>
          </a:p>
          <a:p>
            <a:pPr algn="ctr"/>
            <a:r>
              <a:rPr lang="en-US" sz="1050" dirty="0">
                <a:solidFill>
                  <a:schemeClr val="accent5"/>
                </a:solidFill>
              </a:rPr>
              <a:t>Range:  3 - 546</a:t>
            </a:r>
          </a:p>
        </p:txBody>
      </p:sp>
      <p:sp>
        <p:nvSpPr>
          <p:cNvPr id="4" name="TextBox 3"/>
          <p:cNvSpPr txBox="1"/>
          <p:nvPr/>
        </p:nvSpPr>
        <p:spPr>
          <a:xfrm>
            <a:off x="471196" y="4909275"/>
            <a:ext cx="1814804" cy="230832"/>
          </a:xfrm>
          <a:prstGeom prst="rect">
            <a:avLst/>
          </a:prstGeom>
          <a:noFill/>
        </p:spPr>
        <p:txBody>
          <a:bodyPr wrap="square" rtlCol="0">
            <a:spAutoFit/>
          </a:bodyPr>
          <a:lstStyle/>
          <a:p>
            <a:r>
              <a:rPr lang="en-US" sz="900" dirty="0"/>
              <a:t>*Caution:  low base size n=&lt;30</a:t>
            </a:r>
          </a:p>
        </p:txBody>
      </p:sp>
      <p:cxnSp>
        <p:nvCxnSpPr>
          <p:cNvPr id="30" name="Straight Connector 29"/>
          <p:cNvCxnSpPr/>
          <p:nvPr/>
        </p:nvCxnSpPr>
        <p:spPr>
          <a:xfrm>
            <a:off x="3581400" y="3693730"/>
            <a:ext cx="5257800" cy="0"/>
          </a:xfrm>
          <a:prstGeom prst="line">
            <a:avLst/>
          </a:prstGeom>
          <a:ln>
            <a:solidFill>
              <a:schemeClr val="bg1">
                <a:lumMod val="75000"/>
              </a:schemeClr>
            </a:solidFill>
            <a:prstDash val="lgDash"/>
          </a:ln>
        </p:spPr>
        <p:style>
          <a:lnRef idx="2">
            <a:schemeClr val="accent1"/>
          </a:lnRef>
          <a:fillRef idx="0">
            <a:schemeClr val="accent1"/>
          </a:fillRef>
          <a:effectRef idx="1">
            <a:schemeClr val="accent1"/>
          </a:effectRef>
          <a:fontRef idx="minor">
            <a:schemeClr val="tx1"/>
          </a:fontRef>
        </p:style>
      </p:cxnSp>
      <p:sp>
        <p:nvSpPr>
          <p:cNvPr id="9" name="Right Brace 8"/>
          <p:cNvSpPr/>
          <p:nvPr/>
        </p:nvSpPr>
        <p:spPr>
          <a:xfrm>
            <a:off x="5036029" y="2170429"/>
            <a:ext cx="83524" cy="1468121"/>
          </a:xfrm>
          <a:prstGeom prst="rightBrace">
            <a:avLst/>
          </a:prstGeom>
          <a:ln>
            <a:solidFill>
              <a:schemeClr val="accent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1" name="Right Brace 30"/>
          <p:cNvSpPr/>
          <p:nvPr/>
        </p:nvSpPr>
        <p:spPr>
          <a:xfrm>
            <a:off x="6867081" y="2170429"/>
            <a:ext cx="83524" cy="1468121"/>
          </a:xfrm>
          <a:prstGeom prst="rightBrace">
            <a:avLst/>
          </a:prstGeom>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2" name="Right Brace 31"/>
          <p:cNvSpPr/>
          <p:nvPr/>
        </p:nvSpPr>
        <p:spPr>
          <a:xfrm>
            <a:off x="8495032" y="2170429"/>
            <a:ext cx="83524" cy="1468121"/>
          </a:xfrm>
          <a:prstGeom prst="rightBrace">
            <a:avLst/>
          </a:prstGeom>
          <a:ln>
            <a:solidFill>
              <a:schemeClr val="accent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 name="TextBox 9"/>
          <p:cNvSpPr txBox="1"/>
          <p:nvPr/>
        </p:nvSpPr>
        <p:spPr>
          <a:xfrm>
            <a:off x="5087450" y="2763392"/>
            <a:ext cx="609600" cy="276999"/>
          </a:xfrm>
          <a:prstGeom prst="rect">
            <a:avLst/>
          </a:prstGeom>
          <a:noFill/>
        </p:spPr>
        <p:txBody>
          <a:bodyPr wrap="square" rtlCol="0">
            <a:spAutoFit/>
          </a:bodyPr>
          <a:lstStyle/>
          <a:p>
            <a:r>
              <a:rPr lang="en-US" sz="1200" dirty="0">
                <a:solidFill>
                  <a:schemeClr val="accent4"/>
                </a:solidFill>
              </a:rPr>
              <a:t>59%</a:t>
            </a:r>
          </a:p>
        </p:txBody>
      </p:sp>
      <p:sp>
        <p:nvSpPr>
          <p:cNvPr id="34" name="TextBox 33"/>
          <p:cNvSpPr txBox="1"/>
          <p:nvPr/>
        </p:nvSpPr>
        <p:spPr>
          <a:xfrm>
            <a:off x="6961081" y="2763392"/>
            <a:ext cx="609600" cy="276999"/>
          </a:xfrm>
          <a:prstGeom prst="rect">
            <a:avLst/>
          </a:prstGeom>
          <a:noFill/>
        </p:spPr>
        <p:txBody>
          <a:bodyPr wrap="square" rtlCol="0">
            <a:spAutoFit/>
          </a:bodyPr>
          <a:lstStyle/>
          <a:p>
            <a:r>
              <a:rPr lang="en-US" sz="1200" dirty="0">
                <a:solidFill>
                  <a:schemeClr val="accent2"/>
                </a:solidFill>
              </a:rPr>
              <a:t>75%</a:t>
            </a:r>
          </a:p>
        </p:txBody>
      </p:sp>
      <p:sp>
        <p:nvSpPr>
          <p:cNvPr id="36" name="TextBox 35"/>
          <p:cNvSpPr txBox="1"/>
          <p:nvPr/>
        </p:nvSpPr>
        <p:spPr>
          <a:xfrm>
            <a:off x="8520688" y="2763392"/>
            <a:ext cx="609600" cy="276999"/>
          </a:xfrm>
          <a:prstGeom prst="rect">
            <a:avLst/>
          </a:prstGeom>
          <a:noFill/>
        </p:spPr>
        <p:txBody>
          <a:bodyPr wrap="square" rtlCol="0">
            <a:spAutoFit/>
          </a:bodyPr>
          <a:lstStyle/>
          <a:p>
            <a:r>
              <a:rPr lang="en-US" sz="1200" dirty="0">
                <a:solidFill>
                  <a:schemeClr val="accent3"/>
                </a:solidFill>
              </a:rPr>
              <a:t>55%</a:t>
            </a:r>
          </a:p>
        </p:txBody>
      </p:sp>
      <p:sp>
        <p:nvSpPr>
          <p:cNvPr id="38" name="Right Brace 37"/>
          <p:cNvSpPr/>
          <p:nvPr/>
        </p:nvSpPr>
        <p:spPr>
          <a:xfrm>
            <a:off x="5036029" y="3732701"/>
            <a:ext cx="51421" cy="731520"/>
          </a:xfrm>
          <a:prstGeom prst="rightBrace">
            <a:avLst/>
          </a:prstGeom>
          <a:ln>
            <a:solidFill>
              <a:schemeClr val="accent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9" name="Right Brace 38"/>
          <p:cNvSpPr/>
          <p:nvPr/>
        </p:nvSpPr>
        <p:spPr>
          <a:xfrm>
            <a:off x="6867081" y="3732701"/>
            <a:ext cx="51421" cy="731520"/>
          </a:xfrm>
          <a:prstGeom prst="rightBrace">
            <a:avLst/>
          </a:prstGeom>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0" name="Right Brace 39"/>
          <p:cNvSpPr/>
          <p:nvPr/>
        </p:nvSpPr>
        <p:spPr>
          <a:xfrm>
            <a:off x="8495032" y="3732701"/>
            <a:ext cx="51421" cy="731520"/>
          </a:xfrm>
          <a:prstGeom prst="rightBrace">
            <a:avLst/>
          </a:prstGeom>
          <a:ln>
            <a:solidFill>
              <a:schemeClr val="accent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1" name="TextBox 40"/>
          <p:cNvSpPr txBox="1"/>
          <p:nvPr/>
        </p:nvSpPr>
        <p:spPr>
          <a:xfrm>
            <a:off x="5087450" y="3967646"/>
            <a:ext cx="609600" cy="276999"/>
          </a:xfrm>
          <a:prstGeom prst="rect">
            <a:avLst/>
          </a:prstGeom>
          <a:noFill/>
        </p:spPr>
        <p:txBody>
          <a:bodyPr wrap="square" rtlCol="0">
            <a:spAutoFit/>
          </a:bodyPr>
          <a:lstStyle/>
          <a:p>
            <a:r>
              <a:rPr lang="en-US" sz="1200" dirty="0">
                <a:solidFill>
                  <a:schemeClr val="accent4"/>
                </a:solidFill>
              </a:rPr>
              <a:t>41%</a:t>
            </a:r>
          </a:p>
        </p:txBody>
      </p:sp>
      <p:sp>
        <p:nvSpPr>
          <p:cNvPr id="42" name="TextBox 41"/>
          <p:cNvSpPr txBox="1"/>
          <p:nvPr/>
        </p:nvSpPr>
        <p:spPr>
          <a:xfrm>
            <a:off x="6961081" y="3967646"/>
            <a:ext cx="609600" cy="276999"/>
          </a:xfrm>
          <a:prstGeom prst="rect">
            <a:avLst/>
          </a:prstGeom>
          <a:noFill/>
        </p:spPr>
        <p:txBody>
          <a:bodyPr wrap="square" rtlCol="0">
            <a:spAutoFit/>
          </a:bodyPr>
          <a:lstStyle/>
          <a:p>
            <a:r>
              <a:rPr lang="en-US" sz="1200" dirty="0">
                <a:solidFill>
                  <a:schemeClr val="accent2"/>
                </a:solidFill>
              </a:rPr>
              <a:t>25%</a:t>
            </a:r>
          </a:p>
        </p:txBody>
      </p:sp>
      <p:sp>
        <p:nvSpPr>
          <p:cNvPr id="43" name="TextBox 42"/>
          <p:cNvSpPr txBox="1"/>
          <p:nvPr/>
        </p:nvSpPr>
        <p:spPr>
          <a:xfrm>
            <a:off x="8520688" y="3967646"/>
            <a:ext cx="609600" cy="276999"/>
          </a:xfrm>
          <a:prstGeom prst="rect">
            <a:avLst/>
          </a:prstGeom>
          <a:noFill/>
        </p:spPr>
        <p:txBody>
          <a:bodyPr wrap="square" rtlCol="0">
            <a:spAutoFit/>
          </a:bodyPr>
          <a:lstStyle/>
          <a:p>
            <a:r>
              <a:rPr lang="en-US" sz="1200" dirty="0">
                <a:solidFill>
                  <a:schemeClr val="accent3"/>
                </a:solidFill>
              </a:rPr>
              <a:t>45%</a:t>
            </a:r>
          </a:p>
        </p:txBody>
      </p:sp>
    </p:spTree>
    <p:extLst>
      <p:ext uri="{BB962C8B-B14F-4D97-AF65-F5344CB8AC3E}">
        <p14:creationId xmlns:p14="http://schemas.microsoft.com/office/powerpoint/2010/main" val="3716245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 name="Title 6"/>
          <p:cNvSpPr>
            <a:spLocks noGrp="1"/>
          </p:cNvSpPr>
          <p:nvPr>
            <p:ph type="title"/>
          </p:nvPr>
        </p:nvSpPr>
        <p:spPr>
          <a:xfrm>
            <a:off x="228600" y="133350"/>
            <a:ext cx="8166672" cy="428625"/>
          </a:xfrm>
        </p:spPr>
        <p:txBody>
          <a:bodyPr/>
          <a:lstStyle/>
          <a:p>
            <a:r>
              <a:rPr lang="en-US" sz="2400" dirty="0"/>
              <a:t>Types of new Domain names</a:t>
            </a:r>
          </a:p>
        </p:txBody>
      </p:sp>
      <p:sp>
        <p:nvSpPr>
          <p:cNvPr id="11" name="Text Placeholder 7"/>
          <p:cNvSpPr>
            <a:spLocks noGrp="1"/>
          </p:cNvSpPr>
          <p:nvPr>
            <p:ph type="body" idx="13"/>
          </p:nvPr>
        </p:nvSpPr>
        <p:spPr>
          <a:xfrm>
            <a:off x="228600" y="590550"/>
            <a:ext cx="8915400" cy="236339"/>
          </a:xfrm>
        </p:spPr>
        <p:txBody>
          <a:bodyPr/>
          <a:lstStyle/>
          <a:p>
            <a:r>
              <a:rPr lang="en-US" sz="1400" dirty="0"/>
              <a:t>New TLD registrations primarily duplicate legacy TLD or ccTLD registrations.  Among these large companies, replacing old with new TLDs was not observed behavior.</a:t>
            </a:r>
          </a:p>
        </p:txBody>
      </p:sp>
      <p:graphicFrame>
        <p:nvGraphicFramePr>
          <p:cNvPr id="19" name="Chart 18"/>
          <p:cNvGraphicFramePr/>
          <p:nvPr>
            <p:extLst>
              <p:ext uri="{D42A27DB-BD31-4B8C-83A1-F6EECF244321}">
                <p14:modId xmlns:p14="http://schemas.microsoft.com/office/powerpoint/2010/main" val="1553495028"/>
              </p:ext>
            </p:extLst>
          </p:nvPr>
        </p:nvGraphicFramePr>
        <p:xfrm>
          <a:off x="1650124" y="1808192"/>
          <a:ext cx="2007476" cy="26944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625027522"/>
              </p:ext>
            </p:extLst>
          </p:nvPr>
        </p:nvGraphicFramePr>
        <p:xfrm>
          <a:off x="-530384" y="1919211"/>
          <a:ext cx="2320684" cy="2414016"/>
        </p:xfrm>
        <a:graphic>
          <a:graphicData uri="http://schemas.openxmlformats.org/drawingml/2006/table">
            <a:tbl>
              <a:tblPr firstRow="1" bandRow="1">
                <a:tableStyleId>{5C22544A-7EE6-4342-B048-85BDC9FD1C3A}</a:tableStyleId>
              </a:tblPr>
              <a:tblGrid>
                <a:gridCol w="2320684">
                  <a:extLst>
                    <a:ext uri="{9D8B030D-6E8A-4147-A177-3AD203B41FA5}">
                      <a16:colId xmlns:a16="http://schemas.microsoft.com/office/drawing/2014/main" val="20000"/>
                    </a:ext>
                  </a:extLst>
                </a:gridCol>
              </a:tblGrid>
              <a:tr h="402336">
                <a:tc>
                  <a:txBody>
                    <a:bodyPr/>
                    <a:lstStyle/>
                    <a:p>
                      <a:pPr algn="r"/>
                      <a:r>
                        <a:rPr lang="en-US" sz="1200" b="0" dirty="0">
                          <a:solidFill>
                            <a:srgbClr val="979797"/>
                          </a:solidFill>
                        </a:rPr>
                        <a:t>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2336">
                <a:tc>
                  <a:txBody>
                    <a:bodyPr/>
                    <a:lstStyle/>
                    <a:p>
                      <a:pPr algn="r"/>
                      <a:r>
                        <a:rPr lang="en-US" sz="1200" b="0" dirty="0">
                          <a:solidFill>
                            <a:srgbClr val="979797"/>
                          </a:solidFill>
                        </a:rPr>
                        <a:t>1-5</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2336">
                <a:tc>
                  <a:txBody>
                    <a:bodyPr/>
                    <a:lstStyle/>
                    <a:p>
                      <a:pPr algn="r"/>
                      <a:r>
                        <a:rPr lang="en-US" sz="1200" b="0" dirty="0">
                          <a:solidFill>
                            <a:srgbClr val="979797"/>
                          </a:solidFill>
                        </a:rPr>
                        <a:t>6-20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2336">
                <a:tc>
                  <a:txBody>
                    <a:bodyPr/>
                    <a:lstStyle/>
                    <a:p>
                      <a:pPr algn="r"/>
                      <a:r>
                        <a:rPr lang="en-US" sz="1200" b="0" dirty="0">
                          <a:solidFill>
                            <a:srgbClr val="979797"/>
                          </a:solidFill>
                        </a:rPr>
                        <a:t>21-49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2336">
                <a:tc>
                  <a:txBody>
                    <a:bodyPr/>
                    <a:lstStyle/>
                    <a:p>
                      <a:pPr algn="r"/>
                      <a:r>
                        <a:rPr lang="en-US" sz="1200" b="0" dirty="0">
                          <a:solidFill>
                            <a:srgbClr val="979797"/>
                          </a:solidFill>
                        </a:rPr>
                        <a:t>50-100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2336">
                <a:tc>
                  <a:txBody>
                    <a:bodyPr/>
                    <a:lstStyle/>
                    <a:p>
                      <a:pPr algn="r"/>
                      <a:r>
                        <a:rPr lang="en-US" sz="1200" b="0" dirty="0">
                          <a:solidFill>
                            <a:srgbClr val="979797"/>
                          </a:solidFill>
                        </a:rPr>
                        <a:t>101 or more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21" name="Footer Placeholder 4"/>
          <p:cNvSpPr txBox="1">
            <a:spLocks/>
          </p:cNvSpPr>
          <p:nvPr/>
        </p:nvSpPr>
        <p:spPr>
          <a:xfrm>
            <a:off x="2440447" y="1153334"/>
            <a:ext cx="5207696" cy="427816"/>
          </a:xfrm>
          <a:prstGeom prst="rect">
            <a:avLst/>
          </a:prstGeom>
          <a:solidFill>
            <a:srgbClr val="ECECEC"/>
          </a:solidFill>
        </p:spPr>
        <p:txBody>
          <a:bodyPr lIns="0" tIns="0" rIns="0" bIns="0" anchor="ctr"/>
          <a:lstStyle/>
          <a:p>
            <a:pPr marL="45720" algn="ctr" defTabSz="457200">
              <a:defRPr/>
            </a:pPr>
            <a:r>
              <a:rPr lang="en-US" sz="1200" dirty="0">
                <a:solidFill>
                  <a:srgbClr val="009DD9"/>
                </a:solidFill>
              </a:rPr>
              <a:t>Number of Domains Registered Under New TLDs in Each Category</a:t>
            </a:r>
          </a:p>
          <a:p>
            <a:pPr marL="45720" algn="ctr" defTabSz="457200">
              <a:defRPr/>
            </a:pPr>
            <a:r>
              <a:rPr lang="en-US" sz="900" cap="all" dirty="0">
                <a:solidFill>
                  <a:srgbClr val="009DD9"/>
                </a:solidFill>
              </a:rPr>
              <a:t>(</a:t>
            </a:r>
            <a:r>
              <a:rPr lang="en-US" sz="900" dirty="0">
                <a:solidFill>
                  <a:srgbClr val="009DD9"/>
                </a:solidFill>
              </a:rPr>
              <a:t>n</a:t>
            </a:r>
            <a:r>
              <a:rPr lang="en-US" sz="900" cap="all" dirty="0">
                <a:solidFill>
                  <a:srgbClr val="009DD9"/>
                </a:solidFill>
              </a:rPr>
              <a:t>=29)*</a:t>
            </a:r>
          </a:p>
        </p:txBody>
      </p:sp>
      <p:sp>
        <p:nvSpPr>
          <p:cNvPr id="2" name="TextBox 1"/>
          <p:cNvSpPr txBox="1"/>
          <p:nvPr/>
        </p:nvSpPr>
        <p:spPr>
          <a:xfrm>
            <a:off x="990599" y="4363258"/>
            <a:ext cx="2091505" cy="600164"/>
          </a:xfrm>
          <a:prstGeom prst="rect">
            <a:avLst/>
          </a:prstGeom>
          <a:noFill/>
        </p:spPr>
        <p:txBody>
          <a:bodyPr wrap="square" rtlCol="0">
            <a:spAutoFit/>
          </a:bodyPr>
          <a:lstStyle/>
          <a:p>
            <a:pPr algn="ctr"/>
            <a:r>
              <a:rPr lang="en-US" sz="1100" dirty="0">
                <a:solidFill>
                  <a:schemeClr val="accent5"/>
                </a:solidFill>
              </a:rPr>
              <a:t>Average Number:  2</a:t>
            </a:r>
          </a:p>
          <a:p>
            <a:pPr algn="ctr"/>
            <a:r>
              <a:rPr lang="en-US" sz="1100" dirty="0">
                <a:solidFill>
                  <a:schemeClr val="accent5"/>
                </a:solidFill>
              </a:rPr>
              <a:t>Median:  0</a:t>
            </a:r>
          </a:p>
          <a:p>
            <a:pPr algn="ctr"/>
            <a:r>
              <a:rPr lang="en-US" sz="1100" dirty="0">
                <a:solidFill>
                  <a:schemeClr val="accent5"/>
                </a:solidFill>
              </a:rPr>
              <a:t>Range:  0 - 55</a:t>
            </a:r>
          </a:p>
        </p:txBody>
      </p:sp>
      <p:sp>
        <p:nvSpPr>
          <p:cNvPr id="12" name="TextBox 11"/>
          <p:cNvSpPr txBox="1"/>
          <p:nvPr/>
        </p:nvSpPr>
        <p:spPr>
          <a:xfrm>
            <a:off x="990600" y="1609969"/>
            <a:ext cx="2133600" cy="307777"/>
          </a:xfrm>
          <a:prstGeom prst="rect">
            <a:avLst/>
          </a:prstGeom>
          <a:noFill/>
        </p:spPr>
        <p:txBody>
          <a:bodyPr wrap="square" rtlCol="0">
            <a:spAutoFit/>
          </a:bodyPr>
          <a:lstStyle/>
          <a:p>
            <a:pPr algn="ctr"/>
            <a:r>
              <a:rPr lang="en-US" sz="1400" b="1" dirty="0">
                <a:solidFill>
                  <a:srgbClr val="878787"/>
                </a:solidFill>
              </a:rPr>
              <a:t>Newly Registered Name</a:t>
            </a:r>
          </a:p>
        </p:txBody>
      </p:sp>
      <p:graphicFrame>
        <p:nvGraphicFramePr>
          <p:cNvPr id="13" name="Chart 12"/>
          <p:cNvGraphicFramePr/>
          <p:nvPr>
            <p:extLst>
              <p:ext uri="{D42A27DB-BD31-4B8C-83A1-F6EECF244321}">
                <p14:modId xmlns:p14="http://schemas.microsoft.com/office/powerpoint/2010/main" val="993998144"/>
              </p:ext>
            </p:extLst>
          </p:nvPr>
        </p:nvGraphicFramePr>
        <p:xfrm>
          <a:off x="4415384" y="1808192"/>
          <a:ext cx="2007476" cy="2694432"/>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p:cNvSpPr txBox="1"/>
          <p:nvPr/>
        </p:nvSpPr>
        <p:spPr>
          <a:xfrm>
            <a:off x="3657600" y="1609969"/>
            <a:ext cx="2370411" cy="307777"/>
          </a:xfrm>
          <a:prstGeom prst="rect">
            <a:avLst/>
          </a:prstGeom>
          <a:noFill/>
        </p:spPr>
        <p:txBody>
          <a:bodyPr wrap="square" rtlCol="0">
            <a:spAutoFit/>
          </a:bodyPr>
          <a:lstStyle/>
          <a:p>
            <a:pPr algn="ctr"/>
            <a:r>
              <a:rPr lang="en-US" sz="1400" b="1" dirty="0">
                <a:solidFill>
                  <a:srgbClr val="878787"/>
                </a:solidFill>
              </a:rPr>
              <a:t>Replaced an Existing Domain</a:t>
            </a:r>
          </a:p>
        </p:txBody>
      </p:sp>
      <p:graphicFrame>
        <p:nvGraphicFramePr>
          <p:cNvPr id="16" name="Chart 15"/>
          <p:cNvGraphicFramePr/>
          <p:nvPr>
            <p:extLst>
              <p:ext uri="{D42A27DB-BD31-4B8C-83A1-F6EECF244321}">
                <p14:modId xmlns:p14="http://schemas.microsoft.com/office/powerpoint/2010/main" val="1760601029"/>
              </p:ext>
            </p:extLst>
          </p:nvPr>
        </p:nvGraphicFramePr>
        <p:xfrm>
          <a:off x="7383189" y="1870822"/>
          <a:ext cx="2007476" cy="2694432"/>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p:cNvSpPr txBox="1"/>
          <p:nvPr/>
        </p:nvSpPr>
        <p:spPr>
          <a:xfrm>
            <a:off x="6587084" y="1556664"/>
            <a:ext cx="2328316" cy="523220"/>
          </a:xfrm>
          <a:prstGeom prst="rect">
            <a:avLst/>
          </a:prstGeom>
          <a:noFill/>
        </p:spPr>
        <p:txBody>
          <a:bodyPr wrap="square" rtlCol="0">
            <a:spAutoFit/>
          </a:bodyPr>
          <a:lstStyle/>
          <a:p>
            <a:pPr algn="ctr"/>
            <a:r>
              <a:rPr lang="en-US" sz="1400" b="1" dirty="0">
                <a:solidFill>
                  <a:srgbClr val="878787"/>
                </a:solidFill>
              </a:rPr>
              <a:t>Duplicated a Domain in a Legacy TLD or ccTLD</a:t>
            </a:r>
          </a:p>
        </p:txBody>
      </p:sp>
      <p:sp>
        <p:nvSpPr>
          <p:cNvPr id="22" name="TextBox 21"/>
          <p:cNvSpPr txBox="1"/>
          <p:nvPr/>
        </p:nvSpPr>
        <p:spPr>
          <a:xfrm>
            <a:off x="3771899" y="4363258"/>
            <a:ext cx="2256111" cy="430887"/>
          </a:xfrm>
          <a:prstGeom prst="rect">
            <a:avLst/>
          </a:prstGeom>
          <a:noFill/>
        </p:spPr>
        <p:txBody>
          <a:bodyPr wrap="square" rtlCol="0">
            <a:spAutoFit/>
          </a:bodyPr>
          <a:lstStyle/>
          <a:p>
            <a:pPr algn="ctr"/>
            <a:r>
              <a:rPr lang="en-US" sz="1100" dirty="0">
                <a:solidFill>
                  <a:schemeClr val="accent5"/>
                </a:solidFill>
              </a:rPr>
              <a:t>Average Number:  0</a:t>
            </a:r>
          </a:p>
          <a:p>
            <a:pPr algn="ctr"/>
            <a:r>
              <a:rPr lang="en-US" sz="1100" dirty="0">
                <a:solidFill>
                  <a:schemeClr val="accent5"/>
                </a:solidFill>
              </a:rPr>
              <a:t>Median:  0</a:t>
            </a:r>
          </a:p>
        </p:txBody>
      </p:sp>
      <p:sp>
        <p:nvSpPr>
          <p:cNvPr id="23" name="TextBox 22"/>
          <p:cNvSpPr txBox="1"/>
          <p:nvPr/>
        </p:nvSpPr>
        <p:spPr>
          <a:xfrm>
            <a:off x="6717805" y="4363258"/>
            <a:ext cx="2159495" cy="600164"/>
          </a:xfrm>
          <a:prstGeom prst="rect">
            <a:avLst/>
          </a:prstGeom>
          <a:noFill/>
        </p:spPr>
        <p:txBody>
          <a:bodyPr wrap="square" rtlCol="0">
            <a:spAutoFit/>
          </a:bodyPr>
          <a:lstStyle/>
          <a:p>
            <a:pPr algn="ctr"/>
            <a:r>
              <a:rPr lang="en-US" sz="1100" dirty="0">
                <a:solidFill>
                  <a:schemeClr val="accent5"/>
                </a:solidFill>
              </a:rPr>
              <a:t>Average Number:  87 </a:t>
            </a:r>
          </a:p>
          <a:p>
            <a:pPr algn="ctr"/>
            <a:r>
              <a:rPr lang="en-US" sz="1100" dirty="0">
                <a:solidFill>
                  <a:schemeClr val="accent5"/>
                </a:solidFill>
              </a:rPr>
              <a:t>Median:  37</a:t>
            </a:r>
          </a:p>
          <a:p>
            <a:pPr algn="ctr"/>
            <a:r>
              <a:rPr lang="en-US" sz="1100" dirty="0">
                <a:solidFill>
                  <a:schemeClr val="accent5"/>
                </a:solidFill>
              </a:rPr>
              <a:t>Range:  0 - 500</a:t>
            </a:r>
          </a:p>
        </p:txBody>
      </p:sp>
      <p:sp>
        <p:nvSpPr>
          <p:cNvPr id="24" name="TextBox 23"/>
          <p:cNvSpPr txBox="1"/>
          <p:nvPr/>
        </p:nvSpPr>
        <p:spPr>
          <a:xfrm>
            <a:off x="471196" y="4909275"/>
            <a:ext cx="1814804" cy="230832"/>
          </a:xfrm>
          <a:prstGeom prst="rect">
            <a:avLst/>
          </a:prstGeom>
          <a:noFill/>
        </p:spPr>
        <p:txBody>
          <a:bodyPr wrap="square" rtlCol="0">
            <a:spAutoFit/>
          </a:bodyPr>
          <a:lstStyle/>
          <a:p>
            <a:r>
              <a:rPr lang="en-US" sz="900" dirty="0"/>
              <a:t>*Caution:  low base size n=&lt;30</a:t>
            </a:r>
          </a:p>
        </p:txBody>
      </p:sp>
    </p:spTree>
    <p:extLst>
      <p:ext uri="{BB962C8B-B14F-4D97-AF65-F5344CB8AC3E}">
        <p14:creationId xmlns:p14="http://schemas.microsoft.com/office/powerpoint/2010/main" val="3066762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161925"/>
            <a:ext cx="8165592" cy="428625"/>
          </a:xfrm>
        </p:spPr>
        <p:txBody>
          <a:bodyPr/>
          <a:lstStyle/>
          <a:p>
            <a:r>
              <a:rPr lang="en-US" dirty="0"/>
              <a:t>Background &amp; METHODOLOGY</a:t>
            </a:r>
          </a:p>
        </p:txBody>
      </p:sp>
      <p:sp>
        <p:nvSpPr>
          <p:cNvPr id="6" name="Rectangle 5"/>
          <p:cNvSpPr/>
          <p:nvPr/>
        </p:nvSpPr>
        <p:spPr>
          <a:xfrm>
            <a:off x="6781800" y="1730213"/>
            <a:ext cx="2133600" cy="964367"/>
          </a:xfrm>
          <a:prstGeom prst="rect">
            <a:avLst/>
          </a:prstGeom>
        </p:spPr>
        <p:txBody>
          <a:bodyPr wrap="square">
            <a:spAutoFit/>
          </a:bodyPr>
          <a:lstStyle/>
          <a:p>
            <a:pPr algn="ctr">
              <a:lnSpc>
                <a:spcPts val="1700"/>
              </a:lnSpc>
              <a:buClr>
                <a:srgbClr val="4285F4"/>
              </a:buClr>
            </a:pPr>
            <a:r>
              <a:rPr lang="en-US" sz="1400" b="1" dirty="0">
                <a:solidFill>
                  <a:schemeClr val="bg1">
                    <a:lumMod val="50000"/>
                  </a:schemeClr>
                </a:solidFill>
                <a:latin typeface="Arial"/>
                <a:cs typeface="Arial"/>
              </a:rPr>
              <a:t>ONLINE SURVEY</a:t>
            </a:r>
          </a:p>
          <a:p>
            <a:pPr algn="ctr">
              <a:lnSpc>
                <a:spcPts val="1700"/>
              </a:lnSpc>
              <a:buClr>
                <a:srgbClr val="4285F4"/>
              </a:buClr>
            </a:pPr>
            <a:r>
              <a:rPr lang="en-US" sz="1200" b="1" dirty="0">
                <a:solidFill>
                  <a:srgbClr val="F8991F"/>
                </a:solidFill>
                <a:latin typeface="Arial"/>
                <a:cs typeface="Arial"/>
              </a:rPr>
              <a:t> January 17-February 28, 2017 </a:t>
            </a:r>
          </a:p>
          <a:p>
            <a:pPr algn="ctr">
              <a:lnSpc>
                <a:spcPts val="1700"/>
              </a:lnSpc>
              <a:buClr>
                <a:srgbClr val="4285F4"/>
              </a:buClr>
            </a:pPr>
            <a:endParaRPr lang="en-US" sz="1200" b="1" dirty="0">
              <a:solidFill>
                <a:srgbClr val="F8991F"/>
              </a:solidFill>
              <a:latin typeface="Arial"/>
              <a:cs typeface="Arial"/>
            </a:endParaRPr>
          </a:p>
        </p:txBody>
      </p:sp>
      <p:cxnSp>
        <p:nvCxnSpPr>
          <p:cNvPr id="7" name="Straight Connector 6"/>
          <p:cNvCxnSpPr/>
          <p:nvPr/>
        </p:nvCxnSpPr>
        <p:spPr>
          <a:xfrm>
            <a:off x="6031191" y="1523778"/>
            <a:ext cx="0" cy="3105372"/>
          </a:xfrm>
          <a:prstGeom prst="line">
            <a:avLst/>
          </a:prstGeom>
          <a:ln w="15875">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6920133" y="2724150"/>
            <a:ext cx="1995267" cy="964367"/>
          </a:xfrm>
          <a:prstGeom prst="rect">
            <a:avLst/>
          </a:prstGeom>
        </p:spPr>
        <p:txBody>
          <a:bodyPr wrap="square">
            <a:spAutoFit/>
          </a:bodyPr>
          <a:lstStyle/>
          <a:p>
            <a:pPr>
              <a:lnSpc>
                <a:spcPts val="1700"/>
              </a:lnSpc>
              <a:buClr>
                <a:srgbClr val="4285F4"/>
              </a:buClr>
            </a:pPr>
            <a:r>
              <a:rPr lang="en-US" sz="1200" b="1" dirty="0">
                <a:solidFill>
                  <a:srgbClr val="7F7F7F"/>
                </a:solidFill>
                <a:latin typeface="Arial"/>
                <a:cs typeface="Arial"/>
              </a:rPr>
              <a:t>SURVEY COMMISSIONED BY </a:t>
            </a:r>
            <a:r>
              <a:rPr lang="en-US" sz="1200" b="1" dirty="0">
                <a:solidFill>
                  <a:schemeClr val="accent3"/>
                </a:solidFill>
                <a:latin typeface="Arial"/>
                <a:cs typeface="Arial"/>
              </a:rPr>
              <a:t>INTA </a:t>
            </a:r>
            <a:r>
              <a:rPr lang="en-US" sz="1200" b="1" dirty="0">
                <a:solidFill>
                  <a:srgbClr val="7F7F7F"/>
                </a:solidFill>
                <a:latin typeface="Arial"/>
                <a:cs typeface="Arial"/>
              </a:rPr>
              <a:t>AND CONDUCTED</a:t>
            </a:r>
          </a:p>
          <a:p>
            <a:pPr>
              <a:lnSpc>
                <a:spcPts val="1700"/>
              </a:lnSpc>
              <a:buClr>
                <a:srgbClr val="4285F4"/>
              </a:buClr>
            </a:pPr>
            <a:r>
              <a:rPr lang="en-US" sz="1200" b="1" dirty="0">
                <a:solidFill>
                  <a:srgbClr val="F8991D"/>
                </a:solidFill>
                <a:latin typeface="Arial"/>
                <a:cs typeface="Arial"/>
              </a:rPr>
              <a:t>BY NIELSEN</a:t>
            </a:r>
          </a:p>
        </p:txBody>
      </p:sp>
      <p:pic>
        <p:nvPicPr>
          <p:cNvPr id="9" name="Picture 8"/>
          <p:cNvPicPr>
            <a:picLocks noChangeAspect="1"/>
          </p:cNvPicPr>
          <p:nvPr/>
        </p:nvPicPr>
        <p:blipFill>
          <a:blip r:embed="rId3" cstate="print"/>
          <a:stretch>
            <a:fillRect/>
          </a:stretch>
        </p:blipFill>
        <p:spPr>
          <a:xfrm>
            <a:off x="6139549" y="1701871"/>
            <a:ext cx="794651" cy="743712"/>
          </a:xfrm>
          <a:prstGeom prst="rect">
            <a:avLst/>
          </a:prstGeom>
        </p:spPr>
      </p:pic>
      <p:pic>
        <p:nvPicPr>
          <p:cNvPr id="10" name="Picture 9"/>
          <p:cNvPicPr>
            <a:picLocks noChangeAspect="1"/>
          </p:cNvPicPr>
          <p:nvPr/>
        </p:nvPicPr>
        <p:blipFill>
          <a:blip r:embed="rId4" cstate="print"/>
          <a:stretch>
            <a:fillRect/>
          </a:stretch>
        </p:blipFill>
        <p:spPr>
          <a:xfrm>
            <a:off x="6305249" y="2785110"/>
            <a:ext cx="497101" cy="701040"/>
          </a:xfrm>
          <a:prstGeom prst="rect">
            <a:avLst/>
          </a:prstGeom>
        </p:spPr>
      </p:pic>
      <p:sp>
        <p:nvSpPr>
          <p:cNvPr id="12" name="Content Placeholder 3"/>
          <p:cNvSpPr txBox="1">
            <a:spLocks/>
          </p:cNvSpPr>
          <p:nvPr/>
        </p:nvSpPr>
        <p:spPr>
          <a:xfrm>
            <a:off x="609598" y="1504950"/>
            <a:ext cx="5401457" cy="3669506"/>
          </a:xfrm>
          <a:prstGeom prst="rect">
            <a:avLst/>
          </a:prstGeom>
        </p:spPr>
        <p:txBody>
          <a:bodyPr vert="horz" lIns="91440" tIns="45720" rIns="91440" bIns="45720" rtlCol="0">
            <a:noAutofit/>
          </a:bodyPr>
          <a:lstStyle/>
          <a:p>
            <a:pPr marR="0" lvl="0" algn="l" defTabSz="457200" rtl="0" eaLnBrk="1" fontAlgn="auto" latinLnBrk="0" hangingPunct="1">
              <a:lnSpc>
                <a:spcPct val="100000"/>
              </a:lnSpc>
              <a:spcBef>
                <a:spcPts val="200"/>
              </a:spcBef>
              <a:spcAft>
                <a:spcPts val="0"/>
              </a:spcAft>
              <a:buClr>
                <a:schemeClr val="tx1"/>
              </a:buClr>
              <a:buSzTx/>
              <a:tabLst/>
              <a:defRPr/>
            </a:pPr>
            <a:r>
              <a:rPr kumimoji="0" lang="en-US" sz="1200" b="0" i="0" u="none" strike="noStrike" kern="1200" cap="none" spc="0" normalizeH="0" baseline="0" noProof="0" dirty="0">
                <a:ln>
                  <a:noFill/>
                </a:ln>
                <a:solidFill>
                  <a:schemeClr val="bg2"/>
                </a:solidFill>
                <a:effectLst/>
                <a:uLnTx/>
                <a:uFillTx/>
              </a:rPr>
              <a:t>Qualifying criteria</a:t>
            </a:r>
          </a:p>
          <a:p>
            <a:pPr marL="282575" lvl="1" indent="-111125">
              <a:spcBef>
                <a:spcPts val="200"/>
              </a:spcBef>
              <a:buClr>
                <a:schemeClr val="tx1"/>
              </a:buClr>
              <a:buFont typeface="Calibri" pitchFamily="34" charset="0"/>
              <a:buChar char="•"/>
            </a:pPr>
            <a:r>
              <a:rPr lang="en-US" sz="1200" dirty="0">
                <a:solidFill>
                  <a:schemeClr val="bg2"/>
                </a:solidFill>
              </a:rPr>
              <a:t>INTA member able to speak for company, business unit or group</a:t>
            </a:r>
          </a:p>
          <a:p>
            <a:pPr lvl="0">
              <a:spcBef>
                <a:spcPts val="200"/>
              </a:spcBef>
              <a:buClr>
                <a:srgbClr val="5F5F5F"/>
              </a:buClr>
              <a:defRPr/>
            </a:pPr>
            <a:r>
              <a:rPr lang="en-US" sz="1200" dirty="0">
                <a:solidFill>
                  <a:srgbClr val="707276"/>
                </a:solidFill>
              </a:rPr>
              <a:t>Sample</a:t>
            </a:r>
          </a:p>
          <a:p>
            <a:pPr marL="282575" lvl="1" indent="-111125">
              <a:spcBef>
                <a:spcPts val="200"/>
              </a:spcBef>
              <a:buClr>
                <a:srgbClr val="5F5F5F"/>
              </a:buClr>
              <a:buFont typeface="Calibri" pitchFamily="34" charset="0"/>
              <a:buChar char="•"/>
            </a:pPr>
            <a:r>
              <a:rPr lang="en-US" sz="1200" dirty="0">
                <a:solidFill>
                  <a:srgbClr val="707276"/>
                </a:solidFill>
              </a:rPr>
              <a:t>INTA-supplied members (corporate); 1,046 records with valid email addresses</a:t>
            </a:r>
          </a:p>
          <a:p>
            <a:pPr lvl="0">
              <a:spcBef>
                <a:spcPts val="200"/>
              </a:spcBef>
              <a:buClr>
                <a:srgbClr val="5F5F5F"/>
              </a:buClr>
              <a:defRPr/>
            </a:pPr>
            <a:r>
              <a:rPr lang="en-US" sz="1200" dirty="0">
                <a:solidFill>
                  <a:srgbClr val="707276"/>
                </a:solidFill>
              </a:rPr>
              <a:t>Survey</a:t>
            </a:r>
          </a:p>
          <a:p>
            <a:pPr marL="282575" lvl="1" indent="-111125">
              <a:spcBef>
                <a:spcPts val="200"/>
              </a:spcBef>
              <a:buClr>
                <a:srgbClr val="5F5F5F"/>
              </a:buClr>
              <a:buFont typeface="Calibri" pitchFamily="34" charset="0"/>
              <a:buChar char="•"/>
            </a:pPr>
            <a:r>
              <a:rPr lang="en-US" sz="1200" dirty="0">
                <a:solidFill>
                  <a:srgbClr val="707276"/>
                </a:solidFill>
              </a:rPr>
              <a:t>Self-administered online survey. </a:t>
            </a:r>
          </a:p>
          <a:p>
            <a:pPr marL="282575" lvl="1" indent="-111125">
              <a:spcBef>
                <a:spcPts val="200"/>
              </a:spcBef>
              <a:buClr>
                <a:srgbClr val="5F5F5F"/>
              </a:buClr>
              <a:buFont typeface="Calibri" pitchFamily="34" charset="0"/>
              <a:buChar char="•"/>
            </a:pPr>
            <a:r>
              <a:rPr lang="en-US" sz="1200" dirty="0">
                <a:solidFill>
                  <a:srgbClr val="707276"/>
                </a:solidFill>
              </a:rPr>
              <a:t>Total of 33 completed the survey  </a:t>
            </a:r>
          </a:p>
          <a:p>
            <a:br>
              <a:rPr lang="en-US" sz="1600" dirty="0"/>
            </a:br>
            <a:endParaRPr lang="en-US" sz="1200" dirty="0">
              <a:solidFill>
                <a:srgbClr val="707276"/>
              </a:solidFill>
            </a:endParaRPr>
          </a:p>
          <a:p>
            <a:pPr marL="684213" indent="-223838">
              <a:spcBef>
                <a:spcPts val="200"/>
              </a:spcBef>
              <a:buClr>
                <a:schemeClr val="tx1"/>
              </a:buClr>
              <a:buFont typeface="Arial" panose="020B0604020202020204" pitchFamily="34" charset="0"/>
              <a:buChar char="•"/>
            </a:pPr>
            <a:endParaRPr lang="en-US" sz="1200" dirty="0">
              <a:solidFill>
                <a:schemeClr val="bg2"/>
              </a:solidFill>
            </a:endParaRPr>
          </a:p>
        </p:txBody>
      </p:sp>
      <p:sp>
        <p:nvSpPr>
          <p:cNvPr id="11" name="Content Placeholder 3"/>
          <p:cNvSpPr>
            <a:spLocks noGrp="1"/>
          </p:cNvSpPr>
          <p:nvPr>
            <p:ph sz="quarter" idx="14"/>
          </p:nvPr>
        </p:nvSpPr>
        <p:spPr>
          <a:xfrm>
            <a:off x="381000" y="577846"/>
            <a:ext cx="8610600" cy="882624"/>
          </a:xfrm>
        </p:spPr>
        <p:txBody>
          <a:bodyPr/>
          <a:lstStyle/>
          <a:p>
            <a:pPr marL="0" indent="0">
              <a:buClr>
                <a:schemeClr val="tx1"/>
              </a:buClr>
              <a:buNone/>
            </a:pPr>
            <a:r>
              <a:rPr lang="en-US" sz="1400" dirty="0">
                <a:solidFill>
                  <a:schemeClr val="bg2"/>
                </a:solidFill>
              </a:rPr>
              <a:t>The International Trademark Association (INTA) is a global organization of 6,600 trademark owners and professionals from over 190 countries.  In 2013, hundreds of new generic top-level domains (“New gTLDs”) were introduced.  INTA members and intellectual property owners have expressed concern about the New gTLDs on the basis that such expansion would likely create additional and increased costs in enforcing intellectual property rights.</a:t>
            </a:r>
            <a:endParaRPr lang="en-US" sz="1400" dirty="0"/>
          </a:p>
        </p:txBody>
      </p:sp>
      <p:grpSp>
        <p:nvGrpSpPr>
          <p:cNvPr id="13" name="Group 12"/>
          <p:cNvGrpSpPr>
            <a:grpSpLocks noChangeAspect="1"/>
          </p:cNvGrpSpPr>
          <p:nvPr/>
        </p:nvGrpSpPr>
        <p:grpSpPr>
          <a:xfrm>
            <a:off x="6259296" y="3836049"/>
            <a:ext cx="640702" cy="640702"/>
            <a:chOff x="4891399" y="3355615"/>
            <a:chExt cx="466344" cy="466344"/>
          </a:xfrm>
          <a:solidFill>
            <a:schemeClr val="accent1"/>
          </a:solidFill>
        </p:grpSpPr>
        <p:sp>
          <p:nvSpPr>
            <p:cNvPr id="14" name="Oval 13"/>
            <p:cNvSpPr/>
            <p:nvPr/>
          </p:nvSpPr>
          <p:spPr>
            <a:xfrm>
              <a:off x="4891399" y="3355615"/>
              <a:ext cx="466344" cy="46634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5" name="Picture 14" descr="Ideas.emf"/>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59178" y="3429952"/>
              <a:ext cx="319373" cy="310834"/>
            </a:xfrm>
            <a:prstGeom prst="rect">
              <a:avLst/>
            </a:prstGeom>
            <a:grpFill/>
          </p:spPr>
        </p:pic>
      </p:grpSp>
      <p:sp>
        <p:nvSpPr>
          <p:cNvPr id="16" name="Rectangle 15"/>
          <p:cNvSpPr/>
          <p:nvPr/>
        </p:nvSpPr>
        <p:spPr>
          <a:xfrm>
            <a:off x="6920133" y="3790950"/>
            <a:ext cx="1995267" cy="1182375"/>
          </a:xfrm>
          <a:prstGeom prst="rect">
            <a:avLst/>
          </a:prstGeom>
        </p:spPr>
        <p:txBody>
          <a:bodyPr wrap="square">
            <a:spAutoFit/>
          </a:bodyPr>
          <a:lstStyle/>
          <a:p>
            <a:pPr>
              <a:lnSpc>
                <a:spcPts val="1700"/>
              </a:lnSpc>
              <a:buClr>
                <a:srgbClr val="4285F4"/>
              </a:buClr>
            </a:pPr>
            <a:r>
              <a:rPr lang="en-US" sz="1200" b="1" dirty="0">
                <a:solidFill>
                  <a:srgbClr val="009DD9"/>
                </a:solidFill>
                <a:latin typeface="Arial"/>
                <a:cs typeface="Arial"/>
              </a:rPr>
              <a:t>KEY OBJECTIVE:  Obtain a solid understanding of reported estimated cost impact of the new gTLDs</a:t>
            </a:r>
          </a:p>
        </p:txBody>
      </p:sp>
    </p:spTree>
    <p:extLst>
      <p:ext uri="{BB962C8B-B14F-4D97-AF65-F5344CB8AC3E}">
        <p14:creationId xmlns:p14="http://schemas.microsoft.com/office/powerpoint/2010/main" val="166711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 name="Title 6"/>
          <p:cNvSpPr>
            <a:spLocks noGrp="1"/>
          </p:cNvSpPr>
          <p:nvPr>
            <p:ph type="title"/>
          </p:nvPr>
        </p:nvSpPr>
        <p:spPr>
          <a:xfrm>
            <a:off x="228600" y="133350"/>
            <a:ext cx="8166672" cy="428625"/>
          </a:xfrm>
        </p:spPr>
        <p:txBody>
          <a:bodyPr/>
          <a:lstStyle/>
          <a:p>
            <a:r>
              <a:rPr lang="en-US" sz="2400" dirty="0"/>
              <a:t>New TLD alternatives Considered</a:t>
            </a:r>
          </a:p>
        </p:txBody>
      </p:sp>
      <p:sp>
        <p:nvSpPr>
          <p:cNvPr id="11" name="Text Placeholder 7"/>
          <p:cNvSpPr>
            <a:spLocks noGrp="1"/>
          </p:cNvSpPr>
          <p:nvPr>
            <p:ph type="body" idx="13"/>
          </p:nvPr>
        </p:nvSpPr>
        <p:spPr>
          <a:xfrm>
            <a:off x="228600" y="596860"/>
            <a:ext cx="8915400" cy="236339"/>
          </a:xfrm>
        </p:spPr>
        <p:txBody>
          <a:bodyPr/>
          <a:lstStyle/>
          <a:p>
            <a:r>
              <a:rPr lang="en-US" sz="1400" dirty="0"/>
              <a:t>For the new TLDs registered, the vast majority of members felt there was no practical TLD alternatives or they did not consider alternatives.</a:t>
            </a:r>
          </a:p>
        </p:txBody>
      </p:sp>
      <p:graphicFrame>
        <p:nvGraphicFramePr>
          <p:cNvPr id="19" name="Chart 18"/>
          <p:cNvGraphicFramePr/>
          <p:nvPr>
            <p:extLst>
              <p:ext uri="{D42A27DB-BD31-4B8C-83A1-F6EECF244321}">
                <p14:modId xmlns:p14="http://schemas.microsoft.com/office/powerpoint/2010/main" val="2850134242"/>
              </p:ext>
            </p:extLst>
          </p:nvPr>
        </p:nvGraphicFramePr>
        <p:xfrm>
          <a:off x="1650124" y="1785187"/>
          <a:ext cx="2007476" cy="26944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2151985150"/>
              </p:ext>
            </p:extLst>
          </p:nvPr>
        </p:nvGraphicFramePr>
        <p:xfrm>
          <a:off x="-533400" y="1885950"/>
          <a:ext cx="2320684" cy="2414016"/>
        </p:xfrm>
        <a:graphic>
          <a:graphicData uri="http://schemas.openxmlformats.org/drawingml/2006/table">
            <a:tbl>
              <a:tblPr firstRow="1" bandRow="1">
                <a:tableStyleId>{5C22544A-7EE6-4342-B048-85BDC9FD1C3A}</a:tableStyleId>
              </a:tblPr>
              <a:tblGrid>
                <a:gridCol w="2320684">
                  <a:extLst>
                    <a:ext uri="{9D8B030D-6E8A-4147-A177-3AD203B41FA5}">
                      <a16:colId xmlns:a16="http://schemas.microsoft.com/office/drawing/2014/main" val="20000"/>
                    </a:ext>
                  </a:extLst>
                </a:gridCol>
              </a:tblGrid>
              <a:tr h="402336">
                <a:tc>
                  <a:txBody>
                    <a:bodyPr/>
                    <a:lstStyle/>
                    <a:p>
                      <a:pPr algn="r"/>
                      <a:r>
                        <a:rPr lang="en-US" sz="1200" b="0" dirty="0">
                          <a:solidFill>
                            <a:srgbClr val="979797"/>
                          </a:solidFill>
                        </a:rPr>
                        <a:t>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2336">
                <a:tc>
                  <a:txBody>
                    <a:bodyPr/>
                    <a:lstStyle/>
                    <a:p>
                      <a:pPr algn="r"/>
                      <a:r>
                        <a:rPr lang="en-US" sz="1200" b="0" dirty="0">
                          <a:solidFill>
                            <a:srgbClr val="979797"/>
                          </a:solidFill>
                        </a:rPr>
                        <a:t>1-5</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2336">
                <a:tc>
                  <a:txBody>
                    <a:bodyPr/>
                    <a:lstStyle/>
                    <a:p>
                      <a:pPr algn="r"/>
                      <a:r>
                        <a:rPr lang="en-US" sz="1200" b="0" dirty="0">
                          <a:solidFill>
                            <a:srgbClr val="979797"/>
                          </a:solidFill>
                        </a:rPr>
                        <a:t>6-20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2336">
                <a:tc>
                  <a:txBody>
                    <a:bodyPr/>
                    <a:lstStyle/>
                    <a:p>
                      <a:pPr algn="r"/>
                      <a:r>
                        <a:rPr lang="en-US" sz="1200" b="0" dirty="0">
                          <a:solidFill>
                            <a:srgbClr val="979797"/>
                          </a:solidFill>
                        </a:rPr>
                        <a:t>21-49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2336">
                <a:tc>
                  <a:txBody>
                    <a:bodyPr/>
                    <a:lstStyle/>
                    <a:p>
                      <a:pPr algn="r"/>
                      <a:r>
                        <a:rPr lang="en-US" sz="1200" b="0" dirty="0">
                          <a:solidFill>
                            <a:srgbClr val="979797"/>
                          </a:solidFill>
                        </a:rPr>
                        <a:t>50-100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2336">
                <a:tc>
                  <a:txBody>
                    <a:bodyPr/>
                    <a:lstStyle/>
                    <a:p>
                      <a:pPr algn="r"/>
                      <a:r>
                        <a:rPr lang="en-US" sz="1200" b="0" dirty="0">
                          <a:solidFill>
                            <a:srgbClr val="979797"/>
                          </a:solidFill>
                        </a:rPr>
                        <a:t>101 or more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21" name="Footer Placeholder 4"/>
          <p:cNvSpPr txBox="1">
            <a:spLocks/>
          </p:cNvSpPr>
          <p:nvPr/>
        </p:nvSpPr>
        <p:spPr>
          <a:xfrm>
            <a:off x="2440447" y="1077295"/>
            <a:ext cx="5207696" cy="427816"/>
          </a:xfrm>
          <a:prstGeom prst="rect">
            <a:avLst/>
          </a:prstGeom>
          <a:solidFill>
            <a:srgbClr val="ECECEC"/>
          </a:solidFill>
        </p:spPr>
        <p:txBody>
          <a:bodyPr lIns="0" tIns="0" rIns="0" bIns="0" anchor="ctr"/>
          <a:lstStyle/>
          <a:p>
            <a:pPr marL="45720" algn="ctr" defTabSz="457200">
              <a:defRPr/>
            </a:pPr>
            <a:r>
              <a:rPr lang="en-US" sz="1200" dirty="0">
                <a:solidFill>
                  <a:srgbClr val="009DD9"/>
                </a:solidFill>
              </a:rPr>
              <a:t>Number of TLD Alternatives Considered</a:t>
            </a:r>
          </a:p>
          <a:p>
            <a:pPr marL="45720" algn="ctr" defTabSz="457200">
              <a:defRPr/>
            </a:pPr>
            <a:r>
              <a:rPr lang="en-US" sz="900" cap="all" dirty="0">
                <a:solidFill>
                  <a:srgbClr val="009DD9"/>
                </a:solidFill>
              </a:rPr>
              <a:t>(</a:t>
            </a:r>
            <a:r>
              <a:rPr lang="en-US" sz="900" dirty="0">
                <a:solidFill>
                  <a:srgbClr val="009DD9"/>
                </a:solidFill>
              </a:rPr>
              <a:t>n</a:t>
            </a:r>
            <a:r>
              <a:rPr lang="en-US" sz="900" cap="all" dirty="0">
                <a:solidFill>
                  <a:srgbClr val="009DD9"/>
                </a:solidFill>
              </a:rPr>
              <a:t>=29)*</a:t>
            </a:r>
          </a:p>
        </p:txBody>
      </p:sp>
      <p:sp>
        <p:nvSpPr>
          <p:cNvPr id="2" name="TextBox 1"/>
          <p:cNvSpPr txBox="1"/>
          <p:nvPr/>
        </p:nvSpPr>
        <p:spPr>
          <a:xfrm>
            <a:off x="990600" y="4340253"/>
            <a:ext cx="2073440" cy="600164"/>
          </a:xfrm>
          <a:prstGeom prst="rect">
            <a:avLst/>
          </a:prstGeom>
          <a:noFill/>
        </p:spPr>
        <p:txBody>
          <a:bodyPr wrap="square" rtlCol="0">
            <a:spAutoFit/>
          </a:bodyPr>
          <a:lstStyle/>
          <a:p>
            <a:pPr algn="ctr"/>
            <a:r>
              <a:rPr lang="en-US" sz="1100" dirty="0">
                <a:solidFill>
                  <a:schemeClr val="accent5"/>
                </a:solidFill>
              </a:rPr>
              <a:t>Average Number:  18</a:t>
            </a:r>
          </a:p>
          <a:p>
            <a:pPr algn="ctr"/>
            <a:r>
              <a:rPr lang="en-US" sz="1100" dirty="0">
                <a:solidFill>
                  <a:schemeClr val="accent5"/>
                </a:solidFill>
              </a:rPr>
              <a:t>Median:  0</a:t>
            </a:r>
          </a:p>
          <a:p>
            <a:pPr algn="ctr"/>
            <a:r>
              <a:rPr lang="en-US" sz="1100" dirty="0">
                <a:solidFill>
                  <a:schemeClr val="accent5"/>
                </a:solidFill>
              </a:rPr>
              <a:t>Range:  0 - 500</a:t>
            </a:r>
          </a:p>
        </p:txBody>
      </p:sp>
      <p:sp>
        <p:nvSpPr>
          <p:cNvPr id="12" name="TextBox 11"/>
          <p:cNvSpPr txBox="1"/>
          <p:nvPr/>
        </p:nvSpPr>
        <p:spPr>
          <a:xfrm>
            <a:off x="1066800" y="1610504"/>
            <a:ext cx="2133600" cy="307777"/>
          </a:xfrm>
          <a:prstGeom prst="rect">
            <a:avLst/>
          </a:prstGeom>
          <a:noFill/>
        </p:spPr>
        <p:txBody>
          <a:bodyPr wrap="square" rtlCol="0">
            <a:spAutoFit/>
          </a:bodyPr>
          <a:lstStyle/>
          <a:p>
            <a:pPr algn="ctr"/>
            <a:r>
              <a:rPr lang="en-US" sz="1400" b="1" dirty="0">
                <a:solidFill>
                  <a:srgbClr val="878787"/>
                </a:solidFill>
              </a:rPr>
              <a:t>Another New TLD</a:t>
            </a:r>
          </a:p>
        </p:txBody>
      </p:sp>
      <p:graphicFrame>
        <p:nvGraphicFramePr>
          <p:cNvPr id="13" name="Chart 12"/>
          <p:cNvGraphicFramePr/>
          <p:nvPr>
            <p:extLst>
              <p:ext uri="{D42A27DB-BD31-4B8C-83A1-F6EECF244321}">
                <p14:modId xmlns:p14="http://schemas.microsoft.com/office/powerpoint/2010/main" val="1906036315"/>
              </p:ext>
            </p:extLst>
          </p:nvPr>
        </p:nvGraphicFramePr>
        <p:xfrm>
          <a:off x="4415384" y="1785187"/>
          <a:ext cx="2007476" cy="2694432"/>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p:cNvSpPr txBox="1"/>
          <p:nvPr/>
        </p:nvSpPr>
        <p:spPr>
          <a:xfrm>
            <a:off x="3733800" y="1610504"/>
            <a:ext cx="2286000" cy="307777"/>
          </a:xfrm>
          <a:prstGeom prst="rect">
            <a:avLst/>
          </a:prstGeom>
          <a:noFill/>
        </p:spPr>
        <p:txBody>
          <a:bodyPr wrap="square" rtlCol="0">
            <a:spAutoFit/>
          </a:bodyPr>
          <a:lstStyle/>
          <a:p>
            <a:pPr algn="ctr"/>
            <a:r>
              <a:rPr lang="en-US" sz="1400" b="1" dirty="0">
                <a:solidFill>
                  <a:srgbClr val="878787"/>
                </a:solidFill>
              </a:rPr>
              <a:t>Legacy or ccTLD</a:t>
            </a:r>
          </a:p>
        </p:txBody>
      </p:sp>
      <p:graphicFrame>
        <p:nvGraphicFramePr>
          <p:cNvPr id="16" name="Chart 15"/>
          <p:cNvGraphicFramePr/>
          <p:nvPr>
            <p:extLst>
              <p:ext uri="{D42A27DB-BD31-4B8C-83A1-F6EECF244321}">
                <p14:modId xmlns:p14="http://schemas.microsoft.com/office/powerpoint/2010/main" val="796502786"/>
              </p:ext>
            </p:extLst>
          </p:nvPr>
        </p:nvGraphicFramePr>
        <p:xfrm>
          <a:off x="7383189" y="1847817"/>
          <a:ext cx="2007476" cy="2694432"/>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p:cNvSpPr txBox="1"/>
          <p:nvPr/>
        </p:nvSpPr>
        <p:spPr>
          <a:xfrm>
            <a:off x="6392589" y="1461081"/>
            <a:ext cx="2522811" cy="523220"/>
          </a:xfrm>
          <a:prstGeom prst="rect">
            <a:avLst/>
          </a:prstGeom>
          <a:noFill/>
        </p:spPr>
        <p:txBody>
          <a:bodyPr wrap="square" rtlCol="0">
            <a:spAutoFit/>
          </a:bodyPr>
          <a:lstStyle/>
          <a:p>
            <a:pPr algn="ctr"/>
            <a:r>
              <a:rPr lang="en-US" sz="1400" b="1" dirty="0">
                <a:solidFill>
                  <a:srgbClr val="878787"/>
                </a:solidFill>
              </a:rPr>
              <a:t>No Practical TLD Alternatives/Did Not Consider</a:t>
            </a:r>
          </a:p>
        </p:txBody>
      </p:sp>
      <p:sp>
        <p:nvSpPr>
          <p:cNvPr id="22" name="TextBox 21"/>
          <p:cNvSpPr txBox="1"/>
          <p:nvPr/>
        </p:nvSpPr>
        <p:spPr>
          <a:xfrm>
            <a:off x="3771900" y="4340253"/>
            <a:ext cx="2069224" cy="600164"/>
          </a:xfrm>
          <a:prstGeom prst="rect">
            <a:avLst/>
          </a:prstGeom>
          <a:noFill/>
        </p:spPr>
        <p:txBody>
          <a:bodyPr wrap="square" rtlCol="0">
            <a:spAutoFit/>
          </a:bodyPr>
          <a:lstStyle/>
          <a:p>
            <a:pPr algn="ctr"/>
            <a:r>
              <a:rPr lang="en-US" sz="1100" dirty="0">
                <a:solidFill>
                  <a:schemeClr val="accent5"/>
                </a:solidFill>
              </a:rPr>
              <a:t>Average Number:  17 </a:t>
            </a:r>
          </a:p>
          <a:p>
            <a:pPr algn="ctr"/>
            <a:r>
              <a:rPr lang="en-US" sz="1100" dirty="0">
                <a:solidFill>
                  <a:schemeClr val="accent5"/>
                </a:solidFill>
              </a:rPr>
              <a:t>Median:  0</a:t>
            </a:r>
          </a:p>
          <a:p>
            <a:pPr algn="ctr"/>
            <a:r>
              <a:rPr lang="en-US" sz="1100" dirty="0">
                <a:solidFill>
                  <a:schemeClr val="accent5"/>
                </a:solidFill>
              </a:rPr>
              <a:t>Range:  0 - 123</a:t>
            </a:r>
          </a:p>
        </p:txBody>
      </p:sp>
      <p:sp>
        <p:nvSpPr>
          <p:cNvPr id="23" name="TextBox 22"/>
          <p:cNvSpPr txBox="1"/>
          <p:nvPr/>
        </p:nvSpPr>
        <p:spPr>
          <a:xfrm>
            <a:off x="6705600" y="4340253"/>
            <a:ext cx="2171700" cy="600164"/>
          </a:xfrm>
          <a:prstGeom prst="rect">
            <a:avLst/>
          </a:prstGeom>
          <a:noFill/>
        </p:spPr>
        <p:txBody>
          <a:bodyPr wrap="square" rtlCol="0">
            <a:spAutoFit/>
          </a:bodyPr>
          <a:lstStyle/>
          <a:p>
            <a:pPr algn="ctr"/>
            <a:r>
              <a:rPr lang="en-US" sz="1100" dirty="0">
                <a:solidFill>
                  <a:schemeClr val="accent5"/>
                </a:solidFill>
              </a:rPr>
              <a:t>Average Number:  54</a:t>
            </a:r>
          </a:p>
          <a:p>
            <a:pPr algn="ctr"/>
            <a:r>
              <a:rPr lang="en-US" sz="1100" dirty="0">
                <a:solidFill>
                  <a:schemeClr val="accent5"/>
                </a:solidFill>
              </a:rPr>
              <a:t>Median:  10</a:t>
            </a:r>
          </a:p>
          <a:p>
            <a:pPr algn="ctr"/>
            <a:r>
              <a:rPr lang="en-US" sz="1100" dirty="0">
                <a:solidFill>
                  <a:schemeClr val="accent5"/>
                </a:solidFill>
              </a:rPr>
              <a:t>Range:  0 - 500 </a:t>
            </a:r>
          </a:p>
        </p:txBody>
      </p:sp>
      <p:sp>
        <p:nvSpPr>
          <p:cNvPr id="24" name="TextBox 23"/>
          <p:cNvSpPr txBox="1"/>
          <p:nvPr/>
        </p:nvSpPr>
        <p:spPr>
          <a:xfrm>
            <a:off x="471196" y="4909275"/>
            <a:ext cx="1814804" cy="230832"/>
          </a:xfrm>
          <a:prstGeom prst="rect">
            <a:avLst/>
          </a:prstGeom>
          <a:noFill/>
        </p:spPr>
        <p:txBody>
          <a:bodyPr wrap="square" rtlCol="0">
            <a:spAutoFit/>
          </a:bodyPr>
          <a:lstStyle/>
          <a:p>
            <a:r>
              <a:rPr lang="en-US" sz="900" dirty="0"/>
              <a:t>*Caution:  low base size n=&lt;30</a:t>
            </a:r>
          </a:p>
        </p:txBody>
      </p:sp>
    </p:spTree>
    <p:extLst>
      <p:ext uri="{BB962C8B-B14F-4D97-AF65-F5344CB8AC3E}">
        <p14:creationId xmlns:p14="http://schemas.microsoft.com/office/powerpoint/2010/main" val="1101755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 name="Title 6"/>
          <p:cNvSpPr>
            <a:spLocks noGrp="1"/>
          </p:cNvSpPr>
          <p:nvPr>
            <p:ph type="title"/>
          </p:nvPr>
        </p:nvSpPr>
        <p:spPr>
          <a:xfrm>
            <a:off x="152400" y="157000"/>
            <a:ext cx="8610600" cy="428625"/>
          </a:xfrm>
        </p:spPr>
        <p:txBody>
          <a:bodyPr/>
          <a:lstStyle/>
          <a:p>
            <a:r>
              <a:rPr lang="en-US" sz="2400" dirty="0"/>
              <a:t>Considered new tld as alternative for legacy tld or </a:t>
            </a:r>
            <a:r>
              <a:rPr lang="en-US" sz="2400" cap="none" dirty="0"/>
              <a:t>cc</a:t>
            </a:r>
            <a:r>
              <a:rPr lang="en-US" sz="2400" dirty="0"/>
              <a:t>tld</a:t>
            </a:r>
          </a:p>
        </p:txBody>
      </p:sp>
      <p:sp>
        <p:nvSpPr>
          <p:cNvPr id="11" name="Text Placeholder 7"/>
          <p:cNvSpPr>
            <a:spLocks noGrp="1"/>
          </p:cNvSpPr>
          <p:nvPr>
            <p:ph type="body" idx="13"/>
          </p:nvPr>
        </p:nvSpPr>
        <p:spPr>
          <a:xfrm>
            <a:off x="228600" y="603690"/>
            <a:ext cx="8915400" cy="236339"/>
          </a:xfrm>
        </p:spPr>
        <p:txBody>
          <a:bodyPr/>
          <a:lstStyle/>
          <a:p>
            <a:r>
              <a:rPr lang="en-US" sz="1400" dirty="0"/>
              <a:t>For those who registered domain names in a Legacy TLD or ccTLD, 9 in 10 did not consider a new TLD as an alternative. </a:t>
            </a:r>
          </a:p>
        </p:txBody>
      </p:sp>
      <p:graphicFrame>
        <p:nvGraphicFramePr>
          <p:cNvPr id="19" name="Chart 18"/>
          <p:cNvGraphicFramePr/>
          <p:nvPr>
            <p:extLst>
              <p:ext uri="{D42A27DB-BD31-4B8C-83A1-F6EECF244321}">
                <p14:modId xmlns:p14="http://schemas.microsoft.com/office/powerpoint/2010/main" val="2717859510"/>
              </p:ext>
            </p:extLst>
          </p:nvPr>
        </p:nvGraphicFramePr>
        <p:xfrm>
          <a:off x="1802524" y="2176888"/>
          <a:ext cx="2007476" cy="23550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799704057"/>
              </p:ext>
            </p:extLst>
          </p:nvPr>
        </p:nvGraphicFramePr>
        <p:xfrm>
          <a:off x="-381000" y="2319955"/>
          <a:ext cx="2320684" cy="2109948"/>
        </p:xfrm>
        <a:graphic>
          <a:graphicData uri="http://schemas.openxmlformats.org/drawingml/2006/table">
            <a:tbl>
              <a:tblPr firstRow="1" bandRow="1">
                <a:tableStyleId>{5C22544A-7EE6-4342-B048-85BDC9FD1C3A}</a:tableStyleId>
              </a:tblPr>
              <a:tblGrid>
                <a:gridCol w="2320684">
                  <a:extLst>
                    <a:ext uri="{9D8B030D-6E8A-4147-A177-3AD203B41FA5}">
                      <a16:colId xmlns:a16="http://schemas.microsoft.com/office/drawing/2014/main" val="20000"/>
                    </a:ext>
                  </a:extLst>
                </a:gridCol>
              </a:tblGrid>
              <a:tr h="351658">
                <a:tc>
                  <a:txBody>
                    <a:bodyPr/>
                    <a:lstStyle/>
                    <a:p>
                      <a:pPr algn="r"/>
                      <a:r>
                        <a:rPr lang="en-US" sz="1200" b="0" dirty="0">
                          <a:solidFill>
                            <a:srgbClr val="979797"/>
                          </a:solidFill>
                        </a:rPr>
                        <a:t>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1658">
                <a:tc>
                  <a:txBody>
                    <a:bodyPr/>
                    <a:lstStyle/>
                    <a:p>
                      <a:pPr algn="r"/>
                      <a:r>
                        <a:rPr lang="en-US" sz="1200" b="0" dirty="0">
                          <a:solidFill>
                            <a:srgbClr val="979797"/>
                          </a:solidFill>
                        </a:rPr>
                        <a:t>1-5</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1658">
                <a:tc>
                  <a:txBody>
                    <a:bodyPr/>
                    <a:lstStyle/>
                    <a:p>
                      <a:pPr algn="r"/>
                      <a:r>
                        <a:rPr lang="en-US" sz="1200" b="0" dirty="0">
                          <a:solidFill>
                            <a:srgbClr val="979797"/>
                          </a:solidFill>
                        </a:rPr>
                        <a:t>6-20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1658">
                <a:tc>
                  <a:txBody>
                    <a:bodyPr/>
                    <a:lstStyle/>
                    <a:p>
                      <a:pPr algn="r"/>
                      <a:r>
                        <a:rPr lang="en-US" sz="1200" b="0" dirty="0">
                          <a:solidFill>
                            <a:srgbClr val="979797"/>
                          </a:solidFill>
                        </a:rPr>
                        <a:t>21-49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1658">
                <a:tc>
                  <a:txBody>
                    <a:bodyPr/>
                    <a:lstStyle/>
                    <a:p>
                      <a:pPr algn="r"/>
                      <a:r>
                        <a:rPr lang="en-US" sz="1200" b="0" dirty="0">
                          <a:solidFill>
                            <a:srgbClr val="979797"/>
                          </a:solidFill>
                        </a:rPr>
                        <a:t>50-100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1658">
                <a:tc>
                  <a:txBody>
                    <a:bodyPr/>
                    <a:lstStyle/>
                    <a:p>
                      <a:pPr algn="r"/>
                      <a:r>
                        <a:rPr lang="en-US" sz="1200" b="0" dirty="0">
                          <a:solidFill>
                            <a:srgbClr val="979797"/>
                          </a:solidFill>
                        </a:rPr>
                        <a:t>101 or more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21" name="Footer Placeholder 4"/>
          <p:cNvSpPr txBox="1">
            <a:spLocks/>
          </p:cNvSpPr>
          <p:nvPr/>
        </p:nvSpPr>
        <p:spPr>
          <a:xfrm>
            <a:off x="1297447" y="1087790"/>
            <a:ext cx="5207696" cy="640862"/>
          </a:xfrm>
          <a:prstGeom prst="rect">
            <a:avLst/>
          </a:prstGeom>
          <a:solidFill>
            <a:srgbClr val="ECECEC"/>
          </a:solidFill>
        </p:spPr>
        <p:txBody>
          <a:bodyPr lIns="0" tIns="0" rIns="0" bIns="0" anchor="ctr"/>
          <a:lstStyle/>
          <a:p>
            <a:pPr marL="45720" algn="ctr" defTabSz="457200">
              <a:defRPr/>
            </a:pPr>
            <a:r>
              <a:rPr lang="en-US" sz="1200" dirty="0">
                <a:solidFill>
                  <a:srgbClr val="009DD9"/>
                </a:solidFill>
              </a:rPr>
              <a:t>Number of Domain Names Registered in a Legacy TLD or ccTLD Considered Registering in a New TLD as Alternative</a:t>
            </a:r>
          </a:p>
          <a:p>
            <a:pPr marL="45720" algn="ctr" defTabSz="457200">
              <a:defRPr/>
            </a:pPr>
            <a:r>
              <a:rPr lang="en-US" sz="900" cap="all" dirty="0">
                <a:solidFill>
                  <a:srgbClr val="009DD9"/>
                </a:solidFill>
              </a:rPr>
              <a:t>(</a:t>
            </a:r>
            <a:r>
              <a:rPr lang="en-US" sz="900" dirty="0">
                <a:solidFill>
                  <a:srgbClr val="009DD9"/>
                </a:solidFill>
              </a:rPr>
              <a:t>n</a:t>
            </a:r>
            <a:r>
              <a:rPr lang="en-US" sz="900" cap="all" dirty="0">
                <a:solidFill>
                  <a:srgbClr val="009DD9"/>
                </a:solidFill>
              </a:rPr>
              <a:t>=31)</a:t>
            </a:r>
          </a:p>
        </p:txBody>
      </p:sp>
      <p:sp>
        <p:nvSpPr>
          <p:cNvPr id="2" name="TextBox 1"/>
          <p:cNvSpPr txBox="1"/>
          <p:nvPr/>
        </p:nvSpPr>
        <p:spPr>
          <a:xfrm>
            <a:off x="1143000" y="4440019"/>
            <a:ext cx="2057400" cy="600164"/>
          </a:xfrm>
          <a:prstGeom prst="rect">
            <a:avLst/>
          </a:prstGeom>
          <a:noFill/>
        </p:spPr>
        <p:txBody>
          <a:bodyPr wrap="square" rtlCol="0">
            <a:spAutoFit/>
          </a:bodyPr>
          <a:lstStyle/>
          <a:p>
            <a:pPr algn="ctr"/>
            <a:r>
              <a:rPr lang="en-US" sz="1100" dirty="0">
                <a:solidFill>
                  <a:schemeClr val="accent5"/>
                </a:solidFill>
              </a:rPr>
              <a:t>Average Number:  2</a:t>
            </a:r>
          </a:p>
          <a:p>
            <a:pPr algn="ctr"/>
            <a:r>
              <a:rPr lang="en-US" sz="1100" dirty="0">
                <a:solidFill>
                  <a:schemeClr val="accent5"/>
                </a:solidFill>
              </a:rPr>
              <a:t> Median:  0</a:t>
            </a:r>
          </a:p>
          <a:p>
            <a:pPr algn="ctr"/>
            <a:r>
              <a:rPr lang="en-US" sz="1100" dirty="0">
                <a:solidFill>
                  <a:schemeClr val="accent5"/>
                </a:solidFill>
              </a:rPr>
              <a:t>Range:  0 - 50</a:t>
            </a:r>
          </a:p>
        </p:txBody>
      </p:sp>
      <p:sp>
        <p:nvSpPr>
          <p:cNvPr id="12" name="TextBox 11"/>
          <p:cNvSpPr txBox="1"/>
          <p:nvPr/>
        </p:nvSpPr>
        <p:spPr>
          <a:xfrm>
            <a:off x="1143000" y="1827430"/>
            <a:ext cx="2133600" cy="523220"/>
          </a:xfrm>
          <a:prstGeom prst="rect">
            <a:avLst/>
          </a:prstGeom>
          <a:noFill/>
        </p:spPr>
        <p:txBody>
          <a:bodyPr wrap="square" rtlCol="0">
            <a:spAutoFit/>
          </a:bodyPr>
          <a:lstStyle/>
          <a:p>
            <a:pPr algn="ctr"/>
            <a:r>
              <a:rPr lang="en-US" sz="1400" b="1" dirty="0">
                <a:solidFill>
                  <a:srgbClr val="878787"/>
                </a:solidFill>
              </a:rPr>
              <a:t>Considered New TLD as Alternative</a:t>
            </a:r>
          </a:p>
        </p:txBody>
      </p:sp>
      <p:graphicFrame>
        <p:nvGraphicFramePr>
          <p:cNvPr id="13" name="Chart 12"/>
          <p:cNvGraphicFramePr/>
          <p:nvPr>
            <p:extLst>
              <p:ext uri="{D42A27DB-BD31-4B8C-83A1-F6EECF244321}">
                <p14:modId xmlns:p14="http://schemas.microsoft.com/office/powerpoint/2010/main" val="389715662"/>
              </p:ext>
            </p:extLst>
          </p:nvPr>
        </p:nvGraphicFramePr>
        <p:xfrm>
          <a:off x="4774324" y="2176888"/>
          <a:ext cx="2007476" cy="2355042"/>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p:cNvSpPr txBox="1"/>
          <p:nvPr/>
        </p:nvSpPr>
        <p:spPr>
          <a:xfrm>
            <a:off x="4016540" y="1827430"/>
            <a:ext cx="2286000" cy="523220"/>
          </a:xfrm>
          <a:prstGeom prst="rect">
            <a:avLst/>
          </a:prstGeom>
          <a:noFill/>
        </p:spPr>
        <p:txBody>
          <a:bodyPr wrap="square" rtlCol="0">
            <a:spAutoFit/>
          </a:bodyPr>
          <a:lstStyle/>
          <a:p>
            <a:pPr algn="ctr"/>
            <a:r>
              <a:rPr lang="en-US" sz="1400" b="1" dirty="0">
                <a:solidFill>
                  <a:srgbClr val="878787"/>
                </a:solidFill>
              </a:rPr>
              <a:t>Did Not Consider New TLD as an Alternative</a:t>
            </a:r>
          </a:p>
        </p:txBody>
      </p:sp>
      <p:sp>
        <p:nvSpPr>
          <p:cNvPr id="22" name="TextBox 21"/>
          <p:cNvSpPr txBox="1"/>
          <p:nvPr/>
        </p:nvSpPr>
        <p:spPr>
          <a:xfrm>
            <a:off x="4016540" y="4440019"/>
            <a:ext cx="2286000" cy="600164"/>
          </a:xfrm>
          <a:prstGeom prst="rect">
            <a:avLst/>
          </a:prstGeom>
          <a:noFill/>
        </p:spPr>
        <p:txBody>
          <a:bodyPr wrap="square" rtlCol="0">
            <a:spAutoFit/>
          </a:bodyPr>
          <a:lstStyle/>
          <a:p>
            <a:pPr algn="ctr"/>
            <a:r>
              <a:rPr lang="en-US" sz="1100" dirty="0">
                <a:solidFill>
                  <a:schemeClr val="accent5"/>
                </a:solidFill>
              </a:rPr>
              <a:t>Average Number:  278</a:t>
            </a:r>
          </a:p>
          <a:p>
            <a:pPr algn="ctr"/>
            <a:r>
              <a:rPr lang="en-US" sz="1100" dirty="0">
                <a:solidFill>
                  <a:schemeClr val="accent5"/>
                </a:solidFill>
              </a:rPr>
              <a:t>Median:  40</a:t>
            </a:r>
          </a:p>
          <a:p>
            <a:pPr algn="ctr"/>
            <a:r>
              <a:rPr lang="en-US" sz="1100" dirty="0">
                <a:solidFill>
                  <a:schemeClr val="accent5"/>
                </a:solidFill>
              </a:rPr>
              <a:t>Range:  1 - 3,336</a:t>
            </a:r>
          </a:p>
        </p:txBody>
      </p:sp>
      <p:sp>
        <p:nvSpPr>
          <p:cNvPr id="16" name="Content Placeholder 3"/>
          <p:cNvSpPr txBox="1">
            <a:spLocks/>
          </p:cNvSpPr>
          <p:nvPr/>
        </p:nvSpPr>
        <p:spPr>
          <a:xfrm>
            <a:off x="6505143" y="2325738"/>
            <a:ext cx="2486457" cy="2353292"/>
          </a:xfrm>
          <a:prstGeom prst="rect">
            <a:avLst/>
          </a:prstGeom>
          <a:solidFill>
            <a:schemeClr val="tx1">
              <a:lumMod val="20000"/>
              <a:lumOff val="80000"/>
            </a:schemeClr>
          </a:solidFill>
        </p:spPr>
        <p:txBody>
          <a:bodyPr anchor="ctr"/>
          <a:lstStyle>
            <a:lvl1pPr marL="457200" indent="-457200" algn="l" defTabSz="457200" rtl="0" eaLnBrk="1" latinLnBrk="0" hangingPunct="1">
              <a:lnSpc>
                <a:spcPct val="100000"/>
              </a:lnSpc>
              <a:spcBef>
                <a:spcPts val="800"/>
              </a:spcBef>
              <a:buClr>
                <a:srgbClr val="5F5F5F"/>
              </a:buClr>
              <a:buFont typeface="Arial"/>
              <a:buChar char="•"/>
              <a:defRPr sz="1800" kern="1200" baseline="0">
                <a:solidFill>
                  <a:srgbClr val="5F5F5F"/>
                </a:solidFill>
                <a:latin typeface="+mn-lt"/>
                <a:ea typeface="+mn-ea"/>
                <a:cs typeface="+mn-cs"/>
              </a:defRPr>
            </a:lvl1pPr>
            <a:lvl2pPr marL="908050" indent="-457200" algn="l" defTabSz="457200" rtl="0" eaLnBrk="1" latinLnBrk="0" hangingPunct="1">
              <a:lnSpc>
                <a:spcPct val="100000"/>
              </a:lnSpc>
              <a:spcBef>
                <a:spcPts val="800"/>
              </a:spcBef>
              <a:buClr>
                <a:srgbClr val="5F5F5F"/>
              </a:buClr>
              <a:buFont typeface="Arial" pitchFamily="34" charset="0"/>
              <a:buChar char="•"/>
              <a:defRPr sz="1600" kern="1200" baseline="0">
                <a:solidFill>
                  <a:srgbClr val="5F5F5F"/>
                </a:solidFill>
                <a:latin typeface="+mn-lt"/>
                <a:ea typeface="+mn-ea"/>
                <a:cs typeface="+mn-cs"/>
              </a:defRPr>
            </a:lvl2pPr>
            <a:lvl3pPr marL="1371600" indent="-457200" algn="l" defTabSz="457200" rtl="0" eaLnBrk="1" latinLnBrk="0" hangingPunct="1">
              <a:lnSpc>
                <a:spcPct val="100000"/>
              </a:lnSpc>
              <a:spcBef>
                <a:spcPts val="700"/>
              </a:spcBef>
              <a:buClr>
                <a:srgbClr val="5F5F5F"/>
              </a:buClr>
              <a:buFont typeface="Arial"/>
              <a:buChar char="•"/>
              <a:defRPr sz="1400" kern="1200" baseline="0">
                <a:solidFill>
                  <a:srgbClr val="5F5F5F"/>
                </a:solidFill>
                <a:latin typeface="+mn-lt"/>
                <a:ea typeface="+mn-ea"/>
                <a:cs typeface="+mn-cs"/>
              </a:defRPr>
            </a:lvl3pPr>
            <a:lvl4pPr marL="1825625" indent="-454025"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4pPr>
            <a:lvl5pPr marL="2286000" indent="-457200"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a:t>The fact that few alternatives were considered between New and either Legacy or ccTLDs suggests that competition from the new gTLDs, at least among these larger scale, commercial registrants, is limited.  It appears the primary behavior is to register </a:t>
            </a:r>
            <a:r>
              <a:rPr lang="en-US" sz="1400" i="1" dirty="0"/>
              <a:t>specific</a:t>
            </a:r>
            <a:r>
              <a:rPr lang="en-US" sz="1400" dirty="0"/>
              <a:t> new TLDs.</a:t>
            </a:r>
          </a:p>
        </p:txBody>
      </p:sp>
    </p:spTree>
    <p:extLst>
      <p:ext uri="{BB962C8B-B14F-4D97-AF65-F5344CB8AC3E}">
        <p14:creationId xmlns:p14="http://schemas.microsoft.com/office/powerpoint/2010/main" val="50533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 name="Title 6"/>
          <p:cNvSpPr>
            <a:spLocks noGrp="1"/>
          </p:cNvSpPr>
          <p:nvPr>
            <p:ph type="title"/>
          </p:nvPr>
        </p:nvSpPr>
        <p:spPr>
          <a:xfrm>
            <a:off x="228600" y="133350"/>
            <a:ext cx="8166672" cy="428625"/>
          </a:xfrm>
        </p:spPr>
        <p:txBody>
          <a:bodyPr/>
          <a:lstStyle/>
          <a:p>
            <a:r>
              <a:rPr lang="en-US" sz="2400" dirty="0"/>
              <a:t>Duplicated new domain name registrations</a:t>
            </a:r>
          </a:p>
        </p:txBody>
      </p:sp>
      <p:sp>
        <p:nvSpPr>
          <p:cNvPr id="11" name="Text Placeholder 7"/>
          <p:cNvSpPr>
            <a:spLocks noGrp="1"/>
          </p:cNvSpPr>
          <p:nvPr>
            <p:ph type="body" idx="13"/>
          </p:nvPr>
        </p:nvSpPr>
        <p:spPr>
          <a:xfrm>
            <a:off x="228600" y="590550"/>
            <a:ext cx="8915400" cy="314740"/>
          </a:xfrm>
        </p:spPr>
        <p:txBody>
          <a:bodyPr/>
          <a:lstStyle/>
          <a:p>
            <a:r>
              <a:rPr lang="en-US" sz="1400" dirty="0"/>
              <a:t>Members report that nearly all of the new domains registered as duplicates to a Legacy or ccTLD were intended primarily to prevent the name from being used by another registrant.</a:t>
            </a:r>
          </a:p>
        </p:txBody>
      </p:sp>
      <p:graphicFrame>
        <p:nvGraphicFramePr>
          <p:cNvPr id="19" name="Chart 18"/>
          <p:cNvGraphicFramePr/>
          <p:nvPr>
            <p:extLst>
              <p:ext uri="{D42A27DB-BD31-4B8C-83A1-F6EECF244321}">
                <p14:modId xmlns:p14="http://schemas.microsoft.com/office/powerpoint/2010/main" val="729834886"/>
              </p:ext>
            </p:extLst>
          </p:nvPr>
        </p:nvGraphicFramePr>
        <p:xfrm>
          <a:off x="2716924" y="2176888"/>
          <a:ext cx="2007476" cy="22998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569965280"/>
              </p:ext>
            </p:extLst>
          </p:nvPr>
        </p:nvGraphicFramePr>
        <p:xfrm>
          <a:off x="533400" y="2319955"/>
          <a:ext cx="2320684" cy="2060514"/>
        </p:xfrm>
        <a:graphic>
          <a:graphicData uri="http://schemas.openxmlformats.org/drawingml/2006/table">
            <a:tbl>
              <a:tblPr firstRow="1" bandRow="1">
                <a:tableStyleId>{5C22544A-7EE6-4342-B048-85BDC9FD1C3A}</a:tableStyleId>
              </a:tblPr>
              <a:tblGrid>
                <a:gridCol w="2320684">
                  <a:extLst>
                    <a:ext uri="{9D8B030D-6E8A-4147-A177-3AD203B41FA5}">
                      <a16:colId xmlns:a16="http://schemas.microsoft.com/office/drawing/2014/main" val="20000"/>
                    </a:ext>
                  </a:extLst>
                </a:gridCol>
              </a:tblGrid>
              <a:tr h="343419">
                <a:tc>
                  <a:txBody>
                    <a:bodyPr/>
                    <a:lstStyle/>
                    <a:p>
                      <a:pPr algn="r"/>
                      <a:r>
                        <a:rPr lang="en-US" sz="1200" b="0" dirty="0">
                          <a:solidFill>
                            <a:srgbClr val="979797"/>
                          </a:solidFill>
                        </a:rPr>
                        <a:t>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3419">
                <a:tc>
                  <a:txBody>
                    <a:bodyPr/>
                    <a:lstStyle/>
                    <a:p>
                      <a:pPr algn="r"/>
                      <a:r>
                        <a:rPr lang="en-US" sz="1200" b="0" dirty="0">
                          <a:solidFill>
                            <a:srgbClr val="979797"/>
                          </a:solidFill>
                        </a:rPr>
                        <a:t>1-5</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3419">
                <a:tc>
                  <a:txBody>
                    <a:bodyPr/>
                    <a:lstStyle/>
                    <a:p>
                      <a:pPr algn="r"/>
                      <a:r>
                        <a:rPr lang="en-US" sz="1200" b="0" dirty="0">
                          <a:solidFill>
                            <a:srgbClr val="979797"/>
                          </a:solidFill>
                        </a:rPr>
                        <a:t>6-20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3419">
                <a:tc>
                  <a:txBody>
                    <a:bodyPr/>
                    <a:lstStyle/>
                    <a:p>
                      <a:pPr algn="r"/>
                      <a:r>
                        <a:rPr lang="en-US" sz="1200" b="0" dirty="0">
                          <a:solidFill>
                            <a:srgbClr val="979797"/>
                          </a:solidFill>
                        </a:rPr>
                        <a:t>21-50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43419">
                <a:tc>
                  <a:txBody>
                    <a:bodyPr/>
                    <a:lstStyle/>
                    <a:p>
                      <a:pPr algn="r"/>
                      <a:r>
                        <a:rPr lang="en-US" sz="1200" b="0" dirty="0">
                          <a:solidFill>
                            <a:srgbClr val="979797"/>
                          </a:solidFill>
                        </a:rPr>
                        <a:t>51-100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43419">
                <a:tc>
                  <a:txBody>
                    <a:bodyPr/>
                    <a:lstStyle/>
                    <a:p>
                      <a:pPr algn="r"/>
                      <a:r>
                        <a:rPr lang="en-US" sz="1200" b="0" dirty="0">
                          <a:solidFill>
                            <a:srgbClr val="979797"/>
                          </a:solidFill>
                        </a:rPr>
                        <a:t>101 or more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21" name="Footer Placeholder 4"/>
          <p:cNvSpPr txBox="1">
            <a:spLocks/>
          </p:cNvSpPr>
          <p:nvPr/>
        </p:nvSpPr>
        <p:spPr>
          <a:xfrm>
            <a:off x="2211847" y="1124114"/>
            <a:ext cx="5207696" cy="533236"/>
          </a:xfrm>
          <a:prstGeom prst="rect">
            <a:avLst/>
          </a:prstGeom>
          <a:solidFill>
            <a:srgbClr val="ECECEC"/>
          </a:solidFill>
        </p:spPr>
        <p:txBody>
          <a:bodyPr lIns="0" tIns="0" rIns="0" bIns="0" anchor="ctr"/>
          <a:lstStyle/>
          <a:p>
            <a:pPr marL="45720" algn="ctr" defTabSz="457200">
              <a:defRPr/>
            </a:pPr>
            <a:r>
              <a:rPr lang="en-US" sz="1200" dirty="0">
                <a:solidFill>
                  <a:srgbClr val="009DD9"/>
                </a:solidFill>
              </a:rPr>
              <a:t>Number of Duplicated Domain Registrations Primarily Intended to Prevent Name from Being Used by Another and Not</a:t>
            </a:r>
          </a:p>
          <a:p>
            <a:pPr marL="45720" algn="ctr" defTabSz="457200">
              <a:defRPr/>
            </a:pPr>
            <a:r>
              <a:rPr lang="en-US" sz="900" cap="all" dirty="0">
                <a:solidFill>
                  <a:srgbClr val="009DD9"/>
                </a:solidFill>
              </a:rPr>
              <a:t>(</a:t>
            </a:r>
            <a:r>
              <a:rPr lang="en-US" sz="900" dirty="0">
                <a:solidFill>
                  <a:srgbClr val="009DD9"/>
                </a:solidFill>
              </a:rPr>
              <a:t>n</a:t>
            </a:r>
            <a:r>
              <a:rPr lang="en-US" sz="900" cap="all" dirty="0">
                <a:solidFill>
                  <a:srgbClr val="009DD9"/>
                </a:solidFill>
              </a:rPr>
              <a:t>=27)*</a:t>
            </a:r>
          </a:p>
        </p:txBody>
      </p:sp>
      <p:sp>
        <p:nvSpPr>
          <p:cNvPr id="2" name="TextBox 1"/>
          <p:cNvSpPr txBox="1"/>
          <p:nvPr/>
        </p:nvSpPr>
        <p:spPr>
          <a:xfrm>
            <a:off x="2057400" y="4476750"/>
            <a:ext cx="2133600" cy="600164"/>
          </a:xfrm>
          <a:prstGeom prst="rect">
            <a:avLst/>
          </a:prstGeom>
          <a:noFill/>
        </p:spPr>
        <p:txBody>
          <a:bodyPr wrap="square" rtlCol="0">
            <a:spAutoFit/>
          </a:bodyPr>
          <a:lstStyle/>
          <a:p>
            <a:pPr algn="ctr"/>
            <a:r>
              <a:rPr lang="en-US" sz="1100" dirty="0">
                <a:solidFill>
                  <a:schemeClr val="accent5"/>
                </a:solidFill>
              </a:rPr>
              <a:t>Average Number:  92</a:t>
            </a:r>
          </a:p>
          <a:p>
            <a:pPr algn="ctr"/>
            <a:r>
              <a:rPr lang="en-US" sz="1100" dirty="0">
                <a:solidFill>
                  <a:schemeClr val="accent5"/>
                </a:solidFill>
              </a:rPr>
              <a:t>Median:  40</a:t>
            </a:r>
          </a:p>
          <a:p>
            <a:pPr algn="ctr"/>
            <a:r>
              <a:rPr lang="en-US" sz="1100" dirty="0">
                <a:solidFill>
                  <a:schemeClr val="accent5"/>
                </a:solidFill>
              </a:rPr>
              <a:t>Range:  4 - 500</a:t>
            </a:r>
          </a:p>
        </p:txBody>
      </p:sp>
      <p:sp>
        <p:nvSpPr>
          <p:cNvPr id="12" name="TextBox 11"/>
          <p:cNvSpPr txBox="1"/>
          <p:nvPr/>
        </p:nvSpPr>
        <p:spPr>
          <a:xfrm>
            <a:off x="2057400" y="1633286"/>
            <a:ext cx="2133600" cy="738664"/>
          </a:xfrm>
          <a:prstGeom prst="rect">
            <a:avLst/>
          </a:prstGeom>
          <a:noFill/>
        </p:spPr>
        <p:txBody>
          <a:bodyPr wrap="square" rtlCol="0">
            <a:spAutoFit/>
          </a:bodyPr>
          <a:lstStyle/>
          <a:p>
            <a:pPr algn="ctr"/>
            <a:r>
              <a:rPr lang="en-US" sz="1400" b="1" dirty="0">
                <a:solidFill>
                  <a:srgbClr val="878787"/>
                </a:solidFill>
              </a:rPr>
              <a:t>Primarily to Prevent Name from Being Used by Another Registrant</a:t>
            </a:r>
          </a:p>
        </p:txBody>
      </p:sp>
      <p:graphicFrame>
        <p:nvGraphicFramePr>
          <p:cNvPr id="13" name="Chart 12"/>
          <p:cNvGraphicFramePr/>
          <p:nvPr>
            <p:extLst>
              <p:ext uri="{D42A27DB-BD31-4B8C-83A1-F6EECF244321}">
                <p14:modId xmlns:p14="http://schemas.microsoft.com/office/powerpoint/2010/main" val="3747029755"/>
              </p:ext>
            </p:extLst>
          </p:nvPr>
        </p:nvGraphicFramePr>
        <p:xfrm>
          <a:off x="5688724" y="2176888"/>
          <a:ext cx="2007476" cy="2299862"/>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p:cNvSpPr txBox="1"/>
          <p:nvPr/>
        </p:nvSpPr>
        <p:spPr>
          <a:xfrm>
            <a:off x="4930940" y="1633286"/>
            <a:ext cx="2286000" cy="738664"/>
          </a:xfrm>
          <a:prstGeom prst="rect">
            <a:avLst/>
          </a:prstGeom>
          <a:noFill/>
        </p:spPr>
        <p:txBody>
          <a:bodyPr wrap="square" rtlCol="0">
            <a:spAutoFit/>
          </a:bodyPr>
          <a:lstStyle/>
          <a:p>
            <a:pPr algn="ctr"/>
            <a:r>
              <a:rPr lang="en-US" sz="1400" b="1" dirty="0">
                <a:solidFill>
                  <a:srgbClr val="878787"/>
                </a:solidFill>
              </a:rPr>
              <a:t>Not Primarily to Prevent Name from Being Used by Another Registrant</a:t>
            </a:r>
          </a:p>
        </p:txBody>
      </p:sp>
      <p:sp>
        <p:nvSpPr>
          <p:cNvPr id="22" name="TextBox 21"/>
          <p:cNvSpPr txBox="1"/>
          <p:nvPr/>
        </p:nvSpPr>
        <p:spPr>
          <a:xfrm>
            <a:off x="5007915" y="4476750"/>
            <a:ext cx="2374303" cy="600164"/>
          </a:xfrm>
          <a:prstGeom prst="rect">
            <a:avLst/>
          </a:prstGeom>
          <a:noFill/>
        </p:spPr>
        <p:txBody>
          <a:bodyPr wrap="square" rtlCol="0">
            <a:spAutoFit/>
          </a:bodyPr>
          <a:lstStyle/>
          <a:p>
            <a:pPr algn="ctr"/>
            <a:r>
              <a:rPr lang="en-US" sz="1100" dirty="0">
                <a:solidFill>
                  <a:schemeClr val="accent5"/>
                </a:solidFill>
              </a:rPr>
              <a:t>Average Number:  1</a:t>
            </a:r>
          </a:p>
          <a:p>
            <a:pPr algn="ctr"/>
            <a:r>
              <a:rPr lang="en-US" sz="1100" dirty="0">
                <a:solidFill>
                  <a:schemeClr val="accent5"/>
                </a:solidFill>
              </a:rPr>
              <a:t>Median:  0</a:t>
            </a:r>
          </a:p>
          <a:p>
            <a:pPr algn="ctr"/>
            <a:r>
              <a:rPr lang="en-US" sz="1100" dirty="0">
                <a:solidFill>
                  <a:schemeClr val="accent5"/>
                </a:solidFill>
              </a:rPr>
              <a:t>Range:  0 - 15</a:t>
            </a:r>
          </a:p>
        </p:txBody>
      </p:sp>
      <p:sp>
        <p:nvSpPr>
          <p:cNvPr id="14" name="TextBox 13"/>
          <p:cNvSpPr txBox="1"/>
          <p:nvPr/>
        </p:nvSpPr>
        <p:spPr>
          <a:xfrm>
            <a:off x="471196" y="4909275"/>
            <a:ext cx="1814804" cy="230832"/>
          </a:xfrm>
          <a:prstGeom prst="rect">
            <a:avLst/>
          </a:prstGeom>
          <a:noFill/>
        </p:spPr>
        <p:txBody>
          <a:bodyPr wrap="square" rtlCol="0">
            <a:spAutoFit/>
          </a:bodyPr>
          <a:lstStyle/>
          <a:p>
            <a:r>
              <a:rPr lang="en-US" sz="900" dirty="0"/>
              <a:t>*Caution:  low base size n=&lt;30</a:t>
            </a:r>
          </a:p>
        </p:txBody>
      </p:sp>
    </p:spTree>
    <p:extLst>
      <p:ext uri="{BB962C8B-B14F-4D97-AF65-F5344CB8AC3E}">
        <p14:creationId xmlns:p14="http://schemas.microsoft.com/office/powerpoint/2010/main" val="4155650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 name="Title 6"/>
          <p:cNvSpPr>
            <a:spLocks noGrp="1"/>
          </p:cNvSpPr>
          <p:nvPr>
            <p:ph type="title"/>
          </p:nvPr>
        </p:nvSpPr>
        <p:spPr>
          <a:xfrm>
            <a:off x="228600" y="133350"/>
            <a:ext cx="8166672" cy="428625"/>
          </a:xfrm>
        </p:spPr>
        <p:txBody>
          <a:bodyPr/>
          <a:lstStyle/>
          <a:p>
            <a:r>
              <a:rPr lang="en-US" sz="2400" dirty="0"/>
              <a:t>Parked domain names</a:t>
            </a:r>
          </a:p>
        </p:txBody>
      </p:sp>
      <p:sp>
        <p:nvSpPr>
          <p:cNvPr id="11" name="Text Placeholder 7"/>
          <p:cNvSpPr>
            <a:spLocks noGrp="1"/>
          </p:cNvSpPr>
          <p:nvPr>
            <p:ph type="body" idx="13"/>
          </p:nvPr>
        </p:nvSpPr>
        <p:spPr>
          <a:xfrm>
            <a:off x="228600" y="590550"/>
            <a:ext cx="8915400" cy="236339"/>
          </a:xfrm>
        </p:spPr>
        <p:txBody>
          <a:bodyPr/>
          <a:lstStyle/>
          <a:p>
            <a:r>
              <a:rPr lang="en-US" sz="1400" dirty="0"/>
              <a:t>Parking (not including redirected) domains is a common practice – particularly so for new TLDs, but is also widespread for Legacy and ccTLDs.</a:t>
            </a:r>
          </a:p>
        </p:txBody>
      </p:sp>
      <p:graphicFrame>
        <p:nvGraphicFramePr>
          <p:cNvPr id="19" name="Chart 18"/>
          <p:cNvGraphicFramePr/>
          <p:nvPr>
            <p:extLst>
              <p:ext uri="{D42A27DB-BD31-4B8C-83A1-F6EECF244321}">
                <p14:modId xmlns:p14="http://schemas.microsoft.com/office/powerpoint/2010/main" val="686903527"/>
              </p:ext>
            </p:extLst>
          </p:nvPr>
        </p:nvGraphicFramePr>
        <p:xfrm>
          <a:off x="1650124" y="1860742"/>
          <a:ext cx="2007476" cy="2500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830264822"/>
              </p:ext>
            </p:extLst>
          </p:nvPr>
        </p:nvGraphicFramePr>
        <p:xfrm>
          <a:off x="-533400" y="2003809"/>
          <a:ext cx="2320684" cy="2240178"/>
        </p:xfrm>
        <a:graphic>
          <a:graphicData uri="http://schemas.openxmlformats.org/drawingml/2006/table">
            <a:tbl>
              <a:tblPr firstRow="1" bandRow="1">
                <a:tableStyleId>{5C22544A-7EE6-4342-B048-85BDC9FD1C3A}</a:tableStyleId>
              </a:tblPr>
              <a:tblGrid>
                <a:gridCol w="2320684">
                  <a:extLst>
                    <a:ext uri="{9D8B030D-6E8A-4147-A177-3AD203B41FA5}">
                      <a16:colId xmlns:a16="http://schemas.microsoft.com/office/drawing/2014/main" val="20000"/>
                    </a:ext>
                  </a:extLst>
                </a:gridCol>
              </a:tblGrid>
              <a:tr h="373363">
                <a:tc>
                  <a:txBody>
                    <a:bodyPr/>
                    <a:lstStyle/>
                    <a:p>
                      <a:pPr algn="r"/>
                      <a:r>
                        <a:rPr lang="en-US" sz="1200" b="0" dirty="0">
                          <a:solidFill>
                            <a:srgbClr val="979797"/>
                          </a:solidFill>
                        </a:rPr>
                        <a:t>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3363">
                <a:tc>
                  <a:txBody>
                    <a:bodyPr/>
                    <a:lstStyle/>
                    <a:p>
                      <a:pPr algn="r"/>
                      <a:r>
                        <a:rPr lang="en-US" sz="1200" b="0" dirty="0">
                          <a:solidFill>
                            <a:srgbClr val="979797"/>
                          </a:solidFill>
                        </a:rPr>
                        <a:t>1-5</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3363">
                <a:tc>
                  <a:txBody>
                    <a:bodyPr/>
                    <a:lstStyle/>
                    <a:p>
                      <a:pPr algn="r"/>
                      <a:r>
                        <a:rPr lang="en-US" sz="1200" b="0" dirty="0">
                          <a:solidFill>
                            <a:srgbClr val="979797"/>
                          </a:solidFill>
                        </a:rPr>
                        <a:t>6-20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3363">
                <a:tc>
                  <a:txBody>
                    <a:bodyPr/>
                    <a:lstStyle/>
                    <a:p>
                      <a:pPr algn="r"/>
                      <a:r>
                        <a:rPr lang="en-US" sz="1200" b="0" dirty="0">
                          <a:solidFill>
                            <a:srgbClr val="979797"/>
                          </a:solidFill>
                        </a:rPr>
                        <a:t>21-49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3363">
                <a:tc>
                  <a:txBody>
                    <a:bodyPr/>
                    <a:lstStyle/>
                    <a:p>
                      <a:pPr algn="r"/>
                      <a:r>
                        <a:rPr lang="en-US" sz="1200" b="0" dirty="0">
                          <a:solidFill>
                            <a:srgbClr val="979797"/>
                          </a:solidFill>
                        </a:rPr>
                        <a:t>50-100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3363">
                <a:tc>
                  <a:txBody>
                    <a:bodyPr/>
                    <a:lstStyle/>
                    <a:p>
                      <a:pPr algn="r"/>
                      <a:r>
                        <a:rPr lang="en-US" sz="1200" b="0" dirty="0">
                          <a:solidFill>
                            <a:srgbClr val="979797"/>
                          </a:solidFill>
                        </a:rPr>
                        <a:t>101 or more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21" name="Footer Placeholder 4"/>
          <p:cNvSpPr txBox="1">
            <a:spLocks/>
          </p:cNvSpPr>
          <p:nvPr/>
        </p:nvSpPr>
        <p:spPr>
          <a:xfrm>
            <a:off x="2440447" y="1047750"/>
            <a:ext cx="5207696" cy="427816"/>
          </a:xfrm>
          <a:prstGeom prst="rect">
            <a:avLst/>
          </a:prstGeom>
          <a:solidFill>
            <a:srgbClr val="ECECEC"/>
          </a:solidFill>
        </p:spPr>
        <p:txBody>
          <a:bodyPr lIns="0" tIns="0" rIns="0" bIns="0" anchor="ctr"/>
          <a:lstStyle/>
          <a:p>
            <a:pPr marL="45720" algn="ctr" defTabSz="457200">
              <a:defRPr/>
            </a:pPr>
            <a:r>
              <a:rPr lang="en-US" sz="1200" dirty="0">
                <a:solidFill>
                  <a:srgbClr val="009DD9"/>
                </a:solidFill>
              </a:rPr>
              <a:t>Number of Domain Names Registered in Past Two Years Parked</a:t>
            </a:r>
          </a:p>
        </p:txBody>
      </p:sp>
      <p:sp>
        <p:nvSpPr>
          <p:cNvPr id="2" name="TextBox 1"/>
          <p:cNvSpPr txBox="1"/>
          <p:nvPr/>
        </p:nvSpPr>
        <p:spPr>
          <a:xfrm>
            <a:off x="990600" y="4361140"/>
            <a:ext cx="2133600" cy="600164"/>
          </a:xfrm>
          <a:prstGeom prst="rect">
            <a:avLst/>
          </a:prstGeom>
          <a:noFill/>
        </p:spPr>
        <p:txBody>
          <a:bodyPr wrap="square" rtlCol="0">
            <a:spAutoFit/>
          </a:bodyPr>
          <a:lstStyle/>
          <a:p>
            <a:pPr algn="ctr"/>
            <a:r>
              <a:rPr lang="en-US" sz="1100" dirty="0">
                <a:solidFill>
                  <a:schemeClr val="accent5"/>
                </a:solidFill>
              </a:rPr>
              <a:t>Average Number:  70</a:t>
            </a:r>
          </a:p>
          <a:p>
            <a:pPr algn="ctr"/>
            <a:r>
              <a:rPr lang="en-US" sz="1100" dirty="0">
                <a:solidFill>
                  <a:schemeClr val="accent5"/>
                </a:solidFill>
              </a:rPr>
              <a:t>Median:  22</a:t>
            </a:r>
          </a:p>
          <a:p>
            <a:pPr algn="ctr"/>
            <a:r>
              <a:rPr lang="en-US" sz="1100" dirty="0">
                <a:solidFill>
                  <a:schemeClr val="accent5"/>
                </a:solidFill>
              </a:rPr>
              <a:t>Range:  0 - 546</a:t>
            </a:r>
          </a:p>
        </p:txBody>
      </p:sp>
      <p:sp>
        <p:nvSpPr>
          <p:cNvPr id="12" name="TextBox 11"/>
          <p:cNvSpPr txBox="1"/>
          <p:nvPr/>
        </p:nvSpPr>
        <p:spPr>
          <a:xfrm>
            <a:off x="990600" y="1546909"/>
            <a:ext cx="2133600" cy="446276"/>
          </a:xfrm>
          <a:prstGeom prst="rect">
            <a:avLst/>
          </a:prstGeom>
          <a:noFill/>
        </p:spPr>
        <p:txBody>
          <a:bodyPr wrap="square" rtlCol="0">
            <a:spAutoFit/>
          </a:bodyPr>
          <a:lstStyle/>
          <a:p>
            <a:pPr algn="ctr"/>
            <a:r>
              <a:rPr lang="en-US" sz="1400" b="1" dirty="0">
                <a:solidFill>
                  <a:srgbClr val="878787"/>
                </a:solidFill>
              </a:rPr>
              <a:t>Parked New TLDs</a:t>
            </a:r>
          </a:p>
          <a:p>
            <a:pPr lvl="0" algn="ctr"/>
            <a:r>
              <a:rPr lang="en-US" sz="900" dirty="0">
                <a:solidFill>
                  <a:srgbClr val="878787"/>
                </a:solidFill>
              </a:rPr>
              <a:t>(n=29)*</a:t>
            </a:r>
            <a:endParaRPr lang="en-US" sz="1400" b="1" dirty="0">
              <a:solidFill>
                <a:srgbClr val="878787"/>
              </a:solidFill>
            </a:endParaRPr>
          </a:p>
        </p:txBody>
      </p:sp>
      <p:graphicFrame>
        <p:nvGraphicFramePr>
          <p:cNvPr id="13" name="Chart 12"/>
          <p:cNvGraphicFramePr/>
          <p:nvPr>
            <p:extLst>
              <p:ext uri="{D42A27DB-BD31-4B8C-83A1-F6EECF244321}">
                <p14:modId xmlns:p14="http://schemas.microsoft.com/office/powerpoint/2010/main" val="2742801704"/>
              </p:ext>
            </p:extLst>
          </p:nvPr>
        </p:nvGraphicFramePr>
        <p:xfrm>
          <a:off x="4415384" y="1860742"/>
          <a:ext cx="2007476" cy="2500398"/>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p:cNvSpPr txBox="1"/>
          <p:nvPr/>
        </p:nvSpPr>
        <p:spPr>
          <a:xfrm>
            <a:off x="3657600" y="1546909"/>
            <a:ext cx="2286000" cy="446276"/>
          </a:xfrm>
          <a:prstGeom prst="rect">
            <a:avLst/>
          </a:prstGeom>
          <a:noFill/>
        </p:spPr>
        <p:txBody>
          <a:bodyPr wrap="square" rtlCol="0">
            <a:spAutoFit/>
          </a:bodyPr>
          <a:lstStyle/>
          <a:p>
            <a:pPr algn="ctr"/>
            <a:r>
              <a:rPr lang="en-US" sz="1400" b="1" dirty="0">
                <a:solidFill>
                  <a:srgbClr val="878787"/>
                </a:solidFill>
              </a:rPr>
              <a:t>Parked Legacy TLDs</a:t>
            </a:r>
          </a:p>
          <a:p>
            <a:pPr lvl="0" algn="ctr"/>
            <a:r>
              <a:rPr lang="en-US" sz="900" dirty="0">
                <a:solidFill>
                  <a:srgbClr val="878787"/>
                </a:solidFill>
              </a:rPr>
              <a:t>(n=28)*</a:t>
            </a:r>
            <a:endParaRPr lang="en-US" sz="1400" b="1" dirty="0">
              <a:solidFill>
                <a:srgbClr val="878787"/>
              </a:solidFill>
            </a:endParaRPr>
          </a:p>
        </p:txBody>
      </p:sp>
      <p:graphicFrame>
        <p:nvGraphicFramePr>
          <p:cNvPr id="16" name="Chart 15"/>
          <p:cNvGraphicFramePr/>
          <p:nvPr>
            <p:extLst>
              <p:ext uri="{D42A27DB-BD31-4B8C-83A1-F6EECF244321}">
                <p14:modId xmlns:p14="http://schemas.microsoft.com/office/powerpoint/2010/main" val="1123855777"/>
              </p:ext>
            </p:extLst>
          </p:nvPr>
        </p:nvGraphicFramePr>
        <p:xfrm>
          <a:off x="6938141" y="1923372"/>
          <a:ext cx="2007476" cy="2500398"/>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p:cNvSpPr txBox="1"/>
          <p:nvPr/>
        </p:nvSpPr>
        <p:spPr>
          <a:xfrm>
            <a:off x="6248400" y="1546909"/>
            <a:ext cx="2328316" cy="446276"/>
          </a:xfrm>
          <a:prstGeom prst="rect">
            <a:avLst/>
          </a:prstGeom>
          <a:noFill/>
        </p:spPr>
        <p:txBody>
          <a:bodyPr wrap="square" rtlCol="0">
            <a:spAutoFit/>
          </a:bodyPr>
          <a:lstStyle/>
          <a:p>
            <a:pPr algn="ctr"/>
            <a:r>
              <a:rPr lang="en-US" sz="1400" b="1" dirty="0">
                <a:solidFill>
                  <a:srgbClr val="878787"/>
                </a:solidFill>
              </a:rPr>
              <a:t>Parked ccTLDs</a:t>
            </a:r>
          </a:p>
          <a:p>
            <a:pPr lvl="0" algn="ctr"/>
            <a:r>
              <a:rPr lang="en-US" sz="900" dirty="0">
                <a:solidFill>
                  <a:srgbClr val="878787"/>
                </a:solidFill>
              </a:rPr>
              <a:t>(n=26)*</a:t>
            </a:r>
            <a:endParaRPr lang="en-US" sz="1400" b="1" dirty="0">
              <a:solidFill>
                <a:srgbClr val="878787"/>
              </a:solidFill>
            </a:endParaRPr>
          </a:p>
        </p:txBody>
      </p:sp>
      <p:sp>
        <p:nvSpPr>
          <p:cNvPr id="22" name="TextBox 21"/>
          <p:cNvSpPr txBox="1"/>
          <p:nvPr/>
        </p:nvSpPr>
        <p:spPr>
          <a:xfrm>
            <a:off x="3771900" y="4361140"/>
            <a:ext cx="2069224" cy="600164"/>
          </a:xfrm>
          <a:prstGeom prst="rect">
            <a:avLst/>
          </a:prstGeom>
          <a:noFill/>
        </p:spPr>
        <p:txBody>
          <a:bodyPr wrap="square" rtlCol="0">
            <a:spAutoFit/>
          </a:bodyPr>
          <a:lstStyle/>
          <a:p>
            <a:pPr algn="ctr"/>
            <a:r>
              <a:rPr lang="en-US" sz="1100" dirty="0">
                <a:solidFill>
                  <a:schemeClr val="accent5"/>
                </a:solidFill>
              </a:rPr>
              <a:t>Average Number:  97</a:t>
            </a:r>
          </a:p>
          <a:p>
            <a:pPr algn="ctr"/>
            <a:r>
              <a:rPr lang="en-US" sz="1100" dirty="0">
                <a:solidFill>
                  <a:schemeClr val="accent5"/>
                </a:solidFill>
              </a:rPr>
              <a:t>Median:  5</a:t>
            </a:r>
          </a:p>
          <a:p>
            <a:pPr algn="ctr"/>
            <a:r>
              <a:rPr lang="en-US" sz="1100" dirty="0">
                <a:solidFill>
                  <a:schemeClr val="accent5"/>
                </a:solidFill>
              </a:rPr>
              <a:t>Range:  0 - 1,475</a:t>
            </a:r>
          </a:p>
        </p:txBody>
      </p:sp>
      <p:sp>
        <p:nvSpPr>
          <p:cNvPr id="23" name="TextBox 22"/>
          <p:cNvSpPr txBox="1"/>
          <p:nvPr/>
        </p:nvSpPr>
        <p:spPr>
          <a:xfrm>
            <a:off x="6801453" y="4361140"/>
            <a:ext cx="2075847" cy="600164"/>
          </a:xfrm>
          <a:prstGeom prst="rect">
            <a:avLst/>
          </a:prstGeom>
          <a:noFill/>
        </p:spPr>
        <p:txBody>
          <a:bodyPr wrap="square" rtlCol="0">
            <a:spAutoFit/>
          </a:bodyPr>
          <a:lstStyle/>
          <a:p>
            <a:pPr algn="ctr"/>
            <a:r>
              <a:rPr lang="en-US" sz="1100" dirty="0">
                <a:solidFill>
                  <a:schemeClr val="accent5"/>
                </a:solidFill>
              </a:rPr>
              <a:t>Average Number:  54</a:t>
            </a:r>
          </a:p>
          <a:p>
            <a:pPr algn="ctr"/>
            <a:r>
              <a:rPr lang="en-US" sz="1100" dirty="0">
                <a:solidFill>
                  <a:schemeClr val="accent5"/>
                </a:solidFill>
              </a:rPr>
              <a:t>Median:  1</a:t>
            </a:r>
          </a:p>
          <a:p>
            <a:pPr algn="ctr"/>
            <a:r>
              <a:rPr lang="en-US" sz="1100" dirty="0">
                <a:solidFill>
                  <a:schemeClr val="accent5"/>
                </a:solidFill>
              </a:rPr>
              <a:t>Range:  0 - 995</a:t>
            </a:r>
          </a:p>
        </p:txBody>
      </p:sp>
      <p:sp>
        <p:nvSpPr>
          <p:cNvPr id="17" name="TextBox 16"/>
          <p:cNvSpPr txBox="1"/>
          <p:nvPr/>
        </p:nvSpPr>
        <p:spPr>
          <a:xfrm>
            <a:off x="471196" y="4909275"/>
            <a:ext cx="1814804" cy="230832"/>
          </a:xfrm>
          <a:prstGeom prst="rect">
            <a:avLst/>
          </a:prstGeom>
          <a:noFill/>
        </p:spPr>
        <p:txBody>
          <a:bodyPr wrap="square" rtlCol="0">
            <a:spAutoFit/>
          </a:bodyPr>
          <a:lstStyle/>
          <a:p>
            <a:r>
              <a:rPr lang="en-US" sz="900" dirty="0"/>
              <a:t>*Caution:  low base size n=&lt;30</a:t>
            </a:r>
          </a:p>
        </p:txBody>
      </p:sp>
      <p:cxnSp>
        <p:nvCxnSpPr>
          <p:cNvPr id="26" name="Straight Connector 25"/>
          <p:cNvCxnSpPr/>
          <p:nvPr/>
        </p:nvCxnSpPr>
        <p:spPr>
          <a:xfrm>
            <a:off x="990600" y="2419350"/>
            <a:ext cx="7848600" cy="0"/>
          </a:xfrm>
          <a:prstGeom prst="line">
            <a:avLst/>
          </a:prstGeom>
          <a:ln>
            <a:solidFill>
              <a:schemeClr val="bg1">
                <a:lumMod val="75000"/>
              </a:schemeClr>
            </a:solidFill>
            <a:prstDash val="lgDash"/>
          </a:ln>
        </p:spPr>
        <p:style>
          <a:lnRef idx="2">
            <a:schemeClr val="accent1"/>
          </a:lnRef>
          <a:fillRef idx="0">
            <a:schemeClr val="accent1"/>
          </a:fillRef>
          <a:effectRef idx="1">
            <a:schemeClr val="accent1"/>
          </a:effectRef>
          <a:fontRef idx="minor">
            <a:schemeClr val="tx1"/>
          </a:fontRef>
        </p:style>
      </p:cxnSp>
      <p:sp>
        <p:nvSpPr>
          <p:cNvPr id="27" name="Right Brace 26"/>
          <p:cNvSpPr/>
          <p:nvPr/>
        </p:nvSpPr>
        <p:spPr>
          <a:xfrm>
            <a:off x="5282578" y="2475229"/>
            <a:ext cx="107293" cy="1737360"/>
          </a:xfrm>
          <a:prstGeom prst="rightBrace">
            <a:avLst/>
          </a:prstGeom>
          <a:ln>
            <a:solidFill>
              <a:schemeClr val="accent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9" name="Right Brace 28"/>
          <p:cNvSpPr/>
          <p:nvPr/>
        </p:nvSpPr>
        <p:spPr>
          <a:xfrm>
            <a:off x="8153399" y="2475229"/>
            <a:ext cx="107293" cy="1737360"/>
          </a:xfrm>
          <a:prstGeom prst="rightBrace">
            <a:avLst/>
          </a:prstGeom>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0" name="Right Brace 29"/>
          <p:cNvSpPr/>
          <p:nvPr/>
        </p:nvSpPr>
        <p:spPr>
          <a:xfrm>
            <a:off x="2743199" y="2475229"/>
            <a:ext cx="107293" cy="1737360"/>
          </a:xfrm>
          <a:prstGeom prst="rightBrace">
            <a:avLst/>
          </a:prstGeom>
          <a:ln>
            <a:solidFill>
              <a:schemeClr val="accent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1" name="TextBox 30"/>
          <p:cNvSpPr txBox="1"/>
          <p:nvPr/>
        </p:nvSpPr>
        <p:spPr>
          <a:xfrm>
            <a:off x="5334000" y="3222170"/>
            <a:ext cx="609600" cy="276999"/>
          </a:xfrm>
          <a:prstGeom prst="rect">
            <a:avLst/>
          </a:prstGeom>
          <a:noFill/>
        </p:spPr>
        <p:txBody>
          <a:bodyPr wrap="square" rtlCol="0">
            <a:spAutoFit/>
          </a:bodyPr>
          <a:lstStyle/>
          <a:p>
            <a:r>
              <a:rPr lang="en-US" sz="1200" dirty="0">
                <a:solidFill>
                  <a:schemeClr val="accent4"/>
                </a:solidFill>
              </a:rPr>
              <a:t>61%</a:t>
            </a:r>
          </a:p>
        </p:txBody>
      </p:sp>
      <p:sp>
        <p:nvSpPr>
          <p:cNvPr id="32" name="TextBox 31"/>
          <p:cNvSpPr txBox="1"/>
          <p:nvPr/>
        </p:nvSpPr>
        <p:spPr>
          <a:xfrm>
            <a:off x="8247400" y="3222170"/>
            <a:ext cx="609600" cy="276999"/>
          </a:xfrm>
          <a:prstGeom prst="rect">
            <a:avLst/>
          </a:prstGeom>
          <a:noFill/>
        </p:spPr>
        <p:txBody>
          <a:bodyPr wrap="square" rtlCol="0">
            <a:spAutoFit/>
          </a:bodyPr>
          <a:lstStyle/>
          <a:p>
            <a:r>
              <a:rPr lang="en-US" sz="1200" dirty="0">
                <a:solidFill>
                  <a:schemeClr val="accent2"/>
                </a:solidFill>
              </a:rPr>
              <a:t>62%</a:t>
            </a:r>
          </a:p>
        </p:txBody>
      </p:sp>
      <p:sp>
        <p:nvSpPr>
          <p:cNvPr id="33" name="TextBox 32"/>
          <p:cNvSpPr txBox="1"/>
          <p:nvPr/>
        </p:nvSpPr>
        <p:spPr>
          <a:xfrm>
            <a:off x="2768856" y="3222170"/>
            <a:ext cx="609600" cy="276999"/>
          </a:xfrm>
          <a:prstGeom prst="rect">
            <a:avLst/>
          </a:prstGeom>
          <a:noFill/>
        </p:spPr>
        <p:txBody>
          <a:bodyPr wrap="square" rtlCol="0">
            <a:spAutoFit/>
          </a:bodyPr>
          <a:lstStyle/>
          <a:p>
            <a:r>
              <a:rPr lang="en-US" sz="1200" dirty="0">
                <a:solidFill>
                  <a:schemeClr val="accent3"/>
                </a:solidFill>
              </a:rPr>
              <a:t>79%</a:t>
            </a:r>
          </a:p>
        </p:txBody>
      </p:sp>
    </p:spTree>
    <p:extLst>
      <p:ext uri="{BB962C8B-B14F-4D97-AF65-F5344CB8AC3E}">
        <p14:creationId xmlns:p14="http://schemas.microsoft.com/office/powerpoint/2010/main" val="4157428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 name="Title 6"/>
          <p:cNvSpPr>
            <a:spLocks noGrp="1"/>
          </p:cNvSpPr>
          <p:nvPr>
            <p:ph type="title"/>
          </p:nvPr>
        </p:nvSpPr>
        <p:spPr>
          <a:xfrm>
            <a:off x="228600" y="133350"/>
            <a:ext cx="8166672" cy="428625"/>
          </a:xfrm>
        </p:spPr>
        <p:txBody>
          <a:bodyPr/>
          <a:lstStyle/>
          <a:p>
            <a:r>
              <a:rPr lang="en-US" sz="2400" dirty="0"/>
              <a:t>Redirected domain names</a:t>
            </a:r>
          </a:p>
        </p:txBody>
      </p:sp>
      <p:sp>
        <p:nvSpPr>
          <p:cNvPr id="11" name="Text Placeholder 7"/>
          <p:cNvSpPr>
            <a:spLocks noGrp="1"/>
          </p:cNvSpPr>
          <p:nvPr>
            <p:ph type="body" idx="13"/>
          </p:nvPr>
        </p:nvSpPr>
        <p:spPr>
          <a:xfrm>
            <a:off x="228600" y="590550"/>
            <a:ext cx="8915400" cy="236339"/>
          </a:xfrm>
        </p:spPr>
        <p:txBody>
          <a:bodyPr/>
          <a:lstStyle/>
          <a:p>
            <a:r>
              <a:rPr lang="en-US" sz="1400" dirty="0"/>
              <a:t>Redirecting domain names to active sites is much less prevalent with new TLDs, but quite prevalent for Legacy or ccTLDs. Since many domains were registered for defensive purposes, these high rates of parking and redirection fit.</a:t>
            </a:r>
          </a:p>
        </p:txBody>
      </p:sp>
      <p:graphicFrame>
        <p:nvGraphicFramePr>
          <p:cNvPr id="19" name="Chart 18"/>
          <p:cNvGraphicFramePr/>
          <p:nvPr>
            <p:extLst>
              <p:ext uri="{D42A27DB-BD31-4B8C-83A1-F6EECF244321}">
                <p14:modId xmlns:p14="http://schemas.microsoft.com/office/powerpoint/2010/main" val="1601863163"/>
              </p:ext>
            </p:extLst>
          </p:nvPr>
        </p:nvGraphicFramePr>
        <p:xfrm>
          <a:off x="1650124" y="1805834"/>
          <a:ext cx="2007476" cy="26944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34477578"/>
              </p:ext>
            </p:extLst>
          </p:nvPr>
        </p:nvGraphicFramePr>
        <p:xfrm>
          <a:off x="-533400" y="1948901"/>
          <a:ext cx="2320684" cy="2414016"/>
        </p:xfrm>
        <a:graphic>
          <a:graphicData uri="http://schemas.openxmlformats.org/drawingml/2006/table">
            <a:tbl>
              <a:tblPr firstRow="1" bandRow="1">
                <a:tableStyleId>{5C22544A-7EE6-4342-B048-85BDC9FD1C3A}</a:tableStyleId>
              </a:tblPr>
              <a:tblGrid>
                <a:gridCol w="2320684">
                  <a:extLst>
                    <a:ext uri="{9D8B030D-6E8A-4147-A177-3AD203B41FA5}">
                      <a16:colId xmlns:a16="http://schemas.microsoft.com/office/drawing/2014/main" val="20000"/>
                    </a:ext>
                  </a:extLst>
                </a:gridCol>
              </a:tblGrid>
              <a:tr h="402336">
                <a:tc>
                  <a:txBody>
                    <a:bodyPr/>
                    <a:lstStyle/>
                    <a:p>
                      <a:pPr algn="r"/>
                      <a:r>
                        <a:rPr lang="en-US" sz="1200" b="0" dirty="0">
                          <a:solidFill>
                            <a:srgbClr val="979797"/>
                          </a:solidFill>
                        </a:rPr>
                        <a:t>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2336">
                <a:tc>
                  <a:txBody>
                    <a:bodyPr/>
                    <a:lstStyle/>
                    <a:p>
                      <a:pPr algn="r"/>
                      <a:r>
                        <a:rPr lang="en-US" sz="1200" b="0" dirty="0">
                          <a:solidFill>
                            <a:srgbClr val="979797"/>
                          </a:solidFill>
                        </a:rPr>
                        <a:t>1-5</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2336">
                <a:tc>
                  <a:txBody>
                    <a:bodyPr/>
                    <a:lstStyle/>
                    <a:p>
                      <a:pPr algn="r"/>
                      <a:r>
                        <a:rPr lang="en-US" sz="1200" b="0" dirty="0">
                          <a:solidFill>
                            <a:srgbClr val="979797"/>
                          </a:solidFill>
                        </a:rPr>
                        <a:t>6-20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2336">
                <a:tc>
                  <a:txBody>
                    <a:bodyPr/>
                    <a:lstStyle/>
                    <a:p>
                      <a:pPr algn="r"/>
                      <a:r>
                        <a:rPr lang="en-US" sz="1200" b="0" dirty="0">
                          <a:solidFill>
                            <a:srgbClr val="979797"/>
                          </a:solidFill>
                        </a:rPr>
                        <a:t>21-49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2336">
                <a:tc>
                  <a:txBody>
                    <a:bodyPr/>
                    <a:lstStyle/>
                    <a:p>
                      <a:pPr algn="r"/>
                      <a:r>
                        <a:rPr lang="en-US" sz="1200" b="0" dirty="0">
                          <a:solidFill>
                            <a:srgbClr val="979797"/>
                          </a:solidFill>
                        </a:rPr>
                        <a:t>50-100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2336">
                <a:tc>
                  <a:txBody>
                    <a:bodyPr/>
                    <a:lstStyle/>
                    <a:p>
                      <a:pPr algn="r"/>
                      <a:r>
                        <a:rPr lang="en-US" sz="1200" b="0" dirty="0">
                          <a:solidFill>
                            <a:srgbClr val="979797"/>
                          </a:solidFill>
                        </a:rPr>
                        <a:t>101 or more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21" name="Footer Placeholder 4"/>
          <p:cNvSpPr txBox="1">
            <a:spLocks/>
          </p:cNvSpPr>
          <p:nvPr/>
        </p:nvSpPr>
        <p:spPr>
          <a:xfrm>
            <a:off x="2440447" y="1230630"/>
            <a:ext cx="5207696" cy="274320"/>
          </a:xfrm>
          <a:prstGeom prst="rect">
            <a:avLst/>
          </a:prstGeom>
          <a:solidFill>
            <a:srgbClr val="ECECEC"/>
          </a:solidFill>
        </p:spPr>
        <p:txBody>
          <a:bodyPr lIns="0" tIns="0" rIns="0" bIns="0" anchor="ctr"/>
          <a:lstStyle/>
          <a:p>
            <a:pPr marL="45720" algn="ctr" defTabSz="457200">
              <a:defRPr/>
            </a:pPr>
            <a:r>
              <a:rPr lang="en-US" sz="1200" dirty="0">
                <a:solidFill>
                  <a:srgbClr val="009DD9"/>
                </a:solidFill>
              </a:rPr>
              <a:t>Number of Domain Names Registered in Past Two Years Redirected to Active Sites</a:t>
            </a:r>
          </a:p>
        </p:txBody>
      </p:sp>
      <p:sp>
        <p:nvSpPr>
          <p:cNvPr id="2" name="TextBox 1"/>
          <p:cNvSpPr txBox="1"/>
          <p:nvPr/>
        </p:nvSpPr>
        <p:spPr>
          <a:xfrm>
            <a:off x="990599" y="4360900"/>
            <a:ext cx="2091505" cy="600164"/>
          </a:xfrm>
          <a:prstGeom prst="rect">
            <a:avLst/>
          </a:prstGeom>
          <a:noFill/>
        </p:spPr>
        <p:txBody>
          <a:bodyPr wrap="square" rtlCol="0">
            <a:spAutoFit/>
          </a:bodyPr>
          <a:lstStyle/>
          <a:p>
            <a:pPr algn="ctr"/>
            <a:r>
              <a:rPr lang="en-US" sz="1100" dirty="0">
                <a:solidFill>
                  <a:schemeClr val="accent5"/>
                </a:solidFill>
              </a:rPr>
              <a:t>Average Number:  33</a:t>
            </a:r>
          </a:p>
          <a:p>
            <a:pPr algn="ctr"/>
            <a:r>
              <a:rPr lang="en-US" sz="1100" dirty="0">
                <a:solidFill>
                  <a:schemeClr val="accent5"/>
                </a:solidFill>
              </a:rPr>
              <a:t>Median:  0</a:t>
            </a:r>
          </a:p>
          <a:p>
            <a:pPr algn="ctr"/>
            <a:r>
              <a:rPr lang="en-US" sz="1100" dirty="0">
                <a:solidFill>
                  <a:schemeClr val="accent5"/>
                </a:solidFill>
              </a:rPr>
              <a:t>Range:  0 - 546</a:t>
            </a:r>
          </a:p>
        </p:txBody>
      </p:sp>
      <p:graphicFrame>
        <p:nvGraphicFramePr>
          <p:cNvPr id="13" name="Chart 12"/>
          <p:cNvGraphicFramePr/>
          <p:nvPr>
            <p:extLst>
              <p:ext uri="{D42A27DB-BD31-4B8C-83A1-F6EECF244321}">
                <p14:modId xmlns:p14="http://schemas.microsoft.com/office/powerpoint/2010/main" val="4138725433"/>
              </p:ext>
            </p:extLst>
          </p:nvPr>
        </p:nvGraphicFramePr>
        <p:xfrm>
          <a:off x="4415384" y="1805834"/>
          <a:ext cx="2007476" cy="26944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p:nvPr>
            <p:extLst>
              <p:ext uri="{D42A27DB-BD31-4B8C-83A1-F6EECF244321}">
                <p14:modId xmlns:p14="http://schemas.microsoft.com/office/powerpoint/2010/main" val="626381703"/>
              </p:ext>
            </p:extLst>
          </p:nvPr>
        </p:nvGraphicFramePr>
        <p:xfrm>
          <a:off x="6990147" y="1868464"/>
          <a:ext cx="2007476" cy="2694432"/>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21"/>
          <p:cNvSpPr txBox="1"/>
          <p:nvPr/>
        </p:nvSpPr>
        <p:spPr>
          <a:xfrm>
            <a:off x="3771900" y="4360900"/>
            <a:ext cx="2171700" cy="600164"/>
          </a:xfrm>
          <a:prstGeom prst="rect">
            <a:avLst/>
          </a:prstGeom>
          <a:noFill/>
        </p:spPr>
        <p:txBody>
          <a:bodyPr wrap="square" rtlCol="0">
            <a:spAutoFit/>
          </a:bodyPr>
          <a:lstStyle/>
          <a:p>
            <a:pPr algn="ctr"/>
            <a:r>
              <a:rPr lang="en-US" sz="1100" dirty="0">
                <a:solidFill>
                  <a:schemeClr val="accent5"/>
                </a:solidFill>
              </a:rPr>
              <a:t>Average Number:  107</a:t>
            </a:r>
          </a:p>
          <a:p>
            <a:pPr algn="ctr"/>
            <a:r>
              <a:rPr lang="en-US" sz="1100" dirty="0">
                <a:solidFill>
                  <a:schemeClr val="accent5"/>
                </a:solidFill>
              </a:rPr>
              <a:t>Median:  25</a:t>
            </a:r>
          </a:p>
          <a:p>
            <a:pPr algn="ctr"/>
            <a:r>
              <a:rPr lang="en-US" sz="1100" dirty="0">
                <a:solidFill>
                  <a:schemeClr val="accent5"/>
                </a:solidFill>
              </a:rPr>
              <a:t>Range:  0 - 1,700</a:t>
            </a:r>
          </a:p>
        </p:txBody>
      </p:sp>
      <p:sp>
        <p:nvSpPr>
          <p:cNvPr id="23" name="TextBox 22"/>
          <p:cNvSpPr txBox="1"/>
          <p:nvPr/>
        </p:nvSpPr>
        <p:spPr>
          <a:xfrm>
            <a:off x="6324600" y="4360900"/>
            <a:ext cx="2137595" cy="600164"/>
          </a:xfrm>
          <a:prstGeom prst="rect">
            <a:avLst/>
          </a:prstGeom>
          <a:noFill/>
        </p:spPr>
        <p:txBody>
          <a:bodyPr wrap="square" rtlCol="0">
            <a:spAutoFit/>
          </a:bodyPr>
          <a:lstStyle/>
          <a:p>
            <a:pPr algn="ctr"/>
            <a:r>
              <a:rPr lang="en-US" sz="1100" dirty="0">
                <a:solidFill>
                  <a:schemeClr val="accent5"/>
                </a:solidFill>
              </a:rPr>
              <a:t>Average Number:  71</a:t>
            </a:r>
          </a:p>
          <a:p>
            <a:pPr algn="ctr"/>
            <a:r>
              <a:rPr lang="en-US" sz="1100" dirty="0">
                <a:solidFill>
                  <a:schemeClr val="accent5"/>
                </a:solidFill>
              </a:rPr>
              <a:t>Median:  9</a:t>
            </a:r>
          </a:p>
          <a:p>
            <a:pPr algn="ctr"/>
            <a:r>
              <a:rPr lang="en-US" sz="1100" dirty="0">
                <a:solidFill>
                  <a:schemeClr val="accent5"/>
                </a:solidFill>
              </a:rPr>
              <a:t>Range:  0 - 1,470</a:t>
            </a:r>
          </a:p>
        </p:txBody>
      </p:sp>
      <p:sp>
        <p:nvSpPr>
          <p:cNvPr id="17" name="TextBox 16"/>
          <p:cNvSpPr txBox="1"/>
          <p:nvPr/>
        </p:nvSpPr>
        <p:spPr>
          <a:xfrm>
            <a:off x="990600" y="1492001"/>
            <a:ext cx="2133600" cy="446276"/>
          </a:xfrm>
          <a:prstGeom prst="rect">
            <a:avLst/>
          </a:prstGeom>
          <a:noFill/>
        </p:spPr>
        <p:txBody>
          <a:bodyPr wrap="square" rtlCol="0">
            <a:spAutoFit/>
          </a:bodyPr>
          <a:lstStyle/>
          <a:p>
            <a:pPr algn="ctr"/>
            <a:r>
              <a:rPr lang="en-US" sz="1400" b="1" dirty="0">
                <a:solidFill>
                  <a:srgbClr val="878787"/>
                </a:solidFill>
              </a:rPr>
              <a:t>Redirected New TLDs</a:t>
            </a:r>
          </a:p>
          <a:p>
            <a:pPr lvl="0" algn="ctr"/>
            <a:r>
              <a:rPr lang="en-US" sz="900" dirty="0">
                <a:solidFill>
                  <a:srgbClr val="878787"/>
                </a:solidFill>
              </a:rPr>
              <a:t>(n=29)*</a:t>
            </a:r>
            <a:endParaRPr lang="en-US" sz="1400" b="1" dirty="0">
              <a:solidFill>
                <a:srgbClr val="878787"/>
              </a:solidFill>
            </a:endParaRPr>
          </a:p>
        </p:txBody>
      </p:sp>
      <p:sp>
        <p:nvSpPr>
          <p:cNvPr id="24" name="TextBox 23"/>
          <p:cNvSpPr txBox="1"/>
          <p:nvPr/>
        </p:nvSpPr>
        <p:spPr>
          <a:xfrm>
            <a:off x="3657600" y="1492001"/>
            <a:ext cx="2286000" cy="446276"/>
          </a:xfrm>
          <a:prstGeom prst="rect">
            <a:avLst/>
          </a:prstGeom>
          <a:noFill/>
        </p:spPr>
        <p:txBody>
          <a:bodyPr wrap="square" rtlCol="0">
            <a:spAutoFit/>
          </a:bodyPr>
          <a:lstStyle/>
          <a:p>
            <a:pPr algn="ctr"/>
            <a:r>
              <a:rPr lang="en-US" sz="1400" b="1" dirty="0">
                <a:solidFill>
                  <a:srgbClr val="878787"/>
                </a:solidFill>
              </a:rPr>
              <a:t>Redirected Legacy TLDs</a:t>
            </a:r>
          </a:p>
          <a:p>
            <a:pPr lvl="0" algn="ctr"/>
            <a:r>
              <a:rPr lang="en-US" sz="900" dirty="0">
                <a:solidFill>
                  <a:srgbClr val="878787"/>
                </a:solidFill>
              </a:rPr>
              <a:t>(n=28)*</a:t>
            </a:r>
            <a:endParaRPr lang="en-US" sz="1400" b="1" dirty="0">
              <a:solidFill>
                <a:srgbClr val="878787"/>
              </a:solidFill>
            </a:endParaRPr>
          </a:p>
        </p:txBody>
      </p:sp>
      <p:sp>
        <p:nvSpPr>
          <p:cNvPr id="25" name="TextBox 24"/>
          <p:cNvSpPr txBox="1"/>
          <p:nvPr/>
        </p:nvSpPr>
        <p:spPr>
          <a:xfrm>
            <a:off x="6248400" y="1492001"/>
            <a:ext cx="2328316" cy="446276"/>
          </a:xfrm>
          <a:prstGeom prst="rect">
            <a:avLst/>
          </a:prstGeom>
          <a:noFill/>
        </p:spPr>
        <p:txBody>
          <a:bodyPr wrap="square" rtlCol="0">
            <a:spAutoFit/>
          </a:bodyPr>
          <a:lstStyle/>
          <a:p>
            <a:pPr algn="ctr"/>
            <a:r>
              <a:rPr lang="en-US" sz="1400" b="1" dirty="0">
                <a:solidFill>
                  <a:srgbClr val="878787"/>
                </a:solidFill>
              </a:rPr>
              <a:t>Redirected ccTLDs</a:t>
            </a:r>
          </a:p>
          <a:p>
            <a:pPr lvl="0" algn="ctr"/>
            <a:r>
              <a:rPr lang="en-US" sz="900" dirty="0">
                <a:solidFill>
                  <a:srgbClr val="878787"/>
                </a:solidFill>
              </a:rPr>
              <a:t>(n=26)*</a:t>
            </a:r>
            <a:endParaRPr lang="en-US" sz="1400" b="1" dirty="0">
              <a:solidFill>
                <a:srgbClr val="878787"/>
              </a:solidFill>
            </a:endParaRPr>
          </a:p>
        </p:txBody>
      </p:sp>
      <p:sp>
        <p:nvSpPr>
          <p:cNvPr id="26" name="TextBox 25"/>
          <p:cNvSpPr txBox="1"/>
          <p:nvPr/>
        </p:nvSpPr>
        <p:spPr>
          <a:xfrm>
            <a:off x="471196" y="4909275"/>
            <a:ext cx="1814804" cy="230832"/>
          </a:xfrm>
          <a:prstGeom prst="rect">
            <a:avLst/>
          </a:prstGeom>
          <a:noFill/>
        </p:spPr>
        <p:txBody>
          <a:bodyPr wrap="square" rtlCol="0">
            <a:spAutoFit/>
          </a:bodyPr>
          <a:lstStyle/>
          <a:p>
            <a:r>
              <a:rPr lang="en-US" sz="900" dirty="0"/>
              <a:t>*Caution:  low base size n=&lt;30</a:t>
            </a:r>
          </a:p>
        </p:txBody>
      </p:sp>
      <p:cxnSp>
        <p:nvCxnSpPr>
          <p:cNvPr id="29" name="Straight Connector 28"/>
          <p:cNvCxnSpPr/>
          <p:nvPr/>
        </p:nvCxnSpPr>
        <p:spPr>
          <a:xfrm>
            <a:off x="990600" y="2314250"/>
            <a:ext cx="7848600" cy="0"/>
          </a:xfrm>
          <a:prstGeom prst="line">
            <a:avLst/>
          </a:prstGeom>
          <a:ln>
            <a:solidFill>
              <a:schemeClr val="bg1">
                <a:lumMod val="75000"/>
              </a:schemeClr>
            </a:solidFill>
            <a:prstDash val="lgDash"/>
          </a:ln>
        </p:spPr>
        <p:style>
          <a:lnRef idx="2">
            <a:schemeClr val="accent1"/>
          </a:lnRef>
          <a:fillRef idx="0">
            <a:schemeClr val="accent1"/>
          </a:fillRef>
          <a:effectRef idx="1">
            <a:schemeClr val="accent1"/>
          </a:effectRef>
          <a:fontRef idx="minor">
            <a:schemeClr val="tx1"/>
          </a:fontRef>
        </p:style>
      </p:cxnSp>
      <p:sp>
        <p:nvSpPr>
          <p:cNvPr id="30" name="Right Brace 29"/>
          <p:cNvSpPr/>
          <p:nvPr/>
        </p:nvSpPr>
        <p:spPr>
          <a:xfrm>
            <a:off x="5511178" y="2338599"/>
            <a:ext cx="107293" cy="1885911"/>
          </a:xfrm>
          <a:prstGeom prst="rightBrace">
            <a:avLst/>
          </a:prstGeom>
          <a:ln>
            <a:solidFill>
              <a:schemeClr val="accent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1" name="Right Brace 30"/>
          <p:cNvSpPr/>
          <p:nvPr/>
        </p:nvSpPr>
        <p:spPr>
          <a:xfrm>
            <a:off x="8153399" y="2338599"/>
            <a:ext cx="107293" cy="1885911"/>
          </a:xfrm>
          <a:prstGeom prst="rightBrace">
            <a:avLst/>
          </a:prstGeom>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2" name="Right Brace 31"/>
          <p:cNvSpPr/>
          <p:nvPr/>
        </p:nvSpPr>
        <p:spPr>
          <a:xfrm>
            <a:off x="2743199" y="2338599"/>
            <a:ext cx="107293" cy="1885911"/>
          </a:xfrm>
          <a:prstGeom prst="rightBrace">
            <a:avLst/>
          </a:prstGeom>
          <a:ln>
            <a:solidFill>
              <a:schemeClr val="accent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3" name="TextBox 32"/>
          <p:cNvSpPr txBox="1"/>
          <p:nvPr/>
        </p:nvSpPr>
        <p:spPr>
          <a:xfrm>
            <a:off x="5562600" y="3148721"/>
            <a:ext cx="609600" cy="276999"/>
          </a:xfrm>
          <a:prstGeom prst="rect">
            <a:avLst/>
          </a:prstGeom>
          <a:noFill/>
        </p:spPr>
        <p:txBody>
          <a:bodyPr wrap="square" rtlCol="0">
            <a:spAutoFit/>
          </a:bodyPr>
          <a:lstStyle/>
          <a:p>
            <a:r>
              <a:rPr lang="en-US" sz="1200" dirty="0">
                <a:solidFill>
                  <a:schemeClr val="accent4"/>
                </a:solidFill>
              </a:rPr>
              <a:t>71%</a:t>
            </a:r>
          </a:p>
        </p:txBody>
      </p:sp>
      <p:sp>
        <p:nvSpPr>
          <p:cNvPr id="34" name="TextBox 33"/>
          <p:cNvSpPr txBox="1"/>
          <p:nvPr/>
        </p:nvSpPr>
        <p:spPr>
          <a:xfrm>
            <a:off x="8247400" y="3148721"/>
            <a:ext cx="609600" cy="276999"/>
          </a:xfrm>
          <a:prstGeom prst="rect">
            <a:avLst/>
          </a:prstGeom>
          <a:noFill/>
        </p:spPr>
        <p:txBody>
          <a:bodyPr wrap="square" rtlCol="0">
            <a:spAutoFit/>
          </a:bodyPr>
          <a:lstStyle/>
          <a:p>
            <a:r>
              <a:rPr lang="en-US" sz="1200" dirty="0">
                <a:solidFill>
                  <a:schemeClr val="accent2"/>
                </a:solidFill>
              </a:rPr>
              <a:t>69%</a:t>
            </a:r>
          </a:p>
        </p:txBody>
      </p:sp>
      <p:sp>
        <p:nvSpPr>
          <p:cNvPr id="35" name="TextBox 34"/>
          <p:cNvSpPr txBox="1"/>
          <p:nvPr/>
        </p:nvSpPr>
        <p:spPr>
          <a:xfrm>
            <a:off x="2768856" y="3148721"/>
            <a:ext cx="609600" cy="276999"/>
          </a:xfrm>
          <a:prstGeom prst="rect">
            <a:avLst/>
          </a:prstGeom>
          <a:noFill/>
        </p:spPr>
        <p:txBody>
          <a:bodyPr wrap="square" rtlCol="0">
            <a:spAutoFit/>
          </a:bodyPr>
          <a:lstStyle/>
          <a:p>
            <a:r>
              <a:rPr lang="en-US" sz="1200" dirty="0">
                <a:solidFill>
                  <a:schemeClr val="accent3"/>
                </a:solidFill>
              </a:rPr>
              <a:t>38%</a:t>
            </a:r>
          </a:p>
        </p:txBody>
      </p:sp>
    </p:spTree>
    <p:extLst>
      <p:ext uri="{BB962C8B-B14F-4D97-AF65-F5344CB8AC3E}">
        <p14:creationId xmlns:p14="http://schemas.microsoft.com/office/powerpoint/2010/main" val="3521681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 name="Title 6"/>
          <p:cNvSpPr>
            <a:spLocks noGrp="1"/>
          </p:cNvSpPr>
          <p:nvPr>
            <p:ph type="title"/>
          </p:nvPr>
        </p:nvSpPr>
        <p:spPr>
          <a:xfrm>
            <a:off x="228600" y="133350"/>
            <a:ext cx="8166672" cy="428625"/>
          </a:xfrm>
        </p:spPr>
        <p:txBody>
          <a:bodyPr/>
          <a:lstStyle/>
          <a:p>
            <a:r>
              <a:rPr lang="en-US" sz="2400" dirty="0"/>
              <a:t>Applied to operate new tld</a:t>
            </a:r>
          </a:p>
        </p:txBody>
      </p:sp>
      <p:sp>
        <p:nvSpPr>
          <p:cNvPr id="11" name="Text Placeholder 7"/>
          <p:cNvSpPr>
            <a:spLocks noGrp="1"/>
          </p:cNvSpPr>
          <p:nvPr>
            <p:ph type="body" idx="13"/>
          </p:nvPr>
        </p:nvSpPr>
        <p:spPr>
          <a:xfrm>
            <a:off x="228600" y="590550"/>
            <a:ext cx="8915400" cy="236339"/>
          </a:xfrm>
        </p:spPr>
        <p:txBody>
          <a:bodyPr/>
          <a:lstStyle/>
          <a:p>
            <a:r>
              <a:rPr lang="en-US" sz="1600" dirty="0"/>
              <a:t>More than 4 in 10 members have applied to operate a new TLD, and the majority (87%) had their application delegated to the root zone by ICANN.</a:t>
            </a:r>
          </a:p>
        </p:txBody>
      </p:sp>
      <p:sp>
        <p:nvSpPr>
          <p:cNvPr id="50" name="Footer Placeholder 4"/>
          <p:cNvSpPr txBox="1">
            <a:spLocks/>
          </p:cNvSpPr>
          <p:nvPr/>
        </p:nvSpPr>
        <p:spPr>
          <a:xfrm>
            <a:off x="1688592" y="1330310"/>
            <a:ext cx="2047308" cy="772623"/>
          </a:xfrm>
          <a:prstGeom prst="rect">
            <a:avLst/>
          </a:prstGeom>
          <a:solidFill>
            <a:srgbClr val="ECECEC"/>
          </a:solidFill>
        </p:spPr>
        <p:txBody>
          <a:bodyPr lIns="0" tIns="0" rIns="0" bIns="0" anchor="ctr"/>
          <a:lstStyle/>
          <a:p>
            <a:pPr marL="45720" algn="ctr" defTabSz="457200">
              <a:defRPr/>
            </a:pPr>
            <a:r>
              <a:rPr lang="en-US" sz="1200" dirty="0">
                <a:solidFill>
                  <a:srgbClr val="009DD9"/>
                </a:solidFill>
              </a:rPr>
              <a:t>Applied to Operate a New TLD</a:t>
            </a:r>
          </a:p>
          <a:p>
            <a:pPr marL="45720" algn="ctr" defTabSz="457200">
              <a:defRPr/>
            </a:pPr>
            <a:r>
              <a:rPr lang="en-US" sz="1200" dirty="0">
                <a:solidFill>
                  <a:srgbClr val="009DD9"/>
                </a:solidFill>
              </a:rPr>
              <a:t>%Yes</a:t>
            </a:r>
          </a:p>
          <a:p>
            <a:pPr marL="45720" algn="ctr" defTabSz="457200">
              <a:defRPr/>
            </a:pPr>
            <a:r>
              <a:rPr lang="en-US" sz="900" dirty="0">
                <a:solidFill>
                  <a:srgbClr val="009DD9"/>
                </a:solidFill>
              </a:rPr>
              <a:t>(n=33)</a:t>
            </a:r>
          </a:p>
        </p:txBody>
      </p:sp>
      <p:graphicFrame>
        <p:nvGraphicFramePr>
          <p:cNvPr id="35" name="Chart 34"/>
          <p:cNvGraphicFramePr/>
          <p:nvPr>
            <p:extLst>
              <p:ext uri="{D42A27DB-BD31-4B8C-83A1-F6EECF244321}">
                <p14:modId xmlns:p14="http://schemas.microsoft.com/office/powerpoint/2010/main" val="2708311051"/>
              </p:ext>
            </p:extLst>
          </p:nvPr>
        </p:nvGraphicFramePr>
        <p:xfrm>
          <a:off x="1447800" y="2637327"/>
          <a:ext cx="2590800" cy="1763223"/>
        </p:xfrm>
        <a:graphic>
          <a:graphicData uri="http://schemas.openxmlformats.org/drawingml/2006/chart">
            <c:chart xmlns:c="http://schemas.openxmlformats.org/drawingml/2006/chart" xmlns:r="http://schemas.openxmlformats.org/officeDocument/2006/relationships" r:id="rId3"/>
          </a:graphicData>
        </a:graphic>
      </p:graphicFrame>
      <p:sp>
        <p:nvSpPr>
          <p:cNvPr id="37" name="Footer Placeholder 4"/>
          <p:cNvSpPr txBox="1">
            <a:spLocks/>
          </p:cNvSpPr>
          <p:nvPr/>
        </p:nvSpPr>
        <p:spPr>
          <a:xfrm>
            <a:off x="2362200" y="3208782"/>
            <a:ext cx="685800" cy="590994"/>
          </a:xfrm>
          <a:prstGeom prst="rect">
            <a:avLst/>
          </a:prstGeom>
          <a:noFill/>
        </p:spPr>
        <p:txBody>
          <a:bodyPr lIns="0" tIns="0" rIns="0" bIns="0" anchor="ctr"/>
          <a:lstStyle/>
          <a:p>
            <a:pPr marL="45720" algn="ctr" defTabSz="457200">
              <a:defRPr/>
            </a:pPr>
            <a:r>
              <a:rPr lang="en-US" sz="1600" cap="all" dirty="0">
                <a:solidFill>
                  <a:srgbClr val="878787"/>
                </a:solidFill>
              </a:rPr>
              <a:t>45%</a:t>
            </a:r>
            <a:endParaRPr lang="en-US" sz="1600" dirty="0">
              <a:solidFill>
                <a:srgbClr val="878787"/>
              </a:solidFill>
            </a:endParaRPr>
          </a:p>
        </p:txBody>
      </p:sp>
      <p:sp>
        <p:nvSpPr>
          <p:cNvPr id="24" name="Footer Placeholder 4"/>
          <p:cNvSpPr txBox="1">
            <a:spLocks/>
          </p:cNvSpPr>
          <p:nvPr/>
        </p:nvSpPr>
        <p:spPr>
          <a:xfrm>
            <a:off x="5230326" y="1330310"/>
            <a:ext cx="2047308" cy="772623"/>
          </a:xfrm>
          <a:prstGeom prst="rect">
            <a:avLst/>
          </a:prstGeom>
          <a:solidFill>
            <a:srgbClr val="ECECEC"/>
          </a:solidFill>
        </p:spPr>
        <p:txBody>
          <a:bodyPr lIns="0" tIns="0" rIns="0" bIns="0" anchor="ctr"/>
          <a:lstStyle/>
          <a:p>
            <a:pPr marL="45720" algn="ctr" defTabSz="457200">
              <a:defRPr/>
            </a:pPr>
            <a:r>
              <a:rPr lang="en-US" sz="1200" dirty="0">
                <a:solidFill>
                  <a:srgbClr val="009DD9"/>
                </a:solidFill>
              </a:rPr>
              <a:t>Application Delegated to the Root Zone by ICANN</a:t>
            </a:r>
          </a:p>
          <a:p>
            <a:pPr marL="45720" algn="ctr" defTabSz="457200">
              <a:defRPr/>
            </a:pPr>
            <a:r>
              <a:rPr lang="en-US" sz="1200" dirty="0">
                <a:solidFill>
                  <a:srgbClr val="009DD9"/>
                </a:solidFill>
              </a:rPr>
              <a:t>%Yes</a:t>
            </a:r>
          </a:p>
          <a:p>
            <a:pPr marL="45720" algn="ctr" defTabSz="457200">
              <a:defRPr/>
            </a:pPr>
            <a:r>
              <a:rPr lang="en-US" sz="900" dirty="0">
                <a:solidFill>
                  <a:srgbClr val="009DD9"/>
                </a:solidFill>
              </a:rPr>
              <a:t>(n=15)*</a:t>
            </a:r>
          </a:p>
        </p:txBody>
      </p:sp>
      <p:graphicFrame>
        <p:nvGraphicFramePr>
          <p:cNvPr id="25" name="Chart 24"/>
          <p:cNvGraphicFramePr/>
          <p:nvPr>
            <p:extLst>
              <p:ext uri="{D42A27DB-BD31-4B8C-83A1-F6EECF244321}">
                <p14:modId xmlns:p14="http://schemas.microsoft.com/office/powerpoint/2010/main" val="3201187541"/>
              </p:ext>
            </p:extLst>
          </p:nvPr>
        </p:nvGraphicFramePr>
        <p:xfrm>
          <a:off x="4989534" y="2637327"/>
          <a:ext cx="2590800" cy="1763223"/>
        </p:xfrm>
        <a:graphic>
          <a:graphicData uri="http://schemas.openxmlformats.org/drawingml/2006/chart">
            <c:chart xmlns:c="http://schemas.openxmlformats.org/drawingml/2006/chart" xmlns:r="http://schemas.openxmlformats.org/officeDocument/2006/relationships" r:id="rId4"/>
          </a:graphicData>
        </a:graphic>
      </p:graphicFrame>
      <p:sp>
        <p:nvSpPr>
          <p:cNvPr id="26" name="Footer Placeholder 4"/>
          <p:cNvSpPr txBox="1">
            <a:spLocks/>
          </p:cNvSpPr>
          <p:nvPr/>
        </p:nvSpPr>
        <p:spPr>
          <a:xfrm>
            <a:off x="5903934" y="3208782"/>
            <a:ext cx="685800" cy="590994"/>
          </a:xfrm>
          <a:prstGeom prst="rect">
            <a:avLst/>
          </a:prstGeom>
          <a:noFill/>
        </p:spPr>
        <p:txBody>
          <a:bodyPr lIns="0" tIns="0" rIns="0" bIns="0" anchor="ctr"/>
          <a:lstStyle/>
          <a:p>
            <a:pPr marL="45720" algn="ctr" defTabSz="457200">
              <a:defRPr/>
            </a:pPr>
            <a:r>
              <a:rPr lang="en-US" sz="1600" cap="all" dirty="0">
                <a:solidFill>
                  <a:srgbClr val="878787"/>
                </a:solidFill>
              </a:rPr>
              <a:t>87%</a:t>
            </a:r>
            <a:endParaRPr lang="en-US" sz="1600" dirty="0">
              <a:solidFill>
                <a:srgbClr val="878787"/>
              </a:solidFill>
            </a:endParaRPr>
          </a:p>
        </p:txBody>
      </p:sp>
      <p:sp>
        <p:nvSpPr>
          <p:cNvPr id="12" name="TextBox 11"/>
          <p:cNvSpPr txBox="1"/>
          <p:nvPr/>
        </p:nvSpPr>
        <p:spPr>
          <a:xfrm>
            <a:off x="471196" y="4909275"/>
            <a:ext cx="1814804" cy="230832"/>
          </a:xfrm>
          <a:prstGeom prst="rect">
            <a:avLst/>
          </a:prstGeom>
          <a:noFill/>
        </p:spPr>
        <p:txBody>
          <a:bodyPr wrap="square" rtlCol="0">
            <a:spAutoFit/>
          </a:bodyPr>
          <a:lstStyle/>
          <a:p>
            <a:r>
              <a:rPr lang="en-US" sz="900" dirty="0"/>
              <a:t>*Caution:  low base size n=&lt;30</a:t>
            </a:r>
          </a:p>
        </p:txBody>
      </p:sp>
      <p:sp>
        <p:nvSpPr>
          <p:cNvPr id="13" name="Footer Placeholder 4"/>
          <p:cNvSpPr txBox="1">
            <a:spLocks/>
          </p:cNvSpPr>
          <p:nvPr/>
        </p:nvSpPr>
        <p:spPr>
          <a:xfrm>
            <a:off x="4908286" y="2396063"/>
            <a:ext cx="887963" cy="590994"/>
          </a:xfrm>
          <a:prstGeom prst="rect">
            <a:avLst/>
          </a:prstGeom>
          <a:noFill/>
        </p:spPr>
        <p:txBody>
          <a:bodyPr lIns="0" tIns="0" rIns="0" bIns="0" anchor="ctr"/>
          <a:lstStyle/>
          <a:p>
            <a:pPr marL="45720" algn="ctr" defTabSz="457200">
              <a:defRPr/>
            </a:pPr>
            <a:r>
              <a:rPr lang="en-US" sz="1000" dirty="0">
                <a:solidFill>
                  <a:srgbClr val="878787"/>
                </a:solidFill>
              </a:rPr>
              <a:t>Some were, some were not </a:t>
            </a:r>
          </a:p>
          <a:p>
            <a:pPr marL="45720" algn="ctr" defTabSz="457200">
              <a:defRPr/>
            </a:pPr>
            <a:r>
              <a:rPr lang="en-US" sz="1000" cap="all" dirty="0">
                <a:solidFill>
                  <a:srgbClr val="878787"/>
                </a:solidFill>
              </a:rPr>
              <a:t>7%</a:t>
            </a:r>
            <a:endParaRPr lang="en-US" sz="1000" dirty="0">
              <a:solidFill>
                <a:srgbClr val="878787"/>
              </a:solidFill>
            </a:endParaRPr>
          </a:p>
        </p:txBody>
      </p:sp>
      <p:sp>
        <p:nvSpPr>
          <p:cNvPr id="15" name="Footer Placeholder 4"/>
          <p:cNvSpPr txBox="1">
            <a:spLocks/>
          </p:cNvSpPr>
          <p:nvPr/>
        </p:nvSpPr>
        <p:spPr>
          <a:xfrm>
            <a:off x="5715000" y="2188937"/>
            <a:ext cx="685800" cy="590994"/>
          </a:xfrm>
          <a:prstGeom prst="rect">
            <a:avLst/>
          </a:prstGeom>
          <a:noFill/>
        </p:spPr>
        <p:txBody>
          <a:bodyPr lIns="0" tIns="0" rIns="0" bIns="0" anchor="ctr"/>
          <a:lstStyle/>
          <a:p>
            <a:pPr marL="45720" algn="ctr" defTabSz="457200">
              <a:defRPr/>
            </a:pPr>
            <a:r>
              <a:rPr lang="en-US" sz="1000" dirty="0">
                <a:solidFill>
                  <a:srgbClr val="878787"/>
                </a:solidFill>
              </a:rPr>
              <a:t>No</a:t>
            </a:r>
          </a:p>
          <a:p>
            <a:pPr marL="45720" algn="ctr" defTabSz="457200">
              <a:defRPr/>
            </a:pPr>
            <a:r>
              <a:rPr lang="en-US" sz="1000" dirty="0">
                <a:solidFill>
                  <a:srgbClr val="878787"/>
                </a:solidFill>
              </a:rPr>
              <a:t>7%</a:t>
            </a:r>
            <a:endParaRPr lang="en-US" sz="800" dirty="0">
              <a:solidFill>
                <a:srgbClr val="878787"/>
              </a:solidFill>
            </a:endParaRPr>
          </a:p>
        </p:txBody>
      </p:sp>
    </p:spTree>
    <p:extLst>
      <p:ext uri="{BB962C8B-B14F-4D97-AF65-F5344CB8AC3E}">
        <p14:creationId xmlns:p14="http://schemas.microsoft.com/office/powerpoint/2010/main" val="1951515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979453" y="1885950"/>
            <a:ext cx="6978810" cy="438912"/>
          </a:xfrm>
        </p:spPr>
        <p:txBody>
          <a:bodyPr>
            <a:normAutofit fontScale="90000"/>
          </a:bodyPr>
          <a:lstStyle/>
          <a:p>
            <a:pPr algn="l"/>
            <a:r>
              <a:rPr lang="en-US" dirty="0"/>
              <a:t>enforcement costs – Average Total Costs Per company</a:t>
            </a:r>
            <a:br>
              <a:rPr lang="en-US" dirty="0">
                <a:solidFill>
                  <a:schemeClr val="accent3"/>
                </a:solidFill>
              </a:rPr>
            </a:br>
            <a:endParaRPr lang="en-US" dirty="0">
              <a:solidFill>
                <a:schemeClr val="accent3"/>
              </a:solidFill>
            </a:endParaRPr>
          </a:p>
        </p:txBody>
      </p:sp>
    </p:spTree>
    <p:extLst>
      <p:ext uri="{BB962C8B-B14F-4D97-AF65-F5344CB8AC3E}">
        <p14:creationId xmlns:p14="http://schemas.microsoft.com/office/powerpoint/2010/main" val="1081080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p:cNvSpPr/>
          <p:nvPr/>
        </p:nvSpPr>
        <p:spPr>
          <a:xfrm rot="14861964">
            <a:off x="2807570" y="3218991"/>
            <a:ext cx="1166660" cy="1086345"/>
          </a:xfrm>
          <a:prstGeom prst="triangl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Isosceles Triangle 4"/>
          <p:cNvSpPr/>
          <p:nvPr/>
        </p:nvSpPr>
        <p:spPr>
          <a:xfrm rot="4637208">
            <a:off x="5104718" y="2175840"/>
            <a:ext cx="2114757" cy="1706220"/>
          </a:xfrm>
          <a:prstGeom prst="triangle">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6" name="Chart 5"/>
          <p:cNvGraphicFramePr/>
          <p:nvPr>
            <p:extLst>
              <p:ext uri="{D42A27DB-BD31-4B8C-83A1-F6EECF244321}">
                <p14:modId xmlns:p14="http://schemas.microsoft.com/office/powerpoint/2010/main" val="111104914"/>
              </p:ext>
            </p:extLst>
          </p:nvPr>
        </p:nvGraphicFramePr>
        <p:xfrm>
          <a:off x="2253838" y="1987550"/>
          <a:ext cx="5029200" cy="3022600"/>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 name="Title 6"/>
          <p:cNvSpPr>
            <a:spLocks noGrp="1"/>
          </p:cNvSpPr>
          <p:nvPr>
            <p:ph type="title"/>
          </p:nvPr>
        </p:nvSpPr>
        <p:spPr>
          <a:xfrm>
            <a:off x="228600" y="282702"/>
            <a:ext cx="8166672" cy="428625"/>
          </a:xfrm>
        </p:spPr>
        <p:txBody>
          <a:bodyPr/>
          <a:lstStyle/>
          <a:p>
            <a:r>
              <a:rPr lang="en-US" sz="2400" dirty="0"/>
              <a:t>Average total defense costs per company</a:t>
            </a:r>
          </a:p>
        </p:txBody>
      </p:sp>
      <p:sp>
        <p:nvSpPr>
          <p:cNvPr id="11" name="Text Placeholder 7"/>
          <p:cNvSpPr>
            <a:spLocks noGrp="1"/>
          </p:cNvSpPr>
          <p:nvPr>
            <p:ph type="body" idx="13"/>
          </p:nvPr>
        </p:nvSpPr>
        <p:spPr>
          <a:xfrm>
            <a:off x="228600" y="712470"/>
            <a:ext cx="8915400" cy="236339"/>
          </a:xfrm>
        </p:spPr>
        <p:txBody>
          <a:bodyPr/>
          <a:lstStyle/>
          <a:p>
            <a:r>
              <a:rPr lang="en-US" sz="1600" dirty="0"/>
              <a:t>On average, INTA members spend $150,000 per year on defensive actions with internet monitoring and diversion actions the largest line item. Costs specific to new TLDs comprise about a seventh of the total.</a:t>
            </a:r>
          </a:p>
        </p:txBody>
      </p:sp>
      <p:graphicFrame>
        <p:nvGraphicFramePr>
          <p:cNvPr id="10" name="Chart 9"/>
          <p:cNvGraphicFramePr/>
          <p:nvPr>
            <p:extLst>
              <p:ext uri="{D42A27DB-BD31-4B8C-83A1-F6EECF244321}">
                <p14:modId xmlns:p14="http://schemas.microsoft.com/office/powerpoint/2010/main" val="3343139314"/>
              </p:ext>
            </p:extLst>
          </p:nvPr>
        </p:nvGraphicFramePr>
        <p:xfrm>
          <a:off x="281107" y="3398804"/>
          <a:ext cx="3352800" cy="14478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p:cNvGraphicFramePr/>
          <p:nvPr>
            <p:extLst>
              <p:ext uri="{D42A27DB-BD31-4B8C-83A1-F6EECF244321}">
                <p14:modId xmlns:p14="http://schemas.microsoft.com/office/powerpoint/2010/main" val="383710133"/>
              </p:ext>
            </p:extLst>
          </p:nvPr>
        </p:nvGraphicFramePr>
        <p:xfrm>
          <a:off x="6019800" y="2343150"/>
          <a:ext cx="3124200" cy="1447801"/>
        </p:xfrm>
        <a:graphic>
          <a:graphicData uri="http://schemas.openxmlformats.org/drawingml/2006/chart">
            <c:chart xmlns:c="http://schemas.openxmlformats.org/drawingml/2006/chart" xmlns:r="http://schemas.openxmlformats.org/officeDocument/2006/relationships" r:id="rId5"/>
          </a:graphicData>
        </a:graphic>
      </p:graphicFrame>
      <p:sp>
        <p:nvSpPr>
          <p:cNvPr id="18" name="Footer Placeholder 4"/>
          <p:cNvSpPr txBox="1">
            <a:spLocks/>
          </p:cNvSpPr>
          <p:nvPr/>
        </p:nvSpPr>
        <p:spPr>
          <a:xfrm>
            <a:off x="3733800" y="1398270"/>
            <a:ext cx="2047308" cy="576072"/>
          </a:xfrm>
          <a:prstGeom prst="rect">
            <a:avLst/>
          </a:prstGeom>
          <a:solidFill>
            <a:srgbClr val="ECECEC"/>
          </a:solidFill>
        </p:spPr>
        <p:txBody>
          <a:bodyPr lIns="0" tIns="0" rIns="0" bIns="0" anchor="ctr"/>
          <a:lstStyle/>
          <a:p>
            <a:pPr marL="45720" algn="ctr" defTabSz="457200">
              <a:defRPr/>
            </a:pPr>
            <a:r>
              <a:rPr lang="en-US" dirty="0">
                <a:solidFill>
                  <a:srgbClr val="009DD9"/>
                </a:solidFill>
              </a:rPr>
              <a:t>Average 2yr Costs</a:t>
            </a:r>
          </a:p>
          <a:p>
            <a:pPr marL="45720" algn="ctr" defTabSz="457200">
              <a:defRPr/>
            </a:pPr>
            <a:r>
              <a:rPr lang="en-US" sz="1200" dirty="0">
                <a:solidFill>
                  <a:srgbClr val="009DD9"/>
                </a:solidFill>
              </a:rPr>
              <a:t>2015-2016</a:t>
            </a:r>
          </a:p>
          <a:p>
            <a:pPr marL="45720" algn="ctr" defTabSz="457200">
              <a:defRPr/>
            </a:pPr>
            <a:r>
              <a:rPr lang="en-US" sz="900" dirty="0">
                <a:solidFill>
                  <a:srgbClr val="009DD9"/>
                </a:solidFill>
              </a:rPr>
              <a:t>(n=33)</a:t>
            </a:r>
          </a:p>
        </p:txBody>
      </p:sp>
      <p:sp>
        <p:nvSpPr>
          <p:cNvPr id="19" name="Content Placeholder 3"/>
          <p:cNvSpPr txBox="1">
            <a:spLocks/>
          </p:cNvSpPr>
          <p:nvPr/>
        </p:nvSpPr>
        <p:spPr>
          <a:xfrm>
            <a:off x="457200" y="1276350"/>
            <a:ext cx="2486457" cy="2122454"/>
          </a:xfrm>
          <a:prstGeom prst="rect">
            <a:avLst/>
          </a:prstGeom>
          <a:solidFill>
            <a:schemeClr val="tx1">
              <a:lumMod val="20000"/>
              <a:lumOff val="80000"/>
            </a:schemeClr>
          </a:solidFill>
        </p:spPr>
        <p:txBody>
          <a:bodyPr anchor="ctr"/>
          <a:lstStyle>
            <a:lvl1pPr marL="457200" indent="-457200" algn="l" defTabSz="457200" rtl="0" eaLnBrk="1" latinLnBrk="0" hangingPunct="1">
              <a:lnSpc>
                <a:spcPct val="100000"/>
              </a:lnSpc>
              <a:spcBef>
                <a:spcPts val="800"/>
              </a:spcBef>
              <a:buClr>
                <a:srgbClr val="5F5F5F"/>
              </a:buClr>
              <a:buFont typeface="Arial"/>
              <a:buChar char="•"/>
              <a:defRPr sz="1800" kern="1200" baseline="0">
                <a:solidFill>
                  <a:srgbClr val="5F5F5F"/>
                </a:solidFill>
                <a:latin typeface="+mn-lt"/>
                <a:ea typeface="+mn-ea"/>
                <a:cs typeface="+mn-cs"/>
              </a:defRPr>
            </a:lvl1pPr>
            <a:lvl2pPr marL="908050" indent="-457200" algn="l" defTabSz="457200" rtl="0" eaLnBrk="1" latinLnBrk="0" hangingPunct="1">
              <a:lnSpc>
                <a:spcPct val="100000"/>
              </a:lnSpc>
              <a:spcBef>
                <a:spcPts val="800"/>
              </a:spcBef>
              <a:buClr>
                <a:srgbClr val="5F5F5F"/>
              </a:buClr>
              <a:buFont typeface="Arial" pitchFamily="34" charset="0"/>
              <a:buChar char="•"/>
              <a:defRPr sz="1600" kern="1200" baseline="0">
                <a:solidFill>
                  <a:srgbClr val="5F5F5F"/>
                </a:solidFill>
                <a:latin typeface="+mn-lt"/>
                <a:ea typeface="+mn-ea"/>
                <a:cs typeface="+mn-cs"/>
              </a:defRPr>
            </a:lvl2pPr>
            <a:lvl3pPr marL="1371600" indent="-457200" algn="l" defTabSz="457200" rtl="0" eaLnBrk="1" latinLnBrk="0" hangingPunct="1">
              <a:lnSpc>
                <a:spcPct val="100000"/>
              </a:lnSpc>
              <a:spcBef>
                <a:spcPts val="700"/>
              </a:spcBef>
              <a:buClr>
                <a:srgbClr val="5F5F5F"/>
              </a:buClr>
              <a:buFont typeface="Arial"/>
              <a:buChar char="•"/>
              <a:defRPr sz="1400" kern="1200" baseline="0">
                <a:solidFill>
                  <a:srgbClr val="5F5F5F"/>
                </a:solidFill>
                <a:latin typeface="+mn-lt"/>
                <a:ea typeface="+mn-ea"/>
                <a:cs typeface="+mn-cs"/>
              </a:defRPr>
            </a:lvl3pPr>
            <a:lvl4pPr marL="1825625" indent="-454025"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4pPr>
            <a:lvl5pPr marL="2286000" indent="-457200"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a:t>Since these costs were for the early years of the new TLD program, it is reasonable to expect the proportion specific to new TLDs to rise in future.  It is also worth noting that while the new TLDs account for a 7</a:t>
            </a:r>
            <a:r>
              <a:rPr lang="en-US" sz="1400" baseline="30000" dirty="0"/>
              <a:t>th</a:t>
            </a:r>
            <a:r>
              <a:rPr lang="en-US" sz="1400" dirty="0"/>
              <a:t> of the costs, they do not yet represent 1/7</a:t>
            </a:r>
            <a:r>
              <a:rPr lang="en-US" sz="1400" baseline="30000" dirty="0"/>
              <a:t>th</a:t>
            </a:r>
            <a:r>
              <a:rPr lang="en-US" sz="1400" dirty="0"/>
              <a:t> of domains.</a:t>
            </a:r>
          </a:p>
        </p:txBody>
      </p:sp>
      <p:sp>
        <p:nvSpPr>
          <p:cNvPr id="12" name="Content Placeholder 3"/>
          <p:cNvSpPr txBox="1">
            <a:spLocks/>
          </p:cNvSpPr>
          <p:nvPr/>
        </p:nvSpPr>
        <p:spPr>
          <a:xfrm>
            <a:off x="6519860" y="3574655"/>
            <a:ext cx="2486457" cy="1143792"/>
          </a:xfrm>
          <a:prstGeom prst="rect">
            <a:avLst/>
          </a:prstGeom>
          <a:solidFill>
            <a:schemeClr val="tx1">
              <a:lumMod val="20000"/>
              <a:lumOff val="80000"/>
            </a:schemeClr>
          </a:solidFill>
        </p:spPr>
        <p:txBody>
          <a:bodyPr anchor="ctr"/>
          <a:lstStyle>
            <a:lvl1pPr marL="457200" indent="-457200" algn="l" defTabSz="457200" rtl="0" eaLnBrk="1" latinLnBrk="0" hangingPunct="1">
              <a:lnSpc>
                <a:spcPct val="100000"/>
              </a:lnSpc>
              <a:spcBef>
                <a:spcPts val="800"/>
              </a:spcBef>
              <a:buClr>
                <a:srgbClr val="5F5F5F"/>
              </a:buClr>
              <a:buFont typeface="Arial"/>
              <a:buChar char="•"/>
              <a:defRPr sz="1800" kern="1200" baseline="0">
                <a:solidFill>
                  <a:srgbClr val="5F5F5F"/>
                </a:solidFill>
                <a:latin typeface="+mn-lt"/>
                <a:ea typeface="+mn-ea"/>
                <a:cs typeface="+mn-cs"/>
              </a:defRPr>
            </a:lvl1pPr>
            <a:lvl2pPr marL="908050" indent="-457200" algn="l" defTabSz="457200" rtl="0" eaLnBrk="1" latinLnBrk="0" hangingPunct="1">
              <a:lnSpc>
                <a:spcPct val="100000"/>
              </a:lnSpc>
              <a:spcBef>
                <a:spcPts val="800"/>
              </a:spcBef>
              <a:buClr>
                <a:srgbClr val="5F5F5F"/>
              </a:buClr>
              <a:buFont typeface="Arial" pitchFamily="34" charset="0"/>
              <a:buChar char="•"/>
              <a:defRPr sz="1600" kern="1200" baseline="0">
                <a:solidFill>
                  <a:srgbClr val="5F5F5F"/>
                </a:solidFill>
                <a:latin typeface="+mn-lt"/>
                <a:ea typeface="+mn-ea"/>
                <a:cs typeface="+mn-cs"/>
              </a:defRPr>
            </a:lvl2pPr>
            <a:lvl3pPr marL="1371600" indent="-457200" algn="l" defTabSz="457200" rtl="0" eaLnBrk="1" latinLnBrk="0" hangingPunct="1">
              <a:lnSpc>
                <a:spcPct val="100000"/>
              </a:lnSpc>
              <a:spcBef>
                <a:spcPts val="700"/>
              </a:spcBef>
              <a:buClr>
                <a:srgbClr val="5F5F5F"/>
              </a:buClr>
              <a:buFont typeface="Arial"/>
              <a:buChar char="•"/>
              <a:defRPr sz="1400" kern="1200" baseline="0">
                <a:solidFill>
                  <a:srgbClr val="5F5F5F"/>
                </a:solidFill>
                <a:latin typeface="+mn-lt"/>
                <a:ea typeface="+mn-ea"/>
                <a:cs typeface="+mn-cs"/>
              </a:defRPr>
            </a:lvl3pPr>
            <a:lvl4pPr marL="1825625" indent="-454025"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4pPr>
            <a:lvl5pPr marL="2286000" indent="-457200"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a:t>Costs show a slight correlation with the number of domains registered in the period.  There is no consistent relationship to company size.</a:t>
            </a:r>
          </a:p>
        </p:txBody>
      </p:sp>
    </p:spTree>
    <p:extLst>
      <p:ext uri="{BB962C8B-B14F-4D97-AF65-F5344CB8AC3E}">
        <p14:creationId xmlns:p14="http://schemas.microsoft.com/office/powerpoint/2010/main" val="2608284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979453" y="1885950"/>
            <a:ext cx="6978810" cy="438912"/>
          </a:xfrm>
        </p:spPr>
        <p:txBody>
          <a:bodyPr>
            <a:normAutofit fontScale="90000"/>
          </a:bodyPr>
          <a:lstStyle/>
          <a:p>
            <a:pPr algn="l"/>
            <a:r>
              <a:rPr lang="en-US" dirty="0"/>
              <a:t>enforcement costs – general costs</a:t>
            </a:r>
            <a:br>
              <a:rPr lang="en-US" dirty="0">
                <a:solidFill>
                  <a:schemeClr val="accent3"/>
                </a:solidFill>
              </a:rPr>
            </a:br>
            <a:endParaRPr lang="en-US" dirty="0">
              <a:solidFill>
                <a:schemeClr val="accent3"/>
              </a:solidFill>
            </a:endParaRPr>
          </a:p>
        </p:txBody>
      </p:sp>
    </p:spTree>
    <p:extLst>
      <p:ext uri="{BB962C8B-B14F-4D97-AF65-F5344CB8AC3E}">
        <p14:creationId xmlns:p14="http://schemas.microsoft.com/office/powerpoint/2010/main" val="2737841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 name="Title 6"/>
          <p:cNvSpPr>
            <a:spLocks noGrp="1"/>
          </p:cNvSpPr>
          <p:nvPr>
            <p:ph type="title"/>
          </p:nvPr>
        </p:nvSpPr>
        <p:spPr>
          <a:xfrm>
            <a:off x="228600" y="133350"/>
            <a:ext cx="8166672" cy="428625"/>
          </a:xfrm>
        </p:spPr>
        <p:txBody>
          <a:bodyPr/>
          <a:lstStyle/>
          <a:p>
            <a:r>
              <a:rPr lang="en-US" sz="2400" dirty="0"/>
              <a:t>Trademark clearinghouse</a:t>
            </a:r>
          </a:p>
        </p:txBody>
      </p:sp>
      <p:sp>
        <p:nvSpPr>
          <p:cNvPr id="11" name="Text Placeholder 7"/>
          <p:cNvSpPr>
            <a:spLocks noGrp="1"/>
          </p:cNvSpPr>
          <p:nvPr>
            <p:ph type="body" idx="13"/>
          </p:nvPr>
        </p:nvSpPr>
        <p:spPr>
          <a:xfrm>
            <a:off x="228600" y="590550"/>
            <a:ext cx="8915400" cy="236339"/>
          </a:xfrm>
        </p:spPr>
        <p:txBody>
          <a:bodyPr/>
          <a:lstStyle/>
          <a:p>
            <a:r>
              <a:rPr lang="en-US" sz="1400" dirty="0"/>
              <a:t>The majority of members (~9 in 10) registered at least 1 trademark in the TMCH, with 6 in 10 registering 1-10.  Costs run the gamut, ranging anywhere from $1 to $48,000.</a:t>
            </a:r>
          </a:p>
        </p:txBody>
      </p:sp>
      <p:graphicFrame>
        <p:nvGraphicFramePr>
          <p:cNvPr id="19" name="Chart 18"/>
          <p:cNvGraphicFramePr/>
          <p:nvPr>
            <p:extLst>
              <p:ext uri="{D42A27DB-BD31-4B8C-83A1-F6EECF244321}">
                <p14:modId xmlns:p14="http://schemas.microsoft.com/office/powerpoint/2010/main" val="805053109"/>
              </p:ext>
            </p:extLst>
          </p:nvPr>
        </p:nvGraphicFramePr>
        <p:xfrm>
          <a:off x="2716924" y="1962150"/>
          <a:ext cx="2007476" cy="26944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517565798"/>
              </p:ext>
            </p:extLst>
          </p:nvPr>
        </p:nvGraphicFramePr>
        <p:xfrm>
          <a:off x="491358" y="2085086"/>
          <a:ext cx="2320684" cy="2367192"/>
        </p:xfrm>
        <a:graphic>
          <a:graphicData uri="http://schemas.openxmlformats.org/drawingml/2006/table">
            <a:tbl>
              <a:tblPr firstRow="1" bandRow="1">
                <a:tableStyleId>{5C22544A-7EE6-4342-B048-85BDC9FD1C3A}</a:tableStyleId>
              </a:tblPr>
              <a:tblGrid>
                <a:gridCol w="2320684">
                  <a:extLst>
                    <a:ext uri="{9D8B030D-6E8A-4147-A177-3AD203B41FA5}">
                      <a16:colId xmlns:a16="http://schemas.microsoft.com/office/drawing/2014/main" val="20000"/>
                    </a:ext>
                  </a:extLst>
                </a:gridCol>
              </a:tblGrid>
              <a:tr h="457200">
                <a:tc>
                  <a:txBody>
                    <a:bodyPr/>
                    <a:lstStyle/>
                    <a:p>
                      <a:pPr algn="r"/>
                      <a:r>
                        <a:rPr lang="en-US" sz="1200" b="0" dirty="0">
                          <a:solidFill>
                            <a:srgbClr val="979797"/>
                          </a:solidFill>
                        </a:rPr>
                        <a:t>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8392">
                <a:tc>
                  <a:txBody>
                    <a:bodyPr/>
                    <a:lstStyle/>
                    <a:p>
                      <a:pPr algn="r"/>
                      <a:r>
                        <a:rPr lang="en-US" sz="1200" b="0" dirty="0">
                          <a:solidFill>
                            <a:srgbClr val="979797"/>
                          </a:solidFill>
                        </a:rPr>
                        <a:t>1-5</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pPr algn="r"/>
                      <a:r>
                        <a:rPr lang="en-US" sz="1200" b="0" dirty="0">
                          <a:solidFill>
                            <a:srgbClr val="979797"/>
                          </a:solidFill>
                        </a:rPr>
                        <a:t>6-10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8640">
                <a:tc>
                  <a:txBody>
                    <a:bodyPr/>
                    <a:lstStyle/>
                    <a:p>
                      <a:pPr algn="r"/>
                      <a:r>
                        <a:rPr lang="en-US" sz="1200" b="0" dirty="0">
                          <a:solidFill>
                            <a:srgbClr val="979797"/>
                          </a:solidFill>
                        </a:rPr>
                        <a:t>11-20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5760">
                <a:tc>
                  <a:txBody>
                    <a:bodyPr/>
                    <a:lstStyle/>
                    <a:p>
                      <a:pPr algn="r"/>
                      <a:r>
                        <a:rPr lang="en-US" sz="1200" b="0" dirty="0">
                          <a:solidFill>
                            <a:srgbClr val="979797"/>
                          </a:solidFill>
                        </a:rPr>
                        <a:t>21 or more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2" name="TextBox 1"/>
          <p:cNvSpPr txBox="1"/>
          <p:nvPr/>
        </p:nvSpPr>
        <p:spPr>
          <a:xfrm>
            <a:off x="2057400" y="4517216"/>
            <a:ext cx="2133600" cy="600164"/>
          </a:xfrm>
          <a:prstGeom prst="rect">
            <a:avLst/>
          </a:prstGeom>
          <a:noFill/>
        </p:spPr>
        <p:txBody>
          <a:bodyPr wrap="square" rtlCol="0">
            <a:spAutoFit/>
          </a:bodyPr>
          <a:lstStyle/>
          <a:p>
            <a:pPr algn="ctr"/>
            <a:r>
              <a:rPr lang="en-US" sz="1100" dirty="0">
                <a:solidFill>
                  <a:schemeClr val="accent5"/>
                </a:solidFill>
              </a:rPr>
              <a:t>Average Number:  15</a:t>
            </a:r>
          </a:p>
          <a:p>
            <a:pPr algn="ctr"/>
            <a:r>
              <a:rPr lang="en-US" sz="1100" dirty="0">
                <a:solidFill>
                  <a:schemeClr val="accent5"/>
                </a:solidFill>
              </a:rPr>
              <a:t>Median:  7</a:t>
            </a:r>
          </a:p>
          <a:p>
            <a:pPr algn="ctr"/>
            <a:r>
              <a:rPr lang="en-US" sz="1100" dirty="0">
                <a:solidFill>
                  <a:schemeClr val="accent5"/>
                </a:solidFill>
              </a:rPr>
              <a:t>Range:  0 - 148</a:t>
            </a:r>
          </a:p>
        </p:txBody>
      </p:sp>
      <p:graphicFrame>
        <p:nvGraphicFramePr>
          <p:cNvPr id="13" name="Chart 12"/>
          <p:cNvGraphicFramePr/>
          <p:nvPr>
            <p:extLst>
              <p:ext uri="{D42A27DB-BD31-4B8C-83A1-F6EECF244321}">
                <p14:modId xmlns:p14="http://schemas.microsoft.com/office/powerpoint/2010/main" val="2270257443"/>
              </p:ext>
            </p:extLst>
          </p:nvPr>
        </p:nvGraphicFramePr>
        <p:xfrm>
          <a:off x="5688724" y="1962150"/>
          <a:ext cx="2007476" cy="2694432"/>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p:cNvSpPr txBox="1"/>
          <p:nvPr/>
        </p:nvSpPr>
        <p:spPr>
          <a:xfrm>
            <a:off x="4892566" y="4517216"/>
            <a:ext cx="2270234" cy="600164"/>
          </a:xfrm>
          <a:prstGeom prst="rect">
            <a:avLst/>
          </a:prstGeom>
          <a:noFill/>
        </p:spPr>
        <p:txBody>
          <a:bodyPr wrap="square" rtlCol="0">
            <a:spAutoFit/>
          </a:bodyPr>
          <a:lstStyle/>
          <a:p>
            <a:pPr algn="ctr"/>
            <a:r>
              <a:rPr lang="en-US" sz="1100" dirty="0">
                <a:solidFill>
                  <a:schemeClr val="accent5"/>
                </a:solidFill>
              </a:rPr>
              <a:t>Average Cost:  $7,773</a:t>
            </a:r>
          </a:p>
          <a:p>
            <a:pPr algn="ctr"/>
            <a:r>
              <a:rPr lang="en-US" sz="1100" dirty="0">
                <a:solidFill>
                  <a:schemeClr val="accent5"/>
                </a:solidFill>
              </a:rPr>
              <a:t>Median:  $4,038</a:t>
            </a:r>
          </a:p>
          <a:p>
            <a:pPr algn="ctr"/>
            <a:r>
              <a:rPr lang="en-US" sz="1100" dirty="0">
                <a:solidFill>
                  <a:schemeClr val="accent5"/>
                </a:solidFill>
              </a:rPr>
              <a:t>Range:  $1 - $48,000</a:t>
            </a:r>
          </a:p>
        </p:txBody>
      </p:sp>
      <p:sp>
        <p:nvSpPr>
          <p:cNvPr id="14" name="Footer Placeholder 4"/>
          <p:cNvSpPr txBox="1">
            <a:spLocks/>
          </p:cNvSpPr>
          <p:nvPr/>
        </p:nvSpPr>
        <p:spPr>
          <a:xfrm>
            <a:off x="2057400" y="1264899"/>
            <a:ext cx="2047308" cy="772623"/>
          </a:xfrm>
          <a:prstGeom prst="rect">
            <a:avLst/>
          </a:prstGeom>
          <a:solidFill>
            <a:srgbClr val="ECECEC"/>
          </a:solidFill>
        </p:spPr>
        <p:txBody>
          <a:bodyPr lIns="0" tIns="0" rIns="0" bIns="0" anchor="ctr"/>
          <a:lstStyle/>
          <a:p>
            <a:pPr marL="45720" algn="ctr" defTabSz="457200">
              <a:defRPr/>
            </a:pPr>
            <a:r>
              <a:rPr lang="en-US" sz="1200" dirty="0">
                <a:solidFill>
                  <a:srgbClr val="009DD9"/>
                </a:solidFill>
              </a:rPr>
              <a:t>Number of Trademarks Registered Within the Trademark Clearinghouse</a:t>
            </a:r>
          </a:p>
          <a:p>
            <a:pPr marL="45720" algn="ctr" defTabSz="457200">
              <a:defRPr/>
            </a:pPr>
            <a:r>
              <a:rPr lang="en-US" sz="900" dirty="0">
                <a:solidFill>
                  <a:srgbClr val="009DD9"/>
                </a:solidFill>
              </a:rPr>
              <a:t>(n=33)</a:t>
            </a:r>
          </a:p>
        </p:txBody>
      </p:sp>
      <p:sp>
        <p:nvSpPr>
          <p:cNvPr id="16" name="Footer Placeholder 4"/>
          <p:cNvSpPr txBox="1">
            <a:spLocks/>
          </p:cNvSpPr>
          <p:nvPr/>
        </p:nvSpPr>
        <p:spPr>
          <a:xfrm>
            <a:off x="4993136" y="1264899"/>
            <a:ext cx="2047308" cy="772623"/>
          </a:xfrm>
          <a:prstGeom prst="rect">
            <a:avLst/>
          </a:prstGeom>
          <a:solidFill>
            <a:srgbClr val="ECECEC"/>
          </a:solidFill>
        </p:spPr>
        <p:txBody>
          <a:bodyPr lIns="0" tIns="0" rIns="0" bIns="0" anchor="ctr"/>
          <a:lstStyle/>
          <a:p>
            <a:pPr marL="45720" algn="ctr" defTabSz="457200">
              <a:defRPr/>
            </a:pPr>
            <a:r>
              <a:rPr lang="en-US" sz="1200" dirty="0">
                <a:solidFill>
                  <a:srgbClr val="009DD9"/>
                </a:solidFill>
              </a:rPr>
              <a:t>Cost of Trademark Clearinghouse Registrations – 2015 and 2016</a:t>
            </a:r>
          </a:p>
          <a:p>
            <a:pPr marL="45720" algn="ctr" defTabSz="457200">
              <a:defRPr/>
            </a:pPr>
            <a:r>
              <a:rPr lang="en-US" sz="900" dirty="0">
                <a:solidFill>
                  <a:srgbClr val="009DD9"/>
                </a:solidFill>
              </a:rPr>
              <a:t>(n=30)</a:t>
            </a:r>
          </a:p>
        </p:txBody>
      </p:sp>
      <p:graphicFrame>
        <p:nvGraphicFramePr>
          <p:cNvPr id="17" name="Table 16"/>
          <p:cNvGraphicFramePr>
            <a:graphicFrameLocks noGrp="1"/>
          </p:cNvGraphicFramePr>
          <p:nvPr>
            <p:extLst>
              <p:ext uri="{D42A27DB-BD31-4B8C-83A1-F6EECF244321}">
                <p14:modId xmlns:p14="http://schemas.microsoft.com/office/powerpoint/2010/main" val="3487930845"/>
              </p:ext>
            </p:extLst>
          </p:nvPr>
        </p:nvGraphicFramePr>
        <p:xfrm>
          <a:off x="3513608" y="2105215"/>
          <a:ext cx="2277592" cy="2347064"/>
        </p:xfrm>
        <a:graphic>
          <a:graphicData uri="http://schemas.openxmlformats.org/drawingml/2006/table">
            <a:tbl>
              <a:tblPr firstRow="1" bandRow="1">
                <a:tableStyleId>{5C22544A-7EE6-4342-B048-85BDC9FD1C3A}</a:tableStyleId>
              </a:tblPr>
              <a:tblGrid>
                <a:gridCol w="2277592">
                  <a:extLst>
                    <a:ext uri="{9D8B030D-6E8A-4147-A177-3AD203B41FA5}">
                      <a16:colId xmlns:a16="http://schemas.microsoft.com/office/drawing/2014/main" val="20000"/>
                    </a:ext>
                  </a:extLst>
                </a:gridCol>
              </a:tblGrid>
              <a:tr h="586766">
                <a:tc>
                  <a:txBody>
                    <a:bodyPr/>
                    <a:lstStyle/>
                    <a:p>
                      <a:pPr algn="r"/>
                      <a:r>
                        <a:rPr lang="en-US" sz="1200" b="0" dirty="0">
                          <a:solidFill>
                            <a:srgbClr val="979797"/>
                          </a:solidFill>
                        </a:rPr>
                        <a:t>Less than $1,000</a:t>
                      </a:r>
                      <a:r>
                        <a:rPr lang="en-US" sz="1200" b="0" baseline="0" dirty="0">
                          <a:solidFill>
                            <a:srgbClr val="979797"/>
                          </a:solidFill>
                        </a:rPr>
                        <a:t> USD</a:t>
                      </a:r>
                      <a:endParaRPr lang="en-US" sz="1200" b="0" dirty="0">
                        <a:solidFill>
                          <a:srgbClr val="979797"/>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86766">
                <a:tc>
                  <a:txBody>
                    <a:bodyPr/>
                    <a:lstStyle/>
                    <a:p>
                      <a:pPr algn="r"/>
                      <a:r>
                        <a:rPr lang="en-US" sz="1200" b="0" dirty="0">
                          <a:solidFill>
                            <a:srgbClr val="979797"/>
                          </a:solidFill>
                        </a:rPr>
                        <a:t>$1,000 to $4,999 USD</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86766">
                <a:tc>
                  <a:txBody>
                    <a:bodyPr/>
                    <a:lstStyle/>
                    <a:p>
                      <a:pPr algn="r"/>
                      <a:r>
                        <a:rPr lang="en-US" sz="1200" b="0" dirty="0">
                          <a:solidFill>
                            <a:srgbClr val="979797"/>
                          </a:solidFill>
                        </a:rPr>
                        <a:t>$5,000 to $9,999 USD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86766">
                <a:tc>
                  <a:txBody>
                    <a:bodyPr/>
                    <a:lstStyle/>
                    <a:p>
                      <a:pPr algn="r"/>
                      <a:r>
                        <a:rPr lang="en-US" sz="1200" b="0" dirty="0">
                          <a:solidFill>
                            <a:srgbClr val="979797"/>
                          </a:solidFill>
                        </a:rPr>
                        <a:t>$10,000 or more USD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4" name="Right Brace 23"/>
          <p:cNvSpPr/>
          <p:nvPr/>
        </p:nvSpPr>
        <p:spPr>
          <a:xfrm>
            <a:off x="3750184" y="2667040"/>
            <a:ext cx="46089" cy="810121"/>
          </a:xfrm>
          <a:prstGeom prst="rightBrace">
            <a:avLst/>
          </a:prstGeom>
          <a:ln>
            <a:solidFill>
              <a:srgbClr val="007FC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TextBox 25"/>
          <p:cNvSpPr txBox="1"/>
          <p:nvPr/>
        </p:nvSpPr>
        <p:spPr>
          <a:xfrm>
            <a:off x="3765960" y="2928992"/>
            <a:ext cx="609600" cy="276999"/>
          </a:xfrm>
          <a:prstGeom prst="rect">
            <a:avLst/>
          </a:prstGeom>
          <a:noFill/>
        </p:spPr>
        <p:txBody>
          <a:bodyPr wrap="square" rtlCol="0">
            <a:spAutoFit/>
          </a:bodyPr>
          <a:lstStyle/>
          <a:p>
            <a:r>
              <a:rPr lang="en-US" sz="1200" dirty="0">
                <a:solidFill>
                  <a:srgbClr val="007FC7"/>
                </a:solidFill>
              </a:rPr>
              <a:t>61%</a:t>
            </a:r>
          </a:p>
        </p:txBody>
      </p:sp>
      <p:sp>
        <p:nvSpPr>
          <p:cNvPr id="27" name="Right Brace 26"/>
          <p:cNvSpPr/>
          <p:nvPr/>
        </p:nvSpPr>
        <p:spPr>
          <a:xfrm>
            <a:off x="3750184" y="3555110"/>
            <a:ext cx="46089" cy="810121"/>
          </a:xfrm>
          <a:prstGeom prst="rightBrace">
            <a:avLst/>
          </a:prstGeom>
          <a:ln>
            <a:solidFill>
              <a:srgbClr val="007FC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9" name="TextBox 28"/>
          <p:cNvSpPr txBox="1"/>
          <p:nvPr/>
        </p:nvSpPr>
        <p:spPr>
          <a:xfrm>
            <a:off x="3765960" y="3817062"/>
            <a:ext cx="609600" cy="276999"/>
          </a:xfrm>
          <a:prstGeom prst="rect">
            <a:avLst/>
          </a:prstGeom>
          <a:noFill/>
        </p:spPr>
        <p:txBody>
          <a:bodyPr wrap="square" rtlCol="0">
            <a:spAutoFit/>
          </a:bodyPr>
          <a:lstStyle/>
          <a:p>
            <a:r>
              <a:rPr lang="en-US" sz="1200" dirty="0">
                <a:solidFill>
                  <a:srgbClr val="007FC7"/>
                </a:solidFill>
              </a:rPr>
              <a:t>30%</a:t>
            </a:r>
          </a:p>
        </p:txBody>
      </p:sp>
      <p:sp>
        <p:nvSpPr>
          <p:cNvPr id="31" name="Content Placeholder 3"/>
          <p:cNvSpPr txBox="1">
            <a:spLocks/>
          </p:cNvSpPr>
          <p:nvPr/>
        </p:nvSpPr>
        <p:spPr>
          <a:xfrm>
            <a:off x="7239000" y="2349341"/>
            <a:ext cx="1600200" cy="1670209"/>
          </a:xfrm>
          <a:prstGeom prst="rect">
            <a:avLst/>
          </a:prstGeom>
          <a:solidFill>
            <a:schemeClr val="tx1">
              <a:lumMod val="20000"/>
              <a:lumOff val="80000"/>
            </a:schemeClr>
          </a:solidFill>
        </p:spPr>
        <p:txBody>
          <a:bodyPr anchor="ctr"/>
          <a:lstStyle>
            <a:lvl1pPr marL="457200" indent="-457200" algn="l" defTabSz="457200" rtl="0" eaLnBrk="1" latinLnBrk="0" hangingPunct="1">
              <a:lnSpc>
                <a:spcPct val="100000"/>
              </a:lnSpc>
              <a:spcBef>
                <a:spcPts val="800"/>
              </a:spcBef>
              <a:buClr>
                <a:srgbClr val="5F5F5F"/>
              </a:buClr>
              <a:buFont typeface="Arial"/>
              <a:buChar char="•"/>
              <a:defRPr sz="1800" kern="1200" baseline="0">
                <a:solidFill>
                  <a:srgbClr val="5F5F5F"/>
                </a:solidFill>
                <a:latin typeface="+mn-lt"/>
                <a:ea typeface="+mn-ea"/>
                <a:cs typeface="+mn-cs"/>
              </a:defRPr>
            </a:lvl1pPr>
            <a:lvl2pPr marL="908050" indent="-457200" algn="l" defTabSz="457200" rtl="0" eaLnBrk="1" latinLnBrk="0" hangingPunct="1">
              <a:lnSpc>
                <a:spcPct val="100000"/>
              </a:lnSpc>
              <a:spcBef>
                <a:spcPts val="800"/>
              </a:spcBef>
              <a:buClr>
                <a:srgbClr val="5F5F5F"/>
              </a:buClr>
              <a:buFont typeface="Arial" pitchFamily="34" charset="0"/>
              <a:buChar char="•"/>
              <a:defRPr sz="1600" kern="1200" baseline="0">
                <a:solidFill>
                  <a:srgbClr val="5F5F5F"/>
                </a:solidFill>
                <a:latin typeface="+mn-lt"/>
                <a:ea typeface="+mn-ea"/>
                <a:cs typeface="+mn-cs"/>
              </a:defRPr>
            </a:lvl2pPr>
            <a:lvl3pPr marL="1371600" indent="-457200" algn="l" defTabSz="457200" rtl="0" eaLnBrk="1" latinLnBrk="0" hangingPunct="1">
              <a:lnSpc>
                <a:spcPct val="100000"/>
              </a:lnSpc>
              <a:spcBef>
                <a:spcPts val="700"/>
              </a:spcBef>
              <a:buClr>
                <a:srgbClr val="5F5F5F"/>
              </a:buClr>
              <a:buFont typeface="Arial"/>
              <a:buChar char="•"/>
              <a:defRPr sz="1400" kern="1200" baseline="0">
                <a:solidFill>
                  <a:srgbClr val="5F5F5F"/>
                </a:solidFill>
                <a:latin typeface="+mn-lt"/>
                <a:ea typeface="+mn-ea"/>
                <a:cs typeface="+mn-cs"/>
              </a:defRPr>
            </a:lvl3pPr>
            <a:lvl4pPr marL="1825625" indent="-454025"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4pPr>
            <a:lvl5pPr marL="2286000" indent="-457200"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300" dirty="0"/>
              <a:t>Keep in mind that not all trademarks will require actions—creating and average cost per trademark  does not reflect the cost per action.</a:t>
            </a:r>
          </a:p>
        </p:txBody>
      </p:sp>
    </p:spTree>
    <p:extLst>
      <p:ext uri="{BB962C8B-B14F-4D97-AF65-F5344CB8AC3E}">
        <p14:creationId xmlns:p14="http://schemas.microsoft.com/office/powerpoint/2010/main" val="444626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313182"/>
            <a:ext cx="8165592" cy="428625"/>
          </a:xfrm>
        </p:spPr>
        <p:txBody>
          <a:bodyPr/>
          <a:lstStyle/>
          <a:p>
            <a:r>
              <a:rPr lang="en-US" dirty="0"/>
              <a:t>SAMPLE DISPOSITION</a:t>
            </a:r>
          </a:p>
        </p:txBody>
      </p:sp>
      <p:sp>
        <p:nvSpPr>
          <p:cNvPr id="13" name="Flowchart: Manual Operation 12"/>
          <p:cNvSpPr/>
          <p:nvPr/>
        </p:nvSpPr>
        <p:spPr>
          <a:xfrm>
            <a:off x="2044471" y="1104177"/>
            <a:ext cx="4485736" cy="569344"/>
          </a:xfrm>
          <a:prstGeom prst="flowChartManualOperation">
            <a:avLst/>
          </a:prstGeom>
          <a:solidFill>
            <a:srgbClr val="009DD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9525">
                <a:solidFill>
                  <a:schemeClr val="tx1"/>
                </a:solidFill>
              </a:ln>
            </a:endParaRPr>
          </a:p>
        </p:txBody>
      </p:sp>
      <p:sp>
        <p:nvSpPr>
          <p:cNvPr id="17" name="Flowchart: Manual Operation 16"/>
          <p:cNvSpPr/>
          <p:nvPr/>
        </p:nvSpPr>
        <p:spPr>
          <a:xfrm>
            <a:off x="2874274" y="1708024"/>
            <a:ext cx="2797553" cy="569344"/>
          </a:xfrm>
          <a:prstGeom prst="flowChartManualOperation">
            <a:avLst/>
          </a:prstGeom>
          <a:solidFill>
            <a:srgbClr val="009DD9">
              <a:alpha val="85098"/>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9525">
                <a:solidFill>
                  <a:schemeClr val="tx1"/>
                </a:solidFill>
              </a:ln>
            </a:endParaRPr>
          </a:p>
        </p:txBody>
      </p:sp>
      <p:sp>
        <p:nvSpPr>
          <p:cNvPr id="18" name="Flowchart: Manual Operation 17"/>
          <p:cNvSpPr/>
          <p:nvPr/>
        </p:nvSpPr>
        <p:spPr>
          <a:xfrm>
            <a:off x="3387339" y="2320500"/>
            <a:ext cx="1700235" cy="569344"/>
          </a:xfrm>
          <a:prstGeom prst="flowChartManualOperation">
            <a:avLst/>
          </a:prstGeom>
          <a:solidFill>
            <a:srgbClr val="009DD9">
              <a:alpha val="69804"/>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9525">
                <a:solidFill>
                  <a:schemeClr val="tx1"/>
                </a:solidFill>
              </a:ln>
            </a:endParaRPr>
          </a:p>
        </p:txBody>
      </p:sp>
      <p:sp>
        <p:nvSpPr>
          <p:cNvPr id="19" name="Flowchart: Manual Operation 18"/>
          <p:cNvSpPr/>
          <p:nvPr/>
        </p:nvSpPr>
        <p:spPr>
          <a:xfrm>
            <a:off x="3691556" y="2932969"/>
            <a:ext cx="1061142" cy="569344"/>
          </a:xfrm>
          <a:prstGeom prst="flowChartManualOperation">
            <a:avLst/>
          </a:prstGeom>
          <a:solidFill>
            <a:srgbClr val="009DD9">
              <a:alpha val="54902"/>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9525">
                <a:solidFill>
                  <a:schemeClr val="tx1"/>
                </a:solidFill>
              </a:ln>
            </a:endParaRPr>
          </a:p>
        </p:txBody>
      </p:sp>
      <p:sp>
        <p:nvSpPr>
          <p:cNvPr id="20" name="Flowchart: Manual Operation 19"/>
          <p:cNvSpPr/>
          <p:nvPr/>
        </p:nvSpPr>
        <p:spPr>
          <a:xfrm>
            <a:off x="3894484" y="3536815"/>
            <a:ext cx="663213" cy="569344"/>
          </a:xfrm>
          <a:prstGeom prst="flowChartManualOperation">
            <a:avLst/>
          </a:prstGeom>
          <a:solidFill>
            <a:srgbClr val="009DD9">
              <a:alpha val="40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9525">
                <a:solidFill>
                  <a:schemeClr val="tx1"/>
                </a:solidFill>
              </a:ln>
            </a:endParaRPr>
          </a:p>
        </p:txBody>
      </p:sp>
      <p:sp>
        <p:nvSpPr>
          <p:cNvPr id="21" name="Flowchart: Manual Operation 20"/>
          <p:cNvSpPr/>
          <p:nvPr/>
        </p:nvSpPr>
        <p:spPr>
          <a:xfrm>
            <a:off x="4013032" y="4149289"/>
            <a:ext cx="422045" cy="569344"/>
          </a:xfrm>
          <a:prstGeom prst="flowChartManualOperation">
            <a:avLst/>
          </a:prstGeom>
          <a:solidFill>
            <a:srgbClr val="009DD9">
              <a:alpha val="25098"/>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9525">
                <a:solidFill>
                  <a:schemeClr val="tx1"/>
                </a:solidFill>
              </a:ln>
            </a:endParaRPr>
          </a:p>
        </p:txBody>
      </p:sp>
      <p:sp>
        <p:nvSpPr>
          <p:cNvPr id="23" name="TextBox 22"/>
          <p:cNvSpPr txBox="1"/>
          <p:nvPr/>
        </p:nvSpPr>
        <p:spPr>
          <a:xfrm>
            <a:off x="3312541" y="1207702"/>
            <a:ext cx="1828800" cy="307777"/>
          </a:xfrm>
          <a:prstGeom prst="rect">
            <a:avLst/>
          </a:prstGeom>
          <a:noFill/>
        </p:spPr>
        <p:txBody>
          <a:bodyPr wrap="square" rtlCol="0">
            <a:spAutoFit/>
          </a:bodyPr>
          <a:lstStyle/>
          <a:p>
            <a:pPr algn="ctr"/>
            <a:r>
              <a:rPr lang="en-US" sz="1400" dirty="0">
                <a:solidFill>
                  <a:schemeClr val="bg1"/>
                </a:solidFill>
              </a:rPr>
              <a:t>Invitations sent</a:t>
            </a:r>
          </a:p>
        </p:txBody>
      </p:sp>
      <p:sp>
        <p:nvSpPr>
          <p:cNvPr id="24" name="TextBox 23"/>
          <p:cNvSpPr txBox="1"/>
          <p:nvPr/>
        </p:nvSpPr>
        <p:spPr>
          <a:xfrm>
            <a:off x="3312541" y="1673536"/>
            <a:ext cx="1828800" cy="630942"/>
          </a:xfrm>
          <a:prstGeom prst="rect">
            <a:avLst/>
          </a:prstGeom>
          <a:noFill/>
        </p:spPr>
        <p:txBody>
          <a:bodyPr wrap="square" rtlCol="0">
            <a:spAutoFit/>
          </a:bodyPr>
          <a:lstStyle/>
          <a:p>
            <a:pPr algn="ctr"/>
            <a:r>
              <a:rPr lang="en-US" sz="1400" dirty="0">
                <a:solidFill>
                  <a:schemeClr val="bg1"/>
                </a:solidFill>
              </a:rPr>
              <a:t>Bouncebacks</a:t>
            </a:r>
          </a:p>
          <a:p>
            <a:pPr algn="ctr"/>
            <a:r>
              <a:rPr lang="en-US" sz="1050" dirty="0">
                <a:solidFill>
                  <a:schemeClr val="bg1"/>
                </a:solidFill>
              </a:rPr>
              <a:t>(bad or non-existent email addresses)</a:t>
            </a:r>
          </a:p>
        </p:txBody>
      </p:sp>
      <p:sp>
        <p:nvSpPr>
          <p:cNvPr id="25" name="TextBox 24"/>
          <p:cNvSpPr txBox="1"/>
          <p:nvPr/>
        </p:nvSpPr>
        <p:spPr>
          <a:xfrm>
            <a:off x="3312541" y="2355017"/>
            <a:ext cx="1828800" cy="523220"/>
          </a:xfrm>
          <a:prstGeom prst="rect">
            <a:avLst/>
          </a:prstGeom>
          <a:noFill/>
        </p:spPr>
        <p:txBody>
          <a:bodyPr wrap="square" rtlCol="0">
            <a:spAutoFit/>
          </a:bodyPr>
          <a:lstStyle/>
          <a:p>
            <a:pPr algn="ctr"/>
            <a:r>
              <a:rPr lang="en-US" sz="1400" dirty="0">
                <a:solidFill>
                  <a:schemeClr val="bg1"/>
                </a:solidFill>
              </a:rPr>
              <a:t>Real email </a:t>
            </a:r>
          </a:p>
          <a:p>
            <a:pPr algn="ctr"/>
            <a:r>
              <a:rPr lang="en-US" sz="1400" dirty="0">
                <a:solidFill>
                  <a:schemeClr val="bg1"/>
                </a:solidFill>
              </a:rPr>
              <a:t>addresses</a:t>
            </a:r>
          </a:p>
        </p:txBody>
      </p:sp>
      <p:sp>
        <p:nvSpPr>
          <p:cNvPr id="26" name="TextBox 25"/>
          <p:cNvSpPr txBox="1"/>
          <p:nvPr/>
        </p:nvSpPr>
        <p:spPr>
          <a:xfrm>
            <a:off x="3312541" y="2958866"/>
            <a:ext cx="1828800" cy="523220"/>
          </a:xfrm>
          <a:prstGeom prst="rect">
            <a:avLst/>
          </a:prstGeom>
          <a:noFill/>
        </p:spPr>
        <p:txBody>
          <a:bodyPr wrap="square" rtlCol="0">
            <a:spAutoFit/>
          </a:bodyPr>
          <a:lstStyle/>
          <a:p>
            <a:pPr algn="ctr"/>
            <a:r>
              <a:rPr lang="en-US" sz="1400" dirty="0">
                <a:solidFill>
                  <a:schemeClr val="bg1"/>
                </a:solidFill>
              </a:rPr>
              <a:t>Entered </a:t>
            </a:r>
          </a:p>
          <a:p>
            <a:pPr algn="ctr"/>
            <a:r>
              <a:rPr lang="en-US" sz="1400" dirty="0">
                <a:solidFill>
                  <a:schemeClr val="bg1"/>
                </a:solidFill>
              </a:rPr>
              <a:t>survey</a:t>
            </a:r>
          </a:p>
        </p:txBody>
      </p:sp>
      <p:sp>
        <p:nvSpPr>
          <p:cNvPr id="28" name="TextBox 27"/>
          <p:cNvSpPr txBox="1"/>
          <p:nvPr/>
        </p:nvSpPr>
        <p:spPr>
          <a:xfrm>
            <a:off x="3864605" y="4226945"/>
            <a:ext cx="1828800" cy="430887"/>
          </a:xfrm>
          <a:prstGeom prst="rect">
            <a:avLst/>
          </a:prstGeom>
          <a:noFill/>
        </p:spPr>
        <p:txBody>
          <a:bodyPr wrap="square" rtlCol="0">
            <a:spAutoFit/>
          </a:bodyPr>
          <a:lstStyle/>
          <a:p>
            <a:pPr algn="ctr"/>
            <a:r>
              <a:rPr lang="en-US" sz="1100" dirty="0"/>
              <a:t>Qualified</a:t>
            </a:r>
          </a:p>
          <a:p>
            <a:pPr algn="ctr"/>
            <a:r>
              <a:rPr lang="en-US" sz="1100" dirty="0"/>
              <a:t> completes</a:t>
            </a:r>
          </a:p>
        </p:txBody>
      </p:sp>
      <p:sp>
        <p:nvSpPr>
          <p:cNvPr id="29" name="TextBox 28"/>
          <p:cNvSpPr txBox="1"/>
          <p:nvPr/>
        </p:nvSpPr>
        <p:spPr>
          <a:xfrm>
            <a:off x="7302913" y="1200092"/>
            <a:ext cx="1427019" cy="276999"/>
          </a:xfrm>
          <a:prstGeom prst="accentCallout2">
            <a:avLst>
              <a:gd name="adj1" fmla="val 73870"/>
              <a:gd name="adj2" fmla="val -738"/>
              <a:gd name="adj3" fmla="val 73870"/>
              <a:gd name="adj4" fmla="val -13873"/>
              <a:gd name="adj5" fmla="val 76690"/>
              <a:gd name="adj6" fmla="val -88284"/>
            </a:avLst>
          </a:prstGeom>
          <a:noFill/>
          <a:ln>
            <a:solidFill>
              <a:schemeClr val="tx1"/>
            </a:solidFill>
            <a:tailEnd type="oval"/>
          </a:ln>
        </p:spPr>
        <p:txBody>
          <a:bodyPr wrap="square" rtlCol="0">
            <a:spAutoFit/>
          </a:bodyPr>
          <a:lstStyle/>
          <a:p>
            <a:r>
              <a:rPr lang="en-US" sz="1200" b="1" dirty="0"/>
              <a:t>1,096</a:t>
            </a:r>
            <a:endParaRPr lang="en-US" sz="900" dirty="0">
              <a:solidFill>
                <a:schemeClr val="bg1">
                  <a:lumMod val="65000"/>
                </a:schemeClr>
              </a:solidFill>
            </a:endParaRPr>
          </a:p>
        </p:txBody>
      </p:sp>
      <p:sp>
        <p:nvSpPr>
          <p:cNvPr id="30" name="TextBox 29"/>
          <p:cNvSpPr txBox="1"/>
          <p:nvPr/>
        </p:nvSpPr>
        <p:spPr>
          <a:xfrm>
            <a:off x="7302912" y="1792998"/>
            <a:ext cx="1672645" cy="276999"/>
          </a:xfrm>
          <a:prstGeom prst="accentCallout2">
            <a:avLst>
              <a:gd name="adj1" fmla="val 73870"/>
              <a:gd name="adj2" fmla="val -738"/>
              <a:gd name="adj3" fmla="val 73870"/>
              <a:gd name="adj4" fmla="val -13873"/>
              <a:gd name="adj5" fmla="val 74743"/>
              <a:gd name="adj6" fmla="val -112043"/>
            </a:avLst>
          </a:prstGeom>
          <a:noFill/>
          <a:ln>
            <a:solidFill>
              <a:schemeClr val="tx1"/>
            </a:solidFill>
            <a:tailEnd type="oval"/>
          </a:ln>
        </p:spPr>
        <p:txBody>
          <a:bodyPr wrap="square" rtlCol="0">
            <a:spAutoFit/>
          </a:bodyPr>
          <a:lstStyle/>
          <a:p>
            <a:r>
              <a:rPr lang="en-US" sz="1200" b="1" dirty="0"/>
              <a:t>50 (5%)</a:t>
            </a:r>
            <a:endParaRPr lang="en-US" sz="900" dirty="0">
              <a:solidFill>
                <a:schemeClr val="bg1">
                  <a:lumMod val="65000"/>
                </a:schemeClr>
              </a:solidFill>
            </a:endParaRPr>
          </a:p>
        </p:txBody>
      </p:sp>
      <p:sp>
        <p:nvSpPr>
          <p:cNvPr id="31" name="TextBox 30"/>
          <p:cNvSpPr txBox="1"/>
          <p:nvPr/>
        </p:nvSpPr>
        <p:spPr>
          <a:xfrm>
            <a:off x="7302911" y="2392026"/>
            <a:ext cx="1427019" cy="276999"/>
          </a:xfrm>
          <a:prstGeom prst="accentCallout2">
            <a:avLst>
              <a:gd name="adj1" fmla="val 73870"/>
              <a:gd name="adj2" fmla="val -738"/>
              <a:gd name="adj3" fmla="val 73870"/>
              <a:gd name="adj4" fmla="val -13873"/>
              <a:gd name="adj5" fmla="val 78637"/>
              <a:gd name="adj6" fmla="val -160015"/>
            </a:avLst>
          </a:prstGeom>
          <a:noFill/>
          <a:ln>
            <a:solidFill>
              <a:schemeClr val="tx1"/>
            </a:solidFill>
            <a:tailEnd type="oval"/>
          </a:ln>
        </p:spPr>
        <p:txBody>
          <a:bodyPr wrap="square" rtlCol="0">
            <a:spAutoFit/>
          </a:bodyPr>
          <a:lstStyle/>
          <a:p>
            <a:r>
              <a:rPr lang="en-US" sz="1200" b="1" dirty="0"/>
              <a:t>1,046</a:t>
            </a:r>
          </a:p>
        </p:txBody>
      </p:sp>
      <p:sp>
        <p:nvSpPr>
          <p:cNvPr id="32" name="TextBox 31"/>
          <p:cNvSpPr txBox="1"/>
          <p:nvPr/>
        </p:nvSpPr>
        <p:spPr>
          <a:xfrm>
            <a:off x="7302913" y="2988189"/>
            <a:ext cx="1841087" cy="276999"/>
          </a:xfrm>
          <a:prstGeom prst="accentCallout2">
            <a:avLst>
              <a:gd name="adj1" fmla="val 73870"/>
              <a:gd name="adj2" fmla="val -738"/>
              <a:gd name="adj3" fmla="val 73870"/>
              <a:gd name="adj4" fmla="val -13873"/>
              <a:gd name="adj5" fmla="val 71859"/>
              <a:gd name="adj6" fmla="val -142058"/>
            </a:avLst>
          </a:prstGeom>
          <a:noFill/>
          <a:ln>
            <a:solidFill>
              <a:schemeClr val="tx1"/>
            </a:solidFill>
            <a:tailEnd type="oval"/>
          </a:ln>
        </p:spPr>
        <p:txBody>
          <a:bodyPr wrap="square" rtlCol="0">
            <a:spAutoFit/>
          </a:bodyPr>
          <a:lstStyle/>
          <a:p>
            <a:pPr marL="284163" indent="-284163"/>
            <a:r>
              <a:rPr lang="en-US" sz="1200" b="1" dirty="0"/>
              <a:t>93 </a:t>
            </a:r>
            <a:r>
              <a:rPr lang="en-US" sz="1200" dirty="0"/>
              <a:t>(9% of real addresses)</a:t>
            </a:r>
          </a:p>
        </p:txBody>
      </p:sp>
      <p:sp>
        <p:nvSpPr>
          <p:cNvPr id="33" name="TextBox 32"/>
          <p:cNvSpPr txBox="1"/>
          <p:nvPr/>
        </p:nvSpPr>
        <p:spPr>
          <a:xfrm>
            <a:off x="4442604" y="3614469"/>
            <a:ext cx="802258" cy="430887"/>
          </a:xfrm>
          <a:prstGeom prst="rect">
            <a:avLst/>
          </a:prstGeom>
          <a:noFill/>
        </p:spPr>
        <p:txBody>
          <a:bodyPr wrap="square" rtlCol="0">
            <a:spAutoFit/>
          </a:bodyPr>
          <a:lstStyle/>
          <a:p>
            <a:pPr algn="ctr"/>
            <a:r>
              <a:rPr lang="en-US" sz="1100" dirty="0"/>
              <a:t>DNQ/</a:t>
            </a:r>
          </a:p>
          <a:p>
            <a:pPr algn="ctr"/>
            <a:r>
              <a:rPr lang="en-US" sz="1100" dirty="0"/>
              <a:t>Suspends</a:t>
            </a:r>
          </a:p>
        </p:txBody>
      </p:sp>
      <p:sp>
        <p:nvSpPr>
          <p:cNvPr id="34" name="TextBox 33"/>
          <p:cNvSpPr txBox="1"/>
          <p:nvPr/>
        </p:nvSpPr>
        <p:spPr>
          <a:xfrm>
            <a:off x="7302913" y="3581904"/>
            <a:ext cx="1427019" cy="276999"/>
          </a:xfrm>
          <a:prstGeom prst="accentCallout2">
            <a:avLst>
              <a:gd name="adj1" fmla="val 73870"/>
              <a:gd name="adj2" fmla="val -738"/>
              <a:gd name="adj3" fmla="val 73870"/>
              <a:gd name="adj4" fmla="val -13873"/>
              <a:gd name="adj5" fmla="val 78637"/>
              <a:gd name="adj6" fmla="val -148529"/>
            </a:avLst>
          </a:prstGeom>
          <a:noFill/>
          <a:ln>
            <a:solidFill>
              <a:schemeClr val="tx1"/>
            </a:solidFill>
            <a:tailEnd type="oval"/>
          </a:ln>
        </p:spPr>
        <p:txBody>
          <a:bodyPr wrap="square" rtlCol="0">
            <a:spAutoFit/>
          </a:bodyPr>
          <a:lstStyle/>
          <a:p>
            <a:pPr marL="284163" indent="-284163"/>
            <a:r>
              <a:rPr lang="en-US" sz="1200" b="1" dirty="0"/>
              <a:t>57</a:t>
            </a:r>
            <a:endParaRPr lang="en-US" sz="900" dirty="0">
              <a:solidFill>
                <a:schemeClr val="bg1">
                  <a:lumMod val="65000"/>
                </a:schemeClr>
              </a:solidFill>
            </a:endParaRPr>
          </a:p>
        </p:txBody>
      </p:sp>
      <p:sp>
        <p:nvSpPr>
          <p:cNvPr id="35" name="TextBox 34"/>
          <p:cNvSpPr txBox="1"/>
          <p:nvPr/>
        </p:nvSpPr>
        <p:spPr>
          <a:xfrm>
            <a:off x="7302912" y="4204926"/>
            <a:ext cx="1427019" cy="276999"/>
          </a:xfrm>
          <a:prstGeom prst="accentCallout2">
            <a:avLst>
              <a:gd name="adj1" fmla="val 73870"/>
              <a:gd name="adj2" fmla="val -738"/>
              <a:gd name="adj3" fmla="val 73870"/>
              <a:gd name="adj4" fmla="val -13873"/>
              <a:gd name="adj5" fmla="val 78637"/>
              <a:gd name="adj6" fmla="val -148529"/>
            </a:avLst>
          </a:prstGeom>
          <a:noFill/>
          <a:ln>
            <a:solidFill>
              <a:schemeClr val="tx1"/>
            </a:solidFill>
            <a:tailEnd type="oval"/>
          </a:ln>
        </p:spPr>
        <p:txBody>
          <a:bodyPr wrap="square" rtlCol="0">
            <a:spAutoFit/>
          </a:bodyPr>
          <a:lstStyle/>
          <a:p>
            <a:pPr marL="284163" indent="-284163"/>
            <a:r>
              <a:rPr lang="en-US" sz="1200" b="1" dirty="0"/>
              <a:t>33 (3%)</a:t>
            </a:r>
          </a:p>
        </p:txBody>
      </p:sp>
    </p:spTree>
    <p:extLst>
      <p:ext uri="{BB962C8B-B14F-4D97-AF65-F5344CB8AC3E}">
        <p14:creationId xmlns:p14="http://schemas.microsoft.com/office/powerpoint/2010/main" val="3163165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 name="Title 6"/>
          <p:cNvSpPr>
            <a:spLocks noGrp="1"/>
          </p:cNvSpPr>
          <p:nvPr>
            <p:ph type="title"/>
          </p:nvPr>
        </p:nvSpPr>
        <p:spPr>
          <a:xfrm>
            <a:off x="228600" y="133350"/>
            <a:ext cx="8166672" cy="428625"/>
          </a:xfrm>
        </p:spPr>
        <p:txBody>
          <a:bodyPr/>
          <a:lstStyle/>
          <a:p>
            <a:r>
              <a:rPr lang="en-US" sz="2400" dirty="0"/>
              <a:t>Trademark clearinghouse – proof of use filings</a:t>
            </a:r>
          </a:p>
        </p:txBody>
      </p:sp>
      <p:sp>
        <p:nvSpPr>
          <p:cNvPr id="11" name="Text Placeholder 7"/>
          <p:cNvSpPr>
            <a:spLocks noGrp="1"/>
          </p:cNvSpPr>
          <p:nvPr>
            <p:ph type="body" idx="13"/>
          </p:nvPr>
        </p:nvSpPr>
        <p:spPr>
          <a:xfrm>
            <a:off x="228600" y="590550"/>
            <a:ext cx="8915400" cy="236339"/>
          </a:xfrm>
        </p:spPr>
        <p:txBody>
          <a:bodyPr/>
          <a:lstStyle/>
          <a:p>
            <a:r>
              <a:rPr lang="en-US" sz="1400" dirty="0"/>
              <a:t>Nearly 3 in 4 members have at least Proof of Use filed and reported costs vary.</a:t>
            </a:r>
          </a:p>
        </p:txBody>
      </p:sp>
      <p:graphicFrame>
        <p:nvGraphicFramePr>
          <p:cNvPr id="19" name="Chart 18"/>
          <p:cNvGraphicFramePr/>
          <p:nvPr>
            <p:extLst>
              <p:ext uri="{D42A27DB-BD31-4B8C-83A1-F6EECF244321}">
                <p14:modId xmlns:p14="http://schemas.microsoft.com/office/powerpoint/2010/main" val="1586696155"/>
              </p:ext>
            </p:extLst>
          </p:nvPr>
        </p:nvGraphicFramePr>
        <p:xfrm>
          <a:off x="2716924" y="1809750"/>
          <a:ext cx="2007476" cy="26944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017386452"/>
              </p:ext>
            </p:extLst>
          </p:nvPr>
        </p:nvGraphicFramePr>
        <p:xfrm>
          <a:off x="533400" y="1952817"/>
          <a:ext cx="2320684" cy="2377440"/>
        </p:xfrm>
        <a:graphic>
          <a:graphicData uri="http://schemas.openxmlformats.org/drawingml/2006/table">
            <a:tbl>
              <a:tblPr firstRow="1" bandRow="1">
                <a:tableStyleId>{5C22544A-7EE6-4342-B048-85BDC9FD1C3A}</a:tableStyleId>
              </a:tblPr>
              <a:tblGrid>
                <a:gridCol w="2320684">
                  <a:extLst>
                    <a:ext uri="{9D8B030D-6E8A-4147-A177-3AD203B41FA5}">
                      <a16:colId xmlns:a16="http://schemas.microsoft.com/office/drawing/2014/main" val="20000"/>
                    </a:ext>
                  </a:extLst>
                </a:gridCol>
              </a:tblGrid>
              <a:tr h="475488">
                <a:tc>
                  <a:txBody>
                    <a:bodyPr/>
                    <a:lstStyle/>
                    <a:p>
                      <a:pPr algn="r"/>
                      <a:r>
                        <a:rPr lang="en-US" sz="1200" b="0" dirty="0">
                          <a:solidFill>
                            <a:srgbClr val="979797"/>
                          </a:solidFill>
                        </a:rPr>
                        <a:t>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75488">
                <a:tc>
                  <a:txBody>
                    <a:bodyPr/>
                    <a:lstStyle/>
                    <a:p>
                      <a:pPr algn="r"/>
                      <a:r>
                        <a:rPr lang="en-US" sz="1200" b="0" dirty="0">
                          <a:solidFill>
                            <a:srgbClr val="979797"/>
                          </a:solidFill>
                        </a:rPr>
                        <a:t>1-5</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75488">
                <a:tc>
                  <a:txBody>
                    <a:bodyPr/>
                    <a:lstStyle/>
                    <a:p>
                      <a:pPr algn="r"/>
                      <a:r>
                        <a:rPr lang="en-US" sz="1200" b="0" dirty="0">
                          <a:solidFill>
                            <a:srgbClr val="979797"/>
                          </a:solidFill>
                        </a:rPr>
                        <a:t>6-10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75488">
                <a:tc>
                  <a:txBody>
                    <a:bodyPr/>
                    <a:lstStyle/>
                    <a:p>
                      <a:pPr algn="r"/>
                      <a:r>
                        <a:rPr lang="en-US" sz="1200" b="0" dirty="0">
                          <a:solidFill>
                            <a:srgbClr val="979797"/>
                          </a:solidFill>
                        </a:rPr>
                        <a:t>11-20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75488">
                <a:tc>
                  <a:txBody>
                    <a:bodyPr/>
                    <a:lstStyle/>
                    <a:p>
                      <a:pPr algn="r"/>
                      <a:r>
                        <a:rPr lang="en-US" sz="1200" b="0" dirty="0">
                          <a:solidFill>
                            <a:srgbClr val="979797"/>
                          </a:solidFill>
                        </a:rPr>
                        <a:t>21</a:t>
                      </a:r>
                      <a:r>
                        <a:rPr lang="en-US" sz="1200" b="0" baseline="0" dirty="0">
                          <a:solidFill>
                            <a:srgbClr val="979797"/>
                          </a:solidFill>
                        </a:rPr>
                        <a:t> or more</a:t>
                      </a:r>
                      <a:endParaRPr lang="en-US" sz="1200" b="0" dirty="0">
                        <a:solidFill>
                          <a:srgbClr val="979797"/>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2" name="TextBox 1"/>
          <p:cNvSpPr txBox="1"/>
          <p:nvPr/>
        </p:nvSpPr>
        <p:spPr>
          <a:xfrm>
            <a:off x="2057400" y="4364816"/>
            <a:ext cx="2133600" cy="600164"/>
          </a:xfrm>
          <a:prstGeom prst="rect">
            <a:avLst/>
          </a:prstGeom>
          <a:noFill/>
        </p:spPr>
        <p:txBody>
          <a:bodyPr wrap="square" rtlCol="0">
            <a:spAutoFit/>
          </a:bodyPr>
          <a:lstStyle/>
          <a:p>
            <a:pPr algn="ctr"/>
            <a:r>
              <a:rPr lang="en-US" sz="1100" dirty="0">
                <a:solidFill>
                  <a:schemeClr val="accent5"/>
                </a:solidFill>
              </a:rPr>
              <a:t>Average Number:  13</a:t>
            </a:r>
          </a:p>
          <a:p>
            <a:pPr algn="ctr"/>
            <a:r>
              <a:rPr lang="en-US" sz="1100" dirty="0">
                <a:solidFill>
                  <a:schemeClr val="accent5"/>
                </a:solidFill>
              </a:rPr>
              <a:t>Median:  6</a:t>
            </a:r>
          </a:p>
          <a:p>
            <a:pPr algn="ctr"/>
            <a:r>
              <a:rPr lang="en-US" sz="1100" dirty="0">
                <a:solidFill>
                  <a:schemeClr val="accent5"/>
                </a:solidFill>
              </a:rPr>
              <a:t>Range:  0 - 146</a:t>
            </a:r>
          </a:p>
        </p:txBody>
      </p:sp>
      <p:graphicFrame>
        <p:nvGraphicFramePr>
          <p:cNvPr id="13" name="Chart 12"/>
          <p:cNvGraphicFramePr/>
          <p:nvPr>
            <p:extLst>
              <p:ext uri="{D42A27DB-BD31-4B8C-83A1-F6EECF244321}">
                <p14:modId xmlns:p14="http://schemas.microsoft.com/office/powerpoint/2010/main" val="241596620"/>
              </p:ext>
            </p:extLst>
          </p:nvPr>
        </p:nvGraphicFramePr>
        <p:xfrm>
          <a:off x="5688724" y="1809750"/>
          <a:ext cx="2007476" cy="2694432"/>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p:cNvSpPr txBox="1"/>
          <p:nvPr/>
        </p:nvSpPr>
        <p:spPr>
          <a:xfrm>
            <a:off x="4993136" y="4364816"/>
            <a:ext cx="2169664" cy="600164"/>
          </a:xfrm>
          <a:prstGeom prst="rect">
            <a:avLst/>
          </a:prstGeom>
          <a:noFill/>
        </p:spPr>
        <p:txBody>
          <a:bodyPr wrap="square" rtlCol="0">
            <a:spAutoFit/>
          </a:bodyPr>
          <a:lstStyle/>
          <a:p>
            <a:pPr algn="ctr"/>
            <a:r>
              <a:rPr lang="en-US" sz="1100" dirty="0">
                <a:solidFill>
                  <a:schemeClr val="accent5"/>
                </a:solidFill>
              </a:rPr>
              <a:t>Average Cost:  $1,790</a:t>
            </a:r>
          </a:p>
          <a:p>
            <a:pPr algn="ctr"/>
            <a:r>
              <a:rPr lang="en-US" sz="1100" dirty="0">
                <a:solidFill>
                  <a:schemeClr val="accent5"/>
                </a:solidFill>
              </a:rPr>
              <a:t>Median:  $837</a:t>
            </a:r>
          </a:p>
          <a:p>
            <a:pPr algn="ctr"/>
            <a:r>
              <a:rPr lang="en-US" sz="1100" dirty="0">
                <a:solidFill>
                  <a:schemeClr val="accent5"/>
                </a:solidFill>
              </a:rPr>
              <a:t>Range:  $1 - $17,500</a:t>
            </a:r>
          </a:p>
        </p:txBody>
      </p:sp>
      <p:sp>
        <p:nvSpPr>
          <p:cNvPr id="14" name="Footer Placeholder 4"/>
          <p:cNvSpPr txBox="1">
            <a:spLocks/>
          </p:cNvSpPr>
          <p:nvPr/>
        </p:nvSpPr>
        <p:spPr>
          <a:xfrm>
            <a:off x="2057400" y="1264899"/>
            <a:ext cx="2047308" cy="655211"/>
          </a:xfrm>
          <a:prstGeom prst="rect">
            <a:avLst/>
          </a:prstGeom>
          <a:solidFill>
            <a:srgbClr val="ECECEC"/>
          </a:solidFill>
        </p:spPr>
        <p:txBody>
          <a:bodyPr lIns="0" tIns="0" rIns="0" bIns="0" anchor="ctr"/>
          <a:lstStyle/>
          <a:p>
            <a:pPr marL="45720" algn="ctr" defTabSz="457200">
              <a:defRPr/>
            </a:pPr>
            <a:r>
              <a:rPr lang="en-US" sz="1200" dirty="0">
                <a:solidFill>
                  <a:srgbClr val="009DD9"/>
                </a:solidFill>
              </a:rPr>
              <a:t>Number of Proof of Use Filed</a:t>
            </a:r>
          </a:p>
          <a:p>
            <a:pPr marL="45720" algn="ctr" defTabSz="457200">
              <a:defRPr/>
            </a:pPr>
            <a:r>
              <a:rPr lang="en-US" sz="900" dirty="0">
                <a:solidFill>
                  <a:srgbClr val="009DD9"/>
                </a:solidFill>
              </a:rPr>
              <a:t>(n=33)</a:t>
            </a:r>
          </a:p>
        </p:txBody>
      </p:sp>
      <p:sp>
        <p:nvSpPr>
          <p:cNvPr id="16" name="Footer Placeholder 4"/>
          <p:cNvSpPr txBox="1">
            <a:spLocks/>
          </p:cNvSpPr>
          <p:nvPr/>
        </p:nvSpPr>
        <p:spPr>
          <a:xfrm>
            <a:off x="4993136" y="1264899"/>
            <a:ext cx="2047308" cy="655211"/>
          </a:xfrm>
          <a:prstGeom prst="rect">
            <a:avLst/>
          </a:prstGeom>
          <a:solidFill>
            <a:srgbClr val="ECECEC"/>
          </a:solidFill>
        </p:spPr>
        <p:txBody>
          <a:bodyPr lIns="0" tIns="0" rIns="0" bIns="0" anchor="ctr"/>
          <a:lstStyle/>
          <a:p>
            <a:pPr marL="45720" algn="ctr" defTabSz="457200">
              <a:defRPr/>
            </a:pPr>
            <a:r>
              <a:rPr lang="en-US" sz="1200" dirty="0">
                <a:solidFill>
                  <a:srgbClr val="009DD9"/>
                </a:solidFill>
              </a:rPr>
              <a:t>Cost of Proof of Use Filings – 2015 and 2016</a:t>
            </a:r>
          </a:p>
          <a:p>
            <a:pPr marL="45720" algn="ctr" defTabSz="457200">
              <a:defRPr/>
            </a:pPr>
            <a:r>
              <a:rPr lang="en-US" sz="900" dirty="0">
                <a:solidFill>
                  <a:srgbClr val="009DD9"/>
                </a:solidFill>
              </a:rPr>
              <a:t>(n=24)*</a:t>
            </a:r>
          </a:p>
        </p:txBody>
      </p:sp>
      <p:graphicFrame>
        <p:nvGraphicFramePr>
          <p:cNvPr id="17" name="Table 16"/>
          <p:cNvGraphicFramePr>
            <a:graphicFrameLocks noGrp="1"/>
          </p:cNvGraphicFramePr>
          <p:nvPr>
            <p:extLst>
              <p:ext uri="{D42A27DB-BD31-4B8C-83A1-F6EECF244321}">
                <p14:modId xmlns:p14="http://schemas.microsoft.com/office/powerpoint/2010/main" val="3632892525"/>
              </p:ext>
            </p:extLst>
          </p:nvPr>
        </p:nvGraphicFramePr>
        <p:xfrm>
          <a:off x="3513608" y="2063174"/>
          <a:ext cx="2320684" cy="2272635"/>
        </p:xfrm>
        <a:graphic>
          <a:graphicData uri="http://schemas.openxmlformats.org/drawingml/2006/table">
            <a:tbl>
              <a:tblPr firstRow="1" bandRow="1">
                <a:tableStyleId>{5C22544A-7EE6-4342-B048-85BDC9FD1C3A}</a:tableStyleId>
              </a:tblPr>
              <a:tblGrid>
                <a:gridCol w="2320684">
                  <a:extLst>
                    <a:ext uri="{9D8B030D-6E8A-4147-A177-3AD203B41FA5}">
                      <a16:colId xmlns:a16="http://schemas.microsoft.com/office/drawing/2014/main" val="20000"/>
                    </a:ext>
                  </a:extLst>
                </a:gridCol>
              </a:tblGrid>
              <a:tr h="811655">
                <a:tc>
                  <a:txBody>
                    <a:bodyPr/>
                    <a:lstStyle/>
                    <a:p>
                      <a:pPr algn="r"/>
                      <a:r>
                        <a:rPr lang="en-US" sz="1200" b="0" dirty="0">
                          <a:solidFill>
                            <a:srgbClr val="979797"/>
                          </a:solidFill>
                        </a:rPr>
                        <a:t>Less than $1,000</a:t>
                      </a:r>
                      <a:r>
                        <a:rPr lang="en-US" sz="1200" b="0" baseline="0" dirty="0">
                          <a:solidFill>
                            <a:srgbClr val="979797"/>
                          </a:solidFill>
                        </a:rPr>
                        <a:t> USD</a:t>
                      </a:r>
                      <a:endParaRPr lang="en-US" sz="1200" b="0" dirty="0">
                        <a:solidFill>
                          <a:srgbClr val="979797"/>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11655">
                <a:tc>
                  <a:txBody>
                    <a:bodyPr/>
                    <a:lstStyle/>
                    <a:p>
                      <a:pPr algn="r"/>
                      <a:r>
                        <a:rPr lang="en-US" sz="1200" b="0" dirty="0">
                          <a:solidFill>
                            <a:srgbClr val="979797"/>
                          </a:solidFill>
                        </a:rPr>
                        <a:t>$1,000 to $4,999 USD</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49325">
                <a:tc>
                  <a:txBody>
                    <a:bodyPr/>
                    <a:lstStyle/>
                    <a:p>
                      <a:pPr algn="r"/>
                      <a:r>
                        <a:rPr lang="en-US" sz="1200" b="0" dirty="0">
                          <a:solidFill>
                            <a:srgbClr val="979797"/>
                          </a:solidFill>
                        </a:rPr>
                        <a:t>$5,000 or more USD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8" name="TextBox 17"/>
          <p:cNvSpPr txBox="1"/>
          <p:nvPr/>
        </p:nvSpPr>
        <p:spPr>
          <a:xfrm>
            <a:off x="471196" y="4909275"/>
            <a:ext cx="1814804" cy="230832"/>
          </a:xfrm>
          <a:prstGeom prst="rect">
            <a:avLst/>
          </a:prstGeom>
          <a:noFill/>
        </p:spPr>
        <p:txBody>
          <a:bodyPr wrap="square" rtlCol="0">
            <a:spAutoFit/>
          </a:bodyPr>
          <a:lstStyle/>
          <a:p>
            <a:r>
              <a:rPr lang="en-US" sz="900" dirty="0"/>
              <a:t>*Caution:  low base size n=&lt;30</a:t>
            </a:r>
          </a:p>
        </p:txBody>
      </p:sp>
      <p:sp>
        <p:nvSpPr>
          <p:cNvPr id="24" name="Right Brace 23"/>
          <p:cNvSpPr/>
          <p:nvPr/>
        </p:nvSpPr>
        <p:spPr>
          <a:xfrm>
            <a:off x="3750184" y="2523629"/>
            <a:ext cx="94896" cy="1668017"/>
          </a:xfrm>
          <a:prstGeom prst="rightBrace">
            <a:avLst/>
          </a:prstGeom>
          <a:ln>
            <a:solidFill>
              <a:srgbClr val="007FC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5" name="TextBox 24"/>
          <p:cNvSpPr txBox="1"/>
          <p:nvPr/>
        </p:nvSpPr>
        <p:spPr>
          <a:xfrm>
            <a:off x="3765960" y="3209151"/>
            <a:ext cx="609600" cy="276999"/>
          </a:xfrm>
          <a:prstGeom prst="rect">
            <a:avLst/>
          </a:prstGeom>
          <a:noFill/>
        </p:spPr>
        <p:txBody>
          <a:bodyPr wrap="square" rtlCol="0">
            <a:spAutoFit/>
          </a:bodyPr>
          <a:lstStyle/>
          <a:p>
            <a:r>
              <a:rPr lang="en-US" sz="1200" dirty="0">
                <a:solidFill>
                  <a:srgbClr val="007FC7"/>
                </a:solidFill>
              </a:rPr>
              <a:t>73%</a:t>
            </a:r>
          </a:p>
        </p:txBody>
      </p:sp>
    </p:spTree>
    <p:extLst>
      <p:ext uri="{BB962C8B-B14F-4D97-AF65-F5344CB8AC3E}">
        <p14:creationId xmlns:p14="http://schemas.microsoft.com/office/powerpoint/2010/main" val="1216859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 name="Title 6"/>
          <p:cNvSpPr>
            <a:spLocks noGrp="1"/>
          </p:cNvSpPr>
          <p:nvPr>
            <p:ph type="title"/>
          </p:nvPr>
        </p:nvSpPr>
        <p:spPr>
          <a:xfrm>
            <a:off x="228600" y="133350"/>
            <a:ext cx="8166672" cy="428625"/>
          </a:xfrm>
        </p:spPr>
        <p:txBody>
          <a:bodyPr/>
          <a:lstStyle/>
          <a:p>
            <a:r>
              <a:rPr lang="en-US" sz="2400" dirty="0"/>
              <a:t>Sunrise registrations</a:t>
            </a:r>
          </a:p>
        </p:txBody>
      </p:sp>
      <p:sp>
        <p:nvSpPr>
          <p:cNvPr id="11" name="Text Placeholder 7"/>
          <p:cNvSpPr>
            <a:spLocks noGrp="1"/>
          </p:cNvSpPr>
          <p:nvPr>
            <p:ph type="body" idx="13"/>
          </p:nvPr>
        </p:nvSpPr>
        <p:spPr>
          <a:xfrm>
            <a:off x="228600" y="590550"/>
            <a:ext cx="8915400" cy="236339"/>
          </a:xfrm>
        </p:spPr>
        <p:txBody>
          <a:bodyPr/>
          <a:lstStyle/>
          <a:p>
            <a:r>
              <a:rPr lang="en-US" sz="1400" dirty="0"/>
              <a:t>9 in 10 members have registered new TLD domains in the past two years in the Sunrise Period.  </a:t>
            </a:r>
          </a:p>
        </p:txBody>
      </p:sp>
      <p:graphicFrame>
        <p:nvGraphicFramePr>
          <p:cNvPr id="19" name="Chart 18"/>
          <p:cNvGraphicFramePr/>
          <p:nvPr>
            <p:extLst>
              <p:ext uri="{D42A27DB-BD31-4B8C-83A1-F6EECF244321}">
                <p14:modId xmlns:p14="http://schemas.microsoft.com/office/powerpoint/2010/main" val="1777423648"/>
              </p:ext>
            </p:extLst>
          </p:nvPr>
        </p:nvGraphicFramePr>
        <p:xfrm>
          <a:off x="4317124" y="1930620"/>
          <a:ext cx="2007476" cy="26944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573145220"/>
              </p:ext>
            </p:extLst>
          </p:nvPr>
        </p:nvGraphicFramePr>
        <p:xfrm>
          <a:off x="2133600" y="2032233"/>
          <a:ext cx="2320684" cy="2459510"/>
        </p:xfrm>
        <a:graphic>
          <a:graphicData uri="http://schemas.openxmlformats.org/drawingml/2006/table">
            <a:tbl>
              <a:tblPr firstRow="1" bandRow="1">
                <a:tableStyleId>{5C22544A-7EE6-4342-B048-85BDC9FD1C3A}</a:tableStyleId>
              </a:tblPr>
              <a:tblGrid>
                <a:gridCol w="2320684">
                  <a:extLst>
                    <a:ext uri="{9D8B030D-6E8A-4147-A177-3AD203B41FA5}">
                      <a16:colId xmlns:a16="http://schemas.microsoft.com/office/drawing/2014/main" val="20000"/>
                    </a:ext>
                  </a:extLst>
                </a:gridCol>
              </a:tblGrid>
              <a:tr h="524964">
                <a:tc>
                  <a:txBody>
                    <a:bodyPr/>
                    <a:lstStyle/>
                    <a:p>
                      <a:pPr algn="r"/>
                      <a:r>
                        <a:rPr lang="en-US" sz="1200" b="0" dirty="0">
                          <a:solidFill>
                            <a:srgbClr val="979797"/>
                          </a:solidFill>
                        </a:rPr>
                        <a:t>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24964">
                <a:tc>
                  <a:txBody>
                    <a:bodyPr/>
                    <a:lstStyle/>
                    <a:p>
                      <a:pPr algn="r"/>
                      <a:r>
                        <a:rPr lang="en-US" sz="1200" b="0" dirty="0">
                          <a:solidFill>
                            <a:srgbClr val="979797"/>
                          </a:solidFill>
                        </a:rPr>
                        <a:t>1-10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9972">
                <a:tc>
                  <a:txBody>
                    <a:bodyPr/>
                    <a:lstStyle/>
                    <a:p>
                      <a:pPr algn="r"/>
                      <a:r>
                        <a:rPr lang="en-US" sz="1200" b="0" dirty="0">
                          <a:solidFill>
                            <a:srgbClr val="979797"/>
                          </a:solidFill>
                        </a:rPr>
                        <a:t>11-24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0970">
                <a:tc>
                  <a:txBody>
                    <a:bodyPr/>
                    <a:lstStyle/>
                    <a:p>
                      <a:pPr algn="r"/>
                      <a:r>
                        <a:rPr lang="en-US" sz="1200" b="0" dirty="0">
                          <a:solidFill>
                            <a:srgbClr val="979797"/>
                          </a:solidFill>
                        </a:rPr>
                        <a:t>25-74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8640">
                <a:tc>
                  <a:txBody>
                    <a:bodyPr/>
                    <a:lstStyle/>
                    <a:p>
                      <a:pPr algn="r"/>
                      <a:r>
                        <a:rPr lang="en-US" sz="1200" b="0" dirty="0">
                          <a:solidFill>
                            <a:srgbClr val="979797"/>
                          </a:solidFill>
                        </a:rPr>
                        <a:t>75 or more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2" name="TextBox 1"/>
          <p:cNvSpPr txBox="1"/>
          <p:nvPr/>
        </p:nvSpPr>
        <p:spPr>
          <a:xfrm>
            <a:off x="3505200" y="4491743"/>
            <a:ext cx="2199708" cy="600164"/>
          </a:xfrm>
          <a:prstGeom prst="rect">
            <a:avLst/>
          </a:prstGeom>
          <a:noFill/>
        </p:spPr>
        <p:txBody>
          <a:bodyPr wrap="square" rtlCol="0">
            <a:spAutoFit/>
          </a:bodyPr>
          <a:lstStyle/>
          <a:p>
            <a:pPr algn="ctr"/>
            <a:r>
              <a:rPr lang="en-US" sz="1100" dirty="0">
                <a:solidFill>
                  <a:schemeClr val="accent5"/>
                </a:solidFill>
              </a:rPr>
              <a:t>Average Number:  64</a:t>
            </a:r>
          </a:p>
          <a:p>
            <a:pPr algn="ctr"/>
            <a:r>
              <a:rPr lang="en-US" sz="1100" dirty="0">
                <a:solidFill>
                  <a:schemeClr val="accent5"/>
                </a:solidFill>
              </a:rPr>
              <a:t>Median:  13</a:t>
            </a:r>
          </a:p>
          <a:p>
            <a:pPr algn="ctr"/>
            <a:r>
              <a:rPr lang="en-US" sz="1100" dirty="0">
                <a:solidFill>
                  <a:schemeClr val="accent5"/>
                </a:solidFill>
              </a:rPr>
              <a:t>Range:  0 - 495</a:t>
            </a:r>
          </a:p>
        </p:txBody>
      </p:sp>
      <p:sp>
        <p:nvSpPr>
          <p:cNvPr id="14" name="Footer Placeholder 4"/>
          <p:cNvSpPr txBox="1">
            <a:spLocks/>
          </p:cNvSpPr>
          <p:nvPr/>
        </p:nvSpPr>
        <p:spPr>
          <a:xfrm>
            <a:off x="3657600" y="1264899"/>
            <a:ext cx="2047308" cy="772623"/>
          </a:xfrm>
          <a:prstGeom prst="rect">
            <a:avLst/>
          </a:prstGeom>
          <a:solidFill>
            <a:srgbClr val="ECECEC"/>
          </a:solidFill>
        </p:spPr>
        <p:txBody>
          <a:bodyPr lIns="0" tIns="0" rIns="0" bIns="0" anchor="ctr"/>
          <a:lstStyle/>
          <a:p>
            <a:pPr marL="45720" algn="ctr" defTabSz="457200">
              <a:defRPr/>
            </a:pPr>
            <a:r>
              <a:rPr lang="en-US" sz="1200" dirty="0">
                <a:solidFill>
                  <a:srgbClr val="009DD9"/>
                </a:solidFill>
              </a:rPr>
              <a:t>Number of New TLDs Registered in Past Two Years That Are Sunrise Registrations</a:t>
            </a:r>
          </a:p>
          <a:p>
            <a:pPr marL="45720" algn="ctr" defTabSz="457200">
              <a:defRPr/>
            </a:pPr>
            <a:r>
              <a:rPr lang="en-US" sz="900" dirty="0">
                <a:solidFill>
                  <a:srgbClr val="009DD9"/>
                </a:solidFill>
              </a:rPr>
              <a:t>(n=29)*</a:t>
            </a:r>
          </a:p>
        </p:txBody>
      </p:sp>
      <p:sp>
        <p:nvSpPr>
          <p:cNvPr id="9" name="TextBox 8"/>
          <p:cNvSpPr txBox="1"/>
          <p:nvPr/>
        </p:nvSpPr>
        <p:spPr>
          <a:xfrm>
            <a:off x="471196" y="4909275"/>
            <a:ext cx="1814804" cy="230832"/>
          </a:xfrm>
          <a:prstGeom prst="rect">
            <a:avLst/>
          </a:prstGeom>
          <a:noFill/>
        </p:spPr>
        <p:txBody>
          <a:bodyPr wrap="square" rtlCol="0">
            <a:spAutoFit/>
          </a:bodyPr>
          <a:lstStyle/>
          <a:p>
            <a:r>
              <a:rPr lang="en-US" sz="900" dirty="0"/>
              <a:t>*Caution:  low base size n=&lt;30</a:t>
            </a:r>
          </a:p>
        </p:txBody>
      </p:sp>
    </p:spTree>
    <p:extLst>
      <p:ext uri="{BB962C8B-B14F-4D97-AF65-F5344CB8AC3E}">
        <p14:creationId xmlns:p14="http://schemas.microsoft.com/office/powerpoint/2010/main" val="2280279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 name="Title 6"/>
          <p:cNvSpPr>
            <a:spLocks noGrp="1"/>
          </p:cNvSpPr>
          <p:nvPr>
            <p:ph type="title"/>
          </p:nvPr>
        </p:nvSpPr>
        <p:spPr>
          <a:xfrm>
            <a:off x="228600" y="133350"/>
            <a:ext cx="8166672" cy="428625"/>
          </a:xfrm>
        </p:spPr>
        <p:txBody>
          <a:bodyPr/>
          <a:lstStyle/>
          <a:p>
            <a:r>
              <a:rPr lang="en-US" sz="2400" dirty="0"/>
              <a:t>Trademark clearinghouse Claim notices</a:t>
            </a:r>
          </a:p>
        </p:txBody>
      </p:sp>
      <p:sp>
        <p:nvSpPr>
          <p:cNvPr id="11" name="Text Placeholder 7"/>
          <p:cNvSpPr>
            <a:spLocks noGrp="1"/>
          </p:cNvSpPr>
          <p:nvPr>
            <p:ph type="body" idx="13"/>
          </p:nvPr>
        </p:nvSpPr>
        <p:spPr>
          <a:xfrm>
            <a:off x="228600" y="590550"/>
            <a:ext cx="8915400" cy="236339"/>
          </a:xfrm>
        </p:spPr>
        <p:txBody>
          <a:bodyPr/>
          <a:lstStyle/>
          <a:p>
            <a:r>
              <a:rPr lang="en-US" sz="1400" dirty="0"/>
              <a:t>Almost three-quarters of members have received Trademark Clearinghouse claim notices in the past two years, with more than one-third receiving 100 or more notices.</a:t>
            </a:r>
          </a:p>
        </p:txBody>
      </p:sp>
      <p:graphicFrame>
        <p:nvGraphicFramePr>
          <p:cNvPr id="19" name="Chart 18"/>
          <p:cNvGraphicFramePr/>
          <p:nvPr>
            <p:extLst>
              <p:ext uri="{D42A27DB-BD31-4B8C-83A1-F6EECF244321}">
                <p14:modId xmlns:p14="http://schemas.microsoft.com/office/powerpoint/2010/main" val="1253680412"/>
              </p:ext>
            </p:extLst>
          </p:nvPr>
        </p:nvGraphicFramePr>
        <p:xfrm>
          <a:off x="4240924" y="1885950"/>
          <a:ext cx="2007476" cy="26944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87920744"/>
              </p:ext>
            </p:extLst>
          </p:nvPr>
        </p:nvGraphicFramePr>
        <p:xfrm>
          <a:off x="2008358" y="2002359"/>
          <a:ext cx="2320684" cy="2423160"/>
        </p:xfrm>
        <a:graphic>
          <a:graphicData uri="http://schemas.openxmlformats.org/drawingml/2006/table">
            <a:tbl>
              <a:tblPr firstRow="1" bandRow="1">
                <a:tableStyleId>{5C22544A-7EE6-4342-B048-85BDC9FD1C3A}</a:tableStyleId>
              </a:tblPr>
              <a:tblGrid>
                <a:gridCol w="2320684">
                  <a:extLst>
                    <a:ext uri="{9D8B030D-6E8A-4147-A177-3AD203B41FA5}">
                      <a16:colId xmlns:a16="http://schemas.microsoft.com/office/drawing/2014/main" val="20000"/>
                    </a:ext>
                  </a:extLst>
                </a:gridCol>
              </a:tblGrid>
              <a:tr h="484632">
                <a:tc>
                  <a:txBody>
                    <a:bodyPr/>
                    <a:lstStyle/>
                    <a:p>
                      <a:pPr algn="r"/>
                      <a:r>
                        <a:rPr lang="en-US" sz="1200" b="0" dirty="0">
                          <a:solidFill>
                            <a:srgbClr val="979797"/>
                          </a:solidFill>
                        </a:rPr>
                        <a:t>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4632">
                <a:tc>
                  <a:txBody>
                    <a:bodyPr/>
                    <a:lstStyle/>
                    <a:p>
                      <a:pPr algn="r"/>
                      <a:r>
                        <a:rPr lang="en-US" sz="1200" b="0" dirty="0">
                          <a:solidFill>
                            <a:srgbClr val="979797"/>
                          </a:solidFill>
                        </a:rPr>
                        <a:t>1-10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84632">
                <a:tc>
                  <a:txBody>
                    <a:bodyPr/>
                    <a:lstStyle/>
                    <a:p>
                      <a:pPr algn="r"/>
                      <a:r>
                        <a:rPr lang="en-US" sz="1200" b="0" dirty="0">
                          <a:solidFill>
                            <a:srgbClr val="979797"/>
                          </a:solidFill>
                        </a:rPr>
                        <a:t>11-99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84632">
                <a:tc>
                  <a:txBody>
                    <a:bodyPr/>
                    <a:lstStyle/>
                    <a:p>
                      <a:pPr algn="r"/>
                      <a:r>
                        <a:rPr lang="en-US" sz="1200" b="0" dirty="0">
                          <a:solidFill>
                            <a:srgbClr val="979797"/>
                          </a:solidFill>
                        </a:rPr>
                        <a:t>100-299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84632">
                <a:tc>
                  <a:txBody>
                    <a:bodyPr/>
                    <a:lstStyle/>
                    <a:p>
                      <a:pPr algn="r"/>
                      <a:r>
                        <a:rPr lang="en-US" sz="1200" b="0" dirty="0">
                          <a:solidFill>
                            <a:srgbClr val="979797"/>
                          </a:solidFill>
                        </a:rPr>
                        <a:t>300 or more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2" name="TextBox 1"/>
          <p:cNvSpPr txBox="1"/>
          <p:nvPr/>
        </p:nvSpPr>
        <p:spPr>
          <a:xfrm>
            <a:off x="3429000" y="4441016"/>
            <a:ext cx="2209800" cy="600164"/>
          </a:xfrm>
          <a:prstGeom prst="rect">
            <a:avLst/>
          </a:prstGeom>
          <a:noFill/>
        </p:spPr>
        <p:txBody>
          <a:bodyPr wrap="square" rtlCol="0">
            <a:spAutoFit/>
          </a:bodyPr>
          <a:lstStyle/>
          <a:p>
            <a:pPr algn="ctr"/>
            <a:r>
              <a:rPr lang="en-US" sz="1100" dirty="0">
                <a:solidFill>
                  <a:schemeClr val="accent5"/>
                </a:solidFill>
              </a:rPr>
              <a:t>Average Number:  107</a:t>
            </a:r>
          </a:p>
          <a:p>
            <a:pPr algn="ctr"/>
            <a:r>
              <a:rPr lang="en-US" sz="1100" dirty="0">
                <a:solidFill>
                  <a:schemeClr val="accent5"/>
                </a:solidFill>
              </a:rPr>
              <a:t>Median:  16</a:t>
            </a:r>
          </a:p>
          <a:p>
            <a:pPr algn="ctr"/>
            <a:r>
              <a:rPr lang="en-US" sz="1100" dirty="0">
                <a:solidFill>
                  <a:schemeClr val="accent5"/>
                </a:solidFill>
              </a:rPr>
              <a:t>Range:  0 - 999</a:t>
            </a:r>
          </a:p>
        </p:txBody>
      </p:sp>
      <p:sp>
        <p:nvSpPr>
          <p:cNvPr id="14" name="Footer Placeholder 4"/>
          <p:cNvSpPr txBox="1">
            <a:spLocks/>
          </p:cNvSpPr>
          <p:nvPr/>
        </p:nvSpPr>
        <p:spPr>
          <a:xfrm>
            <a:off x="3581400" y="1352550"/>
            <a:ext cx="2047308" cy="542128"/>
          </a:xfrm>
          <a:prstGeom prst="rect">
            <a:avLst/>
          </a:prstGeom>
          <a:solidFill>
            <a:srgbClr val="ECECEC"/>
          </a:solidFill>
        </p:spPr>
        <p:txBody>
          <a:bodyPr lIns="0" tIns="0" rIns="0" bIns="0" anchor="ctr"/>
          <a:lstStyle/>
          <a:p>
            <a:pPr marL="45720" algn="ctr" defTabSz="457200">
              <a:defRPr/>
            </a:pPr>
            <a:r>
              <a:rPr lang="en-US" sz="1200" dirty="0">
                <a:solidFill>
                  <a:srgbClr val="009DD9"/>
                </a:solidFill>
              </a:rPr>
              <a:t>Number of Claim Notices Received – 2015 and 2016</a:t>
            </a:r>
          </a:p>
          <a:p>
            <a:pPr marL="45720" algn="ctr" defTabSz="457200">
              <a:defRPr/>
            </a:pPr>
            <a:r>
              <a:rPr lang="en-US" sz="900" dirty="0">
                <a:solidFill>
                  <a:srgbClr val="009DD9"/>
                </a:solidFill>
              </a:rPr>
              <a:t>(n=33)</a:t>
            </a:r>
          </a:p>
        </p:txBody>
      </p:sp>
    </p:spTree>
    <p:extLst>
      <p:ext uri="{BB962C8B-B14F-4D97-AF65-F5344CB8AC3E}">
        <p14:creationId xmlns:p14="http://schemas.microsoft.com/office/powerpoint/2010/main" val="1887196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 name="Title 6"/>
          <p:cNvSpPr>
            <a:spLocks noGrp="1"/>
          </p:cNvSpPr>
          <p:nvPr>
            <p:ph type="title"/>
          </p:nvPr>
        </p:nvSpPr>
        <p:spPr>
          <a:xfrm>
            <a:off x="228600" y="133350"/>
            <a:ext cx="8166672" cy="428625"/>
          </a:xfrm>
        </p:spPr>
        <p:txBody>
          <a:bodyPr/>
          <a:lstStyle/>
          <a:p>
            <a:r>
              <a:rPr lang="en-US" sz="2400" dirty="0"/>
              <a:t>Trademark clearinghouse Claim notices</a:t>
            </a:r>
          </a:p>
        </p:txBody>
      </p:sp>
      <p:sp>
        <p:nvSpPr>
          <p:cNvPr id="11" name="Text Placeholder 7"/>
          <p:cNvSpPr>
            <a:spLocks noGrp="1"/>
          </p:cNvSpPr>
          <p:nvPr>
            <p:ph type="body" idx="13"/>
          </p:nvPr>
        </p:nvSpPr>
        <p:spPr>
          <a:xfrm>
            <a:off x="228600" y="590550"/>
            <a:ext cx="8915400" cy="236339"/>
          </a:xfrm>
        </p:spPr>
        <p:txBody>
          <a:bodyPr/>
          <a:lstStyle/>
          <a:p>
            <a:r>
              <a:rPr lang="en-US" sz="1400" dirty="0"/>
              <a:t>Of those who have received Trademark Clearinghouse claim notices that have resulted in costs, the majority have been for investigations, followed by warning/cease and desist letters.</a:t>
            </a:r>
          </a:p>
        </p:txBody>
      </p:sp>
      <p:graphicFrame>
        <p:nvGraphicFramePr>
          <p:cNvPr id="19" name="Chart 18"/>
          <p:cNvGraphicFramePr/>
          <p:nvPr>
            <p:extLst>
              <p:ext uri="{D42A27DB-BD31-4B8C-83A1-F6EECF244321}">
                <p14:modId xmlns:p14="http://schemas.microsoft.com/office/powerpoint/2010/main" val="2450666883"/>
              </p:ext>
            </p:extLst>
          </p:nvPr>
        </p:nvGraphicFramePr>
        <p:xfrm>
          <a:off x="1269124" y="1833400"/>
          <a:ext cx="2007476" cy="24147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216430137"/>
              </p:ext>
            </p:extLst>
          </p:nvPr>
        </p:nvGraphicFramePr>
        <p:xfrm>
          <a:off x="-914400" y="1965090"/>
          <a:ext cx="2320684" cy="2130660"/>
        </p:xfrm>
        <a:graphic>
          <a:graphicData uri="http://schemas.openxmlformats.org/drawingml/2006/table">
            <a:tbl>
              <a:tblPr firstRow="1" bandRow="1">
                <a:tableStyleId>{5C22544A-7EE6-4342-B048-85BDC9FD1C3A}</a:tableStyleId>
              </a:tblPr>
              <a:tblGrid>
                <a:gridCol w="2320684">
                  <a:extLst>
                    <a:ext uri="{9D8B030D-6E8A-4147-A177-3AD203B41FA5}">
                      <a16:colId xmlns:a16="http://schemas.microsoft.com/office/drawing/2014/main" val="20000"/>
                    </a:ext>
                  </a:extLst>
                </a:gridCol>
              </a:tblGrid>
              <a:tr h="426132">
                <a:tc>
                  <a:txBody>
                    <a:bodyPr/>
                    <a:lstStyle/>
                    <a:p>
                      <a:pPr algn="r"/>
                      <a:r>
                        <a:rPr lang="en-US" sz="1200" b="0" dirty="0">
                          <a:solidFill>
                            <a:srgbClr val="979797"/>
                          </a:solidFill>
                        </a:rPr>
                        <a:t>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6132">
                <a:tc>
                  <a:txBody>
                    <a:bodyPr/>
                    <a:lstStyle/>
                    <a:p>
                      <a:pPr algn="r"/>
                      <a:r>
                        <a:rPr lang="en-US" sz="1200" b="0" dirty="0">
                          <a:solidFill>
                            <a:srgbClr val="979797"/>
                          </a:solidFill>
                        </a:rPr>
                        <a:t>1-10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6132">
                <a:tc>
                  <a:txBody>
                    <a:bodyPr/>
                    <a:lstStyle/>
                    <a:p>
                      <a:pPr algn="r"/>
                      <a:r>
                        <a:rPr lang="en-US" sz="1200" b="0" dirty="0">
                          <a:solidFill>
                            <a:srgbClr val="979797"/>
                          </a:solidFill>
                        </a:rPr>
                        <a:t>11-99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6132">
                <a:tc>
                  <a:txBody>
                    <a:bodyPr/>
                    <a:lstStyle/>
                    <a:p>
                      <a:pPr algn="r"/>
                      <a:r>
                        <a:rPr lang="en-US" sz="1200" b="0" dirty="0">
                          <a:solidFill>
                            <a:srgbClr val="979797"/>
                          </a:solidFill>
                        </a:rPr>
                        <a:t>100-299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6132">
                <a:tc>
                  <a:txBody>
                    <a:bodyPr/>
                    <a:lstStyle/>
                    <a:p>
                      <a:pPr algn="r"/>
                      <a:r>
                        <a:rPr lang="en-US" sz="1200" b="0" dirty="0">
                          <a:solidFill>
                            <a:srgbClr val="979797"/>
                          </a:solidFill>
                        </a:rPr>
                        <a:t>300 or more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2" name="TextBox 1"/>
          <p:cNvSpPr txBox="1"/>
          <p:nvPr/>
        </p:nvSpPr>
        <p:spPr>
          <a:xfrm>
            <a:off x="457200" y="4119400"/>
            <a:ext cx="2221624" cy="600164"/>
          </a:xfrm>
          <a:prstGeom prst="rect">
            <a:avLst/>
          </a:prstGeom>
          <a:noFill/>
        </p:spPr>
        <p:txBody>
          <a:bodyPr wrap="square" rtlCol="0">
            <a:spAutoFit/>
          </a:bodyPr>
          <a:lstStyle/>
          <a:p>
            <a:pPr algn="ctr"/>
            <a:r>
              <a:rPr lang="en-US" sz="1100" dirty="0">
                <a:solidFill>
                  <a:schemeClr val="accent5"/>
                </a:solidFill>
              </a:rPr>
              <a:t>Average Number:  74</a:t>
            </a:r>
          </a:p>
          <a:p>
            <a:pPr algn="ctr"/>
            <a:r>
              <a:rPr lang="en-US" sz="1100" dirty="0">
                <a:solidFill>
                  <a:schemeClr val="accent5"/>
                </a:solidFill>
              </a:rPr>
              <a:t>Median:  13</a:t>
            </a:r>
          </a:p>
          <a:p>
            <a:pPr algn="ctr"/>
            <a:r>
              <a:rPr lang="en-US" sz="1100" dirty="0">
                <a:solidFill>
                  <a:schemeClr val="accent5"/>
                </a:solidFill>
              </a:rPr>
              <a:t>Range:  0 - 551</a:t>
            </a:r>
          </a:p>
        </p:txBody>
      </p:sp>
      <p:sp>
        <p:nvSpPr>
          <p:cNvPr id="14" name="Footer Placeholder 4"/>
          <p:cNvSpPr txBox="1">
            <a:spLocks/>
          </p:cNvSpPr>
          <p:nvPr/>
        </p:nvSpPr>
        <p:spPr>
          <a:xfrm>
            <a:off x="2819400" y="1182734"/>
            <a:ext cx="3886200" cy="365760"/>
          </a:xfrm>
          <a:prstGeom prst="rect">
            <a:avLst/>
          </a:prstGeom>
          <a:solidFill>
            <a:srgbClr val="ECECEC"/>
          </a:solidFill>
        </p:spPr>
        <p:txBody>
          <a:bodyPr lIns="0" tIns="0" rIns="0" bIns="0" anchor="ctr"/>
          <a:lstStyle/>
          <a:p>
            <a:pPr marL="45720" algn="ctr" defTabSz="457200">
              <a:defRPr/>
            </a:pPr>
            <a:r>
              <a:rPr lang="en-US" sz="1200" dirty="0">
                <a:solidFill>
                  <a:srgbClr val="009DD9"/>
                </a:solidFill>
              </a:rPr>
              <a:t>Number of Claim Notices Resulting in Costs Incurred </a:t>
            </a:r>
          </a:p>
          <a:p>
            <a:pPr marL="45720" algn="ctr" defTabSz="457200">
              <a:defRPr/>
            </a:pPr>
            <a:r>
              <a:rPr lang="en-US" sz="900" dirty="0">
                <a:solidFill>
                  <a:srgbClr val="009DD9"/>
                </a:solidFill>
              </a:rPr>
              <a:t>(n=24)*</a:t>
            </a:r>
          </a:p>
        </p:txBody>
      </p:sp>
      <p:graphicFrame>
        <p:nvGraphicFramePr>
          <p:cNvPr id="12" name="Chart 11"/>
          <p:cNvGraphicFramePr/>
          <p:nvPr>
            <p:extLst>
              <p:ext uri="{D42A27DB-BD31-4B8C-83A1-F6EECF244321}">
                <p14:modId xmlns:p14="http://schemas.microsoft.com/office/powerpoint/2010/main" val="1969301833"/>
              </p:ext>
            </p:extLst>
          </p:nvPr>
        </p:nvGraphicFramePr>
        <p:xfrm>
          <a:off x="3097924" y="1833400"/>
          <a:ext cx="2007476" cy="241475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2497774" y="4119400"/>
            <a:ext cx="2150425" cy="600164"/>
          </a:xfrm>
          <a:prstGeom prst="rect">
            <a:avLst/>
          </a:prstGeom>
          <a:noFill/>
        </p:spPr>
        <p:txBody>
          <a:bodyPr wrap="square" rtlCol="0">
            <a:spAutoFit/>
          </a:bodyPr>
          <a:lstStyle/>
          <a:p>
            <a:pPr algn="ctr"/>
            <a:r>
              <a:rPr lang="en-US" sz="1100" dirty="0">
                <a:solidFill>
                  <a:schemeClr val="accent5"/>
                </a:solidFill>
              </a:rPr>
              <a:t>Average Number:  9</a:t>
            </a:r>
          </a:p>
          <a:p>
            <a:pPr algn="ctr"/>
            <a:r>
              <a:rPr lang="en-US" sz="1100" dirty="0">
                <a:solidFill>
                  <a:schemeClr val="accent5"/>
                </a:solidFill>
              </a:rPr>
              <a:t>Median:  0</a:t>
            </a:r>
          </a:p>
          <a:p>
            <a:pPr algn="ctr"/>
            <a:r>
              <a:rPr lang="en-US" sz="1100" dirty="0">
                <a:solidFill>
                  <a:schemeClr val="accent5"/>
                </a:solidFill>
              </a:rPr>
              <a:t>Range:  0 - 93</a:t>
            </a:r>
          </a:p>
        </p:txBody>
      </p:sp>
      <p:graphicFrame>
        <p:nvGraphicFramePr>
          <p:cNvPr id="15" name="Chart 14"/>
          <p:cNvGraphicFramePr/>
          <p:nvPr>
            <p:extLst>
              <p:ext uri="{D42A27DB-BD31-4B8C-83A1-F6EECF244321}">
                <p14:modId xmlns:p14="http://schemas.microsoft.com/office/powerpoint/2010/main" val="4210806851"/>
              </p:ext>
            </p:extLst>
          </p:nvPr>
        </p:nvGraphicFramePr>
        <p:xfrm>
          <a:off x="5079124" y="1833400"/>
          <a:ext cx="2007476" cy="2414750"/>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4550857" y="4119400"/>
            <a:ext cx="2106536" cy="600164"/>
          </a:xfrm>
          <a:prstGeom prst="rect">
            <a:avLst/>
          </a:prstGeom>
          <a:noFill/>
        </p:spPr>
        <p:txBody>
          <a:bodyPr wrap="square" rtlCol="0">
            <a:spAutoFit/>
          </a:bodyPr>
          <a:lstStyle/>
          <a:p>
            <a:pPr algn="ctr"/>
            <a:r>
              <a:rPr lang="en-US" sz="1100" dirty="0">
                <a:solidFill>
                  <a:schemeClr val="accent5"/>
                </a:solidFill>
              </a:rPr>
              <a:t>Average Number:  1</a:t>
            </a:r>
          </a:p>
          <a:p>
            <a:pPr algn="ctr"/>
            <a:r>
              <a:rPr lang="en-US" sz="1100" dirty="0">
                <a:solidFill>
                  <a:schemeClr val="accent5"/>
                </a:solidFill>
              </a:rPr>
              <a:t>Median:  0</a:t>
            </a:r>
          </a:p>
          <a:p>
            <a:pPr algn="ctr"/>
            <a:r>
              <a:rPr lang="en-US" sz="1100" dirty="0">
                <a:solidFill>
                  <a:schemeClr val="accent5"/>
                </a:solidFill>
              </a:rPr>
              <a:t>Range:  0 - 11</a:t>
            </a:r>
          </a:p>
        </p:txBody>
      </p:sp>
      <p:graphicFrame>
        <p:nvGraphicFramePr>
          <p:cNvPr id="17" name="Chart 16"/>
          <p:cNvGraphicFramePr/>
          <p:nvPr>
            <p:extLst>
              <p:ext uri="{D42A27DB-BD31-4B8C-83A1-F6EECF244321}">
                <p14:modId xmlns:p14="http://schemas.microsoft.com/office/powerpoint/2010/main" val="2822805613"/>
              </p:ext>
            </p:extLst>
          </p:nvPr>
        </p:nvGraphicFramePr>
        <p:xfrm>
          <a:off x="7136524" y="1869025"/>
          <a:ext cx="2007476" cy="2414750"/>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Box 17"/>
          <p:cNvSpPr txBox="1"/>
          <p:nvPr/>
        </p:nvSpPr>
        <p:spPr>
          <a:xfrm>
            <a:off x="6591300" y="4119400"/>
            <a:ext cx="2171700" cy="600164"/>
          </a:xfrm>
          <a:prstGeom prst="rect">
            <a:avLst/>
          </a:prstGeom>
          <a:noFill/>
        </p:spPr>
        <p:txBody>
          <a:bodyPr wrap="square" rtlCol="0">
            <a:spAutoFit/>
          </a:bodyPr>
          <a:lstStyle/>
          <a:p>
            <a:pPr algn="ctr"/>
            <a:r>
              <a:rPr lang="en-US" sz="1100" dirty="0">
                <a:solidFill>
                  <a:schemeClr val="accent5"/>
                </a:solidFill>
              </a:rPr>
              <a:t>Average Number:  6</a:t>
            </a:r>
          </a:p>
          <a:p>
            <a:pPr algn="ctr"/>
            <a:r>
              <a:rPr lang="en-US" sz="1100" dirty="0">
                <a:solidFill>
                  <a:schemeClr val="accent5"/>
                </a:solidFill>
              </a:rPr>
              <a:t>Median:  0</a:t>
            </a:r>
          </a:p>
          <a:p>
            <a:pPr algn="ctr"/>
            <a:r>
              <a:rPr lang="en-US" sz="1100" dirty="0">
                <a:solidFill>
                  <a:schemeClr val="accent5"/>
                </a:solidFill>
              </a:rPr>
              <a:t>Range:  0 - 105</a:t>
            </a:r>
          </a:p>
        </p:txBody>
      </p:sp>
      <p:sp>
        <p:nvSpPr>
          <p:cNvPr id="21" name="TextBox 20"/>
          <p:cNvSpPr txBox="1"/>
          <p:nvPr/>
        </p:nvSpPr>
        <p:spPr>
          <a:xfrm>
            <a:off x="685800" y="1581150"/>
            <a:ext cx="1676400" cy="307777"/>
          </a:xfrm>
          <a:prstGeom prst="rect">
            <a:avLst/>
          </a:prstGeom>
          <a:noFill/>
        </p:spPr>
        <p:txBody>
          <a:bodyPr wrap="square" rtlCol="0">
            <a:spAutoFit/>
          </a:bodyPr>
          <a:lstStyle/>
          <a:p>
            <a:pPr algn="ctr"/>
            <a:r>
              <a:rPr lang="en-US" sz="1400" b="1" dirty="0">
                <a:solidFill>
                  <a:srgbClr val="878787"/>
                </a:solidFill>
              </a:rPr>
              <a:t>Investigations</a:t>
            </a:r>
          </a:p>
        </p:txBody>
      </p:sp>
      <p:sp>
        <p:nvSpPr>
          <p:cNvPr id="22" name="TextBox 21"/>
          <p:cNvSpPr txBox="1"/>
          <p:nvPr/>
        </p:nvSpPr>
        <p:spPr>
          <a:xfrm>
            <a:off x="2667990" y="1512930"/>
            <a:ext cx="1676400" cy="523220"/>
          </a:xfrm>
          <a:prstGeom prst="rect">
            <a:avLst/>
          </a:prstGeom>
          <a:noFill/>
        </p:spPr>
        <p:txBody>
          <a:bodyPr wrap="square" rtlCol="0">
            <a:spAutoFit/>
          </a:bodyPr>
          <a:lstStyle/>
          <a:p>
            <a:pPr algn="ctr"/>
            <a:r>
              <a:rPr lang="en-US" sz="1400" b="1" dirty="0">
                <a:solidFill>
                  <a:srgbClr val="878787"/>
                </a:solidFill>
              </a:rPr>
              <a:t>Warning/Cease and Desist Letters</a:t>
            </a:r>
          </a:p>
        </p:txBody>
      </p:sp>
      <p:sp>
        <p:nvSpPr>
          <p:cNvPr id="23" name="TextBox 22"/>
          <p:cNvSpPr txBox="1"/>
          <p:nvPr/>
        </p:nvSpPr>
        <p:spPr>
          <a:xfrm>
            <a:off x="4698124" y="1581150"/>
            <a:ext cx="1676400" cy="307777"/>
          </a:xfrm>
          <a:prstGeom prst="rect">
            <a:avLst/>
          </a:prstGeom>
          <a:noFill/>
        </p:spPr>
        <p:txBody>
          <a:bodyPr wrap="square" rtlCol="0">
            <a:spAutoFit/>
          </a:bodyPr>
          <a:lstStyle/>
          <a:p>
            <a:pPr algn="ctr"/>
            <a:r>
              <a:rPr lang="en-US" sz="1400" b="1" dirty="0">
                <a:solidFill>
                  <a:srgbClr val="878787"/>
                </a:solidFill>
              </a:rPr>
              <a:t>UDRPs</a:t>
            </a:r>
          </a:p>
        </p:txBody>
      </p:sp>
      <p:sp>
        <p:nvSpPr>
          <p:cNvPr id="24" name="TextBox 23"/>
          <p:cNvSpPr txBox="1"/>
          <p:nvPr/>
        </p:nvSpPr>
        <p:spPr>
          <a:xfrm>
            <a:off x="6680314" y="1581150"/>
            <a:ext cx="1676400" cy="307777"/>
          </a:xfrm>
          <a:prstGeom prst="rect">
            <a:avLst/>
          </a:prstGeom>
          <a:noFill/>
        </p:spPr>
        <p:txBody>
          <a:bodyPr wrap="square" rtlCol="0">
            <a:spAutoFit/>
          </a:bodyPr>
          <a:lstStyle/>
          <a:p>
            <a:pPr algn="ctr"/>
            <a:r>
              <a:rPr lang="en-US" sz="1400" b="1" dirty="0">
                <a:solidFill>
                  <a:srgbClr val="878787"/>
                </a:solidFill>
              </a:rPr>
              <a:t>Other Actions</a:t>
            </a:r>
          </a:p>
        </p:txBody>
      </p:sp>
      <p:sp>
        <p:nvSpPr>
          <p:cNvPr id="25" name="TextBox 24"/>
          <p:cNvSpPr txBox="1"/>
          <p:nvPr/>
        </p:nvSpPr>
        <p:spPr>
          <a:xfrm>
            <a:off x="471196" y="4909275"/>
            <a:ext cx="1814804" cy="230832"/>
          </a:xfrm>
          <a:prstGeom prst="rect">
            <a:avLst/>
          </a:prstGeom>
          <a:noFill/>
        </p:spPr>
        <p:txBody>
          <a:bodyPr wrap="square" rtlCol="0">
            <a:spAutoFit/>
          </a:bodyPr>
          <a:lstStyle/>
          <a:p>
            <a:r>
              <a:rPr lang="en-US" sz="900" dirty="0"/>
              <a:t>*Caution:  low base size n=&lt;30</a:t>
            </a:r>
          </a:p>
        </p:txBody>
      </p:sp>
      <p:sp>
        <p:nvSpPr>
          <p:cNvPr id="4" name="TextBox 3"/>
          <p:cNvSpPr txBox="1"/>
          <p:nvPr/>
        </p:nvSpPr>
        <p:spPr>
          <a:xfrm>
            <a:off x="2486143" y="4737956"/>
            <a:ext cx="5575872" cy="400110"/>
          </a:xfrm>
          <a:prstGeom prst="rect">
            <a:avLst/>
          </a:prstGeom>
          <a:noFill/>
        </p:spPr>
        <p:txBody>
          <a:bodyPr wrap="square" rtlCol="0">
            <a:spAutoFit/>
          </a:bodyPr>
          <a:lstStyle/>
          <a:p>
            <a:r>
              <a:rPr lang="en-US" sz="1000" dirty="0"/>
              <a:t>NOTE: According to the “Independent Review of TMCH Services, Revised Report” (Liu, </a:t>
            </a:r>
            <a:r>
              <a:rPr lang="en-US" sz="1000" dirty="0" err="1"/>
              <a:t>Rafert</a:t>
            </a:r>
            <a:r>
              <a:rPr lang="en-US" sz="1000" dirty="0"/>
              <a:t> and </a:t>
            </a:r>
            <a:r>
              <a:rPr lang="en-US" sz="1000" dirty="0" err="1"/>
              <a:t>Seim</a:t>
            </a:r>
            <a:r>
              <a:rPr lang="en-US" sz="1000" dirty="0"/>
              <a:t>) 93.7% of domain name applications that were subject of Trademark Notices were abandoned </a:t>
            </a:r>
          </a:p>
        </p:txBody>
      </p:sp>
    </p:spTree>
    <p:extLst>
      <p:ext uri="{BB962C8B-B14F-4D97-AF65-F5344CB8AC3E}">
        <p14:creationId xmlns:p14="http://schemas.microsoft.com/office/powerpoint/2010/main" val="1957421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 name="Title 6"/>
          <p:cNvSpPr>
            <a:spLocks noGrp="1"/>
          </p:cNvSpPr>
          <p:nvPr>
            <p:ph type="title"/>
          </p:nvPr>
        </p:nvSpPr>
        <p:spPr>
          <a:xfrm>
            <a:off x="228600" y="133350"/>
            <a:ext cx="8166672" cy="428625"/>
          </a:xfrm>
        </p:spPr>
        <p:txBody>
          <a:bodyPr/>
          <a:lstStyle/>
          <a:p>
            <a:r>
              <a:rPr lang="en-US" sz="2400" dirty="0"/>
              <a:t>Trademark clearinghouse Claim notices</a:t>
            </a:r>
          </a:p>
        </p:txBody>
      </p:sp>
      <p:sp>
        <p:nvSpPr>
          <p:cNvPr id="11" name="Text Placeholder 7"/>
          <p:cNvSpPr>
            <a:spLocks noGrp="1"/>
          </p:cNvSpPr>
          <p:nvPr>
            <p:ph type="body" idx="13"/>
          </p:nvPr>
        </p:nvSpPr>
        <p:spPr>
          <a:xfrm>
            <a:off x="228600" y="559020"/>
            <a:ext cx="8915400" cy="598693"/>
          </a:xfrm>
        </p:spPr>
        <p:txBody>
          <a:bodyPr/>
          <a:lstStyle/>
          <a:p>
            <a:r>
              <a:rPr lang="en-US" sz="1400" dirty="0"/>
              <a:t>Although very low base size, there is an indication that Investigation costs vary greatly, and generally cost around $500 per Investigation.  Actions needed for Warning / Cease and Desist Letters appear to be more costly but base sizes are even lower.</a:t>
            </a:r>
          </a:p>
        </p:txBody>
      </p:sp>
      <p:sp>
        <p:nvSpPr>
          <p:cNvPr id="14" name="Footer Placeholder 4"/>
          <p:cNvSpPr txBox="1">
            <a:spLocks/>
          </p:cNvSpPr>
          <p:nvPr/>
        </p:nvSpPr>
        <p:spPr>
          <a:xfrm>
            <a:off x="3581400" y="1230630"/>
            <a:ext cx="2377440" cy="274320"/>
          </a:xfrm>
          <a:prstGeom prst="rect">
            <a:avLst/>
          </a:prstGeom>
          <a:solidFill>
            <a:srgbClr val="ECECEC"/>
          </a:solidFill>
        </p:spPr>
        <p:txBody>
          <a:bodyPr lIns="0" tIns="0" rIns="0" bIns="0" anchor="ctr"/>
          <a:lstStyle/>
          <a:p>
            <a:pPr marL="45720" algn="ctr" defTabSz="457200">
              <a:defRPr/>
            </a:pPr>
            <a:r>
              <a:rPr lang="en-US" sz="1200" dirty="0">
                <a:solidFill>
                  <a:srgbClr val="009DD9"/>
                </a:solidFill>
              </a:rPr>
              <a:t>Costs Incurred – 2015 and 2016 </a:t>
            </a:r>
          </a:p>
        </p:txBody>
      </p:sp>
      <p:graphicFrame>
        <p:nvGraphicFramePr>
          <p:cNvPr id="25" name="Chart 24"/>
          <p:cNvGraphicFramePr/>
          <p:nvPr>
            <p:extLst>
              <p:ext uri="{D42A27DB-BD31-4B8C-83A1-F6EECF244321}">
                <p14:modId xmlns:p14="http://schemas.microsoft.com/office/powerpoint/2010/main" val="525301635"/>
              </p:ext>
            </p:extLst>
          </p:nvPr>
        </p:nvGraphicFramePr>
        <p:xfrm>
          <a:off x="1878724" y="2005694"/>
          <a:ext cx="2007476" cy="2214227"/>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p:cNvSpPr txBox="1"/>
          <p:nvPr/>
        </p:nvSpPr>
        <p:spPr>
          <a:xfrm>
            <a:off x="762000" y="4124238"/>
            <a:ext cx="2209800" cy="600164"/>
          </a:xfrm>
          <a:prstGeom prst="rect">
            <a:avLst/>
          </a:prstGeom>
          <a:noFill/>
        </p:spPr>
        <p:txBody>
          <a:bodyPr wrap="square" rtlCol="0">
            <a:spAutoFit/>
          </a:bodyPr>
          <a:lstStyle/>
          <a:p>
            <a:pPr algn="ctr"/>
            <a:r>
              <a:rPr lang="en-US" sz="1100" dirty="0">
                <a:solidFill>
                  <a:schemeClr val="accent5"/>
                </a:solidFill>
              </a:rPr>
              <a:t>Average Cost:  $12,837</a:t>
            </a:r>
          </a:p>
          <a:p>
            <a:pPr algn="ctr"/>
            <a:r>
              <a:rPr lang="en-US" sz="1100" dirty="0">
                <a:solidFill>
                  <a:schemeClr val="accent5"/>
                </a:solidFill>
              </a:rPr>
              <a:t>Median:  $2,625</a:t>
            </a:r>
          </a:p>
          <a:p>
            <a:pPr algn="ctr"/>
            <a:r>
              <a:rPr lang="en-US" sz="1100" dirty="0">
                <a:solidFill>
                  <a:schemeClr val="accent5"/>
                </a:solidFill>
              </a:rPr>
              <a:t>Range:  $1 - $60,500</a:t>
            </a:r>
          </a:p>
        </p:txBody>
      </p:sp>
      <p:graphicFrame>
        <p:nvGraphicFramePr>
          <p:cNvPr id="27" name="Table 26"/>
          <p:cNvGraphicFramePr>
            <a:graphicFrameLocks noGrp="1"/>
          </p:cNvGraphicFramePr>
          <p:nvPr>
            <p:extLst>
              <p:ext uri="{D42A27DB-BD31-4B8C-83A1-F6EECF244321}">
                <p14:modId xmlns:p14="http://schemas.microsoft.com/office/powerpoint/2010/main" val="2700777407"/>
              </p:ext>
            </p:extLst>
          </p:nvPr>
        </p:nvGraphicFramePr>
        <p:xfrm>
          <a:off x="-296392" y="2103039"/>
          <a:ext cx="2320684" cy="1953732"/>
        </p:xfrm>
        <a:graphic>
          <a:graphicData uri="http://schemas.openxmlformats.org/drawingml/2006/table">
            <a:tbl>
              <a:tblPr firstRow="1" bandRow="1">
                <a:tableStyleId>{5C22544A-7EE6-4342-B048-85BDC9FD1C3A}</a:tableStyleId>
              </a:tblPr>
              <a:tblGrid>
                <a:gridCol w="2320684">
                  <a:extLst>
                    <a:ext uri="{9D8B030D-6E8A-4147-A177-3AD203B41FA5}">
                      <a16:colId xmlns:a16="http://schemas.microsoft.com/office/drawing/2014/main" val="20000"/>
                    </a:ext>
                  </a:extLst>
                </a:gridCol>
              </a:tblGrid>
              <a:tr h="488433">
                <a:tc>
                  <a:txBody>
                    <a:bodyPr/>
                    <a:lstStyle/>
                    <a:p>
                      <a:pPr algn="r"/>
                      <a:r>
                        <a:rPr lang="en-US" sz="1200" b="0" dirty="0">
                          <a:solidFill>
                            <a:srgbClr val="979797"/>
                          </a:solidFill>
                        </a:rPr>
                        <a:t>Less than $1,000</a:t>
                      </a:r>
                      <a:r>
                        <a:rPr lang="en-US" sz="1200" b="0" baseline="0" dirty="0">
                          <a:solidFill>
                            <a:srgbClr val="979797"/>
                          </a:solidFill>
                        </a:rPr>
                        <a:t> USD</a:t>
                      </a:r>
                      <a:endParaRPr lang="en-US" sz="1200" b="0" dirty="0">
                        <a:solidFill>
                          <a:srgbClr val="979797"/>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8433">
                <a:tc>
                  <a:txBody>
                    <a:bodyPr/>
                    <a:lstStyle/>
                    <a:p>
                      <a:pPr algn="r"/>
                      <a:r>
                        <a:rPr lang="en-US" sz="1200" b="0" dirty="0">
                          <a:solidFill>
                            <a:srgbClr val="979797"/>
                          </a:solidFill>
                        </a:rPr>
                        <a:t>$1,000 to $4,999 USD</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88433">
                <a:tc>
                  <a:txBody>
                    <a:bodyPr/>
                    <a:lstStyle/>
                    <a:p>
                      <a:pPr algn="r"/>
                      <a:r>
                        <a:rPr lang="en-US" sz="1200" b="0" dirty="0">
                          <a:solidFill>
                            <a:srgbClr val="979797"/>
                          </a:solidFill>
                        </a:rPr>
                        <a:t>$5,000 to $9,999 USD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88433">
                <a:tc>
                  <a:txBody>
                    <a:bodyPr/>
                    <a:lstStyle/>
                    <a:p>
                      <a:pPr algn="r"/>
                      <a:r>
                        <a:rPr lang="en-US" sz="1200" b="0" dirty="0">
                          <a:solidFill>
                            <a:srgbClr val="979797"/>
                          </a:solidFill>
                        </a:rPr>
                        <a:t>$10,000 or more USD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9" name="TextBox 28"/>
          <p:cNvSpPr txBox="1"/>
          <p:nvPr/>
        </p:nvSpPr>
        <p:spPr>
          <a:xfrm>
            <a:off x="1066800" y="1481621"/>
            <a:ext cx="1676400" cy="446276"/>
          </a:xfrm>
          <a:prstGeom prst="rect">
            <a:avLst/>
          </a:prstGeom>
          <a:noFill/>
        </p:spPr>
        <p:txBody>
          <a:bodyPr wrap="square" rtlCol="0">
            <a:spAutoFit/>
          </a:bodyPr>
          <a:lstStyle/>
          <a:p>
            <a:pPr algn="ctr"/>
            <a:r>
              <a:rPr lang="en-US" sz="1400" b="1" dirty="0">
                <a:solidFill>
                  <a:srgbClr val="878787"/>
                </a:solidFill>
              </a:rPr>
              <a:t>Investigations</a:t>
            </a:r>
          </a:p>
          <a:p>
            <a:pPr lvl="0" algn="ctr"/>
            <a:r>
              <a:rPr lang="en-US" sz="900" dirty="0">
                <a:solidFill>
                  <a:srgbClr val="878787"/>
                </a:solidFill>
              </a:rPr>
              <a:t>(n=17)*</a:t>
            </a:r>
            <a:endParaRPr lang="en-US" sz="1400" b="1" dirty="0">
              <a:solidFill>
                <a:srgbClr val="878787"/>
              </a:solidFill>
            </a:endParaRPr>
          </a:p>
        </p:txBody>
      </p:sp>
      <p:sp>
        <p:nvSpPr>
          <p:cNvPr id="30" name="TextBox 29"/>
          <p:cNvSpPr txBox="1"/>
          <p:nvPr/>
        </p:nvSpPr>
        <p:spPr>
          <a:xfrm>
            <a:off x="2895600" y="1481621"/>
            <a:ext cx="1676400" cy="877163"/>
          </a:xfrm>
          <a:prstGeom prst="rect">
            <a:avLst/>
          </a:prstGeom>
          <a:noFill/>
        </p:spPr>
        <p:txBody>
          <a:bodyPr wrap="square" rtlCol="0">
            <a:spAutoFit/>
          </a:bodyPr>
          <a:lstStyle/>
          <a:p>
            <a:pPr algn="ctr"/>
            <a:r>
              <a:rPr lang="en-US" sz="1400" b="1" dirty="0">
                <a:solidFill>
                  <a:srgbClr val="878787"/>
                </a:solidFill>
              </a:rPr>
              <a:t>Warning/Cease and Desist Letters</a:t>
            </a:r>
          </a:p>
          <a:p>
            <a:pPr lvl="0" algn="ctr"/>
            <a:r>
              <a:rPr lang="en-US" sz="900" dirty="0">
                <a:solidFill>
                  <a:srgbClr val="878787"/>
                </a:solidFill>
              </a:rPr>
              <a:t>(n=11)*</a:t>
            </a:r>
            <a:endParaRPr lang="en-US" sz="1400" b="1" dirty="0">
              <a:solidFill>
                <a:srgbClr val="878787"/>
              </a:solidFill>
            </a:endParaRPr>
          </a:p>
          <a:p>
            <a:pPr algn="ctr"/>
            <a:endParaRPr lang="en-US" sz="1400" b="1" dirty="0">
              <a:solidFill>
                <a:srgbClr val="878787"/>
              </a:solidFill>
            </a:endParaRPr>
          </a:p>
        </p:txBody>
      </p:sp>
      <p:sp>
        <p:nvSpPr>
          <p:cNvPr id="31" name="TextBox 30"/>
          <p:cNvSpPr txBox="1"/>
          <p:nvPr/>
        </p:nvSpPr>
        <p:spPr>
          <a:xfrm>
            <a:off x="4698124" y="1481621"/>
            <a:ext cx="1676400" cy="446276"/>
          </a:xfrm>
          <a:prstGeom prst="rect">
            <a:avLst/>
          </a:prstGeom>
          <a:noFill/>
        </p:spPr>
        <p:txBody>
          <a:bodyPr wrap="square" rtlCol="0">
            <a:spAutoFit/>
          </a:bodyPr>
          <a:lstStyle/>
          <a:p>
            <a:pPr algn="ctr"/>
            <a:r>
              <a:rPr lang="en-US" sz="1400" b="1" dirty="0">
                <a:solidFill>
                  <a:srgbClr val="878787"/>
                </a:solidFill>
              </a:rPr>
              <a:t>UDRPs</a:t>
            </a:r>
          </a:p>
          <a:p>
            <a:pPr lvl="0" algn="ctr"/>
            <a:r>
              <a:rPr lang="en-US" sz="900" dirty="0">
                <a:solidFill>
                  <a:srgbClr val="878787"/>
                </a:solidFill>
              </a:rPr>
              <a:t>(n=5)*</a:t>
            </a:r>
            <a:endParaRPr lang="en-US" sz="1400" b="1" dirty="0">
              <a:solidFill>
                <a:srgbClr val="878787"/>
              </a:solidFill>
            </a:endParaRPr>
          </a:p>
        </p:txBody>
      </p:sp>
      <p:sp>
        <p:nvSpPr>
          <p:cNvPr id="32" name="TextBox 31"/>
          <p:cNvSpPr txBox="1"/>
          <p:nvPr/>
        </p:nvSpPr>
        <p:spPr>
          <a:xfrm>
            <a:off x="6680314" y="1481621"/>
            <a:ext cx="1676400" cy="446276"/>
          </a:xfrm>
          <a:prstGeom prst="rect">
            <a:avLst/>
          </a:prstGeom>
          <a:noFill/>
        </p:spPr>
        <p:txBody>
          <a:bodyPr wrap="square" rtlCol="0">
            <a:spAutoFit/>
          </a:bodyPr>
          <a:lstStyle/>
          <a:p>
            <a:pPr algn="ctr"/>
            <a:r>
              <a:rPr lang="en-US" sz="1400" b="1" dirty="0">
                <a:solidFill>
                  <a:srgbClr val="878787"/>
                </a:solidFill>
              </a:rPr>
              <a:t>Other Actions</a:t>
            </a:r>
          </a:p>
          <a:p>
            <a:pPr lvl="0" algn="ctr"/>
            <a:r>
              <a:rPr lang="en-US" sz="900" dirty="0">
                <a:solidFill>
                  <a:srgbClr val="878787"/>
                </a:solidFill>
              </a:rPr>
              <a:t>(n=3)*</a:t>
            </a:r>
            <a:endParaRPr lang="en-US" sz="1400" b="1" dirty="0">
              <a:solidFill>
                <a:srgbClr val="878787"/>
              </a:solidFill>
            </a:endParaRPr>
          </a:p>
        </p:txBody>
      </p:sp>
      <p:graphicFrame>
        <p:nvGraphicFramePr>
          <p:cNvPr id="33" name="Chart 32"/>
          <p:cNvGraphicFramePr/>
          <p:nvPr>
            <p:extLst>
              <p:ext uri="{D42A27DB-BD31-4B8C-83A1-F6EECF244321}">
                <p14:modId xmlns:p14="http://schemas.microsoft.com/office/powerpoint/2010/main" val="1696017960"/>
              </p:ext>
            </p:extLst>
          </p:nvPr>
        </p:nvGraphicFramePr>
        <p:xfrm>
          <a:off x="3483140" y="2005694"/>
          <a:ext cx="2007476" cy="2214227"/>
        </p:xfrm>
        <a:graphic>
          <a:graphicData uri="http://schemas.openxmlformats.org/drawingml/2006/chart">
            <c:chart xmlns:c="http://schemas.openxmlformats.org/drawingml/2006/chart" xmlns:r="http://schemas.openxmlformats.org/officeDocument/2006/relationships" r:id="rId4"/>
          </a:graphicData>
        </a:graphic>
      </p:graphicFrame>
      <p:sp>
        <p:nvSpPr>
          <p:cNvPr id="34" name="TextBox 33"/>
          <p:cNvSpPr txBox="1"/>
          <p:nvPr/>
        </p:nvSpPr>
        <p:spPr>
          <a:xfrm>
            <a:off x="2839656" y="4124238"/>
            <a:ext cx="2163268" cy="600164"/>
          </a:xfrm>
          <a:prstGeom prst="rect">
            <a:avLst/>
          </a:prstGeom>
          <a:noFill/>
        </p:spPr>
        <p:txBody>
          <a:bodyPr wrap="square" rtlCol="0">
            <a:spAutoFit/>
          </a:bodyPr>
          <a:lstStyle/>
          <a:p>
            <a:pPr algn="ctr"/>
            <a:r>
              <a:rPr lang="en-US" sz="1100" dirty="0">
                <a:solidFill>
                  <a:schemeClr val="accent5"/>
                </a:solidFill>
              </a:rPr>
              <a:t>Average Cost:  $4,652</a:t>
            </a:r>
          </a:p>
          <a:p>
            <a:pPr algn="ctr"/>
            <a:r>
              <a:rPr lang="en-US" sz="1100" dirty="0">
                <a:solidFill>
                  <a:schemeClr val="accent5"/>
                </a:solidFill>
              </a:rPr>
              <a:t>Median:  $2,000</a:t>
            </a:r>
          </a:p>
          <a:p>
            <a:pPr algn="ctr"/>
            <a:r>
              <a:rPr lang="en-US" sz="1100" dirty="0">
                <a:solidFill>
                  <a:schemeClr val="accent5"/>
                </a:solidFill>
              </a:rPr>
              <a:t>Range:  $500 - $16,800</a:t>
            </a:r>
          </a:p>
        </p:txBody>
      </p:sp>
      <p:sp>
        <p:nvSpPr>
          <p:cNvPr id="19" name="TextBox 18"/>
          <p:cNvSpPr txBox="1"/>
          <p:nvPr/>
        </p:nvSpPr>
        <p:spPr>
          <a:xfrm>
            <a:off x="471196" y="4909275"/>
            <a:ext cx="1814804" cy="230832"/>
          </a:xfrm>
          <a:prstGeom prst="rect">
            <a:avLst/>
          </a:prstGeom>
          <a:noFill/>
        </p:spPr>
        <p:txBody>
          <a:bodyPr wrap="square" rtlCol="0">
            <a:spAutoFit/>
          </a:bodyPr>
          <a:lstStyle/>
          <a:p>
            <a:r>
              <a:rPr lang="en-US" sz="900" dirty="0"/>
              <a:t>*Caution:  low base size n=&lt;30</a:t>
            </a:r>
          </a:p>
        </p:txBody>
      </p:sp>
      <p:sp>
        <p:nvSpPr>
          <p:cNvPr id="21" name="TextBox 20"/>
          <p:cNvSpPr txBox="1"/>
          <p:nvPr/>
        </p:nvSpPr>
        <p:spPr>
          <a:xfrm>
            <a:off x="5109815" y="2061816"/>
            <a:ext cx="1600200" cy="1708160"/>
          </a:xfrm>
          <a:prstGeom prst="rect">
            <a:avLst/>
          </a:prstGeom>
          <a:noFill/>
        </p:spPr>
        <p:txBody>
          <a:bodyPr wrap="square" rtlCol="0">
            <a:spAutoFit/>
          </a:bodyPr>
          <a:lstStyle/>
          <a:p>
            <a:endParaRPr lang="en-US" sz="1050" i="1" dirty="0"/>
          </a:p>
          <a:p>
            <a:r>
              <a:rPr lang="en-US" sz="1050" i="1" dirty="0"/>
              <a:t>       1:  $1</a:t>
            </a:r>
          </a:p>
          <a:p>
            <a:endParaRPr lang="en-US" sz="1050" i="1" dirty="0"/>
          </a:p>
          <a:p>
            <a:r>
              <a:rPr lang="en-US" sz="1050" i="1" dirty="0"/>
              <a:t>       2:  $3,400</a:t>
            </a:r>
          </a:p>
          <a:p>
            <a:r>
              <a:rPr lang="en-US" sz="1050" i="1" dirty="0"/>
              <a:t>      </a:t>
            </a:r>
          </a:p>
          <a:p>
            <a:r>
              <a:rPr lang="en-US" sz="1050" i="1" dirty="0"/>
              <a:t>       3:  $17,500</a:t>
            </a:r>
          </a:p>
          <a:p>
            <a:endParaRPr lang="en-US" sz="1050" i="1" dirty="0"/>
          </a:p>
          <a:p>
            <a:r>
              <a:rPr lang="en-US" sz="1050" i="1" dirty="0"/>
              <a:t>       4:  $22,000</a:t>
            </a:r>
          </a:p>
          <a:p>
            <a:endParaRPr lang="en-US" sz="1050" i="1" dirty="0"/>
          </a:p>
          <a:p>
            <a:r>
              <a:rPr lang="en-US" sz="1050" i="1" dirty="0"/>
              <a:t>       5:  $45,000</a:t>
            </a:r>
          </a:p>
        </p:txBody>
      </p:sp>
      <p:pic>
        <p:nvPicPr>
          <p:cNvPr id="24" name="Picture 2" descr="Image result for png person out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245976"/>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Image result for png person out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550776"/>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Image result for png person out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855576"/>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Image result for png person out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236576"/>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Image result for png person out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541376"/>
            <a:ext cx="228600" cy="228600"/>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6885415" y="2034721"/>
            <a:ext cx="1600200" cy="1384995"/>
          </a:xfrm>
          <a:prstGeom prst="rect">
            <a:avLst/>
          </a:prstGeom>
          <a:noFill/>
        </p:spPr>
        <p:txBody>
          <a:bodyPr wrap="square" rtlCol="0">
            <a:spAutoFit/>
          </a:bodyPr>
          <a:lstStyle/>
          <a:p>
            <a:endParaRPr lang="en-US" sz="1050" i="1" dirty="0"/>
          </a:p>
          <a:p>
            <a:r>
              <a:rPr lang="en-US" sz="1050" i="1" dirty="0"/>
              <a:t>       1:  $955</a:t>
            </a:r>
          </a:p>
          <a:p>
            <a:endParaRPr lang="en-US" sz="1050" i="1" dirty="0"/>
          </a:p>
          <a:p>
            <a:r>
              <a:rPr lang="en-US" sz="1050" i="1" dirty="0"/>
              <a:t>       2:  $3,000</a:t>
            </a:r>
          </a:p>
          <a:p>
            <a:r>
              <a:rPr lang="en-US" sz="1050" i="1" dirty="0"/>
              <a:t>      </a:t>
            </a:r>
          </a:p>
          <a:p>
            <a:r>
              <a:rPr lang="en-US" sz="1050" i="1" dirty="0"/>
              <a:t>       3:  $6,500</a:t>
            </a:r>
          </a:p>
          <a:p>
            <a:endParaRPr lang="en-US" sz="1050" i="1" dirty="0"/>
          </a:p>
          <a:p>
            <a:r>
              <a:rPr lang="en-US" sz="1050" i="1" dirty="0"/>
              <a:t>       </a:t>
            </a:r>
          </a:p>
        </p:txBody>
      </p:sp>
      <p:pic>
        <p:nvPicPr>
          <p:cNvPr id="45" name="Picture 2" descr="Image result for png person out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2245976"/>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Image result for png person out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2550776"/>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Image result for png person out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2855576"/>
            <a:ext cx="228600" cy="22860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4698124" y="4124238"/>
            <a:ext cx="2251340" cy="430887"/>
          </a:xfrm>
          <a:prstGeom prst="rect">
            <a:avLst/>
          </a:prstGeom>
          <a:noFill/>
        </p:spPr>
        <p:txBody>
          <a:bodyPr wrap="square" rtlCol="0">
            <a:spAutoFit/>
          </a:bodyPr>
          <a:lstStyle/>
          <a:p>
            <a:pPr algn="ctr"/>
            <a:r>
              <a:rPr lang="en-US" sz="1100" dirty="0">
                <a:solidFill>
                  <a:schemeClr val="accent5"/>
                </a:solidFill>
              </a:rPr>
              <a:t>Average Cost:  17,580</a:t>
            </a:r>
          </a:p>
          <a:p>
            <a:pPr algn="ctr"/>
            <a:r>
              <a:rPr lang="en-US" sz="1100" dirty="0">
                <a:solidFill>
                  <a:schemeClr val="accent5"/>
                </a:solidFill>
              </a:rPr>
              <a:t>Median:  $17,500</a:t>
            </a:r>
          </a:p>
        </p:txBody>
      </p:sp>
      <p:sp>
        <p:nvSpPr>
          <p:cNvPr id="36" name="TextBox 35"/>
          <p:cNvSpPr txBox="1"/>
          <p:nvPr/>
        </p:nvSpPr>
        <p:spPr>
          <a:xfrm>
            <a:off x="6599478" y="4127502"/>
            <a:ext cx="2315922" cy="430887"/>
          </a:xfrm>
          <a:prstGeom prst="rect">
            <a:avLst/>
          </a:prstGeom>
          <a:noFill/>
        </p:spPr>
        <p:txBody>
          <a:bodyPr wrap="square" rtlCol="0">
            <a:spAutoFit/>
          </a:bodyPr>
          <a:lstStyle/>
          <a:p>
            <a:pPr algn="ctr"/>
            <a:r>
              <a:rPr lang="en-US" sz="1100" dirty="0">
                <a:solidFill>
                  <a:schemeClr val="accent5"/>
                </a:solidFill>
              </a:rPr>
              <a:t>Average Cost:  $3,485 </a:t>
            </a:r>
          </a:p>
          <a:p>
            <a:pPr algn="ctr"/>
            <a:r>
              <a:rPr lang="en-US" sz="1100" dirty="0">
                <a:solidFill>
                  <a:schemeClr val="accent5"/>
                </a:solidFill>
              </a:rPr>
              <a:t>Median:  $3,000</a:t>
            </a:r>
          </a:p>
        </p:txBody>
      </p:sp>
    </p:spTree>
    <p:extLst>
      <p:ext uri="{BB962C8B-B14F-4D97-AF65-F5344CB8AC3E}">
        <p14:creationId xmlns:p14="http://schemas.microsoft.com/office/powerpoint/2010/main" val="36643987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 name="Title 6"/>
          <p:cNvSpPr>
            <a:spLocks noGrp="1"/>
          </p:cNvSpPr>
          <p:nvPr>
            <p:ph type="title"/>
          </p:nvPr>
        </p:nvSpPr>
        <p:spPr>
          <a:xfrm>
            <a:off x="228600" y="133350"/>
            <a:ext cx="8166672" cy="428625"/>
          </a:xfrm>
        </p:spPr>
        <p:txBody>
          <a:bodyPr/>
          <a:lstStyle/>
          <a:p>
            <a:r>
              <a:rPr lang="en-US" sz="2400" dirty="0"/>
              <a:t>Internet monitoring of Trademarks</a:t>
            </a:r>
          </a:p>
        </p:txBody>
      </p:sp>
      <p:sp>
        <p:nvSpPr>
          <p:cNvPr id="11" name="Text Placeholder 7"/>
          <p:cNvSpPr>
            <a:spLocks noGrp="1"/>
          </p:cNvSpPr>
          <p:nvPr>
            <p:ph type="body" idx="13"/>
          </p:nvPr>
        </p:nvSpPr>
        <p:spPr>
          <a:xfrm>
            <a:off x="228600" y="590550"/>
            <a:ext cx="8915400" cy="413063"/>
          </a:xfrm>
        </p:spPr>
        <p:txBody>
          <a:bodyPr/>
          <a:lstStyle/>
          <a:p>
            <a:r>
              <a:rPr lang="en-US" sz="1400" dirty="0"/>
              <a:t>Three-quarters of the members have incurred costs for internet monitoring of trademarks to identify potentially abusive or infringing domain names, with more than half spending $10,000 or more.</a:t>
            </a:r>
          </a:p>
        </p:txBody>
      </p:sp>
      <p:graphicFrame>
        <p:nvGraphicFramePr>
          <p:cNvPr id="13" name="Chart 12"/>
          <p:cNvGraphicFramePr/>
          <p:nvPr>
            <p:extLst>
              <p:ext uri="{D42A27DB-BD31-4B8C-83A1-F6EECF244321}">
                <p14:modId xmlns:p14="http://schemas.microsoft.com/office/powerpoint/2010/main" val="2611329950"/>
              </p:ext>
            </p:extLst>
          </p:nvPr>
        </p:nvGraphicFramePr>
        <p:xfrm>
          <a:off x="4308716" y="1962150"/>
          <a:ext cx="2007476" cy="2452262"/>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a:off x="3200400" y="4324350"/>
            <a:ext cx="2514600" cy="600164"/>
          </a:xfrm>
          <a:prstGeom prst="rect">
            <a:avLst/>
          </a:prstGeom>
          <a:noFill/>
        </p:spPr>
        <p:txBody>
          <a:bodyPr wrap="square" rtlCol="0">
            <a:spAutoFit/>
          </a:bodyPr>
          <a:lstStyle/>
          <a:p>
            <a:pPr algn="ctr"/>
            <a:r>
              <a:rPr lang="en-US" sz="1100" dirty="0">
                <a:solidFill>
                  <a:schemeClr val="accent5"/>
                </a:solidFill>
              </a:rPr>
              <a:t>Average Cost:  $50,726</a:t>
            </a:r>
          </a:p>
          <a:p>
            <a:pPr algn="ctr"/>
            <a:r>
              <a:rPr lang="en-US" sz="1100" dirty="0">
                <a:solidFill>
                  <a:schemeClr val="accent5"/>
                </a:solidFill>
              </a:rPr>
              <a:t>Median:  $13,300</a:t>
            </a:r>
          </a:p>
          <a:p>
            <a:pPr algn="ctr"/>
            <a:r>
              <a:rPr lang="en-US" sz="1100" dirty="0">
                <a:solidFill>
                  <a:schemeClr val="accent5"/>
                </a:solidFill>
              </a:rPr>
              <a:t>Range:  $0 - $405,000</a:t>
            </a:r>
          </a:p>
        </p:txBody>
      </p:sp>
      <p:sp>
        <p:nvSpPr>
          <p:cNvPr id="16" name="Footer Placeholder 4"/>
          <p:cNvSpPr txBox="1">
            <a:spLocks/>
          </p:cNvSpPr>
          <p:nvPr/>
        </p:nvSpPr>
        <p:spPr>
          <a:xfrm>
            <a:off x="3276600" y="1264899"/>
            <a:ext cx="2590800" cy="772623"/>
          </a:xfrm>
          <a:prstGeom prst="rect">
            <a:avLst/>
          </a:prstGeom>
          <a:solidFill>
            <a:srgbClr val="ECECEC"/>
          </a:solidFill>
        </p:spPr>
        <p:txBody>
          <a:bodyPr lIns="0" tIns="0" rIns="0" bIns="0" anchor="ctr"/>
          <a:lstStyle/>
          <a:p>
            <a:pPr marL="45720" algn="ctr" defTabSz="457200">
              <a:defRPr/>
            </a:pPr>
            <a:r>
              <a:rPr lang="en-US" sz="1200" dirty="0">
                <a:solidFill>
                  <a:srgbClr val="009DD9"/>
                </a:solidFill>
              </a:rPr>
              <a:t>Total Amount Spent to Identify Potentially Abusive or Infringing Domain Names – 2015 and 2016</a:t>
            </a:r>
          </a:p>
          <a:p>
            <a:pPr marL="45720" algn="ctr" defTabSz="457200">
              <a:defRPr/>
            </a:pPr>
            <a:r>
              <a:rPr lang="en-US" sz="900" dirty="0">
                <a:solidFill>
                  <a:srgbClr val="009DD9"/>
                </a:solidFill>
              </a:rPr>
              <a:t>(n=33)</a:t>
            </a:r>
          </a:p>
        </p:txBody>
      </p:sp>
      <p:graphicFrame>
        <p:nvGraphicFramePr>
          <p:cNvPr id="17" name="Table 16"/>
          <p:cNvGraphicFramePr>
            <a:graphicFrameLocks noGrp="1"/>
          </p:cNvGraphicFramePr>
          <p:nvPr>
            <p:extLst>
              <p:ext uri="{D42A27DB-BD31-4B8C-83A1-F6EECF244321}">
                <p14:modId xmlns:p14="http://schemas.microsoft.com/office/powerpoint/2010/main" val="3691042485"/>
              </p:ext>
            </p:extLst>
          </p:nvPr>
        </p:nvGraphicFramePr>
        <p:xfrm>
          <a:off x="2133600" y="2105215"/>
          <a:ext cx="2320684" cy="2197048"/>
        </p:xfrm>
        <a:graphic>
          <a:graphicData uri="http://schemas.openxmlformats.org/drawingml/2006/table">
            <a:tbl>
              <a:tblPr firstRow="1" bandRow="1">
                <a:tableStyleId>{5C22544A-7EE6-4342-B048-85BDC9FD1C3A}</a:tableStyleId>
              </a:tblPr>
              <a:tblGrid>
                <a:gridCol w="2320684">
                  <a:extLst>
                    <a:ext uri="{9D8B030D-6E8A-4147-A177-3AD203B41FA5}">
                      <a16:colId xmlns:a16="http://schemas.microsoft.com/office/drawing/2014/main" val="20000"/>
                    </a:ext>
                  </a:extLst>
                </a:gridCol>
              </a:tblGrid>
              <a:tr h="549262">
                <a:tc>
                  <a:txBody>
                    <a:bodyPr/>
                    <a:lstStyle/>
                    <a:p>
                      <a:pPr algn="r"/>
                      <a:r>
                        <a:rPr lang="en-US" sz="1200" b="0" dirty="0">
                          <a:solidFill>
                            <a:srgbClr val="979797"/>
                          </a:solidFill>
                        </a:rPr>
                        <a:t>$0 USD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49262">
                <a:tc>
                  <a:txBody>
                    <a:bodyPr/>
                    <a:lstStyle/>
                    <a:p>
                      <a:pPr algn="r"/>
                      <a:r>
                        <a:rPr lang="en-US" sz="1200" b="0" dirty="0">
                          <a:solidFill>
                            <a:srgbClr val="979797"/>
                          </a:solidFill>
                        </a:rPr>
                        <a:t>$1,000 to $9,999 USD</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9262">
                <a:tc>
                  <a:txBody>
                    <a:bodyPr/>
                    <a:lstStyle/>
                    <a:p>
                      <a:pPr algn="r"/>
                      <a:r>
                        <a:rPr lang="en-US" sz="1200" b="0" dirty="0">
                          <a:solidFill>
                            <a:srgbClr val="979797"/>
                          </a:solidFill>
                        </a:rPr>
                        <a:t>$10,000 to $49,999 USD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9262">
                <a:tc>
                  <a:txBody>
                    <a:bodyPr/>
                    <a:lstStyle/>
                    <a:p>
                      <a:pPr algn="r"/>
                      <a:r>
                        <a:rPr lang="en-US" sz="1200" b="0" dirty="0">
                          <a:solidFill>
                            <a:srgbClr val="979797"/>
                          </a:solidFill>
                        </a:rPr>
                        <a:t>$50,000 or more USD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5571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 name="Title 6"/>
          <p:cNvSpPr>
            <a:spLocks noGrp="1"/>
          </p:cNvSpPr>
          <p:nvPr>
            <p:ph type="title"/>
          </p:nvPr>
        </p:nvSpPr>
        <p:spPr>
          <a:xfrm>
            <a:off x="228600" y="314325"/>
            <a:ext cx="8458200" cy="428625"/>
          </a:xfrm>
        </p:spPr>
        <p:txBody>
          <a:bodyPr/>
          <a:lstStyle/>
          <a:p>
            <a:pPr>
              <a:lnSpc>
                <a:spcPts val="2300"/>
              </a:lnSpc>
            </a:pPr>
            <a:r>
              <a:rPr lang="en-US" sz="2400" dirty="0"/>
              <a:t>Steps taken regarding damages incurred from web traffic Diversion</a:t>
            </a:r>
          </a:p>
        </p:txBody>
      </p:sp>
      <p:sp>
        <p:nvSpPr>
          <p:cNvPr id="11" name="Text Placeholder 7"/>
          <p:cNvSpPr>
            <a:spLocks noGrp="1"/>
          </p:cNvSpPr>
          <p:nvPr>
            <p:ph type="body" idx="13"/>
          </p:nvPr>
        </p:nvSpPr>
        <p:spPr>
          <a:xfrm>
            <a:off x="228600" y="735211"/>
            <a:ext cx="8915400" cy="236339"/>
          </a:xfrm>
        </p:spPr>
        <p:txBody>
          <a:bodyPr/>
          <a:lstStyle/>
          <a:p>
            <a:r>
              <a:rPr lang="en-US" sz="1400" dirty="0"/>
              <a:t>Two-thirds of members have not investigated (either they are aware but haven’t done so or are not concerned).  One in three have investigated but few (only 2 members) actually calculated costs.</a:t>
            </a:r>
          </a:p>
        </p:txBody>
      </p:sp>
      <p:sp>
        <p:nvSpPr>
          <p:cNvPr id="50" name="Footer Placeholder 4"/>
          <p:cNvSpPr txBox="1">
            <a:spLocks/>
          </p:cNvSpPr>
          <p:nvPr/>
        </p:nvSpPr>
        <p:spPr>
          <a:xfrm>
            <a:off x="1607820" y="1367790"/>
            <a:ext cx="2659380" cy="822960"/>
          </a:xfrm>
          <a:prstGeom prst="rect">
            <a:avLst/>
          </a:prstGeom>
          <a:solidFill>
            <a:srgbClr val="ECECEC"/>
          </a:solidFill>
        </p:spPr>
        <p:txBody>
          <a:bodyPr lIns="0" tIns="0" rIns="0" bIns="0" anchor="ctr"/>
          <a:lstStyle/>
          <a:p>
            <a:pPr marL="45720" algn="ctr" defTabSz="457200">
              <a:defRPr/>
            </a:pPr>
            <a:r>
              <a:rPr lang="en-US" sz="1200" dirty="0">
                <a:solidFill>
                  <a:srgbClr val="009DD9"/>
                </a:solidFill>
              </a:rPr>
              <a:t>Steps Taken Regarding Damages Incurred from Diversion of Web Traffic from Trademark Owner’s Legitimate Website</a:t>
            </a:r>
          </a:p>
          <a:p>
            <a:pPr marL="45720" algn="ctr" defTabSz="457200">
              <a:defRPr/>
            </a:pPr>
            <a:r>
              <a:rPr lang="en-US" sz="1200" dirty="0">
                <a:solidFill>
                  <a:srgbClr val="009DD9"/>
                </a:solidFill>
              </a:rPr>
              <a:t> </a:t>
            </a:r>
            <a:r>
              <a:rPr lang="en-US" sz="900" dirty="0">
                <a:solidFill>
                  <a:srgbClr val="009DD9"/>
                </a:solidFill>
              </a:rPr>
              <a:t>(n=33)</a:t>
            </a:r>
          </a:p>
        </p:txBody>
      </p:sp>
      <p:graphicFrame>
        <p:nvGraphicFramePr>
          <p:cNvPr id="17" name="Chart 16"/>
          <p:cNvGraphicFramePr/>
          <p:nvPr>
            <p:extLst>
              <p:ext uri="{D42A27DB-BD31-4B8C-83A1-F6EECF244321}">
                <p14:modId xmlns:p14="http://schemas.microsoft.com/office/powerpoint/2010/main" val="3772778030"/>
              </p:ext>
            </p:extLst>
          </p:nvPr>
        </p:nvGraphicFramePr>
        <p:xfrm>
          <a:off x="457200" y="2035395"/>
          <a:ext cx="5105400" cy="191553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075872" y="3863296"/>
            <a:ext cx="990600" cy="769441"/>
          </a:xfrm>
          <a:prstGeom prst="rect">
            <a:avLst/>
          </a:prstGeom>
          <a:noFill/>
        </p:spPr>
        <p:txBody>
          <a:bodyPr wrap="square" rtlCol="0">
            <a:spAutoFit/>
          </a:bodyPr>
          <a:lstStyle/>
          <a:p>
            <a:pPr algn="ctr"/>
            <a:r>
              <a:rPr lang="en-US" sz="1100" dirty="0"/>
              <a:t>Investigated and have calculated costs</a:t>
            </a:r>
          </a:p>
        </p:txBody>
      </p:sp>
      <p:sp>
        <p:nvSpPr>
          <p:cNvPr id="10" name="TextBox 9"/>
          <p:cNvSpPr txBox="1"/>
          <p:nvPr/>
        </p:nvSpPr>
        <p:spPr>
          <a:xfrm>
            <a:off x="1219200" y="3863296"/>
            <a:ext cx="990600" cy="938719"/>
          </a:xfrm>
          <a:prstGeom prst="rect">
            <a:avLst/>
          </a:prstGeom>
          <a:noFill/>
        </p:spPr>
        <p:txBody>
          <a:bodyPr wrap="square" rtlCol="0">
            <a:spAutoFit/>
          </a:bodyPr>
          <a:lstStyle/>
          <a:p>
            <a:pPr algn="ctr"/>
            <a:r>
              <a:rPr lang="en-US" sz="1100" dirty="0"/>
              <a:t>Investigated, but do not have a clear estimate of costs</a:t>
            </a:r>
          </a:p>
        </p:txBody>
      </p:sp>
      <p:sp>
        <p:nvSpPr>
          <p:cNvPr id="12" name="TextBox 11"/>
          <p:cNvSpPr txBox="1"/>
          <p:nvPr/>
        </p:nvSpPr>
        <p:spPr>
          <a:xfrm>
            <a:off x="2962564" y="3863296"/>
            <a:ext cx="990600" cy="769441"/>
          </a:xfrm>
          <a:prstGeom prst="rect">
            <a:avLst/>
          </a:prstGeom>
          <a:noFill/>
        </p:spPr>
        <p:txBody>
          <a:bodyPr wrap="square" rtlCol="0">
            <a:spAutoFit/>
          </a:bodyPr>
          <a:lstStyle/>
          <a:p>
            <a:pPr algn="ctr"/>
            <a:r>
              <a:rPr lang="en-US" sz="1100" dirty="0"/>
              <a:t>Issue we are aware of, but have not investigated</a:t>
            </a:r>
          </a:p>
        </p:txBody>
      </p:sp>
      <p:sp>
        <p:nvSpPr>
          <p:cNvPr id="13" name="TextBox 12"/>
          <p:cNvSpPr txBox="1"/>
          <p:nvPr/>
        </p:nvSpPr>
        <p:spPr>
          <a:xfrm>
            <a:off x="3810000" y="3863296"/>
            <a:ext cx="990600" cy="938719"/>
          </a:xfrm>
          <a:prstGeom prst="rect">
            <a:avLst/>
          </a:prstGeom>
          <a:noFill/>
        </p:spPr>
        <p:txBody>
          <a:bodyPr wrap="square" rtlCol="0">
            <a:spAutoFit/>
          </a:bodyPr>
          <a:lstStyle/>
          <a:p>
            <a:pPr algn="ctr"/>
            <a:r>
              <a:rPr lang="en-US" sz="1100" dirty="0"/>
              <a:t>Not something we have been concerned about</a:t>
            </a:r>
          </a:p>
        </p:txBody>
      </p:sp>
      <p:sp>
        <p:nvSpPr>
          <p:cNvPr id="18" name="Footer Placeholder 4"/>
          <p:cNvSpPr txBox="1">
            <a:spLocks/>
          </p:cNvSpPr>
          <p:nvPr/>
        </p:nvSpPr>
        <p:spPr>
          <a:xfrm>
            <a:off x="6004560" y="1363980"/>
            <a:ext cx="2590800" cy="772623"/>
          </a:xfrm>
          <a:prstGeom prst="rect">
            <a:avLst/>
          </a:prstGeom>
          <a:solidFill>
            <a:srgbClr val="ECECEC"/>
          </a:solidFill>
        </p:spPr>
        <p:txBody>
          <a:bodyPr lIns="0" tIns="0" rIns="0" bIns="0" anchor="ctr"/>
          <a:lstStyle/>
          <a:p>
            <a:pPr marL="45720" algn="ctr" defTabSz="457200">
              <a:defRPr/>
            </a:pPr>
            <a:r>
              <a:rPr lang="en-US" sz="1200" dirty="0">
                <a:solidFill>
                  <a:srgbClr val="009DD9"/>
                </a:solidFill>
              </a:rPr>
              <a:t>Total Damages of Web Traffic Diversion – 2015 and 2016</a:t>
            </a:r>
          </a:p>
          <a:p>
            <a:pPr marL="45720" algn="ctr" defTabSz="457200">
              <a:defRPr/>
            </a:pPr>
            <a:r>
              <a:rPr lang="en-US" sz="900" dirty="0">
                <a:solidFill>
                  <a:srgbClr val="009DD9"/>
                </a:solidFill>
              </a:rPr>
              <a:t>(n=2)*</a:t>
            </a:r>
          </a:p>
        </p:txBody>
      </p:sp>
      <p:sp>
        <p:nvSpPr>
          <p:cNvPr id="20" name="TextBox 19"/>
          <p:cNvSpPr txBox="1"/>
          <p:nvPr/>
        </p:nvSpPr>
        <p:spPr>
          <a:xfrm>
            <a:off x="471196" y="4909275"/>
            <a:ext cx="1814804" cy="230832"/>
          </a:xfrm>
          <a:prstGeom prst="rect">
            <a:avLst/>
          </a:prstGeom>
          <a:noFill/>
        </p:spPr>
        <p:txBody>
          <a:bodyPr wrap="square" rtlCol="0">
            <a:spAutoFit/>
          </a:bodyPr>
          <a:lstStyle/>
          <a:p>
            <a:r>
              <a:rPr lang="en-US" sz="900" dirty="0"/>
              <a:t>*Caution:  low base size n=&lt;30</a:t>
            </a:r>
          </a:p>
        </p:txBody>
      </p:sp>
      <p:sp>
        <p:nvSpPr>
          <p:cNvPr id="2" name="TextBox 1"/>
          <p:cNvSpPr txBox="1"/>
          <p:nvPr/>
        </p:nvSpPr>
        <p:spPr>
          <a:xfrm>
            <a:off x="6019800" y="2724150"/>
            <a:ext cx="2667000" cy="1323439"/>
          </a:xfrm>
          <a:prstGeom prst="rect">
            <a:avLst/>
          </a:prstGeom>
          <a:noFill/>
        </p:spPr>
        <p:txBody>
          <a:bodyPr wrap="square" rtlCol="0">
            <a:spAutoFit/>
          </a:bodyPr>
          <a:lstStyle/>
          <a:p>
            <a:endParaRPr lang="en-US" sz="1400" i="1" dirty="0">
              <a:solidFill>
                <a:schemeClr val="bg1">
                  <a:lumMod val="65000"/>
                </a:schemeClr>
              </a:solidFill>
            </a:endParaRPr>
          </a:p>
          <a:p>
            <a:r>
              <a:rPr lang="en-US" sz="1600" dirty="0"/>
              <a:t>       1:  $0</a:t>
            </a:r>
          </a:p>
          <a:p>
            <a:endParaRPr lang="en-US" sz="1600" dirty="0"/>
          </a:p>
          <a:p>
            <a:r>
              <a:rPr lang="en-US" sz="1600" dirty="0"/>
              <a:t>       2:  $5,000,000</a:t>
            </a:r>
          </a:p>
          <a:p>
            <a:endParaRPr lang="en-US" dirty="0"/>
          </a:p>
        </p:txBody>
      </p:sp>
      <p:pic>
        <p:nvPicPr>
          <p:cNvPr id="1026" name="Picture 2" descr="Image result for png person out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5982" y="2894395"/>
            <a:ext cx="454025" cy="4540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png person out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5982" y="3369953"/>
            <a:ext cx="454025" cy="454025"/>
          </a:xfrm>
          <a:prstGeom prst="rect">
            <a:avLst/>
          </a:prstGeom>
          <a:noFill/>
          <a:extLst>
            <a:ext uri="{909E8E84-426E-40DD-AFC4-6F175D3DCCD1}">
              <a14:hiddenFill xmlns:a14="http://schemas.microsoft.com/office/drawing/2010/main">
                <a:solidFill>
                  <a:srgbClr val="FFFFFF"/>
                </a:solidFill>
              </a14:hiddenFill>
            </a:ext>
          </a:extLst>
        </p:spPr>
      </p:pic>
      <p:sp>
        <p:nvSpPr>
          <p:cNvPr id="6" name="Right Brace 5"/>
          <p:cNvSpPr/>
          <p:nvPr/>
        </p:nvSpPr>
        <p:spPr>
          <a:xfrm rot="16200000">
            <a:off x="2057400" y="1885950"/>
            <a:ext cx="152400" cy="1676400"/>
          </a:xfrm>
          <a:prstGeom prst="rightBrace">
            <a:avLst/>
          </a:prstGeom>
          <a:ln>
            <a:solidFill>
              <a:srgbClr val="007FC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n>
                <a:solidFill>
                  <a:srgbClr val="007FC7"/>
                </a:solidFill>
              </a:ln>
            </a:endParaRPr>
          </a:p>
        </p:txBody>
      </p:sp>
      <p:sp>
        <p:nvSpPr>
          <p:cNvPr id="22" name="Right Brace 21"/>
          <p:cNvSpPr/>
          <p:nvPr/>
        </p:nvSpPr>
        <p:spPr>
          <a:xfrm rot="16200000">
            <a:off x="3922986" y="1885950"/>
            <a:ext cx="152400" cy="1676400"/>
          </a:xfrm>
          <a:prstGeom prst="rightBrace">
            <a:avLst/>
          </a:prstGeom>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TextBox 22"/>
          <p:cNvSpPr txBox="1"/>
          <p:nvPr/>
        </p:nvSpPr>
        <p:spPr>
          <a:xfrm>
            <a:off x="1961572" y="2426131"/>
            <a:ext cx="609600" cy="276999"/>
          </a:xfrm>
          <a:prstGeom prst="rect">
            <a:avLst/>
          </a:prstGeom>
          <a:noFill/>
        </p:spPr>
        <p:txBody>
          <a:bodyPr wrap="square" rtlCol="0">
            <a:spAutoFit/>
          </a:bodyPr>
          <a:lstStyle/>
          <a:p>
            <a:r>
              <a:rPr lang="en-US" sz="1200" dirty="0">
                <a:solidFill>
                  <a:srgbClr val="007FC7"/>
                </a:solidFill>
              </a:rPr>
              <a:t>33%</a:t>
            </a:r>
          </a:p>
        </p:txBody>
      </p:sp>
      <p:sp>
        <p:nvSpPr>
          <p:cNvPr id="24" name="TextBox 23"/>
          <p:cNvSpPr txBox="1"/>
          <p:nvPr/>
        </p:nvSpPr>
        <p:spPr>
          <a:xfrm>
            <a:off x="3798254" y="2426131"/>
            <a:ext cx="609600" cy="276999"/>
          </a:xfrm>
          <a:prstGeom prst="rect">
            <a:avLst/>
          </a:prstGeom>
          <a:noFill/>
        </p:spPr>
        <p:txBody>
          <a:bodyPr wrap="square" rtlCol="0">
            <a:spAutoFit/>
          </a:bodyPr>
          <a:lstStyle/>
          <a:p>
            <a:r>
              <a:rPr lang="en-US" sz="1200" dirty="0">
                <a:solidFill>
                  <a:schemeClr val="accent2"/>
                </a:solidFill>
              </a:rPr>
              <a:t>67%</a:t>
            </a:r>
          </a:p>
        </p:txBody>
      </p:sp>
      <p:sp>
        <p:nvSpPr>
          <p:cNvPr id="25" name="TextBox 24"/>
          <p:cNvSpPr txBox="1"/>
          <p:nvPr/>
        </p:nvSpPr>
        <p:spPr>
          <a:xfrm>
            <a:off x="6004560" y="3917906"/>
            <a:ext cx="2758440" cy="369332"/>
          </a:xfrm>
          <a:prstGeom prst="rect">
            <a:avLst/>
          </a:prstGeom>
          <a:noFill/>
        </p:spPr>
        <p:txBody>
          <a:bodyPr wrap="square" rtlCol="0">
            <a:spAutoFit/>
          </a:bodyPr>
          <a:lstStyle/>
          <a:p>
            <a:r>
              <a:rPr lang="en-US" sz="900" dirty="0"/>
              <a:t>NOTE:  This data is not typically or readily collected by companies </a:t>
            </a:r>
          </a:p>
        </p:txBody>
      </p:sp>
      <p:sp>
        <p:nvSpPr>
          <p:cNvPr id="26" name="TextBox 25"/>
          <p:cNvSpPr txBox="1"/>
          <p:nvPr/>
        </p:nvSpPr>
        <p:spPr>
          <a:xfrm>
            <a:off x="7696200" y="0"/>
            <a:ext cx="1447800" cy="276999"/>
          </a:xfrm>
          <a:prstGeom prst="rect">
            <a:avLst/>
          </a:prstGeom>
          <a:solidFill>
            <a:schemeClr val="accent3">
              <a:lumMod val="20000"/>
              <a:lumOff val="80000"/>
            </a:schemeClr>
          </a:solidFill>
        </p:spPr>
        <p:txBody>
          <a:bodyPr wrap="square" rtlCol="0">
            <a:spAutoFit/>
          </a:bodyPr>
          <a:lstStyle/>
          <a:p>
            <a:r>
              <a:rPr lang="en-US" sz="1200" dirty="0"/>
              <a:t>Disclaimer added</a:t>
            </a:r>
          </a:p>
        </p:txBody>
      </p:sp>
    </p:spTree>
    <p:extLst>
      <p:ext uri="{BB962C8B-B14F-4D97-AF65-F5344CB8AC3E}">
        <p14:creationId xmlns:p14="http://schemas.microsoft.com/office/powerpoint/2010/main" val="4279330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 name="Title 6"/>
          <p:cNvSpPr>
            <a:spLocks noGrp="1"/>
          </p:cNvSpPr>
          <p:nvPr>
            <p:ph type="title"/>
          </p:nvPr>
        </p:nvSpPr>
        <p:spPr>
          <a:xfrm>
            <a:off x="228600" y="133350"/>
            <a:ext cx="8166672" cy="428625"/>
          </a:xfrm>
        </p:spPr>
        <p:txBody>
          <a:bodyPr/>
          <a:lstStyle/>
          <a:p>
            <a:r>
              <a:rPr lang="en-US" sz="2400" dirty="0"/>
              <a:t>Costs incurred with counter-confusion or education</a:t>
            </a:r>
          </a:p>
        </p:txBody>
      </p:sp>
      <p:sp>
        <p:nvSpPr>
          <p:cNvPr id="11" name="Text Placeholder 7"/>
          <p:cNvSpPr>
            <a:spLocks noGrp="1"/>
          </p:cNvSpPr>
          <p:nvPr>
            <p:ph type="body" idx="13"/>
          </p:nvPr>
        </p:nvSpPr>
        <p:spPr>
          <a:xfrm>
            <a:off x="228600" y="590550"/>
            <a:ext cx="8915400" cy="408536"/>
          </a:xfrm>
        </p:spPr>
        <p:txBody>
          <a:bodyPr/>
          <a:lstStyle/>
          <a:p>
            <a:r>
              <a:rPr lang="en-US" sz="1400" dirty="0"/>
              <a:t>Only 15% of members reported to have incurred costs in connection with counter-confusion marketing efforts.   More than twice that reported to have incurred costs for the education of internal teams about enforcement efforts related to new TLDs, with dollar amounts varying greatly – but averaging around $4,000. </a:t>
            </a:r>
          </a:p>
        </p:txBody>
      </p:sp>
      <p:graphicFrame>
        <p:nvGraphicFramePr>
          <p:cNvPr id="13" name="Chart 12"/>
          <p:cNvGraphicFramePr/>
          <p:nvPr>
            <p:extLst>
              <p:ext uri="{D42A27DB-BD31-4B8C-83A1-F6EECF244321}">
                <p14:modId xmlns:p14="http://schemas.microsoft.com/office/powerpoint/2010/main" val="1909760256"/>
              </p:ext>
            </p:extLst>
          </p:nvPr>
        </p:nvGraphicFramePr>
        <p:xfrm>
          <a:off x="2556116" y="2038350"/>
          <a:ext cx="2007476" cy="2223662"/>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a:off x="1912632" y="4171950"/>
            <a:ext cx="1943100" cy="600164"/>
          </a:xfrm>
          <a:prstGeom prst="rect">
            <a:avLst/>
          </a:prstGeom>
          <a:noFill/>
        </p:spPr>
        <p:txBody>
          <a:bodyPr wrap="square" rtlCol="0">
            <a:spAutoFit/>
          </a:bodyPr>
          <a:lstStyle/>
          <a:p>
            <a:pPr algn="ctr"/>
            <a:r>
              <a:rPr lang="en-US" sz="1100" dirty="0">
                <a:solidFill>
                  <a:schemeClr val="accent5"/>
                </a:solidFill>
              </a:rPr>
              <a:t>Average Cost:  $2,243</a:t>
            </a:r>
          </a:p>
          <a:p>
            <a:pPr algn="ctr"/>
            <a:r>
              <a:rPr lang="en-US" sz="1100" dirty="0">
                <a:solidFill>
                  <a:schemeClr val="accent5"/>
                </a:solidFill>
              </a:rPr>
              <a:t>Median:  $0</a:t>
            </a:r>
          </a:p>
          <a:p>
            <a:pPr algn="ctr"/>
            <a:r>
              <a:rPr lang="en-US" sz="1100" dirty="0">
                <a:solidFill>
                  <a:schemeClr val="accent5"/>
                </a:solidFill>
              </a:rPr>
              <a:t>Range:  $0 - $50,000</a:t>
            </a:r>
          </a:p>
        </p:txBody>
      </p:sp>
      <p:sp>
        <p:nvSpPr>
          <p:cNvPr id="16" name="Footer Placeholder 4"/>
          <p:cNvSpPr txBox="1">
            <a:spLocks/>
          </p:cNvSpPr>
          <p:nvPr/>
        </p:nvSpPr>
        <p:spPr>
          <a:xfrm>
            <a:off x="1524000" y="1495917"/>
            <a:ext cx="2590800" cy="548640"/>
          </a:xfrm>
          <a:prstGeom prst="rect">
            <a:avLst/>
          </a:prstGeom>
          <a:solidFill>
            <a:srgbClr val="ECECEC"/>
          </a:solidFill>
        </p:spPr>
        <p:txBody>
          <a:bodyPr lIns="0" tIns="0" rIns="0" bIns="0" anchor="ctr"/>
          <a:lstStyle/>
          <a:p>
            <a:pPr marL="45720" algn="ctr" defTabSz="457200">
              <a:defRPr/>
            </a:pPr>
            <a:r>
              <a:rPr lang="en-US" sz="1200" dirty="0">
                <a:solidFill>
                  <a:srgbClr val="009DD9"/>
                </a:solidFill>
              </a:rPr>
              <a:t>Counter-Confusion Marketing Efforts – 2015 and 2016</a:t>
            </a:r>
          </a:p>
          <a:p>
            <a:pPr marL="45720" algn="ctr" defTabSz="457200">
              <a:defRPr/>
            </a:pPr>
            <a:r>
              <a:rPr lang="en-US" sz="900" dirty="0">
                <a:solidFill>
                  <a:srgbClr val="009DD9"/>
                </a:solidFill>
              </a:rPr>
              <a:t>(n=33)</a:t>
            </a:r>
          </a:p>
        </p:txBody>
      </p:sp>
      <p:graphicFrame>
        <p:nvGraphicFramePr>
          <p:cNvPr id="17" name="Table 16"/>
          <p:cNvGraphicFramePr>
            <a:graphicFrameLocks noGrp="1"/>
          </p:cNvGraphicFramePr>
          <p:nvPr>
            <p:extLst>
              <p:ext uri="{D42A27DB-BD31-4B8C-83A1-F6EECF244321}">
                <p14:modId xmlns:p14="http://schemas.microsoft.com/office/powerpoint/2010/main" val="2983485160"/>
              </p:ext>
            </p:extLst>
          </p:nvPr>
        </p:nvGraphicFramePr>
        <p:xfrm>
          <a:off x="381000" y="2181415"/>
          <a:ext cx="2320684" cy="1938528"/>
        </p:xfrm>
        <a:graphic>
          <a:graphicData uri="http://schemas.openxmlformats.org/drawingml/2006/table">
            <a:tbl>
              <a:tblPr firstRow="1" bandRow="1">
                <a:tableStyleId>{5C22544A-7EE6-4342-B048-85BDC9FD1C3A}</a:tableStyleId>
              </a:tblPr>
              <a:tblGrid>
                <a:gridCol w="2320684">
                  <a:extLst>
                    <a:ext uri="{9D8B030D-6E8A-4147-A177-3AD203B41FA5}">
                      <a16:colId xmlns:a16="http://schemas.microsoft.com/office/drawing/2014/main" val="20000"/>
                    </a:ext>
                  </a:extLst>
                </a:gridCol>
              </a:tblGrid>
              <a:tr h="484632">
                <a:tc>
                  <a:txBody>
                    <a:bodyPr/>
                    <a:lstStyle/>
                    <a:p>
                      <a:pPr algn="r"/>
                      <a:r>
                        <a:rPr lang="en-US" sz="1200" b="0" dirty="0">
                          <a:solidFill>
                            <a:srgbClr val="979797"/>
                          </a:solidFill>
                        </a:rPr>
                        <a:t>$0 </a:t>
                      </a:r>
                      <a:r>
                        <a:rPr lang="en-US" sz="1200" b="0" baseline="0" dirty="0">
                          <a:solidFill>
                            <a:srgbClr val="979797"/>
                          </a:solidFill>
                        </a:rPr>
                        <a:t>USD</a:t>
                      </a:r>
                      <a:endParaRPr lang="en-US" sz="1200" b="0" dirty="0">
                        <a:solidFill>
                          <a:srgbClr val="979797"/>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4632">
                <a:tc>
                  <a:txBody>
                    <a:bodyPr/>
                    <a:lstStyle/>
                    <a:p>
                      <a:pPr algn="r"/>
                      <a:r>
                        <a:rPr lang="en-US" sz="1200" b="0" dirty="0">
                          <a:solidFill>
                            <a:srgbClr val="979797"/>
                          </a:solidFill>
                        </a:rPr>
                        <a:t>$1 to $999 USD</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84632">
                <a:tc>
                  <a:txBody>
                    <a:bodyPr/>
                    <a:lstStyle/>
                    <a:p>
                      <a:pPr algn="r"/>
                      <a:r>
                        <a:rPr lang="en-US" sz="1200" b="0" dirty="0">
                          <a:solidFill>
                            <a:srgbClr val="979797"/>
                          </a:solidFill>
                        </a:rPr>
                        <a:t>$1,000 to $9,999 USD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84632">
                <a:tc>
                  <a:txBody>
                    <a:bodyPr/>
                    <a:lstStyle/>
                    <a:p>
                      <a:pPr algn="r"/>
                      <a:r>
                        <a:rPr lang="en-US" sz="1200" b="0" dirty="0">
                          <a:solidFill>
                            <a:srgbClr val="979797"/>
                          </a:solidFill>
                        </a:rPr>
                        <a:t>$10,000 or more USD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9" name="Chart 8"/>
          <p:cNvGraphicFramePr/>
          <p:nvPr>
            <p:extLst>
              <p:ext uri="{D42A27DB-BD31-4B8C-83A1-F6EECF244321}">
                <p14:modId xmlns:p14="http://schemas.microsoft.com/office/powerpoint/2010/main" val="3750322873"/>
              </p:ext>
            </p:extLst>
          </p:nvPr>
        </p:nvGraphicFramePr>
        <p:xfrm>
          <a:off x="5483668" y="2038350"/>
          <a:ext cx="2007476" cy="2223662"/>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4840184" y="4171950"/>
            <a:ext cx="2266950" cy="600164"/>
          </a:xfrm>
          <a:prstGeom prst="rect">
            <a:avLst/>
          </a:prstGeom>
          <a:noFill/>
        </p:spPr>
        <p:txBody>
          <a:bodyPr wrap="square" rtlCol="0">
            <a:spAutoFit/>
          </a:bodyPr>
          <a:lstStyle/>
          <a:p>
            <a:pPr algn="ctr"/>
            <a:r>
              <a:rPr lang="en-US" sz="1100" dirty="0">
                <a:solidFill>
                  <a:schemeClr val="accent5"/>
                </a:solidFill>
              </a:rPr>
              <a:t>Average Cost: $3,967 </a:t>
            </a:r>
          </a:p>
          <a:p>
            <a:pPr algn="ctr"/>
            <a:r>
              <a:rPr lang="en-US" sz="1100" dirty="0">
                <a:solidFill>
                  <a:schemeClr val="accent5"/>
                </a:solidFill>
              </a:rPr>
              <a:t>Median:  $1,000</a:t>
            </a:r>
          </a:p>
          <a:p>
            <a:pPr algn="ctr"/>
            <a:r>
              <a:rPr lang="en-US" sz="1100" dirty="0">
                <a:solidFill>
                  <a:schemeClr val="accent5"/>
                </a:solidFill>
              </a:rPr>
              <a:t>Range:  $0 - $25,000</a:t>
            </a:r>
          </a:p>
        </p:txBody>
      </p:sp>
      <p:sp>
        <p:nvSpPr>
          <p:cNvPr id="12" name="Footer Placeholder 4"/>
          <p:cNvSpPr txBox="1">
            <a:spLocks/>
          </p:cNvSpPr>
          <p:nvPr/>
        </p:nvSpPr>
        <p:spPr>
          <a:xfrm>
            <a:off x="4876800" y="1495917"/>
            <a:ext cx="3124200" cy="548640"/>
          </a:xfrm>
          <a:prstGeom prst="rect">
            <a:avLst/>
          </a:prstGeom>
          <a:solidFill>
            <a:srgbClr val="ECECEC"/>
          </a:solidFill>
        </p:spPr>
        <p:txBody>
          <a:bodyPr lIns="0" tIns="0" rIns="0" bIns="0" anchor="ctr"/>
          <a:lstStyle/>
          <a:p>
            <a:pPr marL="45720" algn="ctr" defTabSz="457200">
              <a:defRPr/>
            </a:pPr>
            <a:r>
              <a:rPr lang="en-US" sz="1200" dirty="0">
                <a:solidFill>
                  <a:srgbClr val="009DD9"/>
                </a:solidFill>
              </a:rPr>
              <a:t>Education of Internal Teams About Enforcement Efforts Related to New TLDs – 2015 and 2016</a:t>
            </a:r>
          </a:p>
          <a:p>
            <a:pPr marL="45720" algn="ctr" defTabSz="457200">
              <a:defRPr/>
            </a:pPr>
            <a:r>
              <a:rPr lang="en-US" sz="900" dirty="0">
                <a:solidFill>
                  <a:srgbClr val="009DD9"/>
                </a:solidFill>
              </a:rPr>
              <a:t>(n=33)</a:t>
            </a:r>
          </a:p>
        </p:txBody>
      </p:sp>
    </p:spTree>
    <p:extLst>
      <p:ext uri="{BB962C8B-B14F-4D97-AF65-F5344CB8AC3E}">
        <p14:creationId xmlns:p14="http://schemas.microsoft.com/office/powerpoint/2010/main" val="2895929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979453" y="1885950"/>
            <a:ext cx="6978810" cy="438912"/>
          </a:xfrm>
        </p:spPr>
        <p:txBody>
          <a:bodyPr>
            <a:normAutofit fontScale="90000"/>
          </a:bodyPr>
          <a:lstStyle/>
          <a:p>
            <a:pPr algn="l"/>
            <a:r>
              <a:rPr lang="en-US" dirty="0"/>
              <a:t>enforcement costs – New TLD</a:t>
            </a:r>
            <a:r>
              <a:rPr lang="en-US" cap="none" dirty="0"/>
              <a:t>s</a:t>
            </a:r>
            <a:br>
              <a:rPr lang="en-US" dirty="0">
                <a:solidFill>
                  <a:schemeClr val="accent3"/>
                </a:solidFill>
              </a:rPr>
            </a:br>
            <a:endParaRPr lang="en-US" dirty="0">
              <a:solidFill>
                <a:schemeClr val="accent3"/>
              </a:solidFill>
            </a:endParaRPr>
          </a:p>
        </p:txBody>
      </p:sp>
    </p:spTree>
    <p:extLst>
      <p:ext uri="{BB962C8B-B14F-4D97-AF65-F5344CB8AC3E}">
        <p14:creationId xmlns:p14="http://schemas.microsoft.com/office/powerpoint/2010/main" val="24816359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4747477" y="2190750"/>
            <a:ext cx="1600200" cy="1977464"/>
          </a:xfrm>
          <a:prstGeom prst="rect">
            <a:avLst/>
          </a:prstGeom>
          <a:noFill/>
        </p:spPr>
        <p:txBody>
          <a:bodyPr wrap="square" rtlCol="0">
            <a:spAutoFit/>
          </a:bodyPr>
          <a:lstStyle/>
          <a:p>
            <a:pPr>
              <a:spcAft>
                <a:spcPts val="300"/>
              </a:spcAft>
            </a:pPr>
            <a:endParaRPr lang="en-US" sz="1000" dirty="0"/>
          </a:p>
          <a:p>
            <a:pPr>
              <a:spcAft>
                <a:spcPts val="300"/>
              </a:spcAft>
            </a:pPr>
            <a:endParaRPr lang="en-US" sz="1000" dirty="0"/>
          </a:p>
          <a:p>
            <a:pPr>
              <a:spcAft>
                <a:spcPts val="300"/>
              </a:spcAft>
              <a:tabLst>
                <a:tab pos="230188" algn="l"/>
              </a:tabLst>
            </a:pPr>
            <a:r>
              <a:rPr lang="en-US" sz="1000" dirty="0"/>
              <a:t>	  1:  2</a:t>
            </a:r>
          </a:p>
          <a:p>
            <a:pPr>
              <a:spcAft>
                <a:spcPts val="300"/>
              </a:spcAft>
            </a:pPr>
            <a:endParaRPr lang="en-US" sz="1000" dirty="0"/>
          </a:p>
          <a:p>
            <a:pPr>
              <a:spcAft>
                <a:spcPts val="300"/>
              </a:spcAft>
            </a:pPr>
            <a:r>
              <a:rPr lang="en-US" sz="1000" dirty="0"/>
              <a:t>          2:  6</a:t>
            </a:r>
          </a:p>
          <a:p>
            <a:pPr>
              <a:spcAft>
                <a:spcPts val="300"/>
              </a:spcAft>
            </a:pPr>
            <a:endParaRPr lang="en-US" sz="1000" dirty="0"/>
          </a:p>
          <a:p>
            <a:pPr>
              <a:spcAft>
                <a:spcPts val="300"/>
              </a:spcAft>
            </a:pPr>
            <a:r>
              <a:rPr lang="en-US" sz="1000" dirty="0"/>
              <a:t>          3:  11</a:t>
            </a:r>
          </a:p>
          <a:p>
            <a:pPr>
              <a:spcAft>
                <a:spcPts val="300"/>
              </a:spcAft>
            </a:pPr>
            <a:endParaRPr lang="en-US" sz="1000" dirty="0"/>
          </a:p>
          <a:p>
            <a:pPr>
              <a:spcAft>
                <a:spcPts val="300"/>
              </a:spcAft>
            </a:pPr>
            <a:r>
              <a:rPr lang="en-US" sz="1000" dirty="0"/>
              <a:t>          4:  16</a:t>
            </a:r>
          </a:p>
          <a:p>
            <a:pPr>
              <a:spcAft>
                <a:spcPts val="300"/>
              </a:spcAft>
            </a:pPr>
            <a:r>
              <a:rPr lang="en-US" sz="1000" dirty="0"/>
              <a:t>      </a:t>
            </a:r>
          </a:p>
        </p:txBody>
      </p:sp>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 name="Title 6"/>
          <p:cNvSpPr>
            <a:spLocks noGrp="1"/>
          </p:cNvSpPr>
          <p:nvPr>
            <p:ph type="title"/>
          </p:nvPr>
        </p:nvSpPr>
        <p:spPr>
          <a:xfrm>
            <a:off x="152400" y="219642"/>
            <a:ext cx="8763000" cy="428625"/>
          </a:xfrm>
        </p:spPr>
        <p:txBody>
          <a:bodyPr/>
          <a:lstStyle/>
          <a:p>
            <a:pPr>
              <a:lnSpc>
                <a:spcPts val="2300"/>
              </a:lnSpc>
            </a:pPr>
            <a:r>
              <a:rPr lang="en-US" sz="2400" dirty="0"/>
              <a:t>Actions taken against domain name owners using new TLD</a:t>
            </a:r>
            <a:r>
              <a:rPr lang="en-US" sz="2400" cap="none" dirty="0"/>
              <a:t>s</a:t>
            </a:r>
            <a:endParaRPr lang="en-US" sz="2400" dirty="0"/>
          </a:p>
        </p:txBody>
      </p:sp>
      <p:sp>
        <p:nvSpPr>
          <p:cNvPr id="11" name="Text Placeholder 7"/>
          <p:cNvSpPr>
            <a:spLocks noGrp="1"/>
          </p:cNvSpPr>
          <p:nvPr>
            <p:ph type="body" idx="13"/>
          </p:nvPr>
        </p:nvSpPr>
        <p:spPr>
          <a:xfrm>
            <a:off x="207580" y="670430"/>
            <a:ext cx="8915400" cy="236339"/>
          </a:xfrm>
        </p:spPr>
        <p:txBody>
          <a:bodyPr/>
          <a:lstStyle/>
          <a:p>
            <a:r>
              <a:rPr lang="en-US" sz="1400" dirty="0"/>
              <a:t>Three-quarters of the members have taken action against domain name owners using new TLDs by either sending cease and desist letters and/or UDRP proceedings.</a:t>
            </a:r>
          </a:p>
        </p:txBody>
      </p:sp>
      <p:graphicFrame>
        <p:nvGraphicFramePr>
          <p:cNvPr id="19" name="Chart 18"/>
          <p:cNvGraphicFramePr/>
          <p:nvPr>
            <p:extLst>
              <p:ext uri="{D42A27DB-BD31-4B8C-83A1-F6EECF244321}">
                <p14:modId xmlns:p14="http://schemas.microsoft.com/office/powerpoint/2010/main" val="4097766876"/>
              </p:ext>
            </p:extLst>
          </p:nvPr>
        </p:nvGraphicFramePr>
        <p:xfrm>
          <a:off x="984251" y="1864930"/>
          <a:ext cx="1534572" cy="26944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967738941"/>
              </p:ext>
            </p:extLst>
          </p:nvPr>
        </p:nvGraphicFramePr>
        <p:xfrm>
          <a:off x="-1189720" y="1962150"/>
          <a:ext cx="2320684" cy="2468880"/>
        </p:xfrm>
        <a:graphic>
          <a:graphicData uri="http://schemas.openxmlformats.org/drawingml/2006/table">
            <a:tbl>
              <a:tblPr firstRow="1" bandRow="1">
                <a:tableStyleId>{5C22544A-7EE6-4342-B048-85BDC9FD1C3A}</a:tableStyleId>
              </a:tblPr>
              <a:tblGrid>
                <a:gridCol w="2320684">
                  <a:extLst>
                    <a:ext uri="{9D8B030D-6E8A-4147-A177-3AD203B41FA5}">
                      <a16:colId xmlns:a16="http://schemas.microsoft.com/office/drawing/2014/main" val="20000"/>
                    </a:ext>
                  </a:extLst>
                </a:gridCol>
              </a:tblGrid>
              <a:tr h="493776">
                <a:tc>
                  <a:txBody>
                    <a:bodyPr/>
                    <a:lstStyle/>
                    <a:p>
                      <a:pPr algn="r"/>
                      <a:r>
                        <a:rPr lang="en-US" sz="1000" b="0" dirty="0">
                          <a:solidFill>
                            <a:srgbClr val="979797"/>
                          </a:solidFill>
                        </a:rPr>
                        <a:t>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93776">
                <a:tc>
                  <a:txBody>
                    <a:bodyPr/>
                    <a:lstStyle/>
                    <a:p>
                      <a:pPr algn="r"/>
                      <a:r>
                        <a:rPr lang="en-US" sz="1000" b="0" dirty="0">
                          <a:solidFill>
                            <a:srgbClr val="979797"/>
                          </a:solidFill>
                        </a:rPr>
                        <a:t>1</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93776">
                <a:tc>
                  <a:txBody>
                    <a:bodyPr/>
                    <a:lstStyle/>
                    <a:p>
                      <a:pPr algn="r"/>
                      <a:r>
                        <a:rPr lang="en-US" sz="1000" b="0" dirty="0">
                          <a:solidFill>
                            <a:srgbClr val="979797"/>
                          </a:solidFill>
                        </a:rPr>
                        <a:t>2-29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93776">
                <a:tc>
                  <a:txBody>
                    <a:bodyPr/>
                    <a:lstStyle/>
                    <a:p>
                      <a:pPr algn="r"/>
                      <a:r>
                        <a:rPr lang="en-US" sz="1000" b="0" dirty="0">
                          <a:solidFill>
                            <a:srgbClr val="979797"/>
                          </a:solidFill>
                        </a:rPr>
                        <a:t>30-99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93776">
                <a:tc>
                  <a:txBody>
                    <a:bodyPr/>
                    <a:lstStyle/>
                    <a:p>
                      <a:pPr algn="r"/>
                      <a:r>
                        <a:rPr lang="en-US" sz="1000" b="0" dirty="0">
                          <a:solidFill>
                            <a:srgbClr val="979797"/>
                          </a:solidFill>
                        </a:rPr>
                        <a:t>100 or more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2" name="TextBox 1"/>
          <p:cNvSpPr txBox="1"/>
          <p:nvPr/>
        </p:nvSpPr>
        <p:spPr>
          <a:xfrm>
            <a:off x="483715" y="4412644"/>
            <a:ext cx="1462951" cy="577081"/>
          </a:xfrm>
          <a:prstGeom prst="rect">
            <a:avLst/>
          </a:prstGeom>
          <a:noFill/>
        </p:spPr>
        <p:txBody>
          <a:bodyPr wrap="square" rtlCol="0">
            <a:spAutoFit/>
          </a:bodyPr>
          <a:lstStyle/>
          <a:p>
            <a:pPr algn="ctr"/>
            <a:r>
              <a:rPr lang="en-US" sz="1050" dirty="0">
                <a:solidFill>
                  <a:schemeClr val="accent5"/>
                </a:solidFill>
              </a:rPr>
              <a:t>Average Number: 336</a:t>
            </a:r>
          </a:p>
          <a:p>
            <a:pPr algn="ctr"/>
            <a:r>
              <a:rPr lang="en-US" sz="1050" dirty="0">
                <a:solidFill>
                  <a:schemeClr val="accent5"/>
                </a:solidFill>
              </a:rPr>
              <a:t>Median:  2</a:t>
            </a:r>
          </a:p>
          <a:p>
            <a:pPr algn="ctr"/>
            <a:r>
              <a:rPr lang="en-US" sz="1050" dirty="0">
                <a:solidFill>
                  <a:schemeClr val="accent5"/>
                </a:solidFill>
              </a:rPr>
              <a:t>Range:  0 - 9,500</a:t>
            </a:r>
          </a:p>
        </p:txBody>
      </p:sp>
      <p:sp>
        <p:nvSpPr>
          <p:cNvPr id="14" name="Footer Placeholder 4"/>
          <p:cNvSpPr txBox="1">
            <a:spLocks/>
          </p:cNvSpPr>
          <p:nvPr/>
        </p:nvSpPr>
        <p:spPr>
          <a:xfrm>
            <a:off x="3597258" y="1042118"/>
            <a:ext cx="2047308" cy="475240"/>
          </a:xfrm>
          <a:prstGeom prst="rect">
            <a:avLst/>
          </a:prstGeom>
          <a:solidFill>
            <a:srgbClr val="ECECEC"/>
          </a:solidFill>
        </p:spPr>
        <p:txBody>
          <a:bodyPr lIns="0" tIns="0" rIns="0" bIns="0" anchor="ctr"/>
          <a:lstStyle/>
          <a:p>
            <a:pPr marL="45720" algn="ctr" defTabSz="457200">
              <a:defRPr/>
            </a:pPr>
            <a:r>
              <a:rPr lang="en-US" sz="1200" dirty="0">
                <a:solidFill>
                  <a:srgbClr val="009DD9"/>
                </a:solidFill>
              </a:rPr>
              <a:t>Number of Actions Taken – 2015 and 2016</a:t>
            </a:r>
          </a:p>
          <a:p>
            <a:pPr marL="45720" algn="ctr" defTabSz="457200">
              <a:defRPr/>
            </a:pPr>
            <a:r>
              <a:rPr lang="en-US" sz="900" dirty="0">
                <a:solidFill>
                  <a:srgbClr val="009DD9"/>
                </a:solidFill>
              </a:rPr>
              <a:t>(n=33)</a:t>
            </a:r>
          </a:p>
        </p:txBody>
      </p:sp>
      <p:graphicFrame>
        <p:nvGraphicFramePr>
          <p:cNvPr id="12" name="Chart 11"/>
          <p:cNvGraphicFramePr/>
          <p:nvPr>
            <p:extLst>
              <p:ext uri="{D42A27DB-BD31-4B8C-83A1-F6EECF244321}">
                <p14:modId xmlns:p14="http://schemas.microsoft.com/office/powerpoint/2010/main" val="3870935318"/>
              </p:ext>
            </p:extLst>
          </p:nvPr>
        </p:nvGraphicFramePr>
        <p:xfrm>
          <a:off x="2031123" y="1864930"/>
          <a:ext cx="1534572" cy="269443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1737612" y="4419996"/>
            <a:ext cx="1335731" cy="577081"/>
          </a:xfrm>
          <a:prstGeom prst="rect">
            <a:avLst/>
          </a:prstGeom>
          <a:noFill/>
        </p:spPr>
        <p:txBody>
          <a:bodyPr wrap="square" rtlCol="0">
            <a:spAutoFit/>
          </a:bodyPr>
          <a:lstStyle/>
          <a:p>
            <a:pPr algn="ctr"/>
            <a:r>
              <a:rPr lang="en-US" sz="1050" dirty="0">
                <a:solidFill>
                  <a:schemeClr val="accent5"/>
                </a:solidFill>
              </a:rPr>
              <a:t>Average Number: 2</a:t>
            </a:r>
          </a:p>
          <a:p>
            <a:pPr algn="ctr"/>
            <a:r>
              <a:rPr lang="en-US" sz="1050" dirty="0">
                <a:solidFill>
                  <a:schemeClr val="accent5"/>
                </a:solidFill>
              </a:rPr>
              <a:t>Median:  0</a:t>
            </a:r>
          </a:p>
          <a:p>
            <a:pPr algn="ctr"/>
            <a:r>
              <a:rPr lang="en-US" sz="1050" dirty="0">
                <a:solidFill>
                  <a:schemeClr val="accent5"/>
                </a:solidFill>
              </a:rPr>
              <a:t>Range: 0 - 30</a:t>
            </a:r>
          </a:p>
        </p:txBody>
      </p:sp>
      <p:sp>
        <p:nvSpPr>
          <p:cNvPr id="21" name="TextBox 20"/>
          <p:cNvSpPr txBox="1"/>
          <p:nvPr/>
        </p:nvSpPr>
        <p:spPr>
          <a:xfrm>
            <a:off x="400928" y="1593325"/>
            <a:ext cx="1676400" cy="430887"/>
          </a:xfrm>
          <a:prstGeom prst="rect">
            <a:avLst/>
          </a:prstGeom>
          <a:noFill/>
        </p:spPr>
        <p:txBody>
          <a:bodyPr wrap="square" rtlCol="0">
            <a:spAutoFit/>
          </a:bodyPr>
          <a:lstStyle/>
          <a:p>
            <a:pPr algn="ctr"/>
            <a:r>
              <a:rPr lang="en-US" sz="1100" b="1" dirty="0">
                <a:solidFill>
                  <a:srgbClr val="878787"/>
                </a:solidFill>
              </a:rPr>
              <a:t>Cease and </a:t>
            </a:r>
          </a:p>
          <a:p>
            <a:pPr algn="ctr"/>
            <a:r>
              <a:rPr lang="en-US" sz="1100" b="1" dirty="0">
                <a:solidFill>
                  <a:srgbClr val="878787"/>
                </a:solidFill>
              </a:rPr>
              <a:t>Desist Letters</a:t>
            </a:r>
          </a:p>
        </p:txBody>
      </p:sp>
      <p:sp>
        <p:nvSpPr>
          <p:cNvPr id="22" name="TextBox 21"/>
          <p:cNvSpPr txBox="1"/>
          <p:nvPr/>
        </p:nvSpPr>
        <p:spPr>
          <a:xfrm>
            <a:off x="1600200" y="1593325"/>
            <a:ext cx="1676400" cy="430887"/>
          </a:xfrm>
          <a:prstGeom prst="rect">
            <a:avLst/>
          </a:prstGeom>
          <a:noFill/>
        </p:spPr>
        <p:txBody>
          <a:bodyPr wrap="square" rtlCol="0">
            <a:spAutoFit/>
          </a:bodyPr>
          <a:lstStyle/>
          <a:p>
            <a:pPr algn="ctr"/>
            <a:r>
              <a:rPr lang="en-US" sz="1100" b="1" dirty="0">
                <a:solidFill>
                  <a:srgbClr val="878787"/>
                </a:solidFill>
              </a:rPr>
              <a:t>UDRP </a:t>
            </a:r>
          </a:p>
          <a:p>
            <a:pPr algn="ctr"/>
            <a:r>
              <a:rPr lang="en-US" sz="1100" b="1" dirty="0">
                <a:solidFill>
                  <a:srgbClr val="878787"/>
                </a:solidFill>
              </a:rPr>
              <a:t>Proceedings</a:t>
            </a:r>
          </a:p>
        </p:txBody>
      </p:sp>
      <p:sp>
        <p:nvSpPr>
          <p:cNvPr id="23" name="TextBox 22"/>
          <p:cNvSpPr txBox="1"/>
          <p:nvPr/>
        </p:nvSpPr>
        <p:spPr>
          <a:xfrm>
            <a:off x="3073344" y="1593325"/>
            <a:ext cx="1676400" cy="430887"/>
          </a:xfrm>
          <a:prstGeom prst="rect">
            <a:avLst/>
          </a:prstGeom>
          <a:noFill/>
        </p:spPr>
        <p:txBody>
          <a:bodyPr wrap="square" rtlCol="0">
            <a:spAutoFit/>
          </a:bodyPr>
          <a:lstStyle/>
          <a:p>
            <a:pPr algn="ctr"/>
            <a:r>
              <a:rPr lang="en-US" sz="1100" b="1" dirty="0">
                <a:solidFill>
                  <a:srgbClr val="878787"/>
                </a:solidFill>
              </a:rPr>
              <a:t>Civil Actions Filed After Adverse UDRP Rulings</a:t>
            </a:r>
          </a:p>
        </p:txBody>
      </p:sp>
      <p:sp>
        <p:nvSpPr>
          <p:cNvPr id="27" name="TextBox 26"/>
          <p:cNvSpPr txBox="1"/>
          <p:nvPr/>
        </p:nvSpPr>
        <p:spPr>
          <a:xfrm>
            <a:off x="4503579" y="1593325"/>
            <a:ext cx="1676400" cy="261610"/>
          </a:xfrm>
          <a:prstGeom prst="rect">
            <a:avLst/>
          </a:prstGeom>
          <a:noFill/>
        </p:spPr>
        <p:txBody>
          <a:bodyPr wrap="square" rtlCol="0">
            <a:spAutoFit/>
          </a:bodyPr>
          <a:lstStyle/>
          <a:p>
            <a:pPr algn="ctr"/>
            <a:r>
              <a:rPr lang="en-US" sz="1100" b="1" dirty="0">
                <a:solidFill>
                  <a:srgbClr val="878787"/>
                </a:solidFill>
              </a:rPr>
              <a:t>URS Proceedings</a:t>
            </a:r>
          </a:p>
        </p:txBody>
      </p:sp>
      <p:sp>
        <p:nvSpPr>
          <p:cNvPr id="31" name="TextBox 30"/>
          <p:cNvSpPr txBox="1"/>
          <p:nvPr/>
        </p:nvSpPr>
        <p:spPr>
          <a:xfrm>
            <a:off x="5912873" y="1593325"/>
            <a:ext cx="1676400" cy="430887"/>
          </a:xfrm>
          <a:prstGeom prst="rect">
            <a:avLst/>
          </a:prstGeom>
          <a:noFill/>
        </p:spPr>
        <p:txBody>
          <a:bodyPr wrap="square" rtlCol="0">
            <a:spAutoFit/>
          </a:bodyPr>
          <a:lstStyle/>
          <a:p>
            <a:pPr algn="ctr"/>
            <a:r>
              <a:rPr lang="en-US" sz="1100" b="1" dirty="0">
                <a:solidFill>
                  <a:srgbClr val="878787"/>
                </a:solidFill>
              </a:rPr>
              <a:t>ACPA Lawsuits and Appeals</a:t>
            </a:r>
          </a:p>
        </p:txBody>
      </p:sp>
      <p:sp>
        <p:nvSpPr>
          <p:cNvPr id="36" name="TextBox 35"/>
          <p:cNvSpPr txBox="1"/>
          <p:nvPr/>
        </p:nvSpPr>
        <p:spPr>
          <a:xfrm>
            <a:off x="7537738" y="1593325"/>
            <a:ext cx="1676400" cy="600164"/>
          </a:xfrm>
          <a:prstGeom prst="rect">
            <a:avLst/>
          </a:prstGeom>
          <a:noFill/>
        </p:spPr>
        <p:txBody>
          <a:bodyPr wrap="square" rtlCol="0">
            <a:spAutoFit/>
          </a:bodyPr>
          <a:lstStyle/>
          <a:p>
            <a:pPr algn="ctr"/>
            <a:r>
              <a:rPr lang="en-US" sz="1100" b="1" dirty="0">
                <a:solidFill>
                  <a:srgbClr val="878787"/>
                </a:solidFill>
              </a:rPr>
              <a:t>Trademark Infringement or Unfair Competition Lawsuits and Appeals</a:t>
            </a:r>
          </a:p>
        </p:txBody>
      </p:sp>
      <p:sp>
        <p:nvSpPr>
          <p:cNvPr id="38" name="TextBox 37"/>
          <p:cNvSpPr txBox="1"/>
          <p:nvPr/>
        </p:nvSpPr>
        <p:spPr>
          <a:xfrm>
            <a:off x="3317470" y="2190750"/>
            <a:ext cx="1600200" cy="1015663"/>
          </a:xfrm>
          <a:prstGeom prst="rect">
            <a:avLst/>
          </a:prstGeom>
          <a:noFill/>
        </p:spPr>
        <p:txBody>
          <a:bodyPr wrap="square" rtlCol="0">
            <a:spAutoFit/>
          </a:bodyPr>
          <a:lstStyle/>
          <a:p>
            <a:pPr>
              <a:spcAft>
                <a:spcPts val="300"/>
              </a:spcAft>
            </a:pPr>
            <a:endParaRPr lang="en-US" sz="1000" dirty="0"/>
          </a:p>
          <a:p>
            <a:pPr>
              <a:spcAft>
                <a:spcPts val="300"/>
              </a:spcAft>
            </a:pPr>
            <a:endParaRPr lang="en-US" sz="1000" dirty="0"/>
          </a:p>
          <a:p>
            <a:pPr>
              <a:spcAft>
                <a:spcPts val="300"/>
              </a:spcAft>
            </a:pPr>
            <a:r>
              <a:rPr lang="en-US" sz="1000" dirty="0"/>
              <a:t>      1:  1	</a:t>
            </a:r>
          </a:p>
          <a:p>
            <a:pPr>
              <a:spcAft>
                <a:spcPts val="300"/>
              </a:spcAft>
            </a:pPr>
            <a:r>
              <a:rPr lang="en-US" sz="1000" dirty="0"/>
              <a:t>	</a:t>
            </a:r>
          </a:p>
          <a:p>
            <a:pPr>
              <a:spcAft>
                <a:spcPts val="300"/>
              </a:spcAft>
            </a:pPr>
            <a:r>
              <a:rPr lang="en-US" sz="1000" dirty="0"/>
              <a:t>           </a:t>
            </a:r>
          </a:p>
        </p:txBody>
      </p:sp>
      <p:pic>
        <p:nvPicPr>
          <p:cNvPr id="45" name="Picture 2" descr="Image result for png person out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5138" y="2544258"/>
            <a:ext cx="350557" cy="35055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Image result for png person out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5208" y="2517008"/>
            <a:ext cx="350557" cy="35055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Image result for png person out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5208" y="2904987"/>
            <a:ext cx="350557" cy="35055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Image result for png person out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5208" y="3299928"/>
            <a:ext cx="350557" cy="350557"/>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Image result for png person out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5208" y="3673371"/>
            <a:ext cx="350557" cy="350557"/>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342393" y="2190750"/>
            <a:ext cx="1600200" cy="1015663"/>
          </a:xfrm>
          <a:prstGeom prst="rect">
            <a:avLst/>
          </a:prstGeom>
          <a:noFill/>
        </p:spPr>
        <p:txBody>
          <a:bodyPr wrap="square" rtlCol="0">
            <a:spAutoFit/>
          </a:bodyPr>
          <a:lstStyle/>
          <a:p>
            <a:pPr>
              <a:spcAft>
                <a:spcPts val="300"/>
              </a:spcAft>
            </a:pPr>
            <a:endParaRPr lang="en-US" sz="1000" dirty="0"/>
          </a:p>
          <a:p>
            <a:pPr>
              <a:spcAft>
                <a:spcPts val="300"/>
              </a:spcAft>
            </a:pPr>
            <a:endParaRPr lang="en-US" sz="1000" dirty="0"/>
          </a:p>
          <a:p>
            <a:pPr>
              <a:spcAft>
                <a:spcPts val="300"/>
              </a:spcAft>
            </a:pPr>
            <a:r>
              <a:rPr lang="en-US" sz="1000" dirty="0"/>
              <a:t>      1:  1	</a:t>
            </a:r>
          </a:p>
          <a:p>
            <a:pPr>
              <a:spcAft>
                <a:spcPts val="300"/>
              </a:spcAft>
            </a:pPr>
            <a:r>
              <a:rPr lang="en-US" sz="1000" dirty="0"/>
              <a:t>	</a:t>
            </a:r>
          </a:p>
          <a:p>
            <a:pPr>
              <a:spcAft>
                <a:spcPts val="300"/>
              </a:spcAft>
            </a:pPr>
            <a:r>
              <a:rPr lang="en-US" sz="1000" dirty="0"/>
              <a:t>           </a:t>
            </a:r>
          </a:p>
        </p:txBody>
      </p:sp>
      <p:pic>
        <p:nvPicPr>
          <p:cNvPr id="41" name="Picture 2" descr="Image result for png person out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9460" y="2526757"/>
            <a:ext cx="350557" cy="350557"/>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7889846" y="2190750"/>
            <a:ext cx="1600200" cy="1015663"/>
          </a:xfrm>
          <a:prstGeom prst="rect">
            <a:avLst/>
          </a:prstGeom>
          <a:noFill/>
        </p:spPr>
        <p:txBody>
          <a:bodyPr wrap="square" rtlCol="0">
            <a:spAutoFit/>
          </a:bodyPr>
          <a:lstStyle/>
          <a:p>
            <a:pPr>
              <a:spcAft>
                <a:spcPts val="300"/>
              </a:spcAft>
            </a:pPr>
            <a:endParaRPr lang="en-US" sz="1000" dirty="0"/>
          </a:p>
          <a:p>
            <a:pPr>
              <a:spcAft>
                <a:spcPts val="300"/>
              </a:spcAft>
            </a:pPr>
            <a:endParaRPr lang="en-US" sz="1000" dirty="0"/>
          </a:p>
          <a:p>
            <a:pPr>
              <a:spcAft>
                <a:spcPts val="300"/>
              </a:spcAft>
            </a:pPr>
            <a:r>
              <a:rPr lang="en-US" sz="1000" dirty="0"/>
              <a:t>     1:  2	</a:t>
            </a:r>
          </a:p>
          <a:p>
            <a:pPr>
              <a:spcAft>
                <a:spcPts val="300"/>
              </a:spcAft>
            </a:pPr>
            <a:r>
              <a:rPr lang="en-US" sz="1000" dirty="0"/>
              <a:t>	</a:t>
            </a:r>
          </a:p>
          <a:p>
            <a:pPr>
              <a:spcAft>
                <a:spcPts val="300"/>
              </a:spcAft>
            </a:pPr>
            <a:r>
              <a:rPr lang="en-US" sz="1000" dirty="0"/>
              <a:t>           </a:t>
            </a:r>
          </a:p>
        </p:txBody>
      </p:sp>
      <p:pic>
        <p:nvPicPr>
          <p:cNvPr id="44" name="Picture 2" descr="Image result for png person out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6913" y="2535639"/>
            <a:ext cx="350557" cy="350557"/>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3530316" y="2173129"/>
            <a:ext cx="5461284" cy="246221"/>
          </a:xfrm>
          <a:prstGeom prst="rect">
            <a:avLst/>
          </a:prstGeom>
          <a:noFill/>
        </p:spPr>
        <p:txBody>
          <a:bodyPr wrap="square" rtlCol="0">
            <a:spAutoFit/>
          </a:bodyPr>
          <a:lstStyle/>
          <a:p>
            <a:pPr algn="ctr"/>
            <a:r>
              <a:rPr lang="en-US" sz="1000" i="1" dirty="0">
                <a:solidFill>
                  <a:schemeClr val="bg1">
                    <a:lumMod val="65000"/>
                  </a:schemeClr>
                </a:solidFill>
                <a:sym typeface="Wingdings" panose="05000000000000000000" pitchFamily="2" charset="2"/>
              </a:rPr>
              <a:t>&lt; -------------------- </a:t>
            </a:r>
            <a:r>
              <a:rPr lang="en-US" sz="1000" i="1" dirty="0">
                <a:solidFill>
                  <a:schemeClr val="bg1">
                    <a:lumMod val="65000"/>
                  </a:schemeClr>
                </a:solidFill>
              </a:rPr>
              <a:t>Showing actual responses by members (other than zero)------------------- &gt;</a:t>
            </a:r>
          </a:p>
        </p:txBody>
      </p:sp>
    </p:spTree>
    <p:extLst>
      <p:ext uri="{BB962C8B-B14F-4D97-AF65-F5344CB8AC3E}">
        <p14:creationId xmlns:p14="http://schemas.microsoft.com/office/powerpoint/2010/main" val="197315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533400" y="285750"/>
            <a:ext cx="7787640" cy="428625"/>
          </a:xfrm>
        </p:spPr>
        <p:txBody>
          <a:bodyPr/>
          <a:lstStyle/>
          <a:p>
            <a:r>
              <a:rPr lang="en-US" dirty="0"/>
              <a:t>Survey protocol</a:t>
            </a:r>
          </a:p>
        </p:txBody>
      </p:sp>
      <p:sp>
        <p:nvSpPr>
          <p:cNvPr id="15" name="Content Placeholder 3"/>
          <p:cNvSpPr>
            <a:spLocks noGrp="1"/>
          </p:cNvSpPr>
          <p:nvPr>
            <p:ph sz="quarter" idx="14"/>
          </p:nvPr>
        </p:nvSpPr>
        <p:spPr>
          <a:xfrm>
            <a:off x="457200" y="895350"/>
            <a:ext cx="5486400" cy="4038600"/>
          </a:xfrm>
        </p:spPr>
        <p:txBody>
          <a:bodyPr/>
          <a:lstStyle/>
          <a:p>
            <a:pPr marL="228600" indent="-228600"/>
            <a:r>
              <a:rPr lang="en-US" sz="1400" dirty="0"/>
              <a:t>Members were emailed a survey invitation and a worksheet to use to gather costs of trademark enforcement relative to domain registrations prior to taking the survey.  They also were given the opportunity to suspend the survey in order to complete the worksheet.</a:t>
            </a:r>
          </a:p>
          <a:p>
            <a:pPr marL="228600" indent="-228600"/>
            <a:r>
              <a:rPr lang="en-US" sz="1400" dirty="0"/>
              <a:t>Members were asked to capture all costs over the past 2 years (2015 and 2016) and that their cost estimates include:</a:t>
            </a:r>
          </a:p>
          <a:p>
            <a:pPr marL="679450" lvl="1" indent="-228600"/>
            <a:r>
              <a:rPr lang="en-US" sz="1200" dirty="0"/>
              <a:t>Both in-house and outside legal fees,</a:t>
            </a:r>
          </a:p>
          <a:p>
            <a:pPr marL="679450" lvl="1" indent="-228600"/>
            <a:r>
              <a:rPr lang="en-US" sz="1200" dirty="0"/>
              <a:t>Filing fees,</a:t>
            </a:r>
          </a:p>
          <a:p>
            <a:pPr marL="679450" lvl="1" indent="-228600"/>
            <a:r>
              <a:rPr lang="en-US" sz="1200" dirty="0"/>
              <a:t>Investigation costs,</a:t>
            </a:r>
          </a:p>
          <a:p>
            <a:pPr marL="679450" lvl="1" indent="-228600"/>
            <a:r>
              <a:rPr lang="en-US" sz="1200" dirty="0"/>
              <a:t>and the total costs, including benefits, of personnel responsible for these activities.</a:t>
            </a:r>
          </a:p>
          <a:p>
            <a:pPr marL="228600" indent="-228600"/>
            <a:r>
              <a:rPr lang="en-US" sz="1400" dirty="0"/>
              <a:t>Members were asked to make their answers as accurate as possible, but were told that giving their best estimate was accepted practice.</a:t>
            </a:r>
          </a:p>
          <a:p>
            <a:pPr marL="228600" indent="-228600"/>
            <a:r>
              <a:rPr lang="en-US" sz="1400" dirty="0"/>
              <a:t>Final results represent these reported estimated costs provided by members.</a:t>
            </a:r>
          </a:p>
          <a:p>
            <a:pPr marL="228600" indent="-228600"/>
            <a:endParaRPr lang="en-US" dirty="0"/>
          </a:p>
        </p:txBody>
      </p:sp>
      <p:sp>
        <p:nvSpPr>
          <p:cNvPr id="5" name="Footer Placeholder 4"/>
          <p:cNvSpPr txBox="1">
            <a:spLocks/>
          </p:cNvSpPr>
          <p:nvPr/>
        </p:nvSpPr>
        <p:spPr>
          <a:xfrm>
            <a:off x="6135548" y="1048678"/>
            <a:ext cx="2514600" cy="502066"/>
          </a:xfrm>
          <a:prstGeom prst="rect">
            <a:avLst/>
          </a:prstGeom>
          <a:solidFill>
            <a:srgbClr val="ECECEC"/>
          </a:solidFill>
        </p:spPr>
        <p:txBody>
          <a:bodyPr lIns="0" tIns="0" rIns="0" bIns="0" anchor="ctr"/>
          <a:lstStyle/>
          <a:p>
            <a:pPr marL="45720" algn="ctr" defTabSz="457200">
              <a:defRPr/>
            </a:pPr>
            <a:r>
              <a:rPr lang="en-US" sz="1200" dirty="0">
                <a:solidFill>
                  <a:srgbClr val="009DD9"/>
                </a:solidFill>
              </a:rPr>
              <a:t>Method Used to Estimate 24-Month Period Costs</a:t>
            </a:r>
          </a:p>
          <a:p>
            <a:pPr marL="45720" algn="ctr" defTabSz="457200">
              <a:defRPr/>
            </a:pPr>
            <a:r>
              <a:rPr lang="en-US" sz="900" cap="all" dirty="0">
                <a:solidFill>
                  <a:srgbClr val="009DD9"/>
                </a:solidFill>
              </a:rPr>
              <a:t>(</a:t>
            </a:r>
            <a:r>
              <a:rPr lang="en-US" sz="900" dirty="0">
                <a:solidFill>
                  <a:srgbClr val="009DD9"/>
                </a:solidFill>
              </a:rPr>
              <a:t>n</a:t>
            </a:r>
            <a:r>
              <a:rPr lang="en-US" sz="900" cap="all" dirty="0">
                <a:solidFill>
                  <a:srgbClr val="009DD9"/>
                </a:solidFill>
              </a:rPr>
              <a:t>=33)</a:t>
            </a:r>
          </a:p>
        </p:txBody>
      </p:sp>
      <p:graphicFrame>
        <p:nvGraphicFramePr>
          <p:cNvPr id="6" name="Chart 5"/>
          <p:cNvGraphicFramePr/>
          <p:nvPr>
            <p:extLst>
              <p:ext uri="{D42A27DB-BD31-4B8C-83A1-F6EECF244321}">
                <p14:modId xmlns:p14="http://schemas.microsoft.com/office/powerpoint/2010/main" val="2941107480"/>
              </p:ext>
            </p:extLst>
          </p:nvPr>
        </p:nvGraphicFramePr>
        <p:xfrm>
          <a:off x="5410200" y="1622953"/>
          <a:ext cx="2957843" cy="189372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6242426" y="3990454"/>
            <a:ext cx="137160" cy="1371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8" name="TextBox 7"/>
          <p:cNvSpPr txBox="1"/>
          <p:nvPr/>
        </p:nvSpPr>
        <p:spPr>
          <a:xfrm>
            <a:off x="6388730" y="3929495"/>
            <a:ext cx="2749296" cy="261610"/>
          </a:xfrm>
          <a:prstGeom prst="rect">
            <a:avLst/>
          </a:prstGeom>
          <a:noFill/>
        </p:spPr>
        <p:txBody>
          <a:bodyPr wrap="square" rtlCol="0">
            <a:spAutoFit/>
          </a:bodyPr>
          <a:lstStyle/>
          <a:p>
            <a:r>
              <a:rPr lang="en-US" sz="1100" dirty="0"/>
              <a:t>Reviewed data for both 2016 and 2015</a:t>
            </a:r>
          </a:p>
        </p:txBody>
      </p:sp>
      <p:sp>
        <p:nvSpPr>
          <p:cNvPr id="9" name="Rectangle 8"/>
          <p:cNvSpPr/>
          <p:nvPr/>
        </p:nvSpPr>
        <p:spPr>
          <a:xfrm>
            <a:off x="6242426" y="4192473"/>
            <a:ext cx="137160" cy="13716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0" name="TextBox 9"/>
          <p:cNvSpPr txBox="1"/>
          <p:nvPr/>
        </p:nvSpPr>
        <p:spPr>
          <a:xfrm>
            <a:off x="6388730" y="4131514"/>
            <a:ext cx="2749296" cy="261610"/>
          </a:xfrm>
          <a:prstGeom prst="rect">
            <a:avLst/>
          </a:prstGeom>
          <a:noFill/>
        </p:spPr>
        <p:txBody>
          <a:bodyPr wrap="square" rtlCol="0">
            <a:spAutoFit/>
          </a:bodyPr>
          <a:lstStyle/>
          <a:p>
            <a:r>
              <a:rPr lang="en-US" sz="1100" dirty="0"/>
              <a:t>Estimated based on 2016 data only</a:t>
            </a:r>
          </a:p>
        </p:txBody>
      </p:sp>
      <p:sp>
        <p:nvSpPr>
          <p:cNvPr id="11" name="Rectangle 10"/>
          <p:cNvSpPr/>
          <p:nvPr/>
        </p:nvSpPr>
        <p:spPr>
          <a:xfrm>
            <a:off x="6242426" y="4389735"/>
            <a:ext cx="137160" cy="13716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2" name="TextBox 11"/>
          <p:cNvSpPr txBox="1"/>
          <p:nvPr/>
        </p:nvSpPr>
        <p:spPr>
          <a:xfrm>
            <a:off x="6388730" y="4328776"/>
            <a:ext cx="2749296" cy="261610"/>
          </a:xfrm>
          <a:prstGeom prst="rect">
            <a:avLst/>
          </a:prstGeom>
          <a:noFill/>
        </p:spPr>
        <p:txBody>
          <a:bodyPr wrap="square" rtlCol="0">
            <a:spAutoFit/>
          </a:bodyPr>
          <a:lstStyle/>
          <a:p>
            <a:r>
              <a:rPr lang="en-US" sz="1100" dirty="0"/>
              <a:t>Estimated based on 2015 data only</a:t>
            </a:r>
          </a:p>
        </p:txBody>
      </p:sp>
      <p:sp>
        <p:nvSpPr>
          <p:cNvPr id="14" name="Rectangle 13"/>
          <p:cNvSpPr/>
          <p:nvPr/>
        </p:nvSpPr>
        <p:spPr>
          <a:xfrm>
            <a:off x="6239732" y="4594520"/>
            <a:ext cx="137160" cy="1371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6" name="TextBox 15"/>
          <p:cNvSpPr txBox="1"/>
          <p:nvPr/>
        </p:nvSpPr>
        <p:spPr>
          <a:xfrm>
            <a:off x="6394704" y="4519940"/>
            <a:ext cx="2749296" cy="261610"/>
          </a:xfrm>
          <a:prstGeom prst="rect">
            <a:avLst/>
          </a:prstGeom>
          <a:noFill/>
        </p:spPr>
        <p:txBody>
          <a:bodyPr wrap="square" rtlCol="0">
            <a:spAutoFit/>
          </a:bodyPr>
          <a:lstStyle/>
          <a:p>
            <a:r>
              <a:rPr lang="en-US" sz="1100" dirty="0"/>
              <a:t>Varied across questions</a:t>
            </a:r>
          </a:p>
        </p:txBody>
      </p:sp>
      <p:sp>
        <p:nvSpPr>
          <p:cNvPr id="2" name="Line Callout 1 (Accent Bar) 1"/>
          <p:cNvSpPr/>
          <p:nvPr/>
        </p:nvSpPr>
        <p:spPr>
          <a:xfrm>
            <a:off x="7833797" y="3343946"/>
            <a:ext cx="1213226" cy="519545"/>
          </a:xfrm>
          <a:prstGeom prst="accentCallout1">
            <a:avLst>
              <a:gd name="adj1" fmla="val 18750"/>
              <a:gd name="adj2" fmla="val -8333"/>
              <a:gd name="adj3" fmla="val -29965"/>
              <a:gd name="adj4" fmla="val -29127"/>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chemeClr val="bg1">
                    <a:lumMod val="50000"/>
                  </a:schemeClr>
                </a:solidFill>
              </a:rPr>
              <a:t>Nearly two-thirds reviewed 2016 and 2015 data</a:t>
            </a:r>
          </a:p>
        </p:txBody>
      </p:sp>
    </p:spTree>
    <p:extLst>
      <p:ext uri="{BB962C8B-B14F-4D97-AF65-F5344CB8AC3E}">
        <p14:creationId xmlns:p14="http://schemas.microsoft.com/office/powerpoint/2010/main" val="12915992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 name="Title 6"/>
          <p:cNvSpPr>
            <a:spLocks noGrp="1"/>
          </p:cNvSpPr>
          <p:nvPr>
            <p:ph type="title"/>
          </p:nvPr>
        </p:nvSpPr>
        <p:spPr>
          <a:xfrm>
            <a:off x="228600" y="282702"/>
            <a:ext cx="8166672" cy="428625"/>
          </a:xfrm>
        </p:spPr>
        <p:txBody>
          <a:bodyPr/>
          <a:lstStyle/>
          <a:p>
            <a:pPr>
              <a:lnSpc>
                <a:spcPts val="2200"/>
              </a:lnSpc>
            </a:pPr>
            <a:r>
              <a:rPr lang="en-US" sz="2400" dirty="0"/>
              <a:t>Costs of Actions taken against domain name owners using new TLD</a:t>
            </a:r>
            <a:r>
              <a:rPr lang="en-US" sz="2400" cap="none" dirty="0"/>
              <a:t>s</a:t>
            </a:r>
            <a:endParaRPr lang="en-US" sz="2400" dirty="0"/>
          </a:p>
        </p:txBody>
      </p:sp>
      <p:sp>
        <p:nvSpPr>
          <p:cNvPr id="11" name="Text Placeholder 7"/>
          <p:cNvSpPr>
            <a:spLocks noGrp="1"/>
          </p:cNvSpPr>
          <p:nvPr>
            <p:ph type="body" idx="13"/>
          </p:nvPr>
        </p:nvSpPr>
        <p:spPr>
          <a:xfrm>
            <a:off x="228600" y="712470"/>
            <a:ext cx="8915400" cy="236339"/>
          </a:xfrm>
        </p:spPr>
        <p:txBody>
          <a:bodyPr/>
          <a:lstStyle/>
          <a:p>
            <a:r>
              <a:rPr lang="en-US" sz="1400" dirty="0"/>
              <a:t>Cost vary by the action taken, however 76% have spent more than $1,000 on cease and desist letters and 88% have spent the more $1,000 on UDRP proceedings.</a:t>
            </a:r>
          </a:p>
        </p:txBody>
      </p:sp>
      <p:sp>
        <p:nvSpPr>
          <p:cNvPr id="14" name="Footer Placeholder 4"/>
          <p:cNvSpPr txBox="1">
            <a:spLocks/>
          </p:cNvSpPr>
          <p:nvPr/>
        </p:nvSpPr>
        <p:spPr>
          <a:xfrm>
            <a:off x="3581400" y="1154430"/>
            <a:ext cx="2651760" cy="274320"/>
          </a:xfrm>
          <a:prstGeom prst="rect">
            <a:avLst/>
          </a:prstGeom>
          <a:solidFill>
            <a:srgbClr val="ECECEC"/>
          </a:solidFill>
        </p:spPr>
        <p:txBody>
          <a:bodyPr lIns="0" tIns="0" rIns="0" bIns="0" anchor="ctr"/>
          <a:lstStyle/>
          <a:p>
            <a:pPr marL="45720" algn="ctr" defTabSz="457200">
              <a:defRPr/>
            </a:pPr>
            <a:r>
              <a:rPr lang="en-US" sz="1200" dirty="0">
                <a:solidFill>
                  <a:srgbClr val="009DD9"/>
                </a:solidFill>
              </a:rPr>
              <a:t>Costs Incurred for Actions Taken </a:t>
            </a:r>
          </a:p>
        </p:txBody>
      </p:sp>
      <p:sp>
        <p:nvSpPr>
          <p:cNvPr id="21" name="TextBox 20"/>
          <p:cNvSpPr txBox="1"/>
          <p:nvPr/>
        </p:nvSpPr>
        <p:spPr>
          <a:xfrm>
            <a:off x="335611" y="1428750"/>
            <a:ext cx="1676400" cy="738664"/>
          </a:xfrm>
          <a:prstGeom prst="rect">
            <a:avLst/>
          </a:prstGeom>
          <a:noFill/>
        </p:spPr>
        <p:txBody>
          <a:bodyPr wrap="square" rtlCol="0">
            <a:spAutoFit/>
          </a:bodyPr>
          <a:lstStyle/>
          <a:p>
            <a:pPr algn="ctr"/>
            <a:r>
              <a:rPr lang="en-US" sz="1100" b="1" dirty="0">
                <a:solidFill>
                  <a:srgbClr val="878787"/>
                </a:solidFill>
              </a:rPr>
              <a:t>Cease and </a:t>
            </a:r>
          </a:p>
          <a:p>
            <a:pPr algn="ctr"/>
            <a:r>
              <a:rPr lang="en-US" sz="1100" b="1" dirty="0">
                <a:solidFill>
                  <a:srgbClr val="878787"/>
                </a:solidFill>
              </a:rPr>
              <a:t>Desist Letters</a:t>
            </a:r>
          </a:p>
          <a:p>
            <a:pPr lvl="0" algn="ctr"/>
            <a:r>
              <a:rPr lang="en-US" sz="900" dirty="0">
                <a:solidFill>
                  <a:srgbClr val="878787"/>
                </a:solidFill>
              </a:rPr>
              <a:t>(n=25)*</a:t>
            </a:r>
            <a:endParaRPr lang="en-US" sz="1400" b="1" dirty="0">
              <a:solidFill>
                <a:srgbClr val="878787"/>
              </a:solidFill>
            </a:endParaRPr>
          </a:p>
          <a:p>
            <a:pPr algn="ctr"/>
            <a:endParaRPr lang="en-US" sz="1100" b="1" dirty="0">
              <a:solidFill>
                <a:srgbClr val="878787"/>
              </a:solidFill>
            </a:endParaRPr>
          </a:p>
        </p:txBody>
      </p:sp>
      <p:sp>
        <p:nvSpPr>
          <p:cNvPr id="22" name="TextBox 21"/>
          <p:cNvSpPr txBox="1"/>
          <p:nvPr/>
        </p:nvSpPr>
        <p:spPr>
          <a:xfrm>
            <a:off x="1561324" y="1428750"/>
            <a:ext cx="1676400" cy="738664"/>
          </a:xfrm>
          <a:prstGeom prst="rect">
            <a:avLst/>
          </a:prstGeom>
          <a:noFill/>
        </p:spPr>
        <p:txBody>
          <a:bodyPr wrap="square" rtlCol="0">
            <a:spAutoFit/>
          </a:bodyPr>
          <a:lstStyle/>
          <a:p>
            <a:pPr algn="ctr"/>
            <a:r>
              <a:rPr lang="en-US" sz="1100" b="1" dirty="0">
                <a:solidFill>
                  <a:srgbClr val="878787"/>
                </a:solidFill>
              </a:rPr>
              <a:t>UDRP </a:t>
            </a:r>
          </a:p>
          <a:p>
            <a:pPr algn="ctr"/>
            <a:r>
              <a:rPr lang="en-US" sz="1100" b="1" dirty="0">
                <a:solidFill>
                  <a:srgbClr val="878787"/>
                </a:solidFill>
              </a:rPr>
              <a:t>Proceedings</a:t>
            </a:r>
          </a:p>
          <a:p>
            <a:pPr lvl="0" algn="ctr"/>
            <a:r>
              <a:rPr lang="en-US" sz="900" dirty="0">
                <a:solidFill>
                  <a:srgbClr val="878787"/>
                </a:solidFill>
              </a:rPr>
              <a:t>(n=9)*</a:t>
            </a:r>
            <a:endParaRPr lang="en-US" sz="1400" b="1" dirty="0">
              <a:solidFill>
                <a:srgbClr val="878787"/>
              </a:solidFill>
            </a:endParaRPr>
          </a:p>
          <a:p>
            <a:pPr algn="ctr"/>
            <a:endParaRPr lang="en-US" sz="1100" b="1" dirty="0">
              <a:solidFill>
                <a:srgbClr val="878787"/>
              </a:solidFill>
            </a:endParaRPr>
          </a:p>
        </p:txBody>
      </p:sp>
      <p:sp>
        <p:nvSpPr>
          <p:cNvPr id="23" name="TextBox 22"/>
          <p:cNvSpPr txBox="1"/>
          <p:nvPr/>
        </p:nvSpPr>
        <p:spPr>
          <a:xfrm>
            <a:off x="3048000" y="1428750"/>
            <a:ext cx="1676400" cy="569387"/>
          </a:xfrm>
          <a:prstGeom prst="rect">
            <a:avLst/>
          </a:prstGeom>
          <a:noFill/>
        </p:spPr>
        <p:txBody>
          <a:bodyPr wrap="square" rtlCol="0">
            <a:spAutoFit/>
          </a:bodyPr>
          <a:lstStyle/>
          <a:p>
            <a:pPr algn="ctr"/>
            <a:r>
              <a:rPr lang="en-US" sz="1100" b="1" dirty="0">
                <a:solidFill>
                  <a:srgbClr val="878787"/>
                </a:solidFill>
              </a:rPr>
              <a:t>Civil Actions Filed After Adverse UDRP Rulings</a:t>
            </a:r>
          </a:p>
          <a:p>
            <a:pPr lvl="0" algn="ctr"/>
            <a:r>
              <a:rPr lang="en-US" sz="900" dirty="0">
                <a:solidFill>
                  <a:srgbClr val="878787"/>
                </a:solidFill>
              </a:rPr>
              <a:t>(n=1)*</a:t>
            </a:r>
            <a:endParaRPr lang="en-US" sz="1100" b="1" dirty="0">
              <a:solidFill>
                <a:srgbClr val="878787"/>
              </a:solidFill>
            </a:endParaRPr>
          </a:p>
        </p:txBody>
      </p:sp>
      <p:sp>
        <p:nvSpPr>
          <p:cNvPr id="27" name="TextBox 26"/>
          <p:cNvSpPr txBox="1"/>
          <p:nvPr/>
        </p:nvSpPr>
        <p:spPr>
          <a:xfrm>
            <a:off x="4354283" y="1428750"/>
            <a:ext cx="1676400" cy="569387"/>
          </a:xfrm>
          <a:prstGeom prst="rect">
            <a:avLst/>
          </a:prstGeom>
          <a:noFill/>
        </p:spPr>
        <p:txBody>
          <a:bodyPr wrap="square" rtlCol="0">
            <a:spAutoFit/>
          </a:bodyPr>
          <a:lstStyle/>
          <a:p>
            <a:pPr algn="ctr"/>
            <a:r>
              <a:rPr lang="en-US" sz="1100" b="1" dirty="0">
                <a:solidFill>
                  <a:srgbClr val="878787"/>
                </a:solidFill>
              </a:rPr>
              <a:t>URS </a:t>
            </a:r>
          </a:p>
          <a:p>
            <a:pPr algn="ctr"/>
            <a:r>
              <a:rPr lang="en-US" sz="1100" b="1" dirty="0">
                <a:solidFill>
                  <a:srgbClr val="878787"/>
                </a:solidFill>
              </a:rPr>
              <a:t>Proceedings</a:t>
            </a:r>
          </a:p>
          <a:p>
            <a:pPr lvl="0" algn="ctr"/>
            <a:r>
              <a:rPr lang="en-US" sz="900" dirty="0">
                <a:solidFill>
                  <a:srgbClr val="878787"/>
                </a:solidFill>
              </a:rPr>
              <a:t>(n=4)*</a:t>
            </a:r>
            <a:endParaRPr lang="en-US" sz="1100" b="1" dirty="0">
              <a:solidFill>
                <a:srgbClr val="878787"/>
              </a:solidFill>
            </a:endParaRPr>
          </a:p>
        </p:txBody>
      </p:sp>
      <p:sp>
        <p:nvSpPr>
          <p:cNvPr id="31" name="TextBox 30"/>
          <p:cNvSpPr txBox="1"/>
          <p:nvPr/>
        </p:nvSpPr>
        <p:spPr>
          <a:xfrm>
            <a:off x="5761655" y="1428750"/>
            <a:ext cx="1676400" cy="569387"/>
          </a:xfrm>
          <a:prstGeom prst="rect">
            <a:avLst/>
          </a:prstGeom>
          <a:noFill/>
        </p:spPr>
        <p:txBody>
          <a:bodyPr wrap="square" rtlCol="0">
            <a:spAutoFit/>
          </a:bodyPr>
          <a:lstStyle/>
          <a:p>
            <a:pPr algn="ctr"/>
            <a:r>
              <a:rPr lang="en-US" sz="1100" b="1" dirty="0">
                <a:solidFill>
                  <a:srgbClr val="878787"/>
                </a:solidFill>
              </a:rPr>
              <a:t>ACPA Lawsuits and Appeals</a:t>
            </a:r>
          </a:p>
          <a:p>
            <a:pPr lvl="0" algn="ctr"/>
            <a:r>
              <a:rPr lang="en-US" sz="900" dirty="0">
                <a:solidFill>
                  <a:srgbClr val="878787"/>
                </a:solidFill>
              </a:rPr>
              <a:t>(n=1)*</a:t>
            </a:r>
            <a:endParaRPr lang="en-US" sz="1100" b="1" dirty="0">
              <a:solidFill>
                <a:srgbClr val="878787"/>
              </a:solidFill>
            </a:endParaRPr>
          </a:p>
        </p:txBody>
      </p:sp>
      <p:sp>
        <p:nvSpPr>
          <p:cNvPr id="36" name="TextBox 35"/>
          <p:cNvSpPr txBox="1"/>
          <p:nvPr/>
        </p:nvSpPr>
        <p:spPr>
          <a:xfrm>
            <a:off x="7483158" y="1428750"/>
            <a:ext cx="1676400" cy="907941"/>
          </a:xfrm>
          <a:prstGeom prst="rect">
            <a:avLst/>
          </a:prstGeom>
          <a:noFill/>
        </p:spPr>
        <p:txBody>
          <a:bodyPr wrap="square" rtlCol="0">
            <a:spAutoFit/>
          </a:bodyPr>
          <a:lstStyle/>
          <a:p>
            <a:pPr algn="ctr"/>
            <a:r>
              <a:rPr lang="en-US" sz="1100" b="1" dirty="0">
                <a:solidFill>
                  <a:srgbClr val="878787"/>
                </a:solidFill>
              </a:rPr>
              <a:t>Trademark Infringement or Unfair Competition Lawsuits and Appeals</a:t>
            </a:r>
          </a:p>
          <a:p>
            <a:pPr lvl="0" algn="ctr"/>
            <a:r>
              <a:rPr lang="en-US" sz="900" dirty="0">
                <a:solidFill>
                  <a:srgbClr val="878787"/>
                </a:solidFill>
              </a:rPr>
              <a:t>(n=1)*</a:t>
            </a:r>
            <a:endParaRPr lang="en-US" sz="1400" b="1" dirty="0">
              <a:solidFill>
                <a:srgbClr val="878787"/>
              </a:solidFill>
            </a:endParaRPr>
          </a:p>
          <a:p>
            <a:pPr algn="ctr"/>
            <a:endParaRPr lang="en-US" sz="1100" b="1" dirty="0">
              <a:solidFill>
                <a:srgbClr val="878787"/>
              </a:solidFill>
            </a:endParaRPr>
          </a:p>
        </p:txBody>
      </p:sp>
      <p:graphicFrame>
        <p:nvGraphicFramePr>
          <p:cNvPr id="32" name="Chart 31"/>
          <p:cNvGraphicFramePr/>
          <p:nvPr>
            <p:extLst/>
          </p:nvPr>
        </p:nvGraphicFramePr>
        <p:xfrm>
          <a:off x="1007140" y="2024488"/>
          <a:ext cx="1550276" cy="2385789"/>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p:cNvSpPr txBox="1"/>
          <p:nvPr/>
        </p:nvSpPr>
        <p:spPr>
          <a:xfrm>
            <a:off x="152400" y="4248150"/>
            <a:ext cx="1863890" cy="507831"/>
          </a:xfrm>
          <a:prstGeom prst="rect">
            <a:avLst/>
          </a:prstGeom>
          <a:noFill/>
        </p:spPr>
        <p:txBody>
          <a:bodyPr wrap="square" rtlCol="0">
            <a:spAutoFit/>
          </a:bodyPr>
          <a:lstStyle/>
          <a:p>
            <a:pPr algn="ctr"/>
            <a:r>
              <a:rPr lang="en-US" sz="900" dirty="0">
                <a:solidFill>
                  <a:schemeClr val="accent5"/>
                </a:solidFill>
              </a:rPr>
              <a:t>Average Cost:  $17,813</a:t>
            </a:r>
          </a:p>
          <a:p>
            <a:pPr algn="ctr"/>
            <a:r>
              <a:rPr lang="en-US" sz="900" dirty="0">
                <a:solidFill>
                  <a:schemeClr val="accent5"/>
                </a:solidFill>
              </a:rPr>
              <a:t>Median:  $3,000</a:t>
            </a:r>
          </a:p>
          <a:p>
            <a:pPr algn="ctr"/>
            <a:r>
              <a:rPr lang="en-US" sz="900" dirty="0">
                <a:solidFill>
                  <a:schemeClr val="accent5"/>
                </a:solidFill>
              </a:rPr>
              <a:t>Range:  $0-$250,000</a:t>
            </a:r>
          </a:p>
        </p:txBody>
      </p:sp>
      <p:graphicFrame>
        <p:nvGraphicFramePr>
          <p:cNvPr id="37" name="Table 36"/>
          <p:cNvGraphicFramePr>
            <a:graphicFrameLocks noGrp="1"/>
          </p:cNvGraphicFramePr>
          <p:nvPr>
            <p:extLst/>
          </p:nvPr>
        </p:nvGraphicFramePr>
        <p:xfrm>
          <a:off x="-1074666" y="2114550"/>
          <a:ext cx="2244484" cy="2135709"/>
        </p:xfrm>
        <a:graphic>
          <a:graphicData uri="http://schemas.openxmlformats.org/drawingml/2006/table">
            <a:tbl>
              <a:tblPr firstRow="1" bandRow="1">
                <a:tableStyleId>{5C22544A-7EE6-4342-B048-85BDC9FD1C3A}</a:tableStyleId>
              </a:tblPr>
              <a:tblGrid>
                <a:gridCol w="2244484">
                  <a:extLst>
                    <a:ext uri="{9D8B030D-6E8A-4147-A177-3AD203B41FA5}">
                      <a16:colId xmlns:a16="http://schemas.microsoft.com/office/drawing/2014/main" val="20000"/>
                    </a:ext>
                  </a:extLst>
                </a:gridCol>
              </a:tblGrid>
              <a:tr h="586733">
                <a:tc>
                  <a:txBody>
                    <a:bodyPr/>
                    <a:lstStyle/>
                    <a:p>
                      <a:pPr algn="r"/>
                      <a:r>
                        <a:rPr lang="en-US" sz="900" b="0" dirty="0">
                          <a:solidFill>
                            <a:srgbClr val="979797"/>
                          </a:solidFill>
                        </a:rPr>
                        <a:t>$0 USD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86733">
                <a:tc>
                  <a:txBody>
                    <a:bodyPr/>
                    <a:lstStyle/>
                    <a:p>
                      <a:pPr algn="r"/>
                      <a:r>
                        <a:rPr lang="en-US" sz="900" b="0" dirty="0">
                          <a:solidFill>
                            <a:srgbClr val="979797"/>
                          </a:solidFill>
                        </a:rPr>
                        <a:t>$1-$999 USD</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9387">
                <a:tc>
                  <a:txBody>
                    <a:bodyPr/>
                    <a:lstStyle/>
                    <a:p>
                      <a:pPr algn="r"/>
                      <a:r>
                        <a:rPr lang="en-US" sz="900" b="0" dirty="0">
                          <a:solidFill>
                            <a:srgbClr val="979797"/>
                          </a:solidFill>
                        </a:rPr>
                        <a:t>$1,000 to </a:t>
                      </a:r>
                    </a:p>
                    <a:p>
                      <a:pPr algn="r"/>
                      <a:r>
                        <a:rPr lang="en-US" sz="900" b="0" dirty="0">
                          <a:solidFill>
                            <a:srgbClr val="979797"/>
                          </a:solidFill>
                        </a:rPr>
                        <a:t>$9,999 USD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92856">
                <a:tc>
                  <a:txBody>
                    <a:bodyPr/>
                    <a:lstStyle/>
                    <a:p>
                      <a:pPr algn="r"/>
                      <a:r>
                        <a:rPr lang="en-US" sz="900" b="0" dirty="0">
                          <a:solidFill>
                            <a:srgbClr val="979797"/>
                          </a:solidFill>
                        </a:rPr>
                        <a:t>$10,000</a:t>
                      </a:r>
                    </a:p>
                    <a:p>
                      <a:pPr algn="r"/>
                      <a:r>
                        <a:rPr lang="en-US" sz="900" b="0" dirty="0">
                          <a:solidFill>
                            <a:srgbClr val="979797"/>
                          </a:solidFill>
                        </a:rPr>
                        <a:t> or more USD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38" name="Chart 37"/>
          <p:cNvGraphicFramePr/>
          <p:nvPr>
            <p:extLst/>
          </p:nvPr>
        </p:nvGraphicFramePr>
        <p:xfrm>
          <a:off x="2082664" y="2024488"/>
          <a:ext cx="1550276" cy="2385789"/>
        </p:xfrm>
        <a:graphic>
          <a:graphicData uri="http://schemas.openxmlformats.org/drawingml/2006/chart">
            <c:chart xmlns:c="http://schemas.openxmlformats.org/drawingml/2006/chart" xmlns:r="http://schemas.openxmlformats.org/officeDocument/2006/relationships" r:id="rId4"/>
          </a:graphicData>
        </a:graphic>
      </p:graphicFrame>
      <p:sp>
        <p:nvSpPr>
          <p:cNvPr id="39" name="TextBox 38"/>
          <p:cNvSpPr txBox="1"/>
          <p:nvPr/>
        </p:nvSpPr>
        <p:spPr>
          <a:xfrm>
            <a:off x="1568824" y="4248150"/>
            <a:ext cx="1860176" cy="507831"/>
          </a:xfrm>
          <a:prstGeom prst="rect">
            <a:avLst/>
          </a:prstGeom>
          <a:noFill/>
        </p:spPr>
        <p:txBody>
          <a:bodyPr wrap="square" rtlCol="0">
            <a:spAutoFit/>
          </a:bodyPr>
          <a:lstStyle/>
          <a:p>
            <a:pPr algn="ctr"/>
            <a:r>
              <a:rPr lang="en-US" sz="900" dirty="0">
                <a:solidFill>
                  <a:schemeClr val="accent5"/>
                </a:solidFill>
              </a:rPr>
              <a:t>Average Cost:  $46,152</a:t>
            </a:r>
          </a:p>
          <a:p>
            <a:pPr algn="ctr"/>
            <a:r>
              <a:rPr lang="en-US" sz="900" dirty="0">
                <a:solidFill>
                  <a:schemeClr val="accent5"/>
                </a:solidFill>
              </a:rPr>
              <a:t>Median:  $9,500</a:t>
            </a:r>
          </a:p>
          <a:p>
            <a:pPr algn="ctr"/>
            <a:r>
              <a:rPr lang="en-US" sz="900" dirty="0">
                <a:solidFill>
                  <a:schemeClr val="accent5"/>
                </a:solidFill>
              </a:rPr>
              <a:t>Range:  $0-$300,000</a:t>
            </a:r>
          </a:p>
        </p:txBody>
      </p:sp>
      <p:sp>
        <p:nvSpPr>
          <p:cNvPr id="25" name="TextBox 24"/>
          <p:cNvSpPr txBox="1"/>
          <p:nvPr/>
        </p:nvSpPr>
        <p:spPr>
          <a:xfrm>
            <a:off x="471196" y="4909275"/>
            <a:ext cx="1814804" cy="230832"/>
          </a:xfrm>
          <a:prstGeom prst="rect">
            <a:avLst/>
          </a:prstGeom>
          <a:noFill/>
        </p:spPr>
        <p:txBody>
          <a:bodyPr wrap="square" rtlCol="0">
            <a:spAutoFit/>
          </a:bodyPr>
          <a:lstStyle/>
          <a:p>
            <a:r>
              <a:rPr lang="en-US" sz="900" dirty="0"/>
              <a:t>*Caution:  low base size n=&lt;30</a:t>
            </a:r>
          </a:p>
        </p:txBody>
      </p:sp>
      <p:sp>
        <p:nvSpPr>
          <p:cNvPr id="29" name="TextBox 28"/>
          <p:cNvSpPr txBox="1"/>
          <p:nvPr/>
        </p:nvSpPr>
        <p:spPr>
          <a:xfrm>
            <a:off x="4654167" y="2149339"/>
            <a:ext cx="1413191" cy="1323439"/>
          </a:xfrm>
          <a:prstGeom prst="rect">
            <a:avLst/>
          </a:prstGeom>
          <a:noFill/>
        </p:spPr>
        <p:txBody>
          <a:bodyPr wrap="square" rtlCol="0">
            <a:spAutoFit/>
          </a:bodyPr>
          <a:lstStyle/>
          <a:p>
            <a:endParaRPr lang="en-US" sz="1000" dirty="0"/>
          </a:p>
          <a:p>
            <a:r>
              <a:rPr lang="en-US" sz="1000" dirty="0"/>
              <a:t>     1:  $2,450 (2)</a:t>
            </a:r>
          </a:p>
          <a:p>
            <a:r>
              <a:rPr lang="en-US" sz="1000" dirty="0"/>
              <a:t> </a:t>
            </a:r>
          </a:p>
          <a:p>
            <a:r>
              <a:rPr lang="en-US" sz="1000" dirty="0"/>
              <a:t>     2:  $6,300 (16)</a:t>
            </a:r>
          </a:p>
          <a:p>
            <a:endParaRPr lang="en-US" sz="1000" dirty="0"/>
          </a:p>
          <a:p>
            <a:r>
              <a:rPr lang="en-US" sz="1000" dirty="0"/>
              <a:t>     3:  $6,350 (6)</a:t>
            </a:r>
          </a:p>
          <a:p>
            <a:endParaRPr lang="en-US" sz="1000" dirty="0"/>
          </a:p>
          <a:p>
            <a:r>
              <a:rPr lang="en-US" sz="1000" dirty="0"/>
              <a:t>     4:  $16,500 (1)</a:t>
            </a:r>
          </a:p>
        </p:txBody>
      </p:sp>
      <p:sp>
        <p:nvSpPr>
          <p:cNvPr id="30" name="TextBox 29"/>
          <p:cNvSpPr txBox="1"/>
          <p:nvPr/>
        </p:nvSpPr>
        <p:spPr>
          <a:xfrm>
            <a:off x="3156219" y="2149339"/>
            <a:ext cx="1456514" cy="400110"/>
          </a:xfrm>
          <a:prstGeom prst="rect">
            <a:avLst/>
          </a:prstGeom>
          <a:noFill/>
        </p:spPr>
        <p:txBody>
          <a:bodyPr wrap="square" rtlCol="0">
            <a:spAutoFit/>
          </a:bodyPr>
          <a:lstStyle/>
          <a:p>
            <a:endParaRPr lang="en-US" sz="1000" dirty="0"/>
          </a:p>
          <a:p>
            <a:r>
              <a:rPr lang="en-US" sz="1000" dirty="0"/>
              <a:t>      1:  $3,000 (1)</a:t>
            </a:r>
          </a:p>
        </p:txBody>
      </p:sp>
      <p:sp>
        <p:nvSpPr>
          <p:cNvPr id="34" name="TextBox 33"/>
          <p:cNvSpPr txBox="1"/>
          <p:nvPr/>
        </p:nvSpPr>
        <p:spPr>
          <a:xfrm>
            <a:off x="5938032" y="2149339"/>
            <a:ext cx="1508076" cy="400110"/>
          </a:xfrm>
          <a:prstGeom prst="rect">
            <a:avLst/>
          </a:prstGeom>
          <a:noFill/>
        </p:spPr>
        <p:txBody>
          <a:bodyPr wrap="square" rtlCol="0">
            <a:spAutoFit/>
          </a:bodyPr>
          <a:lstStyle/>
          <a:p>
            <a:endParaRPr lang="en-US" sz="1000" dirty="0"/>
          </a:p>
          <a:p>
            <a:r>
              <a:rPr lang="en-US" sz="1000" dirty="0"/>
              <a:t>      1:  $50,000  (1)</a:t>
            </a:r>
          </a:p>
        </p:txBody>
      </p:sp>
      <p:sp>
        <p:nvSpPr>
          <p:cNvPr id="35" name="TextBox 34"/>
          <p:cNvSpPr txBox="1"/>
          <p:nvPr/>
        </p:nvSpPr>
        <p:spPr>
          <a:xfrm>
            <a:off x="7761796" y="2239481"/>
            <a:ext cx="1534604" cy="307777"/>
          </a:xfrm>
          <a:prstGeom prst="rect">
            <a:avLst/>
          </a:prstGeom>
          <a:noFill/>
        </p:spPr>
        <p:txBody>
          <a:bodyPr wrap="square" rtlCol="0">
            <a:spAutoFit/>
          </a:bodyPr>
          <a:lstStyle/>
          <a:p>
            <a:endParaRPr lang="en-US" sz="400" dirty="0"/>
          </a:p>
          <a:p>
            <a:r>
              <a:rPr lang="en-US" sz="1000" dirty="0"/>
              <a:t>      1:  $3,720 (2)</a:t>
            </a:r>
          </a:p>
        </p:txBody>
      </p:sp>
      <p:pic>
        <p:nvPicPr>
          <p:cNvPr id="48" name="Picture 2" descr="Image result for png person out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4785" y="2309315"/>
            <a:ext cx="350557" cy="35055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Image result for png person out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3928" y="2286002"/>
            <a:ext cx="350557" cy="35055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Image result for png person out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3928" y="2627607"/>
            <a:ext cx="350557" cy="350557"/>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Image result for png person out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3928" y="3259225"/>
            <a:ext cx="350557" cy="35055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Image result for png person out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3928" y="2963418"/>
            <a:ext cx="350557" cy="35055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Image result for png person out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1676" y="2292658"/>
            <a:ext cx="350557" cy="350557"/>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Image result for png person out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5047" y="2343475"/>
            <a:ext cx="350557" cy="350557"/>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3530316" y="2061767"/>
            <a:ext cx="5461284" cy="246221"/>
          </a:xfrm>
          <a:prstGeom prst="rect">
            <a:avLst/>
          </a:prstGeom>
          <a:noFill/>
        </p:spPr>
        <p:txBody>
          <a:bodyPr wrap="square" rtlCol="0">
            <a:spAutoFit/>
          </a:bodyPr>
          <a:lstStyle/>
          <a:p>
            <a:pPr algn="ctr"/>
            <a:r>
              <a:rPr lang="en-US" sz="1000" i="1" dirty="0">
                <a:solidFill>
                  <a:schemeClr val="bg1">
                    <a:lumMod val="65000"/>
                  </a:schemeClr>
                </a:solidFill>
                <a:sym typeface="Wingdings" panose="05000000000000000000" pitchFamily="2" charset="2"/>
              </a:rPr>
              <a:t>&lt; ------------------------------------- </a:t>
            </a:r>
            <a:r>
              <a:rPr lang="en-US" sz="1000" i="1" dirty="0">
                <a:solidFill>
                  <a:schemeClr val="bg1">
                    <a:lumMod val="65000"/>
                  </a:schemeClr>
                </a:solidFill>
              </a:rPr>
              <a:t>Showing actual responses by members -------------------------------------- &gt;</a:t>
            </a:r>
          </a:p>
        </p:txBody>
      </p:sp>
    </p:spTree>
    <p:extLst>
      <p:ext uri="{BB962C8B-B14F-4D97-AF65-F5344CB8AC3E}">
        <p14:creationId xmlns:p14="http://schemas.microsoft.com/office/powerpoint/2010/main" val="31848112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353524659"/>
              </p:ext>
            </p:extLst>
          </p:nvPr>
        </p:nvGraphicFramePr>
        <p:xfrm>
          <a:off x="-76200" y="1973815"/>
          <a:ext cx="8636330" cy="3212219"/>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 name="Title 6"/>
          <p:cNvSpPr>
            <a:spLocks noGrp="1"/>
          </p:cNvSpPr>
          <p:nvPr>
            <p:ph type="title"/>
          </p:nvPr>
        </p:nvSpPr>
        <p:spPr>
          <a:xfrm>
            <a:off x="228600" y="57150"/>
            <a:ext cx="8686800" cy="428625"/>
          </a:xfrm>
        </p:spPr>
        <p:txBody>
          <a:bodyPr/>
          <a:lstStyle/>
          <a:p>
            <a:r>
              <a:rPr lang="en-US" sz="2400" dirty="0"/>
              <a:t>Actions taken against domain name owners</a:t>
            </a:r>
          </a:p>
        </p:txBody>
      </p:sp>
      <p:sp>
        <p:nvSpPr>
          <p:cNvPr id="11" name="Text Placeholder 7"/>
          <p:cNvSpPr>
            <a:spLocks noGrp="1"/>
          </p:cNvSpPr>
          <p:nvPr>
            <p:ph type="body" idx="13"/>
          </p:nvPr>
        </p:nvSpPr>
        <p:spPr>
          <a:xfrm>
            <a:off x="228600" y="514350"/>
            <a:ext cx="8915400" cy="396722"/>
          </a:xfrm>
        </p:spPr>
        <p:txBody>
          <a:bodyPr/>
          <a:lstStyle/>
          <a:p>
            <a:r>
              <a:rPr lang="en-US" sz="1400" dirty="0"/>
              <a:t>Among members who have taken action against domain names owners, more than 3 in 4 involve privacy and proxy services.  Nearly 2/3rds encounter some level of inaccurate/incomplete WHOIS information.</a:t>
            </a:r>
          </a:p>
        </p:txBody>
      </p:sp>
      <p:sp>
        <p:nvSpPr>
          <p:cNvPr id="50" name="Footer Placeholder 4"/>
          <p:cNvSpPr txBox="1">
            <a:spLocks/>
          </p:cNvSpPr>
          <p:nvPr/>
        </p:nvSpPr>
        <p:spPr>
          <a:xfrm>
            <a:off x="2256312" y="1200150"/>
            <a:ext cx="1248888" cy="640488"/>
          </a:xfrm>
          <a:prstGeom prst="rect">
            <a:avLst/>
          </a:prstGeom>
          <a:solidFill>
            <a:srgbClr val="ECECEC"/>
          </a:solidFill>
        </p:spPr>
        <p:txBody>
          <a:bodyPr lIns="0" tIns="0" rIns="0" bIns="0" anchor="ctr"/>
          <a:lstStyle/>
          <a:p>
            <a:pPr marL="45720" algn="ctr" defTabSz="457200">
              <a:defRPr/>
            </a:pPr>
            <a:r>
              <a:rPr lang="en-US" sz="1200" dirty="0">
                <a:solidFill>
                  <a:srgbClr val="009DD9"/>
                </a:solidFill>
              </a:rPr>
              <a:t>Inaccurate/ Incomplete WHOIS Information</a:t>
            </a:r>
          </a:p>
          <a:p>
            <a:pPr marL="45720" algn="ctr" defTabSz="457200">
              <a:defRPr/>
            </a:pPr>
            <a:r>
              <a:rPr lang="en-US" sz="900" dirty="0">
                <a:solidFill>
                  <a:srgbClr val="009DD9"/>
                </a:solidFill>
              </a:rPr>
              <a:t>(n=26)*</a:t>
            </a:r>
          </a:p>
        </p:txBody>
      </p:sp>
      <p:sp>
        <p:nvSpPr>
          <p:cNvPr id="22" name="Rectangle 21"/>
          <p:cNvSpPr/>
          <p:nvPr/>
        </p:nvSpPr>
        <p:spPr>
          <a:xfrm>
            <a:off x="2057400" y="4794110"/>
            <a:ext cx="152400" cy="152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p:cNvSpPr txBox="1"/>
          <p:nvPr/>
        </p:nvSpPr>
        <p:spPr>
          <a:xfrm>
            <a:off x="2203704" y="4733151"/>
            <a:ext cx="1530096" cy="246221"/>
          </a:xfrm>
          <a:prstGeom prst="rect">
            <a:avLst/>
          </a:prstGeom>
          <a:noFill/>
        </p:spPr>
        <p:txBody>
          <a:bodyPr wrap="square" rtlCol="0">
            <a:spAutoFit/>
          </a:bodyPr>
          <a:lstStyle/>
          <a:p>
            <a:r>
              <a:rPr lang="en-US" sz="1000" dirty="0"/>
              <a:t>76%-100%</a:t>
            </a:r>
          </a:p>
        </p:txBody>
      </p:sp>
      <p:sp>
        <p:nvSpPr>
          <p:cNvPr id="24" name="Rectangle 23"/>
          <p:cNvSpPr/>
          <p:nvPr/>
        </p:nvSpPr>
        <p:spPr>
          <a:xfrm>
            <a:off x="3387484" y="4794110"/>
            <a:ext cx="152400" cy="152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Box 24"/>
          <p:cNvSpPr txBox="1"/>
          <p:nvPr/>
        </p:nvSpPr>
        <p:spPr>
          <a:xfrm>
            <a:off x="3573412" y="4727869"/>
            <a:ext cx="2522588" cy="246221"/>
          </a:xfrm>
          <a:prstGeom prst="rect">
            <a:avLst/>
          </a:prstGeom>
          <a:noFill/>
        </p:spPr>
        <p:txBody>
          <a:bodyPr wrap="square" rtlCol="0">
            <a:spAutoFit/>
          </a:bodyPr>
          <a:lstStyle/>
          <a:p>
            <a:r>
              <a:rPr lang="en-US" sz="1000" dirty="0"/>
              <a:t>51%-75%</a:t>
            </a:r>
          </a:p>
        </p:txBody>
      </p:sp>
      <p:sp>
        <p:nvSpPr>
          <p:cNvPr id="26" name="Rectangle 25"/>
          <p:cNvSpPr/>
          <p:nvPr/>
        </p:nvSpPr>
        <p:spPr>
          <a:xfrm>
            <a:off x="4724400" y="4794110"/>
            <a:ext cx="152400" cy="1524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4910328" y="4727869"/>
            <a:ext cx="1885556" cy="246221"/>
          </a:xfrm>
          <a:prstGeom prst="rect">
            <a:avLst/>
          </a:prstGeom>
          <a:noFill/>
        </p:spPr>
        <p:txBody>
          <a:bodyPr wrap="square" rtlCol="0">
            <a:spAutoFit/>
          </a:bodyPr>
          <a:lstStyle/>
          <a:p>
            <a:r>
              <a:rPr lang="en-US" sz="1000" dirty="0"/>
              <a:t>26%-50%</a:t>
            </a:r>
          </a:p>
        </p:txBody>
      </p:sp>
      <p:sp>
        <p:nvSpPr>
          <p:cNvPr id="16" name="Footer Placeholder 4"/>
          <p:cNvSpPr txBox="1">
            <a:spLocks/>
          </p:cNvSpPr>
          <p:nvPr/>
        </p:nvSpPr>
        <p:spPr>
          <a:xfrm>
            <a:off x="5691250" y="1200150"/>
            <a:ext cx="1606138" cy="640488"/>
          </a:xfrm>
          <a:prstGeom prst="rect">
            <a:avLst/>
          </a:prstGeom>
          <a:solidFill>
            <a:srgbClr val="ECECEC"/>
          </a:solidFill>
        </p:spPr>
        <p:txBody>
          <a:bodyPr lIns="0" tIns="0" rIns="0" bIns="0" anchor="ctr"/>
          <a:lstStyle/>
          <a:p>
            <a:pPr marL="45720" algn="ctr" defTabSz="457200">
              <a:defRPr/>
            </a:pPr>
            <a:r>
              <a:rPr lang="en-US" sz="1200" dirty="0">
                <a:solidFill>
                  <a:srgbClr val="009DD9"/>
                </a:solidFill>
              </a:rPr>
              <a:t>Privacy and Proxy Services</a:t>
            </a:r>
            <a:endParaRPr lang="en-US" sz="1000" dirty="0">
              <a:solidFill>
                <a:srgbClr val="009DD9"/>
              </a:solidFill>
            </a:endParaRPr>
          </a:p>
          <a:p>
            <a:pPr marL="45720" algn="ctr" defTabSz="457200">
              <a:defRPr/>
            </a:pPr>
            <a:r>
              <a:rPr lang="en-US" sz="900" dirty="0">
                <a:solidFill>
                  <a:srgbClr val="009DD9"/>
                </a:solidFill>
              </a:rPr>
              <a:t>(n=</a:t>
            </a:r>
            <a:r>
              <a:rPr lang="en-US" sz="900" dirty="0">
                <a:solidFill>
                  <a:schemeClr val="accent1"/>
                </a:solidFill>
              </a:rPr>
              <a:t>26</a:t>
            </a:r>
            <a:r>
              <a:rPr lang="en-US" sz="900" dirty="0">
                <a:solidFill>
                  <a:srgbClr val="009DD9"/>
                </a:solidFill>
              </a:rPr>
              <a:t>)*</a:t>
            </a:r>
          </a:p>
        </p:txBody>
      </p:sp>
      <p:sp>
        <p:nvSpPr>
          <p:cNvPr id="17" name="Rectangle 16"/>
          <p:cNvSpPr/>
          <p:nvPr/>
        </p:nvSpPr>
        <p:spPr>
          <a:xfrm>
            <a:off x="5943600" y="4794110"/>
            <a:ext cx="152400" cy="1524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6129528" y="4727869"/>
            <a:ext cx="1885556" cy="246221"/>
          </a:xfrm>
          <a:prstGeom prst="rect">
            <a:avLst/>
          </a:prstGeom>
          <a:noFill/>
        </p:spPr>
        <p:txBody>
          <a:bodyPr wrap="square" rtlCol="0">
            <a:spAutoFit/>
          </a:bodyPr>
          <a:lstStyle/>
          <a:p>
            <a:r>
              <a:rPr lang="en-US" sz="1000" dirty="0"/>
              <a:t>1%-25%</a:t>
            </a:r>
          </a:p>
        </p:txBody>
      </p:sp>
      <p:sp>
        <p:nvSpPr>
          <p:cNvPr id="20" name="TextBox 19"/>
          <p:cNvSpPr txBox="1"/>
          <p:nvPr/>
        </p:nvSpPr>
        <p:spPr>
          <a:xfrm>
            <a:off x="1909206" y="4425672"/>
            <a:ext cx="1943100" cy="276999"/>
          </a:xfrm>
          <a:prstGeom prst="rect">
            <a:avLst/>
          </a:prstGeom>
          <a:noFill/>
        </p:spPr>
        <p:txBody>
          <a:bodyPr wrap="square" rtlCol="0">
            <a:spAutoFit/>
          </a:bodyPr>
          <a:lstStyle/>
          <a:p>
            <a:pPr algn="ctr"/>
            <a:r>
              <a:rPr lang="en-US" sz="1200" b="1" dirty="0">
                <a:solidFill>
                  <a:schemeClr val="accent5"/>
                </a:solidFill>
              </a:rPr>
              <a:t>Average Percent:  22%</a:t>
            </a:r>
          </a:p>
        </p:txBody>
      </p:sp>
      <p:sp>
        <p:nvSpPr>
          <p:cNvPr id="21" name="TextBox 20"/>
          <p:cNvSpPr txBox="1"/>
          <p:nvPr/>
        </p:nvSpPr>
        <p:spPr>
          <a:xfrm>
            <a:off x="5522769" y="4425672"/>
            <a:ext cx="1943100" cy="276999"/>
          </a:xfrm>
          <a:prstGeom prst="rect">
            <a:avLst/>
          </a:prstGeom>
          <a:noFill/>
        </p:spPr>
        <p:txBody>
          <a:bodyPr wrap="square" rtlCol="0">
            <a:spAutoFit/>
          </a:bodyPr>
          <a:lstStyle/>
          <a:p>
            <a:pPr algn="ctr"/>
            <a:r>
              <a:rPr lang="en-US" sz="1200" b="1" dirty="0">
                <a:solidFill>
                  <a:schemeClr val="accent5"/>
                </a:solidFill>
              </a:rPr>
              <a:t>Average Percent:  41%</a:t>
            </a:r>
          </a:p>
        </p:txBody>
      </p:sp>
      <p:sp>
        <p:nvSpPr>
          <p:cNvPr id="19" name="TextBox 18"/>
          <p:cNvSpPr txBox="1"/>
          <p:nvPr/>
        </p:nvSpPr>
        <p:spPr>
          <a:xfrm>
            <a:off x="471196" y="4909275"/>
            <a:ext cx="1814804" cy="230832"/>
          </a:xfrm>
          <a:prstGeom prst="rect">
            <a:avLst/>
          </a:prstGeom>
          <a:noFill/>
        </p:spPr>
        <p:txBody>
          <a:bodyPr wrap="square" rtlCol="0">
            <a:spAutoFit/>
          </a:bodyPr>
          <a:lstStyle/>
          <a:p>
            <a:r>
              <a:rPr lang="en-US" sz="900" dirty="0"/>
              <a:t>*Caution:  low base size n=&lt;30</a:t>
            </a:r>
          </a:p>
        </p:txBody>
      </p:sp>
      <p:sp>
        <p:nvSpPr>
          <p:cNvPr id="29" name="Rectangle 28"/>
          <p:cNvSpPr/>
          <p:nvPr/>
        </p:nvSpPr>
        <p:spPr>
          <a:xfrm>
            <a:off x="6886378" y="4794110"/>
            <a:ext cx="152400" cy="1524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Box 29"/>
          <p:cNvSpPr txBox="1"/>
          <p:nvPr/>
        </p:nvSpPr>
        <p:spPr>
          <a:xfrm>
            <a:off x="7072306" y="4727869"/>
            <a:ext cx="1885556" cy="246221"/>
          </a:xfrm>
          <a:prstGeom prst="rect">
            <a:avLst/>
          </a:prstGeom>
          <a:noFill/>
        </p:spPr>
        <p:txBody>
          <a:bodyPr wrap="square" rtlCol="0">
            <a:spAutoFit/>
          </a:bodyPr>
          <a:lstStyle/>
          <a:p>
            <a:r>
              <a:rPr lang="en-US" sz="1000" dirty="0"/>
              <a:t>0%</a:t>
            </a:r>
          </a:p>
        </p:txBody>
      </p:sp>
      <p:sp>
        <p:nvSpPr>
          <p:cNvPr id="2" name="Right Brace 1"/>
          <p:cNvSpPr/>
          <p:nvPr/>
        </p:nvSpPr>
        <p:spPr>
          <a:xfrm>
            <a:off x="3733800" y="2091404"/>
            <a:ext cx="118506" cy="1394746"/>
          </a:xfrm>
          <a:prstGeom prst="rightBrace">
            <a:avLst/>
          </a:prstGeom>
          <a:ln>
            <a:solidFill>
              <a:srgbClr val="007FC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3" name="Right Brace 32"/>
          <p:cNvSpPr/>
          <p:nvPr/>
        </p:nvSpPr>
        <p:spPr>
          <a:xfrm>
            <a:off x="7238134" y="2091404"/>
            <a:ext cx="146401" cy="1723048"/>
          </a:xfrm>
          <a:prstGeom prst="rightBrace">
            <a:avLst/>
          </a:prstGeom>
          <a:ln>
            <a:solidFill>
              <a:srgbClr val="007FC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4" name="TextBox 33"/>
          <p:cNvSpPr txBox="1"/>
          <p:nvPr/>
        </p:nvSpPr>
        <p:spPr>
          <a:xfrm>
            <a:off x="3797490" y="2658460"/>
            <a:ext cx="609600" cy="276999"/>
          </a:xfrm>
          <a:prstGeom prst="rect">
            <a:avLst/>
          </a:prstGeom>
          <a:noFill/>
        </p:spPr>
        <p:txBody>
          <a:bodyPr wrap="square" rtlCol="0">
            <a:spAutoFit/>
          </a:bodyPr>
          <a:lstStyle/>
          <a:p>
            <a:r>
              <a:rPr lang="en-US" sz="1200" dirty="0">
                <a:solidFill>
                  <a:srgbClr val="007FC7"/>
                </a:solidFill>
              </a:rPr>
              <a:t>62%</a:t>
            </a:r>
          </a:p>
        </p:txBody>
      </p:sp>
      <p:sp>
        <p:nvSpPr>
          <p:cNvPr id="35" name="TextBox 34"/>
          <p:cNvSpPr txBox="1"/>
          <p:nvPr/>
        </p:nvSpPr>
        <p:spPr>
          <a:xfrm>
            <a:off x="7331985" y="2807131"/>
            <a:ext cx="609600" cy="276999"/>
          </a:xfrm>
          <a:prstGeom prst="rect">
            <a:avLst/>
          </a:prstGeom>
          <a:noFill/>
        </p:spPr>
        <p:txBody>
          <a:bodyPr wrap="square" rtlCol="0">
            <a:spAutoFit/>
          </a:bodyPr>
          <a:lstStyle/>
          <a:p>
            <a:r>
              <a:rPr lang="en-US" sz="1200" dirty="0">
                <a:solidFill>
                  <a:srgbClr val="007FC7"/>
                </a:solidFill>
              </a:rPr>
              <a:t>77%</a:t>
            </a:r>
          </a:p>
        </p:txBody>
      </p:sp>
    </p:spTree>
    <p:extLst>
      <p:ext uri="{BB962C8B-B14F-4D97-AF65-F5344CB8AC3E}">
        <p14:creationId xmlns:p14="http://schemas.microsoft.com/office/powerpoint/2010/main" val="246003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 name="Title 6"/>
          <p:cNvSpPr>
            <a:spLocks noGrp="1"/>
          </p:cNvSpPr>
          <p:nvPr>
            <p:ph type="title"/>
          </p:nvPr>
        </p:nvSpPr>
        <p:spPr>
          <a:xfrm>
            <a:off x="228600" y="133350"/>
            <a:ext cx="8166672" cy="428625"/>
          </a:xfrm>
        </p:spPr>
        <p:txBody>
          <a:bodyPr/>
          <a:lstStyle/>
          <a:p>
            <a:r>
              <a:rPr lang="en-US" sz="2400" dirty="0"/>
              <a:t>Actions against registrars</a:t>
            </a:r>
          </a:p>
        </p:txBody>
      </p:sp>
      <p:sp>
        <p:nvSpPr>
          <p:cNvPr id="11" name="Text Placeholder 7"/>
          <p:cNvSpPr>
            <a:spLocks noGrp="1"/>
          </p:cNvSpPr>
          <p:nvPr>
            <p:ph type="body" idx="13"/>
          </p:nvPr>
        </p:nvSpPr>
        <p:spPr>
          <a:xfrm>
            <a:off x="228600" y="590550"/>
            <a:ext cx="8915400" cy="236339"/>
          </a:xfrm>
        </p:spPr>
        <p:txBody>
          <a:bodyPr/>
          <a:lstStyle/>
          <a:p>
            <a:r>
              <a:rPr lang="en-US" sz="1400" dirty="0"/>
              <a:t>Just over half of the members have sent cease and desist letters to registrars.  Fewer than 20% have filed WHOIS inaccuracy complaints or ICANN contractual compliance complaints and only 1 had a lawsuit.</a:t>
            </a:r>
          </a:p>
        </p:txBody>
      </p:sp>
      <p:graphicFrame>
        <p:nvGraphicFramePr>
          <p:cNvPr id="19" name="Chart 18"/>
          <p:cNvGraphicFramePr/>
          <p:nvPr>
            <p:extLst>
              <p:ext uri="{D42A27DB-BD31-4B8C-83A1-F6EECF244321}">
                <p14:modId xmlns:p14="http://schemas.microsoft.com/office/powerpoint/2010/main" val="1606289457"/>
              </p:ext>
            </p:extLst>
          </p:nvPr>
        </p:nvGraphicFramePr>
        <p:xfrm>
          <a:off x="1269124" y="2176888"/>
          <a:ext cx="2007476" cy="19876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715396526"/>
              </p:ext>
            </p:extLst>
          </p:nvPr>
        </p:nvGraphicFramePr>
        <p:xfrm>
          <a:off x="-914400" y="2319955"/>
          <a:ext cx="2320684" cy="1677784"/>
        </p:xfrm>
        <a:graphic>
          <a:graphicData uri="http://schemas.openxmlformats.org/drawingml/2006/table">
            <a:tbl>
              <a:tblPr firstRow="1" bandRow="1">
                <a:tableStyleId>{5C22544A-7EE6-4342-B048-85BDC9FD1C3A}</a:tableStyleId>
              </a:tblPr>
              <a:tblGrid>
                <a:gridCol w="2320684">
                  <a:extLst>
                    <a:ext uri="{9D8B030D-6E8A-4147-A177-3AD203B41FA5}">
                      <a16:colId xmlns:a16="http://schemas.microsoft.com/office/drawing/2014/main" val="20000"/>
                    </a:ext>
                  </a:extLst>
                </a:gridCol>
              </a:tblGrid>
              <a:tr h="599208">
                <a:tc>
                  <a:txBody>
                    <a:bodyPr/>
                    <a:lstStyle/>
                    <a:p>
                      <a:pPr algn="r"/>
                      <a:r>
                        <a:rPr lang="en-US" sz="1200" b="0" dirty="0">
                          <a:solidFill>
                            <a:srgbClr val="979797"/>
                          </a:solidFill>
                        </a:rPr>
                        <a:t>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99208">
                <a:tc>
                  <a:txBody>
                    <a:bodyPr/>
                    <a:lstStyle/>
                    <a:p>
                      <a:pPr algn="r"/>
                      <a:r>
                        <a:rPr lang="en-US" sz="1200" b="0" dirty="0">
                          <a:solidFill>
                            <a:srgbClr val="979797"/>
                          </a:solidFill>
                        </a:rPr>
                        <a:t>1-10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79368">
                <a:tc>
                  <a:txBody>
                    <a:bodyPr/>
                    <a:lstStyle/>
                    <a:p>
                      <a:pPr algn="r"/>
                      <a:r>
                        <a:rPr lang="en-US" sz="1200" b="0" dirty="0">
                          <a:solidFill>
                            <a:srgbClr val="979797"/>
                          </a:solidFill>
                        </a:rPr>
                        <a:t>11 or more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 name="TextBox 1"/>
          <p:cNvSpPr txBox="1"/>
          <p:nvPr/>
        </p:nvSpPr>
        <p:spPr>
          <a:xfrm>
            <a:off x="533400" y="3980925"/>
            <a:ext cx="2057400" cy="600164"/>
          </a:xfrm>
          <a:prstGeom prst="rect">
            <a:avLst/>
          </a:prstGeom>
          <a:noFill/>
        </p:spPr>
        <p:txBody>
          <a:bodyPr wrap="square" rtlCol="0">
            <a:spAutoFit/>
          </a:bodyPr>
          <a:lstStyle/>
          <a:p>
            <a:pPr algn="ctr"/>
            <a:r>
              <a:rPr lang="en-US" sz="1100" dirty="0">
                <a:solidFill>
                  <a:schemeClr val="accent5"/>
                </a:solidFill>
              </a:rPr>
              <a:t>Average Number: 9</a:t>
            </a:r>
          </a:p>
          <a:p>
            <a:pPr algn="ctr"/>
            <a:r>
              <a:rPr lang="en-US" sz="1100" dirty="0">
                <a:solidFill>
                  <a:schemeClr val="accent5"/>
                </a:solidFill>
              </a:rPr>
              <a:t>Median:  1</a:t>
            </a:r>
          </a:p>
          <a:p>
            <a:pPr algn="ctr"/>
            <a:r>
              <a:rPr lang="en-US" sz="1100" dirty="0">
                <a:solidFill>
                  <a:schemeClr val="accent5"/>
                </a:solidFill>
              </a:rPr>
              <a:t>Range: 0 - 50</a:t>
            </a:r>
          </a:p>
        </p:txBody>
      </p:sp>
      <p:sp>
        <p:nvSpPr>
          <p:cNvPr id="14" name="Footer Placeholder 4"/>
          <p:cNvSpPr txBox="1">
            <a:spLocks/>
          </p:cNvSpPr>
          <p:nvPr/>
        </p:nvSpPr>
        <p:spPr>
          <a:xfrm>
            <a:off x="3581400" y="1146427"/>
            <a:ext cx="2047308" cy="493553"/>
          </a:xfrm>
          <a:prstGeom prst="rect">
            <a:avLst/>
          </a:prstGeom>
          <a:solidFill>
            <a:srgbClr val="ECECEC"/>
          </a:solidFill>
        </p:spPr>
        <p:txBody>
          <a:bodyPr lIns="0" tIns="0" rIns="0" bIns="0" anchor="ctr"/>
          <a:lstStyle/>
          <a:p>
            <a:pPr marL="45720" algn="ctr" defTabSz="457200">
              <a:defRPr/>
            </a:pPr>
            <a:r>
              <a:rPr lang="en-US" sz="1200" dirty="0">
                <a:solidFill>
                  <a:srgbClr val="009DD9"/>
                </a:solidFill>
              </a:rPr>
              <a:t>Number of Actions Against Registrars Taken</a:t>
            </a:r>
          </a:p>
          <a:p>
            <a:pPr marL="45720" algn="ctr" defTabSz="457200">
              <a:defRPr/>
            </a:pPr>
            <a:r>
              <a:rPr lang="en-US" sz="900" dirty="0">
                <a:solidFill>
                  <a:srgbClr val="009DD9"/>
                </a:solidFill>
              </a:rPr>
              <a:t>(n=33)</a:t>
            </a:r>
          </a:p>
        </p:txBody>
      </p:sp>
      <p:graphicFrame>
        <p:nvGraphicFramePr>
          <p:cNvPr id="12" name="Chart 11"/>
          <p:cNvGraphicFramePr/>
          <p:nvPr>
            <p:extLst>
              <p:ext uri="{D42A27DB-BD31-4B8C-83A1-F6EECF244321}">
                <p14:modId xmlns:p14="http://schemas.microsoft.com/office/powerpoint/2010/main" val="877743344"/>
              </p:ext>
            </p:extLst>
          </p:nvPr>
        </p:nvGraphicFramePr>
        <p:xfrm>
          <a:off x="3097924" y="2176888"/>
          <a:ext cx="2007476" cy="1987665"/>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2531986" y="3980925"/>
            <a:ext cx="2200349" cy="600164"/>
          </a:xfrm>
          <a:prstGeom prst="rect">
            <a:avLst/>
          </a:prstGeom>
          <a:noFill/>
        </p:spPr>
        <p:txBody>
          <a:bodyPr wrap="square" rtlCol="0">
            <a:spAutoFit/>
          </a:bodyPr>
          <a:lstStyle/>
          <a:p>
            <a:pPr algn="ctr"/>
            <a:r>
              <a:rPr lang="en-US" sz="1100" dirty="0">
                <a:solidFill>
                  <a:schemeClr val="accent5"/>
                </a:solidFill>
              </a:rPr>
              <a:t>Average Number:  13</a:t>
            </a:r>
          </a:p>
          <a:p>
            <a:pPr algn="ctr"/>
            <a:r>
              <a:rPr lang="en-US" sz="1100" dirty="0">
                <a:solidFill>
                  <a:schemeClr val="accent5"/>
                </a:solidFill>
              </a:rPr>
              <a:t>Median:  0</a:t>
            </a:r>
          </a:p>
          <a:p>
            <a:pPr algn="ctr"/>
            <a:r>
              <a:rPr lang="en-US" sz="1100" dirty="0">
                <a:solidFill>
                  <a:schemeClr val="accent5"/>
                </a:solidFill>
              </a:rPr>
              <a:t>Range:  0 - 289</a:t>
            </a:r>
          </a:p>
        </p:txBody>
      </p:sp>
      <p:graphicFrame>
        <p:nvGraphicFramePr>
          <p:cNvPr id="15" name="Chart 14"/>
          <p:cNvGraphicFramePr/>
          <p:nvPr>
            <p:extLst>
              <p:ext uri="{D42A27DB-BD31-4B8C-83A1-F6EECF244321}">
                <p14:modId xmlns:p14="http://schemas.microsoft.com/office/powerpoint/2010/main" val="2448671339"/>
              </p:ext>
            </p:extLst>
          </p:nvPr>
        </p:nvGraphicFramePr>
        <p:xfrm>
          <a:off x="5079124" y="2176888"/>
          <a:ext cx="2007476" cy="1987665"/>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4568112" y="3980925"/>
            <a:ext cx="2146414" cy="600164"/>
          </a:xfrm>
          <a:prstGeom prst="rect">
            <a:avLst/>
          </a:prstGeom>
          <a:noFill/>
        </p:spPr>
        <p:txBody>
          <a:bodyPr wrap="square" rtlCol="0">
            <a:spAutoFit/>
          </a:bodyPr>
          <a:lstStyle/>
          <a:p>
            <a:pPr algn="ctr"/>
            <a:r>
              <a:rPr lang="en-US" sz="1100" dirty="0">
                <a:solidFill>
                  <a:schemeClr val="accent5"/>
                </a:solidFill>
              </a:rPr>
              <a:t>Average Number: 0.8</a:t>
            </a:r>
          </a:p>
          <a:p>
            <a:pPr algn="ctr"/>
            <a:r>
              <a:rPr lang="en-US" sz="1100" dirty="0">
                <a:solidFill>
                  <a:schemeClr val="accent5"/>
                </a:solidFill>
              </a:rPr>
              <a:t>Median:  0</a:t>
            </a:r>
          </a:p>
          <a:p>
            <a:pPr algn="ctr"/>
            <a:r>
              <a:rPr lang="en-US" sz="1100" dirty="0">
                <a:solidFill>
                  <a:schemeClr val="accent5"/>
                </a:solidFill>
              </a:rPr>
              <a:t>Range:  0 - 17</a:t>
            </a:r>
          </a:p>
        </p:txBody>
      </p:sp>
      <p:graphicFrame>
        <p:nvGraphicFramePr>
          <p:cNvPr id="17" name="Chart 16"/>
          <p:cNvGraphicFramePr/>
          <p:nvPr>
            <p:extLst>
              <p:ext uri="{D42A27DB-BD31-4B8C-83A1-F6EECF244321}">
                <p14:modId xmlns:p14="http://schemas.microsoft.com/office/powerpoint/2010/main" val="2288656257"/>
              </p:ext>
            </p:extLst>
          </p:nvPr>
        </p:nvGraphicFramePr>
        <p:xfrm>
          <a:off x="7136524" y="2212513"/>
          <a:ext cx="2007476" cy="1987665"/>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Box 17"/>
          <p:cNvSpPr txBox="1"/>
          <p:nvPr/>
        </p:nvSpPr>
        <p:spPr>
          <a:xfrm>
            <a:off x="6743700" y="3980925"/>
            <a:ext cx="2247900" cy="600164"/>
          </a:xfrm>
          <a:prstGeom prst="rect">
            <a:avLst/>
          </a:prstGeom>
          <a:noFill/>
        </p:spPr>
        <p:txBody>
          <a:bodyPr wrap="square" rtlCol="0">
            <a:spAutoFit/>
          </a:bodyPr>
          <a:lstStyle/>
          <a:p>
            <a:pPr algn="ctr"/>
            <a:r>
              <a:rPr lang="en-US" sz="1100" dirty="0">
                <a:solidFill>
                  <a:schemeClr val="accent5"/>
                </a:solidFill>
              </a:rPr>
              <a:t>Average Number: ~0</a:t>
            </a:r>
          </a:p>
          <a:p>
            <a:pPr algn="ctr"/>
            <a:r>
              <a:rPr lang="en-US" sz="1100" dirty="0">
                <a:solidFill>
                  <a:schemeClr val="accent5"/>
                </a:solidFill>
              </a:rPr>
              <a:t>Median:  0</a:t>
            </a:r>
          </a:p>
          <a:p>
            <a:pPr algn="ctr"/>
            <a:r>
              <a:rPr lang="en-US" sz="1100" dirty="0">
                <a:solidFill>
                  <a:schemeClr val="accent5"/>
                </a:solidFill>
              </a:rPr>
              <a:t>Range:  0 - 1</a:t>
            </a:r>
          </a:p>
        </p:txBody>
      </p:sp>
      <p:sp>
        <p:nvSpPr>
          <p:cNvPr id="21" name="TextBox 20"/>
          <p:cNvSpPr txBox="1"/>
          <p:nvPr/>
        </p:nvSpPr>
        <p:spPr>
          <a:xfrm>
            <a:off x="685800" y="1643500"/>
            <a:ext cx="1676400" cy="523220"/>
          </a:xfrm>
          <a:prstGeom prst="rect">
            <a:avLst/>
          </a:prstGeom>
          <a:noFill/>
        </p:spPr>
        <p:txBody>
          <a:bodyPr wrap="square" rtlCol="0">
            <a:spAutoFit/>
          </a:bodyPr>
          <a:lstStyle/>
          <a:p>
            <a:pPr algn="ctr"/>
            <a:r>
              <a:rPr lang="en-US" sz="1400" b="1" dirty="0">
                <a:solidFill>
                  <a:srgbClr val="878787"/>
                </a:solidFill>
              </a:rPr>
              <a:t>Cease and Desist Letters</a:t>
            </a:r>
          </a:p>
        </p:txBody>
      </p:sp>
      <p:sp>
        <p:nvSpPr>
          <p:cNvPr id="22" name="TextBox 21"/>
          <p:cNvSpPr txBox="1"/>
          <p:nvPr/>
        </p:nvSpPr>
        <p:spPr>
          <a:xfrm>
            <a:off x="2819400" y="1643500"/>
            <a:ext cx="1676400" cy="523220"/>
          </a:xfrm>
          <a:prstGeom prst="rect">
            <a:avLst/>
          </a:prstGeom>
          <a:noFill/>
        </p:spPr>
        <p:txBody>
          <a:bodyPr wrap="square" rtlCol="0">
            <a:spAutoFit/>
          </a:bodyPr>
          <a:lstStyle/>
          <a:p>
            <a:pPr algn="ctr"/>
            <a:r>
              <a:rPr lang="en-US" sz="1400" b="1" dirty="0">
                <a:solidFill>
                  <a:srgbClr val="878787"/>
                </a:solidFill>
              </a:rPr>
              <a:t>WHOIS Inaccuracy Complaints</a:t>
            </a:r>
          </a:p>
        </p:txBody>
      </p:sp>
      <p:sp>
        <p:nvSpPr>
          <p:cNvPr id="23" name="TextBox 22"/>
          <p:cNvSpPr txBox="1"/>
          <p:nvPr/>
        </p:nvSpPr>
        <p:spPr>
          <a:xfrm>
            <a:off x="4876800" y="1643500"/>
            <a:ext cx="1676400" cy="738664"/>
          </a:xfrm>
          <a:prstGeom prst="rect">
            <a:avLst/>
          </a:prstGeom>
          <a:noFill/>
        </p:spPr>
        <p:txBody>
          <a:bodyPr wrap="square" rtlCol="0">
            <a:spAutoFit/>
          </a:bodyPr>
          <a:lstStyle/>
          <a:p>
            <a:pPr algn="ctr"/>
            <a:r>
              <a:rPr lang="en-US" sz="1400" b="1" dirty="0">
                <a:solidFill>
                  <a:srgbClr val="878787"/>
                </a:solidFill>
              </a:rPr>
              <a:t>ICANN Contractual Compliance Complaints</a:t>
            </a:r>
          </a:p>
        </p:txBody>
      </p:sp>
      <p:sp>
        <p:nvSpPr>
          <p:cNvPr id="24" name="TextBox 23"/>
          <p:cNvSpPr txBox="1"/>
          <p:nvPr/>
        </p:nvSpPr>
        <p:spPr>
          <a:xfrm>
            <a:off x="6934200" y="1643500"/>
            <a:ext cx="1676400" cy="307777"/>
          </a:xfrm>
          <a:prstGeom prst="rect">
            <a:avLst/>
          </a:prstGeom>
          <a:noFill/>
        </p:spPr>
        <p:txBody>
          <a:bodyPr wrap="square" rtlCol="0">
            <a:spAutoFit/>
          </a:bodyPr>
          <a:lstStyle/>
          <a:p>
            <a:pPr algn="ctr"/>
            <a:r>
              <a:rPr lang="en-US" sz="1400" b="1" dirty="0">
                <a:solidFill>
                  <a:srgbClr val="878787"/>
                </a:solidFill>
              </a:rPr>
              <a:t>Lawsuits</a:t>
            </a:r>
          </a:p>
        </p:txBody>
      </p:sp>
    </p:spTree>
    <p:extLst>
      <p:ext uri="{BB962C8B-B14F-4D97-AF65-F5344CB8AC3E}">
        <p14:creationId xmlns:p14="http://schemas.microsoft.com/office/powerpoint/2010/main" val="13091027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 name="Title 6"/>
          <p:cNvSpPr>
            <a:spLocks noGrp="1"/>
          </p:cNvSpPr>
          <p:nvPr>
            <p:ph type="title"/>
          </p:nvPr>
        </p:nvSpPr>
        <p:spPr>
          <a:xfrm>
            <a:off x="228600" y="133350"/>
            <a:ext cx="8166672" cy="428625"/>
          </a:xfrm>
        </p:spPr>
        <p:txBody>
          <a:bodyPr/>
          <a:lstStyle/>
          <a:p>
            <a:r>
              <a:rPr lang="en-US" sz="2400" dirty="0"/>
              <a:t>Actions Against Registrars</a:t>
            </a:r>
          </a:p>
        </p:txBody>
      </p:sp>
      <p:sp>
        <p:nvSpPr>
          <p:cNvPr id="11" name="Text Placeholder 7"/>
          <p:cNvSpPr>
            <a:spLocks noGrp="1"/>
          </p:cNvSpPr>
          <p:nvPr>
            <p:ph type="body" idx="13"/>
          </p:nvPr>
        </p:nvSpPr>
        <p:spPr>
          <a:xfrm>
            <a:off x="228600" y="590550"/>
            <a:ext cx="8915400" cy="236339"/>
          </a:xfrm>
        </p:spPr>
        <p:txBody>
          <a:bodyPr/>
          <a:lstStyle/>
          <a:p>
            <a:r>
              <a:rPr lang="en-US" sz="1400" dirty="0"/>
              <a:t>70% of members have incurred cost of $1,000 or more for cease and desist letters, but costs average much higher.  </a:t>
            </a:r>
          </a:p>
        </p:txBody>
      </p:sp>
      <p:graphicFrame>
        <p:nvGraphicFramePr>
          <p:cNvPr id="25" name="Chart 24"/>
          <p:cNvGraphicFramePr/>
          <p:nvPr>
            <p:extLst>
              <p:ext uri="{D42A27DB-BD31-4B8C-83A1-F6EECF244321}">
                <p14:modId xmlns:p14="http://schemas.microsoft.com/office/powerpoint/2010/main" val="1922140577"/>
              </p:ext>
            </p:extLst>
          </p:nvPr>
        </p:nvGraphicFramePr>
        <p:xfrm>
          <a:off x="1878724" y="2096358"/>
          <a:ext cx="2115434" cy="2142887"/>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p:cNvSpPr txBox="1"/>
          <p:nvPr/>
        </p:nvSpPr>
        <p:spPr>
          <a:xfrm>
            <a:off x="762000" y="4171950"/>
            <a:ext cx="2171700" cy="553998"/>
          </a:xfrm>
          <a:prstGeom prst="rect">
            <a:avLst/>
          </a:prstGeom>
          <a:noFill/>
        </p:spPr>
        <p:txBody>
          <a:bodyPr wrap="square" rtlCol="0">
            <a:spAutoFit/>
          </a:bodyPr>
          <a:lstStyle/>
          <a:p>
            <a:pPr algn="ctr"/>
            <a:r>
              <a:rPr lang="en-US" sz="1000" dirty="0">
                <a:solidFill>
                  <a:schemeClr val="accent5"/>
                </a:solidFill>
              </a:rPr>
              <a:t>Average Cost:  $7,869</a:t>
            </a:r>
          </a:p>
          <a:p>
            <a:pPr algn="ctr"/>
            <a:r>
              <a:rPr lang="en-US" sz="1000" dirty="0">
                <a:solidFill>
                  <a:schemeClr val="accent5"/>
                </a:solidFill>
              </a:rPr>
              <a:t>Median:  $4,000</a:t>
            </a:r>
          </a:p>
          <a:p>
            <a:pPr algn="ctr"/>
            <a:r>
              <a:rPr lang="en-US" sz="1000" dirty="0">
                <a:solidFill>
                  <a:schemeClr val="accent5"/>
                </a:solidFill>
              </a:rPr>
              <a:t>Range:  $0 - $30,000</a:t>
            </a:r>
          </a:p>
        </p:txBody>
      </p:sp>
      <p:graphicFrame>
        <p:nvGraphicFramePr>
          <p:cNvPr id="27" name="Table 26"/>
          <p:cNvGraphicFramePr>
            <a:graphicFrameLocks noGrp="1"/>
          </p:cNvGraphicFramePr>
          <p:nvPr>
            <p:extLst>
              <p:ext uri="{D42A27DB-BD31-4B8C-83A1-F6EECF244321}">
                <p14:modId xmlns:p14="http://schemas.microsoft.com/office/powerpoint/2010/main" val="1520072273"/>
              </p:ext>
            </p:extLst>
          </p:nvPr>
        </p:nvGraphicFramePr>
        <p:xfrm>
          <a:off x="-296392" y="2194292"/>
          <a:ext cx="2320684" cy="1918267"/>
        </p:xfrm>
        <a:graphic>
          <a:graphicData uri="http://schemas.openxmlformats.org/drawingml/2006/table">
            <a:tbl>
              <a:tblPr firstRow="1" bandRow="1">
                <a:tableStyleId>{5C22544A-7EE6-4342-B048-85BDC9FD1C3A}</a:tableStyleId>
              </a:tblPr>
              <a:tblGrid>
                <a:gridCol w="2320684">
                  <a:extLst>
                    <a:ext uri="{9D8B030D-6E8A-4147-A177-3AD203B41FA5}">
                      <a16:colId xmlns:a16="http://schemas.microsoft.com/office/drawing/2014/main" val="20000"/>
                    </a:ext>
                  </a:extLst>
                </a:gridCol>
              </a:tblGrid>
              <a:tr h="526996">
                <a:tc>
                  <a:txBody>
                    <a:bodyPr/>
                    <a:lstStyle/>
                    <a:p>
                      <a:pPr algn="r"/>
                      <a:r>
                        <a:rPr lang="en-US" sz="1200" b="0" dirty="0">
                          <a:solidFill>
                            <a:srgbClr val="979797"/>
                          </a:solidFill>
                        </a:rPr>
                        <a:t>$0 </a:t>
                      </a:r>
                      <a:r>
                        <a:rPr lang="en-US" sz="1200" b="0" baseline="0" dirty="0">
                          <a:solidFill>
                            <a:srgbClr val="979797"/>
                          </a:solidFill>
                        </a:rPr>
                        <a:t>USD</a:t>
                      </a:r>
                      <a:endParaRPr lang="en-US" sz="1200" b="0" dirty="0">
                        <a:solidFill>
                          <a:srgbClr val="979797"/>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26996">
                <a:tc>
                  <a:txBody>
                    <a:bodyPr/>
                    <a:lstStyle/>
                    <a:p>
                      <a:pPr algn="r"/>
                      <a:r>
                        <a:rPr lang="en-US" sz="1200" b="0" dirty="0">
                          <a:solidFill>
                            <a:srgbClr val="979797"/>
                          </a:solidFill>
                        </a:rPr>
                        <a:t>$1 to $999 USD</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1597">
                <a:tc>
                  <a:txBody>
                    <a:bodyPr/>
                    <a:lstStyle/>
                    <a:p>
                      <a:pPr algn="r"/>
                      <a:r>
                        <a:rPr lang="en-US" sz="1200" b="0" dirty="0">
                          <a:solidFill>
                            <a:srgbClr val="979797"/>
                          </a:solidFill>
                        </a:rPr>
                        <a:t>$1,000 to $9,999 USD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2678">
                <a:tc>
                  <a:txBody>
                    <a:bodyPr/>
                    <a:lstStyle/>
                    <a:p>
                      <a:pPr algn="r"/>
                      <a:r>
                        <a:rPr lang="en-US" sz="1200" b="0" dirty="0">
                          <a:solidFill>
                            <a:srgbClr val="979797"/>
                          </a:solidFill>
                        </a:rPr>
                        <a:t>$10,000 or more USD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9" name="Footer Placeholder 4"/>
          <p:cNvSpPr txBox="1">
            <a:spLocks/>
          </p:cNvSpPr>
          <p:nvPr/>
        </p:nvSpPr>
        <p:spPr>
          <a:xfrm>
            <a:off x="3825038" y="1066789"/>
            <a:ext cx="2047308" cy="348256"/>
          </a:xfrm>
          <a:prstGeom prst="rect">
            <a:avLst/>
          </a:prstGeom>
          <a:solidFill>
            <a:srgbClr val="ECECEC"/>
          </a:solidFill>
        </p:spPr>
        <p:txBody>
          <a:bodyPr lIns="0" tIns="0" rIns="0" bIns="0" anchor="ctr"/>
          <a:lstStyle/>
          <a:p>
            <a:pPr marL="45720" algn="ctr" defTabSz="457200">
              <a:defRPr/>
            </a:pPr>
            <a:r>
              <a:rPr lang="en-US" sz="1200" dirty="0">
                <a:solidFill>
                  <a:srgbClr val="009DD9"/>
                </a:solidFill>
              </a:rPr>
              <a:t>Costs Incurred for Actions Taken Against Registrars</a:t>
            </a:r>
          </a:p>
        </p:txBody>
      </p:sp>
      <p:sp>
        <p:nvSpPr>
          <p:cNvPr id="20" name="TextBox 19"/>
          <p:cNvSpPr txBox="1"/>
          <p:nvPr/>
        </p:nvSpPr>
        <p:spPr>
          <a:xfrm>
            <a:off x="1066800" y="1605230"/>
            <a:ext cx="1676400" cy="661720"/>
          </a:xfrm>
          <a:prstGeom prst="rect">
            <a:avLst/>
          </a:prstGeom>
          <a:noFill/>
        </p:spPr>
        <p:txBody>
          <a:bodyPr wrap="square" rtlCol="0">
            <a:spAutoFit/>
          </a:bodyPr>
          <a:lstStyle/>
          <a:p>
            <a:pPr algn="ctr"/>
            <a:r>
              <a:rPr lang="en-US" sz="1400" b="1" dirty="0">
                <a:solidFill>
                  <a:srgbClr val="878787"/>
                </a:solidFill>
              </a:rPr>
              <a:t>Cease and Desist Letters</a:t>
            </a:r>
          </a:p>
          <a:p>
            <a:pPr lvl="0" algn="ctr"/>
            <a:r>
              <a:rPr lang="en-US" sz="900" dirty="0">
                <a:solidFill>
                  <a:srgbClr val="878787"/>
                </a:solidFill>
              </a:rPr>
              <a:t>(n=17)*</a:t>
            </a:r>
            <a:endParaRPr lang="en-US" sz="1400" b="1" dirty="0">
              <a:solidFill>
                <a:srgbClr val="878787"/>
              </a:solidFill>
            </a:endParaRPr>
          </a:p>
        </p:txBody>
      </p:sp>
      <p:sp>
        <p:nvSpPr>
          <p:cNvPr id="21" name="TextBox 20"/>
          <p:cNvSpPr txBox="1"/>
          <p:nvPr/>
        </p:nvSpPr>
        <p:spPr>
          <a:xfrm>
            <a:off x="2966582" y="1605230"/>
            <a:ext cx="1676400" cy="661720"/>
          </a:xfrm>
          <a:prstGeom prst="rect">
            <a:avLst/>
          </a:prstGeom>
          <a:noFill/>
        </p:spPr>
        <p:txBody>
          <a:bodyPr wrap="square" rtlCol="0">
            <a:spAutoFit/>
          </a:bodyPr>
          <a:lstStyle/>
          <a:p>
            <a:pPr algn="ctr"/>
            <a:r>
              <a:rPr lang="en-US" sz="1400" b="1" dirty="0">
                <a:solidFill>
                  <a:srgbClr val="878787"/>
                </a:solidFill>
              </a:rPr>
              <a:t>WHOIS Inaccuracy Complaints</a:t>
            </a:r>
          </a:p>
          <a:p>
            <a:pPr lvl="0" algn="ctr"/>
            <a:r>
              <a:rPr lang="en-US" sz="900" dirty="0">
                <a:solidFill>
                  <a:srgbClr val="878787"/>
                </a:solidFill>
              </a:rPr>
              <a:t>(n=6)*</a:t>
            </a:r>
            <a:endParaRPr lang="en-US" sz="1400" b="1" dirty="0">
              <a:solidFill>
                <a:srgbClr val="878787"/>
              </a:solidFill>
            </a:endParaRPr>
          </a:p>
        </p:txBody>
      </p:sp>
      <p:sp>
        <p:nvSpPr>
          <p:cNvPr id="22" name="TextBox 21"/>
          <p:cNvSpPr txBox="1"/>
          <p:nvPr/>
        </p:nvSpPr>
        <p:spPr>
          <a:xfrm>
            <a:off x="4815638" y="1605230"/>
            <a:ext cx="2042362" cy="661720"/>
          </a:xfrm>
          <a:prstGeom prst="rect">
            <a:avLst/>
          </a:prstGeom>
          <a:noFill/>
        </p:spPr>
        <p:txBody>
          <a:bodyPr wrap="square" rtlCol="0">
            <a:spAutoFit/>
          </a:bodyPr>
          <a:lstStyle/>
          <a:p>
            <a:pPr algn="ctr"/>
            <a:r>
              <a:rPr lang="en-US" sz="1400" b="1" dirty="0">
                <a:solidFill>
                  <a:srgbClr val="878787"/>
                </a:solidFill>
              </a:rPr>
              <a:t>ICANN Contractual Compliance Complaints</a:t>
            </a:r>
          </a:p>
          <a:p>
            <a:pPr lvl="0" algn="ctr"/>
            <a:r>
              <a:rPr lang="en-US" sz="900" dirty="0">
                <a:solidFill>
                  <a:srgbClr val="878787"/>
                </a:solidFill>
              </a:rPr>
              <a:t>(n=5)*</a:t>
            </a:r>
            <a:endParaRPr lang="en-US" sz="1400" b="1" dirty="0">
              <a:solidFill>
                <a:srgbClr val="878787"/>
              </a:solidFill>
            </a:endParaRPr>
          </a:p>
        </p:txBody>
      </p:sp>
      <p:sp>
        <p:nvSpPr>
          <p:cNvPr id="23" name="TextBox 22"/>
          <p:cNvSpPr txBox="1"/>
          <p:nvPr/>
        </p:nvSpPr>
        <p:spPr>
          <a:xfrm>
            <a:off x="6634870" y="1605230"/>
            <a:ext cx="1676400" cy="446276"/>
          </a:xfrm>
          <a:prstGeom prst="rect">
            <a:avLst/>
          </a:prstGeom>
          <a:noFill/>
        </p:spPr>
        <p:txBody>
          <a:bodyPr wrap="square" rtlCol="0">
            <a:spAutoFit/>
          </a:bodyPr>
          <a:lstStyle/>
          <a:p>
            <a:pPr algn="ctr"/>
            <a:r>
              <a:rPr lang="en-US" sz="1400" b="1" dirty="0">
                <a:solidFill>
                  <a:srgbClr val="878787"/>
                </a:solidFill>
              </a:rPr>
              <a:t>Lawsuits</a:t>
            </a:r>
          </a:p>
          <a:p>
            <a:pPr lvl="0" algn="ctr"/>
            <a:r>
              <a:rPr lang="en-US" sz="900" dirty="0">
                <a:solidFill>
                  <a:srgbClr val="878787"/>
                </a:solidFill>
              </a:rPr>
              <a:t>(n=1)*</a:t>
            </a:r>
            <a:endParaRPr lang="en-US" sz="1400" b="1" dirty="0">
              <a:solidFill>
                <a:srgbClr val="878787"/>
              </a:solidFill>
            </a:endParaRPr>
          </a:p>
        </p:txBody>
      </p:sp>
      <p:sp>
        <p:nvSpPr>
          <p:cNvPr id="24" name="TextBox 23"/>
          <p:cNvSpPr txBox="1"/>
          <p:nvPr/>
        </p:nvSpPr>
        <p:spPr>
          <a:xfrm>
            <a:off x="471196" y="4909275"/>
            <a:ext cx="1814804" cy="230832"/>
          </a:xfrm>
          <a:prstGeom prst="rect">
            <a:avLst/>
          </a:prstGeom>
          <a:noFill/>
        </p:spPr>
        <p:txBody>
          <a:bodyPr wrap="square" rtlCol="0">
            <a:spAutoFit/>
          </a:bodyPr>
          <a:lstStyle/>
          <a:p>
            <a:r>
              <a:rPr lang="en-US" sz="900" dirty="0"/>
              <a:t>*Caution:  low base size n=&lt;30</a:t>
            </a:r>
          </a:p>
        </p:txBody>
      </p:sp>
      <p:sp>
        <p:nvSpPr>
          <p:cNvPr id="30" name="TextBox 29"/>
          <p:cNvSpPr txBox="1"/>
          <p:nvPr/>
        </p:nvSpPr>
        <p:spPr>
          <a:xfrm>
            <a:off x="5144089" y="2215655"/>
            <a:ext cx="1456514" cy="1785104"/>
          </a:xfrm>
          <a:prstGeom prst="rect">
            <a:avLst/>
          </a:prstGeom>
          <a:noFill/>
        </p:spPr>
        <p:txBody>
          <a:bodyPr wrap="square" rtlCol="0">
            <a:spAutoFit/>
          </a:bodyPr>
          <a:lstStyle/>
          <a:p>
            <a:endParaRPr lang="en-US" sz="1000" dirty="0"/>
          </a:p>
          <a:p>
            <a:r>
              <a:rPr lang="en-US" sz="1000" dirty="0"/>
              <a:t>      1:  $250</a:t>
            </a:r>
          </a:p>
          <a:p>
            <a:endParaRPr lang="en-US" sz="1000" dirty="0"/>
          </a:p>
          <a:p>
            <a:r>
              <a:rPr lang="en-US" sz="1000" dirty="0"/>
              <a:t>      2:  $1,164</a:t>
            </a:r>
          </a:p>
          <a:p>
            <a:endParaRPr lang="en-US" sz="1000" dirty="0"/>
          </a:p>
          <a:p>
            <a:r>
              <a:rPr lang="en-US" sz="1000" dirty="0"/>
              <a:t>      3:  $5,000</a:t>
            </a:r>
          </a:p>
          <a:p>
            <a:endParaRPr lang="en-US" sz="1000" dirty="0"/>
          </a:p>
          <a:p>
            <a:r>
              <a:rPr lang="en-US" sz="1000" dirty="0"/>
              <a:t>      4:  $5,000</a:t>
            </a:r>
          </a:p>
          <a:p>
            <a:endParaRPr lang="en-US" sz="1000" dirty="0"/>
          </a:p>
          <a:p>
            <a:r>
              <a:rPr lang="en-US" sz="1000" dirty="0"/>
              <a:t>      5:  $75,000		</a:t>
            </a:r>
          </a:p>
        </p:txBody>
      </p:sp>
      <p:pic>
        <p:nvPicPr>
          <p:cNvPr id="31" name="Picture 2" descr="Image result for png person out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2655" y="2392134"/>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Image result for png person out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2655" y="2671036"/>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Image result for png person out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2655" y="2975845"/>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Image result for png person out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2655" y="3573452"/>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Image result for png person out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2655" y="3286490"/>
            <a:ext cx="274320" cy="27432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001686" y="2215655"/>
            <a:ext cx="1456514" cy="553998"/>
          </a:xfrm>
          <a:prstGeom prst="rect">
            <a:avLst/>
          </a:prstGeom>
          <a:noFill/>
        </p:spPr>
        <p:txBody>
          <a:bodyPr wrap="square" rtlCol="0">
            <a:spAutoFit/>
          </a:bodyPr>
          <a:lstStyle/>
          <a:p>
            <a:endParaRPr lang="en-US" sz="1000" dirty="0"/>
          </a:p>
          <a:p>
            <a:r>
              <a:rPr lang="en-US" sz="1000" dirty="0"/>
              <a:t>      1:  $4,500</a:t>
            </a:r>
          </a:p>
          <a:p>
            <a:r>
              <a:rPr lang="en-US" sz="1000" dirty="0"/>
              <a:t>      </a:t>
            </a:r>
          </a:p>
        </p:txBody>
      </p:sp>
      <p:pic>
        <p:nvPicPr>
          <p:cNvPr id="43" name="Picture 2" descr="Image result for png person out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0252" y="2411186"/>
            <a:ext cx="274320" cy="27432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3349994" y="2215655"/>
            <a:ext cx="1456514" cy="1938992"/>
          </a:xfrm>
          <a:prstGeom prst="rect">
            <a:avLst/>
          </a:prstGeom>
          <a:noFill/>
        </p:spPr>
        <p:txBody>
          <a:bodyPr wrap="square" rtlCol="0">
            <a:spAutoFit/>
          </a:bodyPr>
          <a:lstStyle/>
          <a:p>
            <a:endParaRPr lang="en-US" sz="1000" dirty="0"/>
          </a:p>
          <a:p>
            <a:r>
              <a:rPr lang="en-US" sz="1000" dirty="0"/>
              <a:t>      1:  $0</a:t>
            </a:r>
          </a:p>
          <a:p>
            <a:endParaRPr lang="en-US" sz="1000" dirty="0"/>
          </a:p>
          <a:p>
            <a:r>
              <a:rPr lang="en-US" sz="1000" dirty="0"/>
              <a:t>      2:  $500</a:t>
            </a:r>
          </a:p>
          <a:p>
            <a:endParaRPr lang="en-US" sz="1000" dirty="0"/>
          </a:p>
          <a:p>
            <a:r>
              <a:rPr lang="en-US" sz="1000" dirty="0"/>
              <a:t>      3:  $500</a:t>
            </a:r>
          </a:p>
          <a:p>
            <a:endParaRPr lang="en-US" sz="1000" dirty="0"/>
          </a:p>
          <a:p>
            <a:r>
              <a:rPr lang="en-US" sz="1000" dirty="0"/>
              <a:t>      4:  $2,000</a:t>
            </a:r>
          </a:p>
          <a:p>
            <a:endParaRPr lang="en-US" sz="1000" dirty="0"/>
          </a:p>
          <a:p>
            <a:r>
              <a:rPr lang="en-US" sz="1000" dirty="0"/>
              <a:t>      5:  $9,892		</a:t>
            </a:r>
          </a:p>
          <a:p>
            <a:r>
              <a:rPr lang="en-US" sz="1000" dirty="0"/>
              <a:t>      6:  $10,000	</a:t>
            </a:r>
          </a:p>
        </p:txBody>
      </p:sp>
      <p:pic>
        <p:nvPicPr>
          <p:cNvPr id="38" name="Picture 2" descr="Image result for png person out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8560" y="2392134"/>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Image result for png person out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8560" y="2681475"/>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Image result for png person out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8560" y="2995744"/>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Image result for png person out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8560" y="3572331"/>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Image result for png person out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8560" y="3278006"/>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Image result for png person out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8560" y="3866656"/>
            <a:ext cx="274320" cy="27432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2971800" y="2173129"/>
            <a:ext cx="5029200" cy="246221"/>
          </a:xfrm>
          <a:prstGeom prst="rect">
            <a:avLst/>
          </a:prstGeom>
          <a:noFill/>
        </p:spPr>
        <p:txBody>
          <a:bodyPr wrap="square" rtlCol="0">
            <a:spAutoFit/>
          </a:bodyPr>
          <a:lstStyle/>
          <a:p>
            <a:pPr algn="ctr"/>
            <a:r>
              <a:rPr lang="en-US" sz="1000" i="1" dirty="0">
                <a:solidFill>
                  <a:schemeClr val="bg1">
                    <a:lumMod val="65000"/>
                  </a:schemeClr>
                </a:solidFill>
                <a:sym typeface="Wingdings" panose="05000000000000000000" pitchFamily="2" charset="2"/>
              </a:rPr>
              <a:t>&lt; -------------------------------- </a:t>
            </a:r>
            <a:r>
              <a:rPr lang="en-US" sz="1000" i="1" dirty="0">
                <a:solidFill>
                  <a:schemeClr val="bg1">
                    <a:lumMod val="65000"/>
                  </a:schemeClr>
                </a:solidFill>
              </a:rPr>
              <a:t>Showing actual responses by members -------------------------------- &gt;</a:t>
            </a:r>
          </a:p>
        </p:txBody>
      </p:sp>
    </p:spTree>
    <p:extLst>
      <p:ext uri="{BB962C8B-B14F-4D97-AF65-F5344CB8AC3E}">
        <p14:creationId xmlns:p14="http://schemas.microsoft.com/office/powerpoint/2010/main" val="35803379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420407" y="2190750"/>
            <a:ext cx="1600200" cy="1015663"/>
          </a:xfrm>
          <a:prstGeom prst="rect">
            <a:avLst/>
          </a:prstGeom>
          <a:noFill/>
        </p:spPr>
        <p:txBody>
          <a:bodyPr wrap="square" rtlCol="0">
            <a:spAutoFit/>
          </a:bodyPr>
          <a:lstStyle/>
          <a:p>
            <a:pPr>
              <a:spcAft>
                <a:spcPts val="300"/>
              </a:spcAft>
            </a:pPr>
            <a:endParaRPr lang="en-US" sz="1000" dirty="0"/>
          </a:p>
          <a:p>
            <a:pPr>
              <a:spcAft>
                <a:spcPts val="300"/>
              </a:spcAft>
            </a:pPr>
            <a:endParaRPr lang="en-US" sz="1000" dirty="0"/>
          </a:p>
          <a:p>
            <a:pPr>
              <a:spcAft>
                <a:spcPts val="300"/>
              </a:spcAft>
              <a:tabLst>
                <a:tab pos="230188" algn="l"/>
              </a:tabLst>
            </a:pPr>
            <a:r>
              <a:rPr lang="en-US" sz="1000" dirty="0"/>
              <a:t>	 1:  5	</a:t>
            </a:r>
          </a:p>
          <a:p>
            <a:pPr>
              <a:spcAft>
                <a:spcPts val="300"/>
              </a:spcAft>
            </a:pPr>
            <a:r>
              <a:rPr lang="en-US" sz="1000" dirty="0"/>
              <a:t>	</a:t>
            </a:r>
          </a:p>
          <a:p>
            <a:pPr>
              <a:spcAft>
                <a:spcPts val="300"/>
              </a:spcAft>
            </a:pPr>
            <a:r>
              <a:rPr lang="en-US" sz="1000" dirty="0"/>
              <a:t>           </a:t>
            </a:r>
          </a:p>
        </p:txBody>
      </p:sp>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 name="Title 6"/>
          <p:cNvSpPr>
            <a:spLocks noGrp="1"/>
          </p:cNvSpPr>
          <p:nvPr>
            <p:ph type="title"/>
          </p:nvPr>
        </p:nvSpPr>
        <p:spPr>
          <a:xfrm>
            <a:off x="228600" y="133350"/>
            <a:ext cx="8166672" cy="428625"/>
          </a:xfrm>
        </p:spPr>
        <p:txBody>
          <a:bodyPr/>
          <a:lstStyle/>
          <a:p>
            <a:r>
              <a:rPr lang="en-US" sz="2400" dirty="0"/>
              <a:t>Actions taken against Registries</a:t>
            </a:r>
          </a:p>
        </p:txBody>
      </p:sp>
      <p:sp>
        <p:nvSpPr>
          <p:cNvPr id="11" name="Text Placeholder 7"/>
          <p:cNvSpPr>
            <a:spLocks noGrp="1"/>
          </p:cNvSpPr>
          <p:nvPr>
            <p:ph type="body" idx="13"/>
          </p:nvPr>
        </p:nvSpPr>
        <p:spPr>
          <a:xfrm>
            <a:off x="228600" y="603678"/>
            <a:ext cx="8915400" cy="236339"/>
          </a:xfrm>
        </p:spPr>
        <p:txBody>
          <a:bodyPr/>
          <a:lstStyle/>
          <a:p>
            <a:r>
              <a:rPr lang="en-US" sz="1400" dirty="0"/>
              <a:t>18% of members have sent 1 or more cease and desist letters to registries.</a:t>
            </a:r>
          </a:p>
        </p:txBody>
      </p:sp>
      <p:graphicFrame>
        <p:nvGraphicFramePr>
          <p:cNvPr id="19" name="Chart 18"/>
          <p:cNvGraphicFramePr/>
          <p:nvPr>
            <p:extLst>
              <p:ext uri="{D42A27DB-BD31-4B8C-83A1-F6EECF244321}">
                <p14:modId xmlns:p14="http://schemas.microsoft.com/office/powerpoint/2010/main" val="3697815912"/>
              </p:ext>
            </p:extLst>
          </p:nvPr>
        </p:nvGraphicFramePr>
        <p:xfrm>
          <a:off x="785483" y="1985800"/>
          <a:ext cx="1550276" cy="26944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2353383103"/>
              </p:ext>
            </p:extLst>
          </p:nvPr>
        </p:nvGraphicFramePr>
        <p:xfrm>
          <a:off x="-1398041" y="2128867"/>
          <a:ext cx="2320684" cy="2250198"/>
        </p:xfrm>
        <a:graphic>
          <a:graphicData uri="http://schemas.openxmlformats.org/drawingml/2006/table">
            <a:tbl>
              <a:tblPr firstRow="1" bandRow="1">
                <a:tableStyleId>{5C22544A-7EE6-4342-B048-85BDC9FD1C3A}</a:tableStyleId>
              </a:tblPr>
              <a:tblGrid>
                <a:gridCol w="2320684">
                  <a:extLst>
                    <a:ext uri="{9D8B030D-6E8A-4147-A177-3AD203B41FA5}">
                      <a16:colId xmlns:a16="http://schemas.microsoft.com/office/drawing/2014/main" val="20000"/>
                    </a:ext>
                  </a:extLst>
                </a:gridCol>
              </a:tblGrid>
              <a:tr h="792323">
                <a:tc>
                  <a:txBody>
                    <a:bodyPr/>
                    <a:lstStyle/>
                    <a:p>
                      <a:pPr algn="r"/>
                      <a:r>
                        <a:rPr lang="en-US" sz="900" b="0" dirty="0">
                          <a:solidFill>
                            <a:srgbClr val="979797"/>
                          </a:solidFill>
                        </a:rPr>
                        <a:t>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92323">
                <a:tc>
                  <a:txBody>
                    <a:bodyPr/>
                    <a:lstStyle/>
                    <a:p>
                      <a:pPr algn="r"/>
                      <a:r>
                        <a:rPr lang="en-US" sz="900" b="0" dirty="0">
                          <a:solidFill>
                            <a:srgbClr val="979797"/>
                          </a:solidFill>
                        </a:rPr>
                        <a:t>1-10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65552">
                <a:tc>
                  <a:txBody>
                    <a:bodyPr/>
                    <a:lstStyle/>
                    <a:p>
                      <a:pPr algn="r"/>
                      <a:r>
                        <a:rPr lang="en-US" sz="900" b="0" dirty="0">
                          <a:solidFill>
                            <a:srgbClr val="979797"/>
                          </a:solidFill>
                        </a:rPr>
                        <a:t>11 or </a:t>
                      </a:r>
                    </a:p>
                    <a:p>
                      <a:pPr algn="r"/>
                      <a:r>
                        <a:rPr lang="en-US" sz="900" b="0" dirty="0">
                          <a:solidFill>
                            <a:srgbClr val="979797"/>
                          </a:solidFill>
                        </a:rPr>
                        <a:t>more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 name="TextBox 1"/>
          <p:cNvSpPr txBox="1"/>
          <p:nvPr/>
        </p:nvSpPr>
        <p:spPr>
          <a:xfrm>
            <a:off x="292743" y="4497770"/>
            <a:ext cx="1931441" cy="553998"/>
          </a:xfrm>
          <a:prstGeom prst="rect">
            <a:avLst/>
          </a:prstGeom>
          <a:noFill/>
        </p:spPr>
        <p:txBody>
          <a:bodyPr wrap="square" rtlCol="0">
            <a:spAutoFit/>
          </a:bodyPr>
          <a:lstStyle/>
          <a:p>
            <a:pPr algn="ctr"/>
            <a:r>
              <a:rPr lang="en-US" sz="1000" dirty="0">
                <a:solidFill>
                  <a:schemeClr val="accent5"/>
                </a:solidFill>
              </a:rPr>
              <a:t>Average Number:  4</a:t>
            </a:r>
          </a:p>
          <a:p>
            <a:pPr algn="ctr"/>
            <a:r>
              <a:rPr lang="en-US" sz="1000" dirty="0">
                <a:solidFill>
                  <a:schemeClr val="accent5"/>
                </a:solidFill>
              </a:rPr>
              <a:t>Median:  0</a:t>
            </a:r>
          </a:p>
          <a:p>
            <a:pPr algn="ctr"/>
            <a:r>
              <a:rPr lang="en-US" sz="1000" dirty="0">
                <a:solidFill>
                  <a:schemeClr val="accent5"/>
                </a:solidFill>
              </a:rPr>
              <a:t>Range: 0 - 75</a:t>
            </a:r>
          </a:p>
        </p:txBody>
      </p:sp>
      <p:sp>
        <p:nvSpPr>
          <p:cNvPr id="14" name="Footer Placeholder 4"/>
          <p:cNvSpPr txBox="1">
            <a:spLocks/>
          </p:cNvSpPr>
          <p:nvPr/>
        </p:nvSpPr>
        <p:spPr>
          <a:xfrm>
            <a:off x="3581400" y="1184910"/>
            <a:ext cx="2047308" cy="548640"/>
          </a:xfrm>
          <a:prstGeom prst="rect">
            <a:avLst/>
          </a:prstGeom>
          <a:solidFill>
            <a:srgbClr val="ECECEC"/>
          </a:solidFill>
        </p:spPr>
        <p:txBody>
          <a:bodyPr lIns="0" tIns="0" rIns="0" bIns="0" anchor="ctr"/>
          <a:lstStyle/>
          <a:p>
            <a:pPr marL="45720" algn="ctr" defTabSz="457200">
              <a:defRPr/>
            </a:pPr>
            <a:r>
              <a:rPr lang="en-US" sz="1200" dirty="0">
                <a:solidFill>
                  <a:srgbClr val="009DD9"/>
                </a:solidFill>
              </a:rPr>
              <a:t>Number of Actions Taken – 2015 and 2016</a:t>
            </a:r>
          </a:p>
          <a:p>
            <a:pPr marL="45720" algn="ctr" defTabSz="457200">
              <a:defRPr/>
            </a:pPr>
            <a:r>
              <a:rPr lang="en-US" sz="900" dirty="0">
                <a:solidFill>
                  <a:srgbClr val="009DD9"/>
                </a:solidFill>
              </a:rPr>
              <a:t>(n=33)</a:t>
            </a:r>
          </a:p>
        </p:txBody>
      </p:sp>
      <p:sp>
        <p:nvSpPr>
          <p:cNvPr id="21" name="TextBox 20"/>
          <p:cNvSpPr txBox="1"/>
          <p:nvPr/>
        </p:nvSpPr>
        <p:spPr>
          <a:xfrm>
            <a:off x="202159" y="1753478"/>
            <a:ext cx="1676400" cy="430887"/>
          </a:xfrm>
          <a:prstGeom prst="rect">
            <a:avLst/>
          </a:prstGeom>
          <a:noFill/>
        </p:spPr>
        <p:txBody>
          <a:bodyPr wrap="square" rtlCol="0">
            <a:spAutoFit/>
          </a:bodyPr>
          <a:lstStyle/>
          <a:p>
            <a:pPr algn="ctr"/>
            <a:r>
              <a:rPr lang="en-US" sz="1100" b="1" dirty="0">
                <a:solidFill>
                  <a:srgbClr val="878787"/>
                </a:solidFill>
              </a:rPr>
              <a:t>Cease and Desist</a:t>
            </a:r>
          </a:p>
          <a:p>
            <a:pPr algn="ctr"/>
            <a:r>
              <a:rPr lang="en-US" sz="1100" b="1" dirty="0">
                <a:solidFill>
                  <a:srgbClr val="878787"/>
                </a:solidFill>
              </a:rPr>
              <a:t>Letters</a:t>
            </a:r>
          </a:p>
        </p:txBody>
      </p:sp>
      <p:sp>
        <p:nvSpPr>
          <p:cNvPr id="22" name="TextBox 21"/>
          <p:cNvSpPr txBox="1"/>
          <p:nvPr/>
        </p:nvSpPr>
        <p:spPr>
          <a:xfrm>
            <a:off x="1905000" y="1753478"/>
            <a:ext cx="1676400" cy="261610"/>
          </a:xfrm>
          <a:prstGeom prst="rect">
            <a:avLst/>
          </a:prstGeom>
          <a:noFill/>
        </p:spPr>
        <p:txBody>
          <a:bodyPr wrap="square" rtlCol="0">
            <a:spAutoFit/>
          </a:bodyPr>
          <a:lstStyle/>
          <a:p>
            <a:pPr algn="ctr"/>
            <a:r>
              <a:rPr lang="en-US" sz="1100" b="1" dirty="0">
                <a:solidFill>
                  <a:srgbClr val="878787"/>
                </a:solidFill>
              </a:rPr>
              <a:t>PDDRPs</a:t>
            </a:r>
          </a:p>
        </p:txBody>
      </p:sp>
      <p:sp>
        <p:nvSpPr>
          <p:cNvPr id="23" name="TextBox 22"/>
          <p:cNvSpPr txBox="1"/>
          <p:nvPr/>
        </p:nvSpPr>
        <p:spPr>
          <a:xfrm>
            <a:off x="3081590" y="1753478"/>
            <a:ext cx="1676400" cy="261610"/>
          </a:xfrm>
          <a:prstGeom prst="rect">
            <a:avLst/>
          </a:prstGeom>
          <a:noFill/>
        </p:spPr>
        <p:txBody>
          <a:bodyPr wrap="square" rtlCol="0">
            <a:spAutoFit/>
          </a:bodyPr>
          <a:lstStyle/>
          <a:p>
            <a:pPr algn="ctr"/>
            <a:r>
              <a:rPr lang="en-US" sz="1100" b="1" dirty="0">
                <a:solidFill>
                  <a:srgbClr val="878787"/>
                </a:solidFill>
              </a:rPr>
              <a:t>RRDRPs</a:t>
            </a:r>
          </a:p>
        </p:txBody>
      </p:sp>
      <p:sp>
        <p:nvSpPr>
          <p:cNvPr id="27" name="TextBox 26"/>
          <p:cNvSpPr txBox="1"/>
          <p:nvPr/>
        </p:nvSpPr>
        <p:spPr>
          <a:xfrm>
            <a:off x="4419600" y="1753478"/>
            <a:ext cx="1676400" cy="261610"/>
          </a:xfrm>
          <a:prstGeom prst="rect">
            <a:avLst/>
          </a:prstGeom>
          <a:noFill/>
        </p:spPr>
        <p:txBody>
          <a:bodyPr wrap="square" rtlCol="0">
            <a:spAutoFit/>
          </a:bodyPr>
          <a:lstStyle/>
          <a:p>
            <a:pPr algn="ctr"/>
            <a:r>
              <a:rPr lang="en-US" sz="1100" b="1" dirty="0">
                <a:solidFill>
                  <a:srgbClr val="878787"/>
                </a:solidFill>
              </a:rPr>
              <a:t>PICDRP</a:t>
            </a:r>
          </a:p>
        </p:txBody>
      </p:sp>
      <p:sp>
        <p:nvSpPr>
          <p:cNvPr id="31" name="TextBox 30"/>
          <p:cNvSpPr txBox="1"/>
          <p:nvPr/>
        </p:nvSpPr>
        <p:spPr>
          <a:xfrm>
            <a:off x="5899438" y="1753478"/>
            <a:ext cx="1676400" cy="430887"/>
          </a:xfrm>
          <a:prstGeom prst="rect">
            <a:avLst/>
          </a:prstGeom>
          <a:noFill/>
        </p:spPr>
        <p:txBody>
          <a:bodyPr wrap="square" rtlCol="0">
            <a:spAutoFit/>
          </a:bodyPr>
          <a:lstStyle/>
          <a:p>
            <a:pPr algn="ctr"/>
            <a:r>
              <a:rPr lang="en-US" sz="1100" b="1" dirty="0">
                <a:solidFill>
                  <a:srgbClr val="878787"/>
                </a:solidFill>
              </a:rPr>
              <a:t>ICANN Contractual Compliance Complaints</a:t>
            </a:r>
          </a:p>
        </p:txBody>
      </p:sp>
      <p:sp>
        <p:nvSpPr>
          <p:cNvPr id="36" name="TextBox 35"/>
          <p:cNvSpPr txBox="1"/>
          <p:nvPr/>
        </p:nvSpPr>
        <p:spPr>
          <a:xfrm>
            <a:off x="7332461" y="1753478"/>
            <a:ext cx="1676400" cy="261610"/>
          </a:xfrm>
          <a:prstGeom prst="rect">
            <a:avLst/>
          </a:prstGeom>
          <a:noFill/>
        </p:spPr>
        <p:txBody>
          <a:bodyPr wrap="square" rtlCol="0">
            <a:spAutoFit/>
          </a:bodyPr>
          <a:lstStyle/>
          <a:p>
            <a:pPr algn="ctr"/>
            <a:r>
              <a:rPr lang="en-US" sz="1100" b="1" dirty="0">
                <a:solidFill>
                  <a:srgbClr val="878787"/>
                </a:solidFill>
              </a:rPr>
              <a:t>Lawsuits</a:t>
            </a:r>
          </a:p>
        </p:txBody>
      </p:sp>
      <p:pic>
        <p:nvPicPr>
          <p:cNvPr id="33" name="Picture 2" descr="Image result for png person out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9671" y="2547227"/>
            <a:ext cx="350557" cy="350557"/>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3522806" y="2190750"/>
            <a:ext cx="1600200" cy="1015663"/>
          </a:xfrm>
          <a:prstGeom prst="rect">
            <a:avLst/>
          </a:prstGeom>
          <a:noFill/>
        </p:spPr>
        <p:txBody>
          <a:bodyPr wrap="square" rtlCol="0">
            <a:spAutoFit/>
          </a:bodyPr>
          <a:lstStyle/>
          <a:p>
            <a:pPr>
              <a:spcAft>
                <a:spcPts val="300"/>
              </a:spcAft>
            </a:pPr>
            <a:endParaRPr lang="en-US" sz="1000" dirty="0"/>
          </a:p>
          <a:p>
            <a:pPr>
              <a:spcAft>
                <a:spcPts val="300"/>
              </a:spcAft>
            </a:pPr>
            <a:endParaRPr lang="en-US" sz="1000" dirty="0"/>
          </a:p>
          <a:p>
            <a:pPr>
              <a:spcAft>
                <a:spcPts val="300"/>
              </a:spcAft>
              <a:tabLst>
                <a:tab pos="230188" algn="l"/>
              </a:tabLst>
            </a:pPr>
            <a:r>
              <a:rPr lang="en-US" sz="1000" dirty="0"/>
              <a:t>	 1:  5	</a:t>
            </a:r>
          </a:p>
          <a:p>
            <a:pPr>
              <a:spcAft>
                <a:spcPts val="300"/>
              </a:spcAft>
            </a:pPr>
            <a:r>
              <a:rPr lang="en-US" sz="1000" dirty="0"/>
              <a:t>	</a:t>
            </a:r>
          </a:p>
          <a:p>
            <a:pPr>
              <a:spcAft>
                <a:spcPts val="300"/>
              </a:spcAft>
            </a:pPr>
            <a:r>
              <a:rPr lang="en-US" sz="1000" dirty="0"/>
              <a:t>           </a:t>
            </a:r>
          </a:p>
        </p:txBody>
      </p:sp>
      <p:pic>
        <p:nvPicPr>
          <p:cNvPr id="37" name="Picture 2" descr="Image result for png person out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2806" y="2547227"/>
            <a:ext cx="350557" cy="350557"/>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4953000" y="2190750"/>
            <a:ext cx="1600200" cy="1400383"/>
          </a:xfrm>
          <a:prstGeom prst="rect">
            <a:avLst/>
          </a:prstGeom>
          <a:noFill/>
        </p:spPr>
        <p:txBody>
          <a:bodyPr wrap="square" rtlCol="0">
            <a:spAutoFit/>
          </a:bodyPr>
          <a:lstStyle/>
          <a:p>
            <a:pPr>
              <a:spcAft>
                <a:spcPts val="300"/>
              </a:spcAft>
            </a:pPr>
            <a:endParaRPr lang="en-US" sz="1000" dirty="0"/>
          </a:p>
          <a:p>
            <a:pPr>
              <a:spcAft>
                <a:spcPts val="300"/>
              </a:spcAft>
            </a:pPr>
            <a:endParaRPr lang="en-US" sz="1000" dirty="0"/>
          </a:p>
          <a:p>
            <a:pPr>
              <a:spcAft>
                <a:spcPts val="300"/>
              </a:spcAft>
            </a:pPr>
            <a:r>
              <a:rPr lang="en-US" sz="1000" dirty="0"/>
              <a:t>         1:  1</a:t>
            </a:r>
          </a:p>
          <a:p>
            <a:pPr>
              <a:spcAft>
                <a:spcPts val="300"/>
              </a:spcAft>
              <a:tabLst>
                <a:tab pos="230188" algn="l"/>
              </a:tabLst>
            </a:pPr>
            <a:endParaRPr lang="en-US" sz="1000" dirty="0"/>
          </a:p>
          <a:p>
            <a:pPr>
              <a:spcAft>
                <a:spcPts val="300"/>
              </a:spcAft>
              <a:tabLst>
                <a:tab pos="230188" algn="l"/>
              </a:tabLst>
            </a:pPr>
            <a:r>
              <a:rPr lang="en-US" sz="1000" dirty="0"/>
              <a:t>	 2:  1</a:t>
            </a:r>
          </a:p>
          <a:p>
            <a:pPr>
              <a:spcAft>
                <a:spcPts val="300"/>
              </a:spcAft>
            </a:pPr>
            <a:r>
              <a:rPr lang="en-US" sz="1000" dirty="0"/>
              <a:t>	</a:t>
            </a:r>
          </a:p>
          <a:p>
            <a:pPr>
              <a:spcAft>
                <a:spcPts val="300"/>
              </a:spcAft>
            </a:pPr>
            <a:r>
              <a:rPr lang="en-US" sz="1000" dirty="0"/>
              <a:t>           </a:t>
            </a:r>
          </a:p>
        </p:txBody>
      </p:sp>
      <p:pic>
        <p:nvPicPr>
          <p:cNvPr id="50" name="Picture 2" descr="Image result for png person out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5291" y="2547227"/>
            <a:ext cx="350557" cy="350557"/>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Image result for png person out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5291" y="2917996"/>
            <a:ext cx="350557" cy="350557"/>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6353221" y="2190750"/>
            <a:ext cx="1600200" cy="1015663"/>
          </a:xfrm>
          <a:prstGeom prst="rect">
            <a:avLst/>
          </a:prstGeom>
          <a:noFill/>
        </p:spPr>
        <p:txBody>
          <a:bodyPr wrap="square" rtlCol="0">
            <a:spAutoFit/>
          </a:bodyPr>
          <a:lstStyle/>
          <a:p>
            <a:pPr>
              <a:spcAft>
                <a:spcPts val="300"/>
              </a:spcAft>
            </a:pPr>
            <a:endParaRPr lang="en-US" sz="1000" dirty="0"/>
          </a:p>
          <a:p>
            <a:pPr>
              <a:spcAft>
                <a:spcPts val="300"/>
              </a:spcAft>
            </a:pPr>
            <a:endParaRPr lang="en-US" sz="1000" dirty="0"/>
          </a:p>
          <a:p>
            <a:pPr>
              <a:spcAft>
                <a:spcPts val="300"/>
              </a:spcAft>
            </a:pPr>
            <a:r>
              <a:rPr lang="en-US" sz="1000" dirty="0"/>
              <a:t>     1:  15	</a:t>
            </a:r>
          </a:p>
          <a:p>
            <a:pPr>
              <a:spcAft>
                <a:spcPts val="300"/>
              </a:spcAft>
            </a:pPr>
            <a:r>
              <a:rPr lang="en-US" sz="1000" dirty="0"/>
              <a:t>	</a:t>
            </a:r>
          </a:p>
          <a:p>
            <a:pPr>
              <a:spcAft>
                <a:spcPts val="300"/>
              </a:spcAft>
            </a:pPr>
            <a:r>
              <a:rPr lang="en-US" sz="1000" dirty="0"/>
              <a:t>           </a:t>
            </a:r>
          </a:p>
        </p:txBody>
      </p:sp>
      <p:pic>
        <p:nvPicPr>
          <p:cNvPr id="54" name="Picture 2" descr="Image result for png person out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2643" y="2547227"/>
            <a:ext cx="350557" cy="350557"/>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2522843" y="2184304"/>
            <a:ext cx="5952632" cy="246221"/>
          </a:xfrm>
          <a:prstGeom prst="rect">
            <a:avLst/>
          </a:prstGeom>
          <a:noFill/>
        </p:spPr>
        <p:txBody>
          <a:bodyPr wrap="square" rtlCol="0">
            <a:spAutoFit/>
          </a:bodyPr>
          <a:lstStyle/>
          <a:p>
            <a:pPr algn="ctr"/>
            <a:r>
              <a:rPr lang="en-US" sz="1000" i="1" dirty="0">
                <a:solidFill>
                  <a:schemeClr val="bg1">
                    <a:lumMod val="65000"/>
                  </a:schemeClr>
                </a:solidFill>
                <a:sym typeface="Wingdings" panose="05000000000000000000" pitchFamily="2" charset="2"/>
              </a:rPr>
              <a:t>&lt; --------------------------------- </a:t>
            </a:r>
            <a:r>
              <a:rPr lang="en-US" sz="1000" i="1" dirty="0">
                <a:solidFill>
                  <a:schemeClr val="bg1">
                    <a:lumMod val="65000"/>
                  </a:schemeClr>
                </a:solidFill>
              </a:rPr>
              <a:t>Showing actual responses by members (other than zero)-------------------------------- &gt;</a:t>
            </a:r>
          </a:p>
        </p:txBody>
      </p:sp>
    </p:spTree>
    <p:extLst>
      <p:ext uri="{BB962C8B-B14F-4D97-AF65-F5344CB8AC3E}">
        <p14:creationId xmlns:p14="http://schemas.microsoft.com/office/powerpoint/2010/main" val="7368044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 name="Title 6"/>
          <p:cNvSpPr>
            <a:spLocks noGrp="1"/>
          </p:cNvSpPr>
          <p:nvPr>
            <p:ph type="title"/>
          </p:nvPr>
        </p:nvSpPr>
        <p:spPr>
          <a:xfrm>
            <a:off x="228600" y="133350"/>
            <a:ext cx="8166672" cy="428625"/>
          </a:xfrm>
        </p:spPr>
        <p:txBody>
          <a:bodyPr/>
          <a:lstStyle/>
          <a:p>
            <a:r>
              <a:rPr lang="en-US" sz="2400" dirty="0"/>
              <a:t>Costs of Actions taken against Registries</a:t>
            </a:r>
          </a:p>
        </p:txBody>
      </p:sp>
      <p:sp>
        <p:nvSpPr>
          <p:cNvPr id="11" name="Text Placeholder 7"/>
          <p:cNvSpPr>
            <a:spLocks noGrp="1"/>
          </p:cNvSpPr>
          <p:nvPr>
            <p:ph type="body" idx="13"/>
          </p:nvPr>
        </p:nvSpPr>
        <p:spPr>
          <a:xfrm>
            <a:off x="228600" y="590550"/>
            <a:ext cx="8915400" cy="236339"/>
          </a:xfrm>
        </p:spPr>
        <p:txBody>
          <a:bodyPr/>
          <a:lstStyle/>
          <a:p>
            <a:r>
              <a:rPr lang="en-US" sz="1400" dirty="0"/>
              <a:t>As few members have taken actions against registries, a good feel as to the costs incurred is difficult to ascertain.</a:t>
            </a:r>
          </a:p>
        </p:txBody>
      </p:sp>
      <p:sp>
        <p:nvSpPr>
          <p:cNvPr id="14" name="Footer Placeholder 4"/>
          <p:cNvSpPr txBox="1">
            <a:spLocks/>
          </p:cNvSpPr>
          <p:nvPr/>
        </p:nvSpPr>
        <p:spPr>
          <a:xfrm>
            <a:off x="3581400" y="1123950"/>
            <a:ext cx="2377440" cy="457200"/>
          </a:xfrm>
          <a:prstGeom prst="rect">
            <a:avLst/>
          </a:prstGeom>
          <a:solidFill>
            <a:srgbClr val="ECECEC"/>
          </a:solidFill>
        </p:spPr>
        <p:txBody>
          <a:bodyPr lIns="0" tIns="0" rIns="0" bIns="0" anchor="ctr"/>
          <a:lstStyle/>
          <a:p>
            <a:pPr marL="45720" algn="ctr" defTabSz="457200">
              <a:defRPr/>
            </a:pPr>
            <a:r>
              <a:rPr lang="en-US" sz="1200" dirty="0">
                <a:solidFill>
                  <a:srgbClr val="009DD9"/>
                </a:solidFill>
              </a:rPr>
              <a:t>Costs Incurred for Actions Taken  - 2015 and 2016</a:t>
            </a:r>
          </a:p>
        </p:txBody>
      </p:sp>
      <p:sp>
        <p:nvSpPr>
          <p:cNvPr id="29" name="TextBox 28"/>
          <p:cNvSpPr txBox="1"/>
          <p:nvPr/>
        </p:nvSpPr>
        <p:spPr>
          <a:xfrm>
            <a:off x="400928" y="1641506"/>
            <a:ext cx="1676400" cy="400110"/>
          </a:xfrm>
          <a:prstGeom prst="rect">
            <a:avLst/>
          </a:prstGeom>
          <a:noFill/>
        </p:spPr>
        <p:txBody>
          <a:bodyPr wrap="square" rtlCol="0">
            <a:spAutoFit/>
          </a:bodyPr>
          <a:lstStyle/>
          <a:p>
            <a:pPr algn="ctr"/>
            <a:r>
              <a:rPr lang="en-US" sz="1100" b="1" dirty="0">
                <a:solidFill>
                  <a:srgbClr val="878787"/>
                </a:solidFill>
              </a:rPr>
              <a:t>Cease and Desist Letters</a:t>
            </a:r>
          </a:p>
          <a:p>
            <a:pPr lvl="0" algn="ctr"/>
            <a:r>
              <a:rPr lang="en-US" sz="900" dirty="0">
                <a:solidFill>
                  <a:srgbClr val="878787"/>
                </a:solidFill>
              </a:rPr>
              <a:t>(n=6)*</a:t>
            </a:r>
            <a:endParaRPr lang="en-US" sz="1100" b="1" dirty="0">
              <a:solidFill>
                <a:srgbClr val="878787"/>
              </a:solidFill>
            </a:endParaRPr>
          </a:p>
        </p:txBody>
      </p:sp>
      <p:sp>
        <p:nvSpPr>
          <p:cNvPr id="30" name="TextBox 29"/>
          <p:cNvSpPr txBox="1"/>
          <p:nvPr/>
        </p:nvSpPr>
        <p:spPr>
          <a:xfrm>
            <a:off x="2057400" y="1641506"/>
            <a:ext cx="1676400" cy="400110"/>
          </a:xfrm>
          <a:prstGeom prst="rect">
            <a:avLst/>
          </a:prstGeom>
          <a:noFill/>
        </p:spPr>
        <p:txBody>
          <a:bodyPr wrap="square" rtlCol="0">
            <a:spAutoFit/>
          </a:bodyPr>
          <a:lstStyle/>
          <a:p>
            <a:pPr algn="ctr"/>
            <a:r>
              <a:rPr lang="en-US" sz="1100" b="1" dirty="0">
                <a:solidFill>
                  <a:srgbClr val="878787"/>
                </a:solidFill>
              </a:rPr>
              <a:t>PDDRPs</a:t>
            </a:r>
          </a:p>
          <a:p>
            <a:pPr lvl="0" algn="ctr"/>
            <a:r>
              <a:rPr lang="en-US" sz="900" dirty="0">
                <a:solidFill>
                  <a:srgbClr val="878787"/>
                </a:solidFill>
              </a:rPr>
              <a:t>(n=1)*</a:t>
            </a:r>
            <a:endParaRPr lang="en-US" sz="1100" b="1" dirty="0">
              <a:solidFill>
                <a:srgbClr val="878787"/>
              </a:solidFill>
            </a:endParaRPr>
          </a:p>
        </p:txBody>
      </p:sp>
      <p:sp>
        <p:nvSpPr>
          <p:cNvPr id="34" name="TextBox 33"/>
          <p:cNvSpPr txBox="1"/>
          <p:nvPr/>
        </p:nvSpPr>
        <p:spPr>
          <a:xfrm>
            <a:off x="3429000" y="1641506"/>
            <a:ext cx="1676400" cy="569387"/>
          </a:xfrm>
          <a:prstGeom prst="rect">
            <a:avLst/>
          </a:prstGeom>
          <a:noFill/>
        </p:spPr>
        <p:txBody>
          <a:bodyPr wrap="square" rtlCol="0">
            <a:spAutoFit/>
          </a:bodyPr>
          <a:lstStyle/>
          <a:p>
            <a:pPr algn="ctr"/>
            <a:r>
              <a:rPr lang="en-US" sz="1100" b="1" dirty="0">
                <a:solidFill>
                  <a:srgbClr val="878787"/>
                </a:solidFill>
              </a:rPr>
              <a:t>RRDRPs</a:t>
            </a:r>
          </a:p>
          <a:p>
            <a:pPr lvl="0" algn="ctr"/>
            <a:r>
              <a:rPr lang="en-US" sz="900" dirty="0">
                <a:solidFill>
                  <a:srgbClr val="878787"/>
                </a:solidFill>
              </a:rPr>
              <a:t>(n=1)*</a:t>
            </a:r>
            <a:endParaRPr lang="en-US" sz="1400" b="1" dirty="0">
              <a:solidFill>
                <a:srgbClr val="878787"/>
              </a:solidFill>
            </a:endParaRPr>
          </a:p>
          <a:p>
            <a:pPr algn="ctr"/>
            <a:endParaRPr lang="en-US" sz="1100" b="1" dirty="0">
              <a:solidFill>
                <a:srgbClr val="878787"/>
              </a:solidFill>
            </a:endParaRPr>
          </a:p>
        </p:txBody>
      </p:sp>
      <p:sp>
        <p:nvSpPr>
          <p:cNvPr id="35" name="TextBox 34"/>
          <p:cNvSpPr txBox="1"/>
          <p:nvPr/>
        </p:nvSpPr>
        <p:spPr>
          <a:xfrm>
            <a:off x="4657531" y="1641506"/>
            <a:ext cx="1676400" cy="400110"/>
          </a:xfrm>
          <a:prstGeom prst="rect">
            <a:avLst/>
          </a:prstGeom>
          <a:noFill/>
        </p:spPr>
        <p:txBody>
          <a:bodyPr wrap="square" rtlCol="0">
            <a:spAutoFit/>
          </a:bodyPr>
          <a:lstStyle/>
          <a:p>
            <a:pPr algn="ctr"/>
            <a:r>
              <a:rPr lang="en-US" sz="1100" b="1" dirty="0">
                <a:solidFill>
                  <a:srgbClr val="878787"/>
                </a:solidFill>
              </a:rPr>
              <a:t>PICDRP</a:t>
            </a:r>
          </a:p>
          <a:p>
            <a:pPr lvl="0" algn="ctr"/>
            <a:r>
              <a:rPr lang="en-US" sz="900" dirty="0">
                <a:solidFill>
                  <a:srgbClr val="878787"/>
                </a:solidFill>
              </a:rPr>
              <a:t>(n=2)*</a:t>
            </a:r>
            <a:endParaRPr lang="en-US" sz="1100" b="1" dirty="0">
              <a:solidFill>
                <a:srgbClr val="878787"/>
              </a:solidFill>
            </a:endParaRPr>
          </a:p>
        </p:txBody>
      </p:sp>
      <p:sp>
        <p:nvSpPr>
          <p:cNvPr id="48" name="TextBox 47"/>
          <p:cNvSpPr txBox="1"/>
          <p:nvPr/>
        </p:nvSpPr>
        <p:spPr>
          <a:xfrm>
            <a:off x="6188128" y="1641506"/>
            <a:ext cx="1676400" cy="569387"/>
          </a:xfrm>
          <a:prstGeom prst="rect">
            <a:avLst/>
          </a:prstGeom>
          <a:noFill/>
        </p:spPr>
        <p:txBody>
          <a:bodyPr wrap="square" rtlCol="0">
            <a:spAutoFit/>
          </a:bodyPr>
          <a:lstStyle/>
          <a:p>
            <a:pPr algn="ctr"/>
            <a:r>
              <a:rPr lang="en-US" sz="1100" b="1" dirty="0">
                <a:solidFill>
                  <a:srgbClr val="878787"/>
                </a:solidFill>
              </a:rPr>
              <a:t>ICANN Contractual Compliance Complaints</a:t>
            </a:r>
          </a:p>
          <a:p>
            <a:pPr lvl="0" algn="ctr"/>
            <a:r>
              <a:rPr lang="en-US" sz="900" dirty="0">
                <a:solidFill>
                  <a:srgbClr val="878787"/>
                </a:solidFill>
              </a:rPr>
              <a:t>(n=1)*</a:t>
            </a:r>
            <a:endParaRPr lang="en-US" sz="1100" b="1" dirty="0">
              <a:solidFill>
                <a:srgbClr val="878787"/>
              </a:solidFill>
            </a:endParaRPr>
          </a:p>
        </p:txBody>
      </p:sp>
      <p:sp>
        <p:nvSpPr>
          <p:cNvPr id="49" name="TextBox 48"/>
          <p:cNvSpPr txBox="1"/>
          <p:nvPr/>
        </p:nvSpPr>
        <p:spPr>
          <a:xfrm>
            <a:off x="7786555" y="1641506"/>
            <a:ext cx="1676400" cy="400110"/>
          </a:xfrm>
          <a:prstGeom prst="rect">
            <a:avLst/>
          </a:prstGeom>
          <a:noFill/>
        </p:spPr>
        <p:txBody>
          <a:bodyPr wrap="square" rtlCol="0">
            <a:spAutoFit/>
          </a:bodyPr>
          <a:lstStyle/>
          <a:p>
            <a:pPr algn="ctr"/>
            <a:r>
              <a:rPr lang="en-US" sz="1100" b="1" dirty="0">
                <a:solidFill>
                  <a:srgbClr val="878787"/>
                </a:solidFill>
              </a:rPr>
              <a:t>Lawsuits</a:t>
            </a:r>
          </a:p>
          <a:p>
            <a:pPr lvl="0" algn="ctr"/>
            <a:r>
              <a:rPr lang="en-US" sz="900" dirty="0">
                <a:solidFill>
                  <a:srgbClr val="878787"/>
                </a:solidFill>
              </a:rPr>
              <a:t>(n=0)*</a:t>
            </a:r>
            <a:endParaRPr lang="en-US" sz="1100" b="1" dirty="0">
              <a:solidFill>
                <a:srgbClr val="878787"/>
              </a:solidFill>
            </a:endParaRPr>
          </a:p>
        </p:txBody>
      </p:sp>
      <p:sp>
        <p:nvSpPr>
          <p:cNvPr id="25" name="TextBox 24"/>
          <p:cNvSpPr txBox="1"/>
          <p:nvPr/>
        </p:nvSpPr>
        <p:spPr>
          <a:xfrm>
            <a:off x="471196" y="4909275"/>
            <a:ext cx="1814804" cy="230832"/>
          </a:xfrm>
          <a:prstGeom prst="rect">
            <a:avLst/>
          </a:prstGeom>
          <a:noFill/>
        </p:spPr>
        <p:txBody>
          <a:bodyPr wrap="square" rtlCol="0">
            <a:spAutoFit/>
          </a:bodyPr>
          <a:lstStyle/>
          <a:p>
            <a:r>
              <a:rPr lang="en-US" sz="900" dirty="0"/>
              <a:t>*Caution:  low base size n=&lt;30</a:t>
            </a:r>
          </a:p>
        </p:txBody>
      </p:sp>
      <p:sp>
        <p:nvSpPr>
          <p:cNvPr id="27" name="TextBox 26"/>
          <p:cNvSpPr txBox="1"/>
          <p:nvPr/>
        </p:nvSpPr>
        <p:spPr>
          <a:xfrm>
            <a:off x="2266688" y="2241804"/>
            <a:ext cx="1456514" cy="553998"/>
          </a:xfrm>
          <a:prstGeom prst="rect">
            <a:avLst/>
          </a:prstGeom>
          <a:noFill/>
        </p:spPr>
        <p:txBody>
          <a:bodyPr wrap="square" rtlCol="0">
            <a:spAutoFit/>
          </a:bodyPr>
          <a:lstStyle/>
          <a:p>
            <a:endParaRPr lang="en-US" sz="1000" dirty="0"/>
          </a:p>
          <a:p>
            <a:r>
              <a:rPr lang="en-US" sz="1000" dirty="0"/>
              <a:t>      1:  $10,000</a:t>
            </a:r>
          </a:p>
          <a:p>
            <a:r>
              <a:rPr lang="en-US" sz="1000" dirty="0"/>
              <a:t>      </a:t>
            </a:r>
          </a:p>
        </p:txBody>
      </p:sp>
      <p:pic>
        <p:nvPicPr>
          <p:cNvPr id="31" name="Picture 2" descr="Image result for png person out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5254" y="2373090"/>
            <a:ext cx="350557" cy="350557"/>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3681459" y="2241804"/>
            <a:ext cx="1456514" cy="553998"/>
          </a:xfrm>
          <a:prstGeom prst="rect">
            <a:avLst/>
          </a:prstGeom>
          <a:noFill/>
        </p:spPr>
        <p:txBody>
          <a:bodyPr wrap="square" rtlCol="0">
            <a:spAutoFit/>
          </a:bodyPr>
          <a:lstStyle/>
          <a:p>
            <a:endParaRPr lang="en-US" sz="1000" dirty="0"/>
          </a:p>
          <a:p>
            <a:r>
              <a:rPr lang="en-US" sz="1000" dirty="0"/>
              <a:t>      1:  $10,000</a:t>
            </a:r>
          </a:p>
          <a:p>
            <a:r>
              <a:rPr lang="en-US" sz="1000" dirty="0"/>
              <a:t>      </a:t>
            </a:r>
          </a:p>
        </p:txBody>
      </p:sp>
      <p:pic>
        <p:nvPicPr>
          <p:cNvPr id="50" name="Picture 2" descr="Image result for png person out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0025" y="2373090"/>
            <a:ext cx="350557" cy="350557"/>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4999384" y="2241804"/>
            <a:ext cx="1456514" cy="861774"/>
          </a:xfrm>
          <a:prstGeom prst="rect">
            <a:avLst/>
          </a:prstGeom>
          <a:noFill/>
        </p:spPr>
        <p:txBody>
          <a:bodyPr wrap="square" rtlCol="0">
            <a:spAutoFit/>
          </a:bodyPr>
          <a:lstStyle/>
          <a:p>
            <a:endParaRPr lang="en-US" sz="1000" dirty="0"/>
          </a:p>
          <a:p>
            <a:r>
              <a:rPr lang="en-US" sz="1000" dirty="0"/>
              <a:t>      1:  $15,000</a:t>
            </a:r>
          </a:p>
          <a:p>
            <a:endParaRPr lang="en-US" sz="1000" dirty="0"/>
          </a:p>
          <a:p>
            <a:r>
              <a:rPr lang="en-US" sz="1000" dirty="0"/>
              <a:t>      2:  $30,000</a:t>
            </a:r>
          </a:p>
          <a:p>
            <a:r>
              <a:rPr lang="en-US" sz="1000" dirty="0"/>
              <a:t>      </a:t>
            </a:r>
          </a:p>
        </p:txBody>
      </p:sp>
      <p:pic>
        <p:nvPicPr>
          <p:cNvPr id="52" name="Picture 2" descr="Image result for png person out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7950" y="2373090"/>
            <a:ext cx="350557" cy="350557"/>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6384696" y="2241804"/>
            <a:ext cx="1456514" cy="553998"/>
          </a:xfrm>
          <a:prstGeom prst="rect">
            <a:avLst/>
          </a:prstGeom>
          <a:noFill/>
        </p:spPr>
        <p:txBody>
          <a:bodyPr wrap="square" rtlCol="0">
            <a:spAutoFit/>
          </a:bodyPr>
          <a:lstStyle/>
          <a:p>
            <a:endParaRPr lang="en-US" sz="1000" dirty="0"/>
          </a:p>
          <a:p>
            <a:r>
              <a:rPr lang="en-US" sz="1000" dirty="0"/>
              <a:t>      1:  $2,000</a:t>
            </a:r>
          </a:p>
          <a:p>
            <a:r>
              <a:rPr lang="en-US" sz="1000" dirty="0"/>
              <a:t>      </a:t>
            </a:r>
          </a:p>
        </p:txBody>
      </p:sp>
      <p:pic>
        <p:nvPicPr>
          <p:cNvPr id="54" name="Picture 2" descr="Image result for png person out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3262" y="2403022"/>
            <a:ext cx="350557" cy="35055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Image result for png person out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6197" y="2721894"/>
            <a:ext cx="354063" cy="354063"/>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572253" y="2241804"/>
            <a:ext cx="1456514" cy="2092881"/>
          </a:xfrm>
          <a:prstGeom prst="rect">
            <a:avLst/>
          </a:prstGeom>
          <a:noFill/>
        </p:spPr>
        <p:txBody>
          <a:bodyPr wrap="square" rtlCol="0">
            <a:spAutoFit/>
          </a:bodyPr>
          <a:lstStyle/>
          <a:p>
            <a:endParaRPr lang="en-US" sz="1000" dirty="0"/>
          </a:p>
          <a:p>
            <a:r>
              <a:rPr lang="en-US" sz="1000" dirty="0"/>
              <a:t>      1:  $1</a:t>
            </a:r>
          </a:p>
          <a:p>
            <a:endParaRPr lang="en-US" sz="1000" dirty="0"/>
          </a:p>
          <a:p>
            <a:r>
              <a:rPr lang="en-US" sz="1000" dirty="0"/>
              <a:t>      2:  $120</a:t>
            </a:r>
          </a:p>
          <a:p>
            <a:endParaRPr lang="en-US" sz="1000" dirty="0"/>
          </a:p>
          <a:p>
            <a:r>
              <a:rPr lang="en-US" sz="1000" dirty="0"/>
              <a:t>      3:  $1,640</a:t>
            </a:r>
          </a:p>
          <a:p>
            <a:endParaRPr lang="en-US" sz="1000" dirty="0"/>
          </a:p>
          <a:p>
            <a:r>
              <a:rPr lang="en-US" sz="1000" dirty="0"/>
              <a:t>      4:  $10,000</a:t>
            </a:r>
          </a:p>
          <a:p>
            <a:endParaRPr lang="en-US" sz="1000" dirty="0"/>
          </a:p>
          <a:p>
            <a:r>
              <a:rPr lang="en-US" sz="1000" dirty="0"/>
              <a:t>      5:  $10,000</a:t>
            </a:r>
          </a:p>
          <a:p>
            <a:endParaRPr lang="en-US" sz="1000" dirty="0"/>
          </a:p>
          <a:p>
            <a:r>
              <a:rPr lang="en-US" sz="1000" dirty="0"/>
              <a:t>      6:  $10,000</a:t>
            </a:r>
          </a:p>
          <a:p>
            <a:r>
              <a:rPr lang="en-US" sz="1000" dirty="0"/>
              <a:t>      </a:t>
            </a:r>
          </a:p>
        </p:txBody>
      </p:sp>
      <p:pic>
        <p:nvPicPr>
          <p:cNvPr id="41" name="Picture 2" descr="Image result for png person out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253" y="2373090"/>
            <a:ext cx="350557" cy="35055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Image result for png person out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253" y="2681776"/>
            <a:ext cx="350557" cy="35055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Image result for png person out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253" y="3000721"/>
            <a:ext cx="350557" cy="35055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Image result for png person out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253" y="3324276"/>
            <a:ext cx="350557" cy="35055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Image result for png person out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253" y="3648768"/>
            <a:ext cx="350557" cy="35055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Image result for png person out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253" y="3973260"/>
            <a:ext cx="350557" cy="350557"/>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572253" y="2132309"/>
            <a:ext cx="8343147" cy="246221"/>
          </a:xfrm>
          <a:prstGeom prst="rect">
            <a:avLst/>
          </a:prstGeom>
          <a:noFill/>
        </p:spPr>
        <p:txBody>
          <a:bodyPr wrap="square" rtlCol="0">
            <a:spAutoFit/>
          </a:bodyPr>
          <a:lstStyle/>
          <a:p>
            <a:pPr algn="ctr"/>
            <a:r>
              <a:rPr lang="en-US" sz="1000" i="1" dirty="0">
                <a:solidFill>
                  <a:schemeClr val="bg1">
                    <a:lumMod val="65000"/>
                  </a:schemeClr>
                </a:solidFill>
                <a:sym typeface="Wingdings" panose="05000000000000000000" pitchFamily="2" charset="2"/>
              </a:rPr>
              <a:t>&lt; ----------------------------------------------- </a:t>
            </a:r>
            <a:r>
              <a:rPr lang="en-US" sz="1000" i="1" dirty="0">
                <a:solidFill>
                  <a:schemeClr val="bg1">
                    <a:lumMod val="65000"/>
                  </a:schemeClr>
                </a:solidFill>
              </a:rPr>
              <a:t>Showing actual responses by members ----------------------------------------------- &gt;</a:t>
            </a:r>
          </a:p>
        </p:txBody>
      </p:sp>
    </p:spTree>
    <p:extLst>
      <p:ext uri="{BB962C8B-B14F-4D97-AF65-F5344CB8AC3E}">
        <p14:creationId xmlns:p14="http://schemas.microsoft.com/office/powerpoint/2010/main" val="619890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979453" y="1885950"/>
            <a:ext cx="6978810" cy="438912"/>
          </a:xfrm>
        </p:spPr>
        <p:txBody>
          <a:bodyPr>
            <a:normAutofit fontScale="90000"/>
          </a:bodyPr>
          <a:lstStyle/>
          <a:p>
            <a:pPr algn="l"/>
            <a:r>
              <a:rPr lang="en-US" dirty="0"/>
              <a:t>behaviors, policies and perceptions</a:t>
            </a:r>
            <a:br>
              <a:rPr lang="en-US" dirty="0">
                <a:solidFill>
                  <a:schemeClr val="accent3"/>
                </a:solidFill>
              </a:rPr>
            </a:br>
            <a:endParaRPr lang="en-US" dirty="0">
              <a:solidFill>
                <a:schemeClr val="accent3"/>
              </a:solidFill>
            </a:endParaRPr>
          </a:p>
        </p:txBody>
      </p:sp>
    </p:spTree>
    <p:extLst>
      <p:ext uri="{BB962C8B-B14F-4D97-AF65-F5344CB8AC3E}">
        <p14:creationId xmlns:p14="http://schemas.microsoft.com/office/powerpoint/2010/main" val="11548647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 name="Title 6"/>
          <p:cNvSpPr>
            <a:spLocks noGrp="1"/>
          </p:cNvSpPr>
          <p:nvPr>
            <p:ph type="title"/>
          </p:nvPr>
        </p:nvSpPr>
        <p:spPr>
          <a:xfrm>
            <a:off x="228600" y="133350"/>
            <a:ext cx="8166672" cy="428625"/>
          </a:xfrm>
        </p:spPr>
        <p:txBody>
          <a:bodyPr/>
          <a:lstStyle/>
          <a:p>
            <a:r>
              <a:rPr lang="en-US" sz="2400" dirty="0"/>
              <a:t>Cease and desist letters</a:t>
            </a:r>
          </a:p>
        </p:txBody>
      </p:sp>
      <p:sp>
        <p:nvSpPr>
          <p:cNvPr id="11" name="Text Placeholder 7"/>
          <p:cNvSpPr>
            <a:spLocks noGrp="1"/>
          </p:cNvSpPr>
          <p:nvPr>
            <p:ph type="body" idx="13"/>
          </p:nvPr>
        </p:nvSpPr>
        <p:spPr>
          <a:xfrm>
            <a:off x="228600" y="601060"/>
            <a:ext cx="8915400" cy="445997"/>
          </a:xfrm>
        </p:spPr>
        <p:txBody>
          <a:bodyPr/>
          <a:lstStyle/>
          <a:p>
            <a:r>
              <a:rPr lang="en-US" sz="1400" dirty="0"/>
              <a:t>Of the members who sent cease and desist letters, 64% were directed to privacy/proxy service.   Among those directed to privacy/proxy service, the majority (86%) have received at least one response from the registrant.</a:t>
            </a:r>
          </a:p>
        </p:txBody>
      </p:sp>
      <p:graphicFrame>
        <p:nvGraphicFramePr>
          <p:cNvPr id="19" name="Chart 18"/>
          <p:cNvGraphicFramePr/>
          <p:nvPr>
            <p:extLst>
              <p:ext uri="{D42A27DB-BD31-4B8C-83A1-F6EECF244321}">
                <p14:modId xmlns:p14="http://schemas.microsoft.com/office/powerpoint/2010/main" val="2571027664"/>
              </p:ext>
            </p:extLst>
          </p:nvPr>
        </p:nvGraphicFramePr>
        <p:xfrm>
          <a:off x="2640724" y="2176888"/>
          <a:ext cx="2007476" cy="23175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2237986416"/>
              </p:ext>
            </p:extLst>
          </p:nvPr>
        </p:nvGraphicFramePr>
        <p:xfrm>
          <a:off x="457200" y="2319955"/>
          <a:ext cx="2320684" cy="2011680"/>
        </p:xfrm>
        <a:graphic>
          <a:graphicData uri="http://schemas.openxmlformats.org/drawingml/2006/table">
            <a:tbl>
              <a:tblPr firstRow="1" bandRow="1">
                <a:tableStyleId>{5C22544A-7EE6-4342-B048-85BDC9FD1C3A}</a:tableStyleId>
              </a:tblPr>
              <a:tblGrid>
                <a:gridCol w="2320684">
                  <a:extLst>
                    <a:ext uri="{9D8B030D-6E8A-4147-A177-3AD203B41FA5}">
                      <a16:colId xmlns:a16="http://schemas.microsoft.com/office/drawing/2014/main" val="20000"/>
                    </a:ext>
                  </a:extLst>
                </a:gridCol>
              </a:tblGrid>
              <a:tr h="502920">
                <a:tc>
                  <a:txBody>
                    <a:bodyPr/>
                    <a:lstStyle/>
                    <a:p>
                      <a:pPr algn="r"/>
                      <a:r>
                        <a:rPr lang="en-US" sz="1200" b="0" dirty="0">
                          <a:solidFill>
                            <a:srgbClr val="979797"/>
                          </a:solidFill>
                        </a:rPr>
                        <a:t>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02920">
                <a:tc>
                  <a:txBody>
                    <a:bodyPr/>
                    <a:lstStyle/>
                    <a:p>
                      <a:pPr algn="r"/>
                      <a:r>
                        <a:rPr lang="en-US" sz="1200" b="0" dirty="0">
                          <a:solidFill>
                            <a:srgbClr val="979797"/>
                          </a:solidFill>
                        </a:rPr>
                        <a:t>1-10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2920">
                <a:tc>
                  <a:txBody>
                    <a:bodyPr/>
                    <a:lstStyle/>
                    <a:p>
                      <a:pPr algn="r"/>
                      <a:r>
                        <a:rPr lang="en-US" sz="1200" b="0" dirty="0">
                          <a:solidFill>
                            <a:srgbClr val="979797"/>
                          </a:solidFill>
                        </a:rPr>
                        <a:t>11-24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2920">
                <a:tc>
                  <a:txBody>
                    <a:bodyPr/>
                    <a:lstStyle/>
                    <a:p>
                      <a:pPr algn="r"/>
                      <a:r>
                        <a:rPr lang="en-US" sz="1200" b="0" dirty="0">
                          <a:solidFill>
                            <a:srgbClr val="979797"/>
                          </a:solidFill>
                        </a:rPr>
                        <a:t>25 or more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 name="TextBox 1"/>
          <p:cNvSpPr txBox="1"/>
          <p:nvPr/>
        </p:nvSpPr>
        <p:spPr>
          <a:xfrm>
            <a:off x="1828800" y="4400550"/>
            <a:ext cx="2095500" cy="600164"/>
          </a:xfrm>
          <a:prstGeom prst="rect">
            <a:avLst/>
          </a:prstGeom>
          <a:noFill/>
        </p:spPr>
        <p:txBody>
          <a:bodyPr wrap="square" rtlCol="0">
            <a:spAutoFit/>
          </a:bodyPr>
          <a:lstStyle/>
          <a:p>
            <a:pPr algn="ctr"/>
            <a:r>
              <a:rPr lang="en-US" sz="1100" dirty="0">
                <a:solidFill>
                  <a:schemeClr val="accent5"/>
                </a:solidFill>
              </a:rPr>
              <a:t>Average Number:  8</a:t>
            </a:r>
          </a:p>
          <a:p>
            <a:pPr algn="ctr"/>
            <a:r>
              <a:rPr lang="en-US" sz="1100" dirty="0">
                <a:solidFill>
                  <a:schemeClr val="accent5"/>
                </a:solidFill>
              </a:rPr>
              <a:t> Median:  1</a:t>
            </a:r>
          </a:p>
          <a:p>
            <a:pPr algn="ctr"/>
            <a:r>
              <a:rPr lang="en-US" sz="1100" dirty="0">
                <a:solidFill>
                  <a:schemeClr val="accent5"/>
                </a:solidFill>
              </a:rPr>
              <a:t>Range:  0 - 36</a:t>
            </a:r>
          </a:p>
        </p:txBody>
      </p:sp>
      <p:sp>
        <p:nvSpPr>
          <p:cNvPr id="14" name="Footer Placeholder 4"/>
          <p:cNvSpPr txBox="1">
            <a:spLocks/>
          </p:cNvSpPr>
          <p:nvPr/>
        </p:nvSpPr>
        <p:spPr>
          <a:xfrm>
            <a:off x="1905000" y="1459230"/>
            <a:ext cx="2286000" cy="731520"/>
          </a:xfrm>
          <a:prstGeom prst="rect">
            <a:avLst/>
          </a:prstGeom>
          <a:solidFill>
            <a:srgbClr val="ECECEC"/>
          </a:solidFill>
        </p:spPr>
        <p:txBody>
          <a:bodyPr lIns="0" tIns="0" rIns="0" bIns="0" anchor="ctr"/>
          <a:lstStyle/>
          <a:p>
            <a:pPr marL="45720" algn="ctr" defTabSz="457200">
              <a:defRPr/>
            </a:pPr>
            <a:r>
              <a:rPr lang="en-US" sz="1200" dirty="0">
                <a:solidFill>
                  <a:srgbClr val="009DD9"/>
                </a:solidFill>
              </a:rPr>
              <a:t>Number of Cease and Desist Letters Directed to Privacy/Proxy Service – 2015 and 2016</a:t>
            </a:r>
          </a:p>
          <a:p>
            <a:pPr marL="45720" algn="ctr" defTabSz="457200">
              <a:defRPr/>
            </a:pPr>
            <a:r>
              <a:rPr lang="en-US" sz="900" dirty="0">
                <a:solidFill>
                  <a:srgbClr val="009DD9"/>
                </a:solidFill>
              </a:rPr>
              <a:t>(n=11)*</a:t>
            </a:r>
          </a:p>
        </p:txBody>
      </p:sp>
      <p:graphicFrame>
        <p:nvGraphicFramePr>
          <p:cNvPr id="12" name="Chart 11"/>
          <p:cNvGraphicFramePr/>
          <p:nvPr>
            <p:extLst>
              <p:ext uri="{D42A27DB-BD31-4B8C-83A1-F6EECF244321}">
                <p14:modId xmlns:p14="http://schemas.microsoft.com/office/powerpoint/2010/main" val="689969597"/>
              </p:ext>
            </p:extLst>
          </p:nvPr>
        </p:nvGraphicFramePr>
        <p:xfrm>
          <a:off x="6010349" y="2176888"/>
          <a:ext cx="2007476" cy="2317584"/>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5410200" y="4400550"/>
            <a:ext cx="2057400" cy="600164"/>
          </a:xfrm>
          <a:prstGeom prst="rect">
            <a:avLst/>
          </a:prstGeom>
          <a:noFill/>
        </p:spPr>
        <p:txBody>
          <a:bodyPr wrap="square" rtlCol="0">
            <a:spAutoFit/>
          </a:bodyPr>
          <a:lstStyle/>
          <a:p>
            <a:pPr algn="ctr"/>
            <a:r>
              <a:rPr lang="en-US" sz="1100" dirty="0">
                <a:solidFill>
                  <a:schemeClr val="accent5"/>
                </a:solidFill>
              </a:rPr>
              <a:t>Average Number:  7</a:t>
            </a:r>
          </a:p>
          <a:p>
            <a:pPr algn="ctr"/>
            <a:r>
              <a:rPr lang="en-US" sz="1100" dirty="0">
                <a:solidFill>
                  <a:schemeClr val="accent5"/>
                </a:solidFill>
              </a:rPr>
              <a:t>Median:  2</a:t>
            </a:r>
          </a:p>
          <a:p>
            <a:pPr algn="ctr"/>
            <a:r>
              <a:rPr lang="en-US" sz="1100" dirty="0">
                <a:solidFill>
                  <a:schemeClr val="accent5"/>
                </a:solidFill>
              </a:rPr>
              <a:t>Range:  0 - 27</a:t>
            </a:r>
          </a:p>
        </p:txBody>
      </p:sp>
      <p:sp>
        <p:nvSpPr>
          <p:cNvPr id="27" name="Footer Placeholder 4"/>
          <p:cNvSpPr txBox="1">
            <a:spLocks/>
          </p:cNvSpPr>
          <p:nvPr/>
        </p:nvSpPr>
        <p:spPr>
          <a:xfrm>
            <a:off x="5410200" y="1459230"/>
            <a:ext cx="2047308" cy="731520"/>
          </a:xfrm>
          <a:prstGeom prst="rect">
            <a:avLst/>
          </a:prstGeom>
          <a:solidFill>
            <a:srgbClr val="ECECEC"/>
          </a:solidFill>
        </p:spPr>
        <p:txBody>
          <a:bodyPr lIns="0" tIns="0" rIns="0" bIns="0" anchor="ctr"/>
          <a:lstStyle/>
          <a:p>
            <a:pPr marL="45720" algn="ctr" defTabSz="457200">
              <a:defRPr/>
            </a:pPr>
            <a:r>
              <a:rPr lang="en-US" sz="1200" dirty="0">
                <a:solidFill>
                  <a:srgbClr val="009DD9"/>
                </a:solidFill>
              </a:rPr>
              <a:t>Number That Received Response From Registrant</a:t>
            </a:r>
          </a:p>
          <a:p>
            <a:pPr marL="45720" algn="ctr" defTabSz="457200">
              <a:defRPr/>
            </a:pPr>
            <a:r>
              <a:rPr lang="en-US" sz="900" dirty="0">
                <a:solidFill>
                  <a:srgbClr val="009DD9"/>
                </a:solidFill>
              </a:rPr>
              <a:t>(n=7)*</a:t>
            </a:r>
          </a:p>
        </p:txBody>
      </p:sp>
      <p:sp>
        <p:nvSpPr>
          <p:cNvPr id="15" name="TextBox 14"/>
          <p:cNvSpPr txBox="1"/>
          <p:nvPr/>
        </p:nvSpPr>
        <p:spPr>
          <a:xfrm>
            <a:off x="471196" y="4909275"/>
            <a:ext cx="1814804" cy="230832"/>
          </a:xfrm>
          <a:prstGeom prst="rect">
            <a:avLst/>
          </a:prstGeom>
          <a:noFill/>
        </p:spPr>
        <p:txBody>
          <a:bodyPr wrap="square" rtlCol="0">
            <a:spAutoFit/>
          </a:bodyPr>
          <a:lstStyle/>
          <a:p>
            <a:r>
              <a:rPr lang="en-US" sz="900" dirty="0"/>
              <a:t>*Caution:  low base size n=&lt;30</a:t>
            </a:r>
          </a:p>
        </p:txBody>
      </p:sp>
      <p:graphicFrame>
        <p:nvGraphicFramePr>
          <p:cNvPr id="16" name="Table 15"/>
          <p:cNvGraphicFramePr>
            <a:graphicFrameLocks noGrp="1"/>
          </p:cNvGraphicFramePr>
          <p:nvPr>
            <p:extLst>
              <p:ext uri="{D42A27DB-BD31-4B8C-83A1-F6EECF244321}">
                <p14:modId xmlns:p14="http://schemas.microsoft.com/office/powerpoint/2010/main" val="1493234050"/>
              </p:ext>
            </p:extLst>
          </p:nvPr>
        </p:nvGraphicFramePr>
        <p:xfrm>
          <a:off x="3810000" y="2319955"/>
          <a:ext cx="2320684" cy="2011680"/>
        </p:xfrm>
        <a:graphic>
          <a:graphicData uri="http://schemas.openxmlformats.org/drawingml/2006/table">
            <a:tbl>
              <a:tblPr firstRow="1" bandRow="1">
                <a:tableStyleId>{5C22544A-7EE6-4342-B048-85BDC9FD1C3A}</a:tableStyleId>
              </a:tblPr>
              <a:tblGrid>
                <a:gridCol w="2320684">
                  <a:extLst>
                    <a:ext uri="{9D8B030D-6E8A-4147-A177-3AD203B41FA5}">
                      <a16:colId xmlns:a16="http://schemas.microsoft.com/office/drawing/2014/main" val="20000"/>
                    </a:ext>
                  </a:extLst>
                </a:gridCol>
              </a:tblGrid>
              <a:tr h="502920">
                <a:tc>
                  <a:txBody>
                    <a:bodyPr/>
                    <a:lstStyle/>
                    <a:p>
                      <a:pPr algn="r"/>
                      <a:r>
                        <a:rPr lang="en-US" sz="1200" b="0" dirty="0">
                          <a:solidFill>
                            <a:srgbClr val="979797"/>
                          </a:solidFill>
                        </a:rPr>
                        <a:t>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02920">
                <a:tc>
                  <a:txBody>
                    <a:bodyPr/>
                    <a:lstStyle/>
                    <a:p>
                      <a:pPr algn="r"/>
                      <a:r>
                        <a:rPr lang="en-US" sz="1200" b="0" dirty="0">
                          <a:solidFill>
                            <a:srgbClr val="979797"/>
                          </a:solidFill>
                        </a:rPr>
                        <a:t>1-10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2920">
                <a:tc>
                  <a:txBody>
                    <a:bodyPr/>
                    <a:lstStyle/>
                    <a:p>
                      <a:pPr algn="r"/>
                      <a:r>
                        <a:rPr lang="en-US" sz="1200" b="0" dirty="0">
                          <a:solidFill>
                            <a:srgbClr val="979797"/>
                          </a:solidFill>
                        </a:rPr>
                        <a:t>11-24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2920">
                <a:tc>
                  <a:txBody>
                    <a:bodyPr/>
                    <a:lstStyle/>
                    <a:p>
                      <a:pPr algn="r"/>
                      <a:r>
                        <a:rPr lang="en-US" sz="1200" b="0" dirty="0">
                          <a:solidFill>
                            <a:srgbClr val="979797"/>
                          </a:solidFill>
                        </a:rPr>
                        <a:t>25 or more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094112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650440" y="4391295"/>
            <a:ext cx="1822555" cy="577081"/>
          </a:xfrm>
          <a:prstGeom prst="rect">
            <a:avLst/>
          </a:prstGeom>
          <a:noFill/>
          <a:ln>
            <a:noFill/>
          </a:ln>
        </p:spPr>
        <p:txBody>
          <a:bodyPr wrap="square" rtlCol="0">
            <a:spAutoFit/>
          </a:bodyPr>
          <a:lstStyle/>
          <a:p>
            <a:r>
              <a:rPr lang="en-US" sz="1050" dirty="0"/>
              <a:t>.ceo, .technology, .sucks, .software, .engineer, .buzz, .wiki, .club</a:t>
            </a:r>
          </a:p>
        </p:txBody>
      </p:sp>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 name="Title 6"/>
          <p:cNvSpPr>
            <a:spLocks noGrp="1"/>
          </p:cNvSpPr>
          <p:nvPr>
            <p:ph type="title"/>
          </p:nvPr>
        </p:nvSpPr>
        <p:spPr>
          <a:xfrm>
            <a:off x="228600" y="57150"/>
            <a:ext cx="8686800" cy="428625"/>
          </a:xfrm>
        </p:spPr>
        <p:txBody>
          <a:bodyPr/>
          <a:lstStyle/>
          <a:p>
            <a:r>
              <a:rPr lang="en-US" sz="2400" dirty="0"/>
              <a:t>Premium pricing for domain names</a:t>
            </a:r>
          </a:p>
        </p:txBody>
      </p:sp>
      <p:sp>
        <p:nvSpPr>
          <p:cNvPr id="11" name="Text Placeholder 7"/>
          <p:cNvSpPr>
            <a:spLocks noGrp="1"/>
          </p:cNvSpPr>
          <p:nvPr>
            <p:ph type="body" idx="13"/>
          </p:nvPr>
        </p:nvSpPr>
        <p:spPr>
          <a:xfrm>
            <a:off x="228600" y="514350"/>
            <a:ext cx="8915400" cy="236339"/>
          </a:xfrm>
        </p:spPr>
        <p:txBody>
          <a:bodyPr/>
          <a:lstStyle/>
          <a:p>
            <a:r>
              <a:rPr lang="en-US" sz="1400" dirty="0"/>
              <a:t>Three-quarters of the members evaluate premium pricing for domain names on a case-by-case basis.  Two-thirds of their domain name registration decisions have been affected by premium pricing with .sucks being mentioned the most as a TLD that they did pay premium pricing for.</a:t>
            </a:r>
          </a:p>
        </p:txBody>
      </p:sp>
      <p:sp>
        <p:nvSpPr>
          <p:cNvPr id="50" name="Footer Placeholder 4"/>
          <p:cNvSpPr txBox="1">
            <a:spLocks/>
          </p:cNvSpPr>
          <p:nvPr/>
        </p:nvSpPr>
        <p:spPr>
          <a:xfrm>
            <a:off x="1295400" y="1211607"/>
            <a:ext cx="2133600" cy="731520"/>
          </a:xfrm>
          <a:prstGeom prst="rect">
            <a:avLst/>
          </a:prstGeom>
          <a:solidFill>
            <a:srgbClr val="ECECEC"/>
          </a:solidFill>
        </p:spPr>
        <p:txBody>
          <a:bodyPr lIns="0" tIns="0" rIns="0" bIns="0" anchor="ctr"/>
          <a:lstStyle/>
          <a:p>
            <a:pPr marL="45720" algn="ctr" defTabSz="457200">
              <a:defRPr/>
            </a:pPr>
            <a:r>
              <a:rPr lang="en-US" sz="1200" dirty="0">
                <a:solidFill>
                  <a:srgbClr val="009DD9"/>
                </a:solidFill>
              </a:rPr>
              <a:t>Company’s Policy on Premium Pricing for Domain Names </a:t>
            </a:r>
          </a:p>
          <a:p>
            <a:pPr marL="45720" algn="ctr" defTabSz="457200">
              <a:defRPr/>
            </a:pPr>
            <a:r>
              <a:rPr lang="en-US" sz="900" dirty="0">
                <a:solidFill>
                  <a:srgbClr val="009DD9"/>
                </a:solidFill>
              </a:rPr>
              <a:t>(n=33)</a:t>
            </a:r>
          </a:p>
        </p:txBody>
      </p:sp>
      <p:graphicFrame>
        <p:nvGraphicFramePr>
          <p:cNvPr id="17" name="Chart 16"/>
          <p:cNvGraphicFramePr/>
          <p:nvPr>
            <p:extLst>
              <p:ext uri="{D42A27DB-BD31-4B8C-83A1-F6EECF244321}">
                <p14:modId xmlns:p14="http://schemas.microsoft.com/office/powerpoint/2010/main" val="924262025"/>
              </p:ext>
            </p:extLst>
          </p:nvPr>
        </p:nvGraphicFramePr>
        <p:xfrm>
          <a:off x="152401" y="1962150"/>
          <a:ext cx="4343400" cy="191553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571500" y="3714750"/>
            <a:ext cx="790700" cy="830997"/>
          </a:xfrm>
          <a:prstGeom prst="rect">
            <a:avLst/>
          </a:prstGeom>
          <a:noFill/>
        </p:spPr>
        <p:txBody>
          <a:bodyPr wrap="square" rtlCol="0">
            <a:spAutoFit/>
          </a:bodyPr>
          <a:lstStyle/>
          <a:p>
            <a:pPr algn="ctr"/>
            <a:r>
              <a:rPr lang="en-US" sz="1200" dirty="0"/>
              <a:t>Refuse to pay all premium pricing</a:t>
            </a:r>
          </a:p>
        </p:txBody>
      </p:sp>
      <p:sp>
        <p:nvSpPr>
          <p:cNvPr id="10" name="TextBox 9"/>
          <p:cNvSpPr txBox="1"/>
          <p:nvPr/>
        </p:nvSpPr>
        <p:spPr>
          <a:xfrm>
            <a:off x="2303955" y="3717746"/>
            <a:ext cx="790700" cy="1015663"/>
          </a:xfrm>
          <a:prstGeom prst="rect">
            <a:avLst/>
          </a:prstGeom>
          <a:noFill/>
        </p:spPr>
        <p:txBody>
          <a:bodyPr wrap="square" rtlCol="0">
            <a:spAutoFit/>
          </a:bodyPr>
          <a:lstStyle/>
          <a:p>
            <a:pPr algn="ctr"/>
            <a:r>
              <a:rPr lang="en-US" sz="1200" dirty="0"/>
              <a:t>Pay for our top  marks but not for all</a:t>
            </a:r>
          </a:p>
        </p:txBody>
      </p:sp>
      <p:sp>
        <p:nvSpPr>
          <p:cNvPr id="12" name="TextBox 11"/>
          <p:cNvSpPr txBox="1"/>
          <p:nvPr/>
        </p:nvSpPr>
        <p:spPr>
          <a:xfrm>
            <a:off x="810207" y="3717746"/>
            <a:ext cx="790700" cy="1015663"/>
          </a:xfrm>
          <a:prstGeom prst="rect">
            <a:avLst/>
          </a:prstGeom>
          <a:noFill/>
        </p:spPr>
        <p:txBody>
          <a:bodyPr wrap="square" rtlCol="0">
            <a:spAutoFit/>
          </a:bodyPr>
          <a:lstStyle/>
          <a:p>
            <a:pPr algn="ctr"/>
            <a:r>
              <a:rPr lang="en-US" sz="1200" dirty="0"/>
              <a:t>Evaluate on a case-by-case basis</a:t>
            </a:r>
          </a:p>
        </p:txBody>
      </p:sp>
      <p:sp>
        <p:nvSpPr>
          <p:cNvPr id="13" name="TextBox 12"/>
          <p:cNvSpPr txBox="1"/>
          <p:nvPr/>
        </p:nvSpPr>
        <p:spPr>
          <a:xfrm>
            <a:off x="3020568" y="3717746"/>
            <a:ext cx="790700" cy="276999"/>
          </a:xfrm>
          <a:prstGeom prst="rect">
            <a:avLst/>
          </a:prstGeom>
          <a:noFill/>
        </p:spPr>
        <p:txBody>
          <a:bodyPr wrap="square" rtlCol="0">
            <a:spAutoFit/>
          </a:bodyPr>
          <a:lstStyle/>
          <a:p>
            <a:pPr algn="ctr"/>
            <a:r>
              <a:rPr lang="en-US" sz="1200" dirty="0"/>
              <a:t>Other</a:t>
            </a:r>
          </a:p>
        </p:txBody>
      </p:sp>
      <p:sp>
        <p:nvSpPr>
          <p:cNvPr id="15" name="Footer Placeholder 4"/>
          <p:cNvSpPr txBox="1">
            <a:spLocks/>
          </p:cNvSpPr>
          <p:nvPr/>
        </p:nvSpPr>
        <p:spPr>
          <a:xfrm>
            <a:off x="4953000" y="3067005"/>
            <a:ext cx="685800" cy="590994"/>
          </a:xfrm>
          <a:prstGeom prst="rect">
            <a:avLst/>
          </a:prstGeom>
          <a:noFill/>
        </p:spPr>
        <p:txBody>
          <a:bodyPr lIns="0" tIns="0" rIns="0" bIns="0" anchor="ctr"/>
          <a:lstStyle/>
          <a:p>
            <a:pPr marL="45720" algn="ctr" defTabSz="457200">
              <a:defRPr/>
            </a:pPr>
            <a:r>
              <a:rPr lang="en-US" sz="1600" cap="all" dirty="0">
                <a:solidFill>
                  <a:srgbClr val="878787"/>
                </a:solidFill>
              </a:rPr>
              <a:t>67%</a:t>
            </a:r>
            <a:endParaRPr lang="en-US" sz="1600" dirty="0">
              <a:solidFill>
                <a:srgbClr val="878787"/>
              </a:solidFill>
            </a:endParaRPr>
          </a:p>
        </p:txBody>
      </p:sp>
      <p:sp>
        <p:nvSpPr>
          <p:cNvPr id="18" name="Footer Placeholder 4"/>
          <p:cNvSpPr txBox="1">
            <a:spLocks/>
          </p:cNvSpPr>
          <p:nvPr/>
        </p:nvSpPr>
        <p:spPr>
          <a:xfrm>
            <a:off x="4038600" y="1211606"/>
            <a:ext cx="2275908" cy="731520"/>
          </a:xfrm>
          <a:prstGeom prst="rect">
            <a:avLst/>
          </a:prstGeom>
          <a:solidFill>
            <a:srgbClr val="ECECEC"/>
          </a:solidFill>
        </p:spPr>
        <p:txBody>
          <a:bodyPr lIns="0" tIns="0" rIns="0" bIns="0" anchor="ctr"/>
          <a:lstStyle/>
          <a:p>
            <a:pPr marL="45720" algn="ctr" defTabSz="457200">
              <a:defRPr/>
            </a:pPr>
            <a:r>
              <a:rPr lang="en-US" sz="1200" dirty="0">
                <a:solidFill>
                  <a:srgbClr val="009DD9"/>
                </a:solidFill>
              </a:rPr>
              <a:t>Domain Name Registration Decisions Affected by Premium Pricing  %Yes</a:t>
            </a:r>
          </a:p>
          <a:p>
            <a:pPr marL="45720" algn="ctr" defTabSz="457200">
              <a:defRPr/>
            </a:pPr>
            <a:r>
              <a:rPr lang="en-US" sz="900" dirty="0">
                <a:solidFill>
                  <a:srgbClr val="009DD9"/>
                </a:solidFill>
              </a:rPr>
              <a:t>(n=33)</a:t>
            </a:r>
          </a:p>
        </p:txBody>
      </p:sp>
      <p:sp>
        <p:nvSpPr>
          <p:cNvPr id="19" name="Footer Placeholder 4"/>
          <p:cNvSpPr txBox="1">
            <a:spLocks/>
          </p:cNvSpPr>
          <p:nvPr/>
        </p:nvSpPr>
        <p:spPr>
          <a:xfrm>
            <a:off x="6858000" y="1211606"/>
            <a:ext cx="1866900" cy="731520"/>
          </a:xfrm>
          <a:prstGeom prst="rect">
            <a:avLst/>
          </a:prstGeom>
          <a:solidFill>
            <a:srgbClr val="ECECEC"/>
          </a:solidFill>
        </p:spPr>
        <p:txBody>
          <a:bodyPr lIns="0" tIns="0" rIns="0" bIns="0" anchor="ctr"/>
          <a:lstStyle/>
          <a:p>
            <a:pPr marL="45720" algn="ctr" defTabSz="457200">
              <a:defRPr/>
            </a:pPr>
            <a:r>
              <a:rPr lang="en-US" sz="1200" dirty="0">
                <a:solidFill>
                  <a:srgbClr val="009DD9"/>
                </a:solidFill>
              </a:rPr>
              <a:t>New TLDs Paid a Premium Price to Register</a:t>
            </a:r>
          </a:p>
          <a:p>
            <a:pPr marL="45720" algn="ctr" defTabSz="457200">
              <a:defRPr/>
            </a:pPr>
            <a:r>
              <a:rPr lang="en-US" sz="900" dirty="0">
                <a:solidFill>
                  <a:srgbClr val="009DD9"/>
                </a:solidFill>
              </a:rPr>
              <a:t>(n=22)*</a:t>
            </a:r>
          </a:p>
        </p:txBody>
      </p:sp>
      <p:sp>
        <p:nvSpPr>
          <p:cNvPr id="20" name="TextBox 19"/>
          <p:cNvSpPr txBox="1"/>
          <p:nvPr/>
        </p:nvSpPr>
        <p:spPr>
          <a:xfrm>
            <a:off x="471196" y="4909275"/>
            <a:ext cx="1814804" cy="230832"/>
          </a:xfrm>
          <a:prstGeom prst="rect">
            <a:avLst/>
          </a:prstGeom>
          <a:noFill/>
        </p:spPr>
        <p:txBody>
          <a:bodyPr wrap="square" rtlCol="0">
            <a:spAutoFit/>
          </a:bodyPr>
          <a:lstStyle/>
          <a:p>
            <a:r>
              <a:rPr lang="en-US" sz="900" dirty="0"/>
              <a:t>*Caution:  low base size n=&lt;30</a:t>
            </a:r>
          </a:p>
        </p:txBody>
      </p:sp>
      <p:sp>
        <p:nvSpPr>
          <p:cNvPr id="21" name="Rounded Rectangular Callout 20"/>
          <p:cNvSpPr/>
          <p:nvPr/>
        </p:nvSpPr>
        <p:spPr>
          <a:xfrm>
            <a:off x="6456626" y="2213553"/>
            <a:ext cx="1649355" cy="290870"/>
          </a:xfrm>
          <a:prstGeom prst="wedgeRoundRectCallout">
            <a:avLst>
              <a:gd name="adj1" fmla="val 16481"/>
              <a:gd name="adj2" fmla="val 84404"/>
              <a:gd name="adj3" fmla="val 16667"/>
            </a:avLst>
          </a:prstGeom>
          <a:noFill/>
          <a:ln w="19050">
            <a:solidFill>
              <a:schemeClr val="accent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p:nvSpPr>
        <p:spPr>
          <a:xfrm>
            <a:off x="6408221" y="2232030"/>
            <a:ext cx="1822555" cy="253916"/>
          </a:xfrm>
          <a:prstGeom prst="rect">
            <a:avLst/>
          </a:prstGeom>
          <a:noFill/>
          <a:ln>
            <a:noFill/>
          </a:ln>
        </p:spPr>
        <p:txBody>
          <a:bodyPr wrap="square" rtlCol="0">
            <a:spAutoFit/>
          </a:bodyPr>
          <a:lstStyle/>
          <a:p>
            <a:r>
              <a:rPr lang="en-US" sz="1050" dirty="0"/>
              <a:t>.sucks, .security, .protection</a:t>
            </a:r>
          </a:p>
        </p:txBody>
      </p:sp>
      <p:sp>
        <p:nvSpPr>
          <p:cNvPr id="23" name="Rounded Rectangular Callout 22"/>
          <p:cNvSpPr/>
          <p:nvPr/>
        </p:nvSpPr>
        <p:spPr>
          <a:xfrm>
            <a:off x="6470994" y="2633519"/>
            <a:ext cx="506356" cy="290870"/>
          </a:xfrm>
          <a:prstGeom prst="wedgeRoundRectCallout">
            <a:avLst>
              <a:gd name="adj1" fmla="val -103"/>
              <a:gd name="adj2" fmla="val 81196"/>
              <a:gd name="adj3" fmla="val 16667"/>
            </a:avLst>
          </a:prstGeom>
          <a:noFill/>
          <a:ln w="19050">
            <a:solidFill>
              <a:schemeClr val="accent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a:off x="6476042" y="2650764"/>
            <a:ext cx="554760" cy="253916"/>
          </a:xfrm>
          <a:prstGeom prst="rect">
            <a:avLst/>
          </a:prstGeom>
          <a:noFill/>
          <a:ln>
            <a:noFill/>
          </a:ln>
        </p:spPr>
        <p:txBody>
          <a:bodyPr wrap="square" rtlCol="0">
            <a:spAutoFit/>
          </a:bodyPr>
          <a:lstStyle/>
          <a:p>
            <a:r>
              <a:rPr lang="en-US" sz="1050" dirty="0"/>
              <a:t>.fun</a:t>
            </a:r>
          </a:p>
        </p:txBody>
      </p:sp>
      <p:sp>
        <p:nvSpPr>
          <p:cNvPr id="25" name="Rounded Rectangular Callout 24"/>
          <p:cNvSpPr/>
          <p:nvPr/>
        </p:nvSpPr>
        <p:spPr>
          <a:xfrm>
            <a:off x="8581757" y="2748590"/>
            <a:ext cx="506356" cy="290870"/>
          </a:xfrm>
          <a:prstGeom prst="wedgeRoundRectCallout">
            <a:avLst>
              <a:gd name="adj1" fmla="val 12796"/>
              <a:gd name="adj2" fmla="val 90820"/>
              <a:gd name="adj3" fmla="val 16667"/>
            </a:avLst>
          </a:prstGeom>
          <a:noFill/>
          <a:ln w="19050">
            <a:solidFill>
              <a:schemeClr val="accent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Box 25"/>
          <p:cNvSpPr txBox="1"/>
          <p:nvPr/>
        </p:nvSpPr>
        <p:spPr>
          <a:xfrm>
            <a:off x="8578613" y="2767067"/>
            <a:ext cx="684612" cy="253916"/>
          </a:xfrm>
          <a:prstGeom prst="rect">
            <a:avLst/>
          </a:prstGeom>
          <a:noFill/>
          <a:ln>
            <a:noFill/>
          </a:ln>
        </p:spPr>
        <p:txBody>
          <a:bodyPr wrap="square" rtlCol="0">
            <a:spAutoFit/>
          </a:bodyPr>
          <a:lstStyle/>
          <a:p>
            <a:r>
              <a:rPr lang="en-US" sz="1050" dirty="0"/>
              <a:t>.shop</a:t>
            </a:r>
          </a:p>
        </p:txBody>
      </p:sp>
      <p:sp>
        <p:nvSpPr>
          <p:cNvPr id="27" name="Rounded Rectangular Callout 26"/>
          <p:cNvSpPr/>
          <p:nvPr/>
        </p:nvSpPr>
        <p:spPr>
          <a:xfrm>
            <a:off x="6441056" y="3216165"/>
            <a:ext cx="1013148" cy="290870"/>
          </a:xfrm>
          <a:prstGeom prst="wedgeRoundRectCallout">
            <a:avLst>
              <a:gd name="adj1" fmla="val 24770"/>
              <a:gd name="adj2" fmla="val -101650"/>
              <a:gd name="adj3" fmla="val 16667"/>
            </a:avLst>
          </a:prstGeom>
          <a:noFill/>
          <a:ln w="19050">
            <a:solidFill>
              <a:schemeClr val="accent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p:cNvSpPr txBox="1"/>
          <p:nvPr/>
        </p:nvSpPr>
        <p:spPr>
          <a:xfrm>
            <a:off x="6448968" y="3225154"/>
            <a:ext cx="1240560" cy="253916"/>
          </a:xfrm>
          <a:prstGeom prst="rect">
            <a:avLst/>
          </a:prstGeom>
          <a:noFill/>
          <a:ln>
            <a:noFill/>
          </a:ln>
        </p:spPr>
        <p:txBody>
          <a:bodyPr wrap="square" rtlCol="0">
            <a:spAutoFit/>
          </a:bodyPr>
          <a:lstStyle/>
          <a:p>
            <a:r>
              <a:rPr lang="en-US" sz="1050" dirty="0"/>
              <a:t>.sucks, .tickets</a:t>
            </a:r>
          </a:p>
        </p:txBody>
      </p:sp>
      <p:sp>
        <p:nvSpPr>
          <p:cNvPr id="30" name="Rounded Rectangular Callout 29"/>
          <p:cNvSpPr/>
          <p:nvPr/>
        </p:nvSpPr>
        <p:spPr>
          <a:xfrm>
            <a:off x="7621750" y="3207768"/>
            <a:ext cx="1420755" cy="290870"/>
          </a:xfrm>
          <a:prstGeom prst="wedgeRoundRectCallout">
            <a:avLst>
              <a:gd name="adj1" fmla="val -1908"/>
              <a:gd name="adj2" fmla="val 87612"/>
              <a:gd name="adj3" fmla="val 16667"/>
            </a:avLst>
          </a:prstGeom>
          <a:noFill/>
          <a:ln w="19050">
            <a:solidFill>
              <a:schemeClr val="accent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p:cNvSpPr txBox="1"/>
          <p:nvPr/>
        </p:nvSpPr>
        <p:spPr>
          <a:xfrm>
            <a:off x="7621750" y="3224058"/>
            <a:ext cx="1822555" cy="253916"/>
          </a:xfrm>
          <a:prstGeom prst="rect">
            <a:avLst/>
          </a:prstGeom>
          <a:noFill/>
          <a:ln>
            <a:noFill/>
          </a:ln>
        </p:spPr>
        <p:txBody>
          <a:bodyPr wrap="square" rtlCol="0">
            <a:spAutoFit/>
          </a:bodyPr>
          <a:lstStyle/>
          <a:p>
            <a:r>
              <a:rPr lang="en-US" sz="1050" dirty="0"/>
              <a:t>.news, .earth, .london</a:t>
            </a:r>
          </a:p>
        </p:txBody>
      </p:sp>
      <p:sp>
        <p:nvSpPr>
          <p:cNvPr id="32" name="Rounded Rectangular Callout 31"/>
          <p:cNvSpPr/>
          <p:nvPr/>
        </p:nvSpPr>
        <p:spPr>
          <a:xfrm>
            <a:off x="7835022" y="2677156"/>
            <a:ext cx="506356" cy="290870"/>
          </a:xfrm>
          <a:prstGeom prst="wedgeRoundRectCallout">
            <a:avLst>
              <a:gd name="adj1" fmla="val -24058"/>
              <a:gd name="adj2" fmla="val 90820"/>
              <a:gd name="adj3" fmla="val 16667"/>
            </a:avLst>
          </a:prstGeom>
          <a:noFill/>
          <a:ln w="19050">
            <a:solidFill>
              <a:schemeClr val="accent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Box 32"/>
          <p:cNvSpPr txBox="1"/>
          <p:nvPr/>
        </p:nvSpPr>
        <p:spPr>
          <a:xfrm>
            <a:off x="7794164" y="2685831"/>
            <a:ext cx="684612" cy="253916"/>
          </a:xfrm>
          <a:prstGeom prst="rect">
            <a:avLst/>
          </a:prstGeom>
          <a:noFill/>
          <a:ln>
            <a:noFill/>
          </a:ln>
        </p:spPr>
        <p:txBody>
          <a:bodyPr wrap="square" rtlCol="0">
            <a:spAutoFit/>
          </a:bodyPr>
          <a:lstStyle/>
          <a:p>
            <a:r>
              <a:rPr lang="en-US" sz="1050" dirty="0"/>
              <a:t>.watch</a:t>
            </a:r>
          </a:p>
        </p:txBody>
      </p:sp>
      <p:sp>
        <p:nvSpPr>
          <p:cNvPr id="34" name="Rounded Rectangular Callout 33"/>
          <p:cNvSpPr/>
          <p:nvPr/>
        </p:nvSpPr>
        <p:spPr>
          <a:xfrm>
            <a:off x="6171099" y="3794370"/>
            <a:ext cx="802599" cy="290870"/>
          </a:xfrm>
          <a:prstGeom prst="wedgeRoundRectCallout">
            <a:avLst>
              <a:gd name="adj1" fmla="val -6619"/>
              <a:gd name="adj2" fmla="val -104857"/>
              <a:gd name="adj3" fmla="val 16667"/>
            </a:avLst>
          </a:prstGeom>
          <a:noFill/>
          <a:ln w="19050">
            <a:solidFill>
              <a:schemeClr val="accent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TextBox 34"/>
          <p:cNvSpPr txBox="1"/>
          <p:nvPr/>
        </p:nvSpPr>
        <p:spPr>
          <a:xfrm>
            <a:off x="6148550" y="3812847"/>
            <a:ext cx="1240560" cy="253916"/>
          </a:xfrm>
          <a:prstGeom prst="rect">
            <a:avLst/>
          </a:prstGeom>
          <a:noFill/>
          <a:ln>
            <a:noFill/>
          </a:ln>
        </p:spPr>
        <p:txBody>
          <a:bodyPr wrap="square" rtlCol="0">
            <a:spAutoFit/>
          </a:bodyPr>
          <a:lstStyle/>
          <a:p>
            <a:r>
              <a:rPr lang="en-US" sz="1050" dirty="0"/>
              <a:t>.sucks, .xxx</a:t>
            </a:r>
          </a:p>
        </p:txBody>
      </p:sp>
      <p:sp>
        <p:nvSpPr>
          <p:cNvPr id="36" name="Rounded Rectangular Callout 35"/>
          <p:cNvSpPr/>
          <p:nvPr/>
        </p:nvSpPr>
        <p:spPr>
          <a:xfrm>
            <a:off x="8046987" y="3735914"/>
            <a:ext cx="930690" cy="290870"/>
          </a:xfrm>
          <a:prstGeom prst="wedgeRoundRectCallout">
            <a:avLst>
              <a:gd name="adj1" fmla="val 26465"/>
              <a:gd name="adj2" fmla="val -108065"/>
              <a:gd name="adj3" fmla="val 16667"/>
            </a:avLst>
          </a:prstGeom>
          <a:noFill/>
          <a:ln w="19050">
            <a:solidFill>
              <a:schemeClr val="accent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extBox 36"/>
          <p:cNvSpPr txBox="1"/>
          <p:nvPr/>
        </p:nvSpPr>
        <p:spPr>
          <a:xfrm>
            <a:off x="8046987" y="3758571"/>
            <a:ext cx="1240560" cy="253916"/>
          </a:xfrm>
          <a:prstGeom prst="rect">
            <a:avLst/>
          </a:prstGeom>
          <a:noFill/>
          <a:ln>
            <a:noFill/>
          </a:ln>
        </p:spPr>
        <p:txBody>
          <a:bodyPr wrap="square" rtlCol="0">
            <a:spAutoFit/>
          </a:bodyPr>
          <a:lstStyle/>
          <a:p>
            <a:r>
              <a:rPr lang="en-US" sz="1050" dirty="0"/>
              <a:t>.sucks, .shop</a:t>
            </a:r>
          </a:p>
        </p:txBody>
      </p:sp>
      <p:sp>
        <p:nvSpPr>
          <p:cNvPr id="38" name="Rounded Rectangular Callout 37"/>
          <p:cNvSpPr/>
          <p:nvPr/>
        </p:nvSpPr>
        <p:spPr>
          <a:xfrm>
            <a:off x="7148303" y="2685831"/>
            <a:ext cx="506356" cy="290870"/>
          </a:xfrm>
          <a:prstGeom prst="wedgeRoundRectCallout">
            <a:avLst>
              <a:gd name="adj1" fmla="val -103"/>
              <a:gd name="adj2" fmla="val 81196"/>
              <a:gd name="adj3" fmla="val 16667"/>
            </a:avLst>
          </a:prstGeom>
          <a:noFill/>
          <a:ln w="19050">
            <a:solidFill>
              <a:schemeClr val="accent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7134768" y="2704308"/>
            <a:ext cx="554760" cy="253916"/>
          </a:xfrm>
          <a:prstGeom prst="rect">
            <a:avLst/>
          </a:prstGeom>
          <a:noFill/>
          <a:ln>
            <a:noFill/>
          </a:ln>
        </p:spPr>
        <p:txBody>
          <a:bodyPr wrap="square" rtlCol="0">
            <a:spAutoFit/>
          </a:bodyPr>
          <a:lstStyle/>
          <a:p>
            <a:r>
              <a:rPr lang="en-US" sz="1050" dirty="0"/>
              <a:t>.asia</a:t>
            </a:r>
          </a:p>
        </p:txBody>
      </p:sp>
      <p:sp>
        <p:nvSpPr>
          <p:cNvPr id="40" name="Rounded Rectangular Callout 39"/>
          <p:cNvSpPr/>
          <p:nvPr/>
        </p:nvSpPr>
        <p:spPr>
          <a:xfrm>
            <a:off x="5673829" y="4391294"/>
            <a:ext cx="1649355" cy="577081"/>
          </a:xfrm>
          <a:prstGeom prst="wedgeRoundRectCallout">
            <a:avLst>
              <a:gd name="adj1" fmla="val -2188"/>
              <a:gd name="adj2" fmla="val -93451"/>
              <a:gd name="adj3" fmla="val 16667"/>
            </a:avLst>
          </a:prstGeom>
          <a:noFill/>
          <a:ln w="19050">
            <a:solidFill>
              <a:schemeClr val="accent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Rounded Rectangular Callout 41"/>
          <p:cNvSpPr/>
          <p:nvPr/>
        </p:nvSpPr>
        <p:spPr>
          <a:xfrm>
            <a:off x="8350938" y="2038350"/>
            <a:ext cx="506356" cy="290870"/>
          </a:xfrm>
          <a:prstGeom prst="wedgeRoundRectCallout">
            <a:avLst>
              <a:gd name="adj1" fmla="val 36751"/>
              <a:gd name="adj2" fmla="val -80799"/>
              <a:gd name="adj3" fmla="val 16667"/>
            </a:avLst>
          </a:prstGeom>
          <a:noFill/>
          <a:ln w="19050">
            <a:solidFill>
              <a:schemeClr val="accent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TextBox 42"/>
          <p:cNvSpPr txBox="1"/>
          <p:nvPr/>
        </p:nvSpPr>
        <p:spPr>
          <a:xfrm>
            <a:off x="8306988" y="2056827"/>
            <a:ext cx="684612" cy="253916"/>
          </a:xfrm>
          <a:prstGeom prst="rect">
            <a:avLst/>
          </a:prstGeom>
          <a:noFill/>
          <a:ln>
            <a:noFill/>
          </a:ln>
        </p:spPr>
        <p:txBody>
          <a:bodyPr wrap="square" rtlCol="0">
            <a:spAutoFit/>
          </a:bodyPr>
          <a:lstStyle/>
          <a:p>
            <a:r>
              <a:rPr lang="en-US" sz="1050" dirty="0"/>
              <a:t>.movie</a:t>
            </a:r>
          </a:p>
        </p:txBody>
      </p:sp>
      <p:sp>
        <p:nvSpPr>
          <p:cNvPr id="44" name="TextBox 43"/>
          <p:cNvSpPr txBox="1"/>
          <p:nvPr/>
        </p:nvSpPr>
        <p:spPr>
          <a:xfrm>
            <a:off x="7433646" y="4222805"/>
            <a:ext cx="1822555" cy="738664"/>
          </a:xfrm>
          <a:prstGeom prst="rect">
            <a:avLst/>
          </a:prstGeom>
          <a:noFill/>
          <a:ln>
            <a:noFill/>
          </a:ln>
        </p:spPr>
        <p:txBody>
          <a:bodyPr wrap="square" rtlCol="0">
            <a:spAutoFit/>
          </a:bodyPr>
          <a:lstStyle/>
          <a:p>
            <a:r>
              <a:rPr lang="en-US" sz="1050" dirty="0"/>
              <a:t>.design, .digital, .photography, .photos, .pictures, .video, .website, .software</a:t>
            </a:r>
          </a:p>
        </p:txBody>
      </p:sp>
      <p:sp>
        <p:nvSpPr>
          <p:cNvPr id="45" name="Rounded Rectangular Callout 44"/>
          <p:cNvSpPr/>
          <p:nvPr/>
        </p:nvSpPr>
        <p:spPr>
          <a:xfrm>
            <a:off x="7417738" y="4214408"/>
            <a:ext cx="1649355" cy="705600"/>
          </a:xfrm>
          <a:prstGeom prst="wedgeRoundRectCallout">
            <a:avLst>
              <a:gd name="adj1" fmla="val -22554"/>
              <a:gd name="adj2" fmla="val -69937"/>
              <a:gd name="adj3" fmla="val 16667"/>
            </a:avLst>
          </a:prstGeom>
          <a:noFill/>
          <a:ln w="19050">
            <a:solidFill>
              <a:schemeClr val="accent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Rounded Rectangular Callout 46"/>
          <p:cNvSpPr/>
          <p:nvPr/>
        </p:nvSpPr>
        <p:spPr>
          <a:xfrm>
            <a:off x="7087789" y="3748910"/>
            <a:ext cx="802599" cy="290870"/>
          </a:xfrm>
          <a:prstGeom prst="wedgeRoundRectCallout">
            <a:avLst>
              <a:gd name="adj1" fmla="val -6619"/>
              <a:gd name="adj2" fmla="val -104857"/>
              <a:gd name="adj3" fmla="val 16667"/>
            </a:avLst>
          </a:prstGeom>
          <a:noFill/>
          <a:ln w="19050">
            <a:solidFill>
              <a:schemeClr val="accent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TextBox 48"/>
          <p:cNvSpPr txBox="1"/>
          <p:nvPr/>
        </p:nvSpPr>
        <p:spPr>
          <a:xfrm>
            <a:off x="7065240" y="3767387"/>
            <a:ext cx="1240560" cy="253916"/>
          </a:xfrm>
          <a:prstGeom prst="rect">
            <a:avLst/>
          </a:prstGeom>
          <a:noFill/>
          <a:ln>
            <a:noFill/>
          </a:ln>
        </p:spPr>
        <p:txBody>
          <a:bodyPr wrap="square" rtlCol="0">
            <a:spAutoFit/>
          </a:bodyPr>
          <a:lstStyle/>
          <a:p>
            <a:r>
              <a:rPr lang="en-US" sz="1050" dirty="0"/>
              <a:t>.playcity</a:t>
            </a:r>
          </a:p>
        </p:txBody>
      </p:sp>
      <p:sp>
        <p:nvSpPr>
          <p:cNvPr id="51" name="Rounded Rectangular Callout 50"/>
          <p:cNvSpPr/>
          <p:nvPr/>
        </p:nvSpPr>
        <p:spPr>
          <a:xfrm>
            <a:off x="8321965" y="2366800"/>
            <a:ext cx="506356" cy="290870"/>
          </a:xfrm>
          <a:prstGeom prst="wedgeRoundRectCallout">
            <a:avLst>
              <a:gd name="adj1" fmla="val -103"/>
              <a:gd name="adj2" fmla="val 81196"/>
              <a:gd name="adj3" fmla="val 16667"/>
            </a:avLst>
          </a:prstGeom>
          <a:noFill/>
          <a:ln w="19050">
            <a:solidFill>
              <a:schemeClr val="accent1"/>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TextBox 51"/>
          <p:cNvSpPr txBox="1"/>
          <p:nvPr/>
        </p:nvSpPr>
        <p:spPr>
          <a:xfrm>
            <a:off x="8308430" y="2385277"/>
            <a:ext cx="554760" cy="253916"/>
          </a:xfrm>
          <a:prstGeom prst="rect">
            <a:avLst/>
          </a:prstGeom>
          <a:noFill/>
          <a:ln>
            <a:noFill/>
          </a:ln>
        </p:spPr>
        <p:txBody>
          <a:bodyPr wrap="square" rtlCol="0">
            <a:spAutoFit/>
          </a:bodyPr>
          <a:lstStyle/>
          <a:p>
            <a:r>
              <a:rPr lang="en-US" sz="1050" dirty="0"/>
              <a:t>.HBO</a:t>
            </a:r>
          </a:p>
        </p:txBody>
      </p:sp>
      <p:graphicFrame>
        <p:nvGraphicFramePr>
          <p:cNvPr id="14" name="Chart 13"/>
          <p:cNvGraphicFramePr/>
          <p:nvPr>
            <p:extLst>
              <p:ext uri="{D42A27DB-BD31-4B8C-83A1-F6EECF244321}">
                <p14:modId xmlns:p14="http://schemas.microsoft.com/office/powerpoint/2010/main" val="2426428250"/>
              </p:ext>
            </p:extLst>
          </p:nvPr>
        </p:nvGraphicFramePr>
        <p:xfrm>
          <a:off x="4038600" y="2495550"/>
          <a:ext cx="2590800" cy="17632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038643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 name="Title 6"/>
          <p:cNvSpPr>
            <a:spLocks noGrp="1"/>
          </p:cNvSpPr>
          <p:nvPr>
            <p:ph type="title"/>
          </p:nvPr>
        </p:nvSpPr>
        <p:spPr>
          <a:xfrm>
            <a:off x="228600" y="133350"/>
            <a:ext cx="8166672" cy="428625"/>
          </a:xfrm>
        </p:spPr>
        <p:txBody>
          <a:bodyPr/>
          <a:lstStyle/>
          <a:p>
            <a:r>
              <a:rPr lang="en-US" sz="2400" dirty="0"/>
              <a:t>Premium Pricing – legacy TLD</a:t>
            </a:r>
            <a:r>
              <a:rPr lang="en-US" sz="2400" cap="none" dirty="0"/>
              <a:t>s</a:t>
            </a:r>
            <a:endParaRPr lang="en-US" sz="2400" dirty="0"/>
          </a:p>
        </p:txBody>
      </p:sp>
      <p:sp>
        <p:nvSpPr>
          <p:cNvPr id="11" name="Text Placeholder 7"/>
          <p:cNvSpPr>
            <a:spLocks noGrp="1"/>
          </p:cNvSpPr>
          <p:nvPr>
            <p:ph type="body" idx="13"/>
          </p:nvPr>
        </p:nvSpPr>
        <p:spPr>
          <a:xfrm>
            <a:off x="228600" y="590550"/>
            <a:ext cx="8915400" cy="236339"/>
          </a:xfrm>
        </p:spPr>
        <p:txBody>
          <a:bodyPr/>
          <a:lstStyle/>
          <a:p>
            <a:r>
              <a:rPr lang="en-US" sz="1400" dirty="0"/>
              <a:t>Only 2 in 10 are aware of premium pricing for Legacy TLDs.  Of those aware, .mobi, .xxx and country specific TLDs are the Legacy TLDs mentioned most often as having premium pricing.</a:t>
            </a:r>
          </a:p>
        </p:txBody>
      </p:sp>
      <p:sp>
        <p:nvSpPr>
          <p:cNvPr id="50" name="Footer Placeholder 4"/>
          <p:cNvSpPr txBox="1">
            <a:spLocks/>
          </p:cNvSpPr>
          <p:nvPr/>
        </p:nvSpPr>
        <p:spPr>
          <a:xfrm>
            <a:off x="1993392" y="1215965"/>
            <a:ext cx="2047308" cy="772623"/>
          </a:xfrm>
          <a:prstGeom prst="rect">
            <a:avLst/>
          </a:prstGeom>
          <a:solidFill>
            <a:srgbClr val="ECECEC"/>
          </a:solidFill>
        </p:spPr>
        <p:txBody>
          <a:bodyPr lIns="0" tIns="0" rIns="0" bIns="0" anchor="ctr"/>
          <a:lstStyle/>
          <a:p>
            <a:pPr marL="45720" algn="ctr" defTabSz="457200">
              <a:defRPr/>
            </a:pPr>
            <a:r>
              <a:rPr lang="en-US" sz="1200" dirty="0">
                <a:solidFill>
                  <a:srgbClr val="009DD9"/>
                </a:solidFill>
              </a:rPr>
              <a:t>Aware of Premium Pricing for Legacy TLDs</a:t>
            </a:r>
          </a:p>
          <a:p>
            <a:pPr marL="45720" algn="ctr" defTabSz="457200">
              <a:defRPr/>
            </a:pPr>
            <a:r>
              <a:rPr lang="en-US" sz="1200" dirty="0">
                <a:solidFill>
                  <a:srgbClr val="009DD9"/>
                </a:solidFill>
              </a:rPr>
              <a:t>%Yes</a:t>
            </a:r>
          </a:p>
          <a:p>
            <a:pPr marL="45720" algn="ctr" defTabSz="457200">
              <a:defRPr/>
            </a:pPr>
            <a:r>
              <a:rPr lang="en-US" sz="900" dirty="0">
                <a:solidFill>
                  <a:srgbClr val="009DD9"/>
                </a:solidFill>
              </a:rPr>
              <a:t>(n=33)</a:t>
            </a:r>
          </a:p>
        </p:txBody>
      </p:sp>
      <p:graphicFrame>
        <p:nvGraphicFramePr>
          <p:cNvPr id="35" name="Chart 34"/>
          <p:cNvGraphicFramePr/>
          <p:nvPr>
            <p:extLst>
              <p:ext uri="{D42A27DB-BD31-4B8C-83A1-F6EECF244321}">
                <p14:modId xmlns:p14="http://schemas.microsoft.com/office/powerpoint/2010/main" val="2376545203"/>
              </p:ext>
            </p:extLst>
          </p:nvPr>
        </p:nvGraphicFramePr>
        <p:xfrm>
          <a:off x="1752600" y="2522982"/>
          <a:ext cx="2590800" cy="1763223"/>
        </p:xfrm>
        <a:graphic>
          <a:graphicData uri="http://schemas.openxmlformats.org/drawingml/2006/chart">
            <c:chart xmlns:c="http://schemas.openxmlformats.org/drawingml/2006/chart" xmlns:r="http://schemas.openxmlformats.org/officeDocument/2006/relationships" r:id="rId3"/>
          </a:graphicData>
        </a:graphic>
      </p:graphicFrame>
      <p:sp>
        <p:nvSpPr>
          <p:cNvPr id="37" name="Footer Placeholder 4"/>
          <p:cNvSpPr txBox="1">
            <a:spLocks/>
          </p:cNvSpPr>
          <p:nvPr/>
        </p:nvSpPr>
        <p:spPr>
          <a:xfrm>
            <a:off x="2678875" y="3094437"/>
            <a:ext cx="685800" cy="590994"/>
          </a:xfrm>
          <a:prstGeom prst="rect">
            <a:avLst/>
          </a:prstGeom>
          <a:noFill/>
        </p:spPr>
        <p:txBody>
          <a:bodyPr lIns="0" tIns="0" rIns="0" bIns="0" anchor="ctr"/>
          <a:lstStyle/>
          <a:p>
            <a:pPr marL="45720" algn="ctr" defTabSz="457200">
              <a:defRPr/>
            </a:pPr>
            <a:r>
              <a:rPr lang="en-US" sz="1600" cap="all" dirty="0">
                <a:solidFill>
                  <a:srgbClr val="878787"/>
                </a:solidFill>
              </a:rPr>
              <a:t>21%</a:t>
            </a:r>
            <a:endParaRPr lang="en-US" sz="1600" dirty="0">
              <a:solidFill>
                <a:srgbClr val="878787"/>
              </a:solidFill>
            </a:endParaRPr>
          </a:p>
        </p:txBody>
      </p:sp>
      <p:graphicFrame>
        <p:nvGraphicFramePr>
          <p:cNvPr id="19" name="Chart 18"/>
          <p:cNvGraphicFramePr/>
          <p:nvPr>
            <p:extLst>
              <p:ext uri="{D42A27DB-BD31-4B8C-83A1-F6EECF244321}">
                <p14:modId xmlns:p14="http://schemas.microsoft.com/office/powerpoint/2010/main" val="790046088"/>
              </p:ext>
            </p:extLst>
          </p:nvPr>
        </p:nvGraphicFramePr>
        <p:xfrm>
          <a:off x="6298324" y="1934718"/>
          <a:ext cx="2007476" cy="29230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2937947871"/>
              </p:ext>
            </p:extLst>
          </p:nvPr>
        </p:nvGraphicFramePr>
        <p:xfrm>
          <a:off x="4109333" y="1991308"/>
          <a:ext cx="2320684" cy="2714041"/>
        </p:xfrm>
        <a:graphic>
          <a:graphicData uri="http://schemas.openxmlformats.org/drawingml/2006/table">
            <a:tbl>
              <a:tblPr firstRow="1" bandRow="1">
                <a:tableStyleId>{5C22544A-7EE6-4342-B048-85BDC9FD1C3A}</a:tableStyleId>
              </a:tblPr>
              <a:tblGrid>
                <a:gridCol w="2320684">
                  <a:extLst>
                    <a:ext uri="{9D8B030D-6E8A-4147-A177-3AD203B41FA5}">
                      <a16:colId xmlns:a16="http://schemas.microsoft.com/office/drawing/2014/main" val="20000"/>
                    </a:ext>
                  </a:extLst>
                </a:gridCol>
              </a:tblGrid>
              <a:tr h="440590">
                <a:tc>
                  <a:txBody>
                    <a:bodyPr/>
                    <a:lstStyle/>
                    <a:p>
                      <a:pPr algn="r"/>
                      <a:r>
                        <a:rPr lang="en-US" sz="1200" b="0" dirty="0">
                          <a:solidFill>
                            <a:srgbClr val="979797"/>
                          </a:solidFill>
                        </a:rPr>
                        <a:t>.mobi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0590">
                <a:tc>
                  <a:txBody>
                    <a:bodyPr/>
                    <a:lstStyle/>
                    <a:p>
                      <a:pPr algn="r"/>
                      <a:r>
                        <a:rPr lang="en-US" sz="1200" b="0" dirty="0">
                          <a:solidFill>
                            <a:srgbClr val="979797"/>
                          </a:solidFill>
                        </a:rPr>
                        <a:t>.xxx</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2473">
                <a:tc>
                  <a:txBody>
                    <a:bodyPr/>
                    <a:lstStyle/>
                    <a:p>
                      <a:pPr algn="r"/>
                      <a:r>
                        <a:rPr lang="en-US" sz="1200" b="0" dirty="0">
                          <a:solidFill>
                            <a:srgbClr val="979797"/>
                          </a:solidFill>
                        </a:rPr>
                        <a:t>Country specific</a:t>
                      </a:r>
                      <a:r>
                        <a:rPr lang="en-US" sz="1200" b="0" baseline="0" dirty="0">
                          <a:solidFill>
                            <a:srgbClr val="979797"/>
                          </a:solidFill>
                        </a:rPr>
                        <a:t> TLD</a:t>
                      </a:r>
                      <a:endParaRPr lang="en-US" sz="1200" b="0" dirty="0">
                        <a:solidFill>
                          <a:srgbClr val="979797"/>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097">
                <a:tc>
                  <a:txBody>
                    <a:bodyPr/>
                    <a:lstStyle/>
                    <a:p>
                      <a:pPr algn="r"/>
                      <a:r>
                        <a:rPr lang="en-US" sz="1200" b="0" dirty="0">
                          <a:solidFill>
                            <a:srgbClr val="979797"/>
                          </a:solidFill>
                        </a:rPr>
                        <a:t>.asia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097">
                <a:tc>
                  <a:txBody>
                    <a:bodyPr/>
                    <a:lstStyle/>
                    <a:p>
                      <a:pPr algn="r"/>
                      <a:r>
                        <a:rPr lang="en-US" sz="1200" b="0" dirty="0">
                          <a:solidFill>
                            <a:srgbClr val="979797"/>
                          </a:solidFill>
                        </a:rPr>
                        <a:t>.tel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097">
                <a:tc>
                  <a:txBody>
                    <a:bodyPr/>
                    <a:lstStyle/>
                    <a:p>
                      <a:pPr algn="r"/>
                      <a:r>
                        <a:rPr lang="en-US" sz="1200" b="0" dirty="0">
                          <a:solidFill>
                            <a:srgbClr val="979797"/>
                          </a:solidFill>
                        </a:rPr>
                        <a:t>Other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097">
                <a:tc>
                  <a:txBody>
                    <a:bodyPr/>
                    <a:lstStyle/>
                    <a:p>
                      <a:pPr algn="r"/>
                      <a:r>
                        <a:rPr lang="en-US" sz="1200" b="0" dirty="0">
                          <a:solidFill>
                            <a:srgbClr val="979797"/>
                          </a:solidFill>
                        </a:rPr>
                        <a:t>Don’t know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21" name="Footer Placeholder 4"/>
          <p:cNvSpPr txBox="1">
            <a:spLocks/>
          </p:cNvSpPr>
          <p:nvPr/>
        </p:nvSpPr>
        <p:spPr>
          <a:xfrm>
            <a:off x="5410199" y="1215964"/>
            <a:ext cx="2286000" cy="772623"/>
          </a:xfrm>
          <a:prstGeom prst="rect">
            <a:avLst/>
          </a:prstGeom>
          <a:solidFill>
            <a:srgbClr val="ECECEC"/>
          </a:solidFill>
        </p:spPr>
        <p:txBody>
          <a:bodyPr lIns="0" tIns="0" rIns="0" bIns="0" anchor="ctr"/>
          <a:lstStyle/>
          <a:p>
            <a:pPr marL="45720" algn="ctr" defTabSz="457200">
              <a:defRPr/>
            </a:pPr>
            <a:r>
              <a:rPr lang="en-US" sz="1200" dirty="0">
                <a:solidFill>
                  <a:srgbClr val="009DD9"/>
                </a:solidFill>
              </a:rPr>
              <a:t>Registries Observed Premium Pricing for Legacy TLDs</a:t>
            </a:r>
          </a:p>
          <a:p>
            <a:pPr marL="45720" algn="ctr" defTabSz="457200">
              <a:defRPr/>
            </a:pPr>
            <a:r>
              <a:rPr lang="en-US" sz="900" cap="all" dirty="0">
                <a:solidFill>
                  <a:srgbClr val="009DD9"/>
                </a:solidFill>
              </a:rPr>
              <a:t>(</a:t>
            </a:r>
            <a:r>
              <a:rPr lang="en-US" sz="900" dirty="0">
                <a:solidFill>
                  <a:srgbClr val="009DD9"/>
                </a:solidFill>
              </a:rPr>
              <a:t>n</a:t>
            </a:r>
            <a:r>
              <a:rPr lang="en-US" sz="900" cap="all" dirty="0">
                <a:solidFill>
                  <a:srgbClr val="009DD9"/>
                </a:solidFill>
              </a:rPr>
              <a:t>=7)*</a:t>
            </a:r>
          </a:p>
        </p:txBody>
      </p:sp>
      <p:sp>
        <p:nvSpPr>
          <p:cNvPr id="12" name="TextBox 11"/>
          <p:cNvSpPr txBox="1"/>
          <p:nvPr/>
        </p:nvSpPr>
        <p:spPr>
          <a:xfrm>
            <a:off x="471196" y="4909275"/>
            <a:ext cx="1814804" cy="230832"/>
          </a:xfrm>
          <a:prstGeom prst="rect">
            <a:avLst/>
          </a:prstGeom>
          <a:noFill/>
        </p:spPr>
        <p:txBody>
          <a:bodyPr wrap="square" rtlCol="0">
            <a:spAutoFit/>
          </a:bodyPr>
          <a:lstStyle/>
          <a:p>
            <a:r>
              <a:rPr lang="en-US" sz="900" dirty="0"/>
              <a:t>*Caution:  low base size n=&lt;30</a:t>
            </a:r>
          </a:p>
        </p:txBody>
      </p:sp>
    </p:spTree>
    <p:extLst>
      <p:ext uri="{BB962C8B-B14F-4D97-AF65-F5344CB8AC3E}">
        <p14:creationId xmlns:p14="http://schemas.microsoft.com/office/powerpoint/2010/main" val="3259117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161925"/>
            <a:ext cx="8165592" cy="428625"/>
          </a:xfrm>
        </p:spPr>
        <p:txBody>
          <a:bodyPr/>
          <a:lstStyle/>
          <a:p>
            <a:r>
              <a:rPr lang="en-US" dirty="0"/>
              <a:t>A Note on Reading this report</a:t>
            </a:r>
          </a:p>
        </p:txBody>
      </p:sp>
      <p:sp>
        <p:nvSpPr>
          <p:cNvPr id="12" name="Content Placeholder 3"/>
          <p:cNvSpPr txBox="1">
            <a:spLocks/>
          </p:cNvSpPr>
          <p:nvPr/>
        </p:nvSpPr>
        <p:spPr>
          <a:xfrm>
            <a:off x="457200" y="2114550"/>
            <a:ext cx="7848601" cy="3397554"/>
          </a:xfrm>
          <a:prstGeom prst="rect">
            <a:avLst/>
          </a:prstGeom>
        </p:spPr>
        <p:txBody>
          <a:bodyPr vert="horz" lIns="91440" tIns="45720" rIns="91440" bIns="45720" rtlCol="0">
            <a:noAutofit/>
          </a:bodyPr>
          <a:lstStyle/>
          <a:p>
            <a:pPr marL="282575" lvl="1" indent="-111125">
              <a:spcBef>
                <a:spcPts val="200"/>
              </a:spcBef>
              <a:buClr>
                <a:srgbClr val="5F5F5F"/>
              </a:buClr>
              <a:buFont typeface="Calibri" pitchFamily="34" charset="0"/>
              <a:buChar char="•"/>
            </a:pPr>
            <a:r>
              <a:rPr lang="en-US" sz="1200" dirty="0">
                <a:solidFill>
                  <a:srgbClr val="707276"/>
                </a:solidFill>
              </a:rPr>
              <a:t>Analysis of sub-samples less than 30 are subject to high variability—caution is advised when interpreting them. This is noted on the relevant slides.</a:t>
            </a:r>
          </a:p>
          <a:p>
            <a:pPr marL="282575" lvl="1" indent="-111125">
              <a:spcBef>
                <a:spcPts val="200"/>
              </a:spcBef>
              <a:buClr>
                <a:srgbClr val="5F5F5F"/>
              </a:buClr>
              <a:buFont typeface="Calibri" pitchFamily="34" charset="0"/>
              <a:buChar char="•"/>
            </a:pPr>
            <a:r>
              <a:rPr lang="en-US" sz="1200" dirty="0">
                <a:solidFill>
                  <a:srgbClr val="707276"/>
                </a:solidFill>
              </a:rPr>
              <a:t>Additionally, with a small sample size like this, percentages will not always add to exactly 100% due to rounding error. The decision was made to display whole numbers and accept this rounding error rather than displaying numbers with decimal points which are visually more cumbersome</a:t>
            </a:r>
          </a:p>
          <a:p>
            <a:pPr marL="282575" lvl="1" indent="-111125">
              <a:spcBef>
                <a:spcPts val="200"/>
              </a:spcBef>
              <a:buClr>
                <a:srgbClr val="5F5F5F"/>
              </a:buClr>
              <a:buFont typeface="Calibri" pitchFamily="34" charset="0"/>
              <a:buChar char="•"/>
            </a:pPr>
            <a:r>
              <a:rPr lang="en-US" sz="1200" dirty="0">
                <a:solidFill>
                  <a:srgbClr val="707276"/>
                </a:solidFill>
              </a:rPr>
              <a:t>Lastly, some members occasionally reported that they were engaged in certain activities, but listed the costs as $1.  This could indicate that the costs were zero (the survey did not allow $0 as a cost for activities they said they were engaged in) or that the costs could not be captured or were contained in some other costs they entered.  We do not know the actual intent, but the $1 responses do not have a material effect on the averages shown.  If anything, they would suggest that the costs may be understated.</a:t>
            </a:r>
          </a:p>
          <a:p>
            <a:br>
              <a:rPr lang="en-US" sz="1600" dirty="0"/>
            </a:br>
            <a:endParaRPr lang="en-US" sz="1200" dirty="0">
              <a:solidFill>
                <a:srgbClr val="707276"/>
              </a:solidFill>
            </a:endParaRPr>
          </a:p>
          <a:p>
            <a:pPr marL="684213" indent="-223838">
              <a:spcBef>
                <a:spcPts val="200"/>
              </a:spcBef>
              <a:buClr>
                <a:schemeClr val="tx1"/>
              </a:buClr>
              <a:buFont typeface="Arial" panose="020B0604020202020204" pitchFamily="34" charset="0"/>
              <a:buChar char="•"/>
            </a:pPr>
            <a:endParaRPr lang="en-US" sz="1200" dirty="0">
              <a:solidFill>
                <a:schemeClr val="bg2"/>
              </a:solidFill>
            </a:endParaRPr>
          </a:p>
        </p:txBody>
      </p:sp>
      <p:sp>
        <p:nvSpPr>
          <p:cNvPr id="11" name="Content Placeholder 3"/>
          <p:cNvSpPr>
            <a:spLocks noGrp="1"/>
          </p:cNvSpPr>
          <p:nvPr>
            <p:ph sz="quarter" idx="14"/>
          </p:nvPr>
        </p:nvSpPr>
        <p:spPr>
          <a:xfrm>
            <a:off x="381000" y="577846"/>
            <a:ext cx="8610600" cy="3975104"/>
          </a:xfrm>
        </p:spPr>
        <p:txBody>
          <a:bodyPr/>
          <a:lstStyle/>
          <a:p>
            <a:pPr marL="0" indent="0">
              <a:buClr>
                <a:schemeClr val="tx1"/>
              </a:buClr>
              <a:buNone/>
            </a:pPr>
            <a:r>
              <a:rPr lang="en-US" sz="1400" dirty="0">
                <a:solidFill>
                  <a:schemeClr val="bg2"/>
                </a:solidFill>
              </a:rPr>
              <a:t>Respondents who completed this survey reported that compiling the data necessary to properly respond to the survey was a significant task.  The response rate for the survey is actually above the norm for a similar sample and when considering this level of required effort.</a:t>
            </a:r>
          </a:p>
          <a:p>
            <a:pPr marL="0" indent="0">
              <a:buClr>
                <a:schemeClr val="tx1"/>
              </a:buClr>
              <a:buNone/>
            </a:pPr>
            <a:r>
              <a:rPr lang="en-US" sz="1400" dirty="0">
                <a:solidFill>
                  <a:schemeClr val="bg2"/>
                </a:solidFill>
              </a:rPr>
              <a:t>However, the sample size of completed interviews is still small from a statistical standpoint and requires some cautions, including:</a:t>
            </a:r>
            <a:endParaRPr lang="en-US" sz="1400" dirty="0"/>
          </a:p>
        </p:txBody>
      </p:sp>
    </p:spTree>
    <p:extLst>
      <p:ext uri="{BB962C8B-B14F-4D97-AF65-F5344CB8AC3E}">
        <p14:creationId xmlns:p14="http://schemas.microsoft.com/office/powerpoint/2010/main" val="30896465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 name="Title 6"/>
          <p:cNvSpPr>
            <a:spLocks noGrp="1"/>
          </p:cNvSpPr>
          <p:nvPr>
            <p:ph type="title"/>
          </p:nvPr>
        </p:nvSpPr>
        <p:spPr>
          <a:xfrm>
            <a:off x="228600" y="57150"/>
            <a:ext cx="8166672" cy="428625"/>
          </a:xfrm>
        </p:spPr>
        <p:txBody>
          <a:bodyPr/>
          <a:lstStyle/>
          <a:p>
            <a:r>
              <a:rPr lang="en-US" sz="2400" dirty="0"/>
              <a:t>Commentary: DISCRIMINATORY PRICING/UNFAIR PRACTICES</a:t>
            </a:r>
          </a:p>
        </p:txBody>
      </p:sp>
      <p:sp>
        <p:nvSpPr>
          <p:cNvPr id="30" name="Text Placeholder 7"/>
          <p:cNvSpPr>
            <a:spLocks noGrp="1"/>
          </p:cNvSpPr>
          <p:nvPr>
            <p:ph type="body" idx="13"/>
          </p:nvPr>
        </p:nvSpPr>
        <p:spPr>
          <a:xfrm>
            <a:off x="228600" y="438150"/>
            <a:ext cx="8915400" cy="236339"/>
          </a:xfrm>
        </p:spPr>
        <p:txBody>
          <a:bodyPr/>
          <a:lstStyle/>
          <a:p>
            <a:r>
              <a:rPr lang="en-US" sz="1400" dirty="0"/>
              <a:t>Roughly half of members did not provide an answer or said ‘no’ they did not observe evidence of discriminatory pricing. </a:t>
            </a:r>
          </a:p>
        </p:txBody>
      </p:sp>
      <p:sp>
        <p:nvSpPr>
          <p:cNvPr id="2" name="Rectangle 1"/>
          <p:cNvSpPr/>
          <p:nvPr/>
        </p:nvSpPr>
        <p:spPr>
          <a:xfrm>
            <a:off x="476480" y="790634"/>
            <a:ext cx="8534400" cy="3939540"/>
          </a:xfrm>
          <a:prstGeom prst="rect">
            <a:avLst/>
          </a:prstGeom>
        </p:spPr>
        <p:txBody>
          <a:bodyPr wrap="square">
            <a:spAutoFit/>
          </a:bodyPr>
          <a:lstStyle/>
          <a:p>
            <a:pPr>
              <a:spcBef>
                <a:spcPts val="600"/>
              </a:spcBef>
            </a:pPr>
            <a:r>
              <a:rPr lang="en-US" sz="1000" i="1" dirty="0">
                <a:latin typeface="Calibri" panose="020F0502020204030204" pitchFamily="34" charset="0"/>
                <a:ea typeface="Times New Roman" panose="02020603050405020304" pitchFamily="18" charset="0"/>
                <a:cs typeface="Arial" panose="020B0604020202020204" pitchFamily="34" charset="0"/>
              </a:rPr>
              <a:t>Everyone knows about the </a:t>
            </a:r>
            <a:r>
              <a:rPr lang="en-US" sz="1000" b="1" i="1" dirty="0">
                <a:solidFill>
                  <a:schemeClr val="accent1"/>
                </a:solidFill>
                <a:latin typeface="Calibri" panose="020F0502020204030204" pitchFamily="34" charset="0"/>
                <a:ea typeface="Times New Roman" panose="02020603050405020304" pitchFamily="18" charset="0"/>
                <a:cs typeface="Arial" panose="020B0604020202020204" pitchFamily="34" charset="0"/>
              </a:rPr>
              <a:t>.sucks issue</a:t>
            </a:r>
            <a:r>
              <a:rPr lang="en-US" sz="1000" i="1" dirty="0">
                <a:latin typeface="Calibri" panose="020F0502020204030204" pitchFamily="34" charset="0"/>
                <a:ea typeface="Times New Roman" panose="02020603050405020304" pitchFamily="18" charset="0"/>
                <a:cs typeface="Arial" panose="020B0604020202020204" pitchFamily="34" charset="0"/>
              </a:rPr>
              <a:t>; having higher prices during the Sunrise period effectively means trademark owners will pay higher prices to ensure they obtain an important domain registration in a certain new TLD.</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r>
              <a:rPr lang="en-US" sz="1000" i="1" dirty="0">
                <a:latin typeface="Calibri" panose="020F0502020204030204" pitchFamily="34" charset="0"/>
                <a:ea typeface="Times New Roman" panose="02020603050405020304" pitchFamily="18" charset="0"/>
                <a:cs typeface="Arial" panose="020B0604020202020204" pitchFamily="34" charset="0"/>
              </a:rPr>
              <a:t>Some TLDs consider our “</a:t>
            </a:r>
            <a:r>
              <a:rPr lang="en-US" sz="1000" b="1" i="1" dirty="0">
                <a:solidFill>
                  <a:schemeClr val="accent1"/>
                </a:solidFill>
                <a:latin typeface="Calibri" panose="020F0502020204030204" pitchFamily="34" charset="0"/>
                <a:ea typeface="Times New Roman" panose="02020603050405020304" pitchFamily="18" charset="0"/>
                <a:cs typeface="Arial" panose="020B0604020202020204" pitchFamily="34" charset="0"/>
              </a:rPr>
              <a:t>[sports]</a:t>
            </a:r>
            <a:r>
              <a:rPr lang="en-US" sz="1000" i="1" dirty="0">
                <a:latin typeface="Calibri" panose="020F0502020204030204" pitchFamily="34" charset="0"/>
                <a:ea typeface="Times New Roman" panose="02020603050405020304" pitchFamily="18" charset="0"/>
                <a:cs typeface="Arial" panose="020B0604020202020204" pitchFamily="34" charset="0"/>
              </a:rPr>
              <a:t>" trademark to be a premium due to being three letter characters and as a result are charged a premium.  Also, other TLDs - including </a:t>
            </a:r>
            <a:r>
              <a:rPr lang="en-US" sz="1000" b="1" i="1" dirty="0">
                <a:solidFill>
                  <a:schemeClr val="accent1"/>
                </a:solidFill>
                <a:latin typeface="Calibri" panose="020F0502020204030204" pitchFamily="34" charset="0"/>
                <a:ea typeface="Times New Roman" panose="02020603050405020304" pitchFamily="18" charset="0"/>
                <a:cs typeface="Arial" panose="020B0604020202020204" pitchFamily="34" charset="0"/>
              </a:rPr>
              <a:t>.tickets </a:t>
            </a:r>
            <a:r>
              <a:rPr lang="en-US" sz="1000" i="1" dirty="0">
                <a:latin typeface="Calibri" panose="020F0502020204030204" pitchFamily="34" charset="0"/>
                <a:ea typeface="Times New Roman" panose="02020603050405020304" pitchFamily="18" charset="0"/>
                <a:cs typeface="Arial" panose="020B0604020202020204" pitchFamily="34" charset="0"/>
              </a:rPr>
              <a:t>- charged a premium for domain name registrations related to some of our member teams (but not others).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r>
              <a:rPr lang="en-US" sz="1000" i="1" dirty="0">
                <a:latin typeface="Calibri" panose="020F0502020204030204" pitchFamily="34" charset="0"/>
                <a:ea typeface="Times New Roman" panose="02020603050405020304" pitchFamily="18" charset="0"/>
                <a:cs typeface="Arial" panose="020B0604020202020204" pitchFamily="34" charset="0"/>
              </a:rPr>
              <a:t>A number of registries charge premium prices for our core house brand on the basis that it was "valuable" despite the fact that it is not a descriptive term.  </a:t>
            </a:r>
            <a:br>
              <a:rPr lang="en-US" sz="1000" i="1" dirty="0">
                <a:latin typeface="Calibri" panose="020F0502020204030204" pitchFamily="34" charset="0"/>
                <a:ea typeface="Times New Roman" panose="02020603050405020304" pitchFamily="18" charset="0"/>
                <a:cs typeface="Arial" panose="020B0604020202020204" pitchFamily="34" charset="0"/>
              </a:rPr>
            </a:br>
            <a:r>
              <a:rPr lang="en-US" sz="1000" i="1" dirty="0">
                <a:latin typeface="Calibri" panose="020F0502020204030204" pitchFamily="34" charset="0"/>
                <a:ea typeface="Times New Roman" panose="02020603050405020304" pitchFamily="18" charset="0"/>
                <a:cs typeface="Arial" panose="020B0604020202020204" pitchFamily="34" charset="0"/>
              </a:rPr>
              <a:t>We were also concerned that registries like </a:t>
            </a:r>
            <a:r>
              <a:rPr lang="en-US" sz="1000" b="1" i="1" dirty="0">
                <a:solidFill>
                  <a:schemeClr val="accent1"/>
                </a:solidFill>
                <a:latin typeface="Calibri" panose="020F0502020204030204" pitchFamily="34" charset="0"/>
                <a:ea typeface="Times New Roman" panose="02020603050405020304" pitchFamily="18" charset="0"/>
                <a:cs typeface="Arial" panose="020B0604020202020204" pitchFamily="34" charset="0"/>
              </a:rPr>
              <a:t>.SUCKS set their pricing to discriminate against the brand owner</a:t>
            </a:r>
            <a:r>
              <a:rPr lang="en-US" sz="1000" i="1" dirty="0">
                <a:latin typeface="Calibri" panose="020F0502020204030204" pitchFamily="34" charset="0"/>
                <a:ea typeface="Times New Roman" panose="02020603050405020304" pitchFamily="18" charset="0"/>
                <a:cs typeface="Arial" panose="020B0604020202020204" pitchFamily="34" charset="0"/>
              </a:rPr>
              <a:t>, whereas the price to the public was lower.</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r>
              <a:rPr lang="en-US" sz="1000" i="1" dirty="0">
                <a:latin typeface="Calibri" panose="020F0502020204030204" pitchFamily="34" charset="0"/>
                <a:ea typeface="Times New Roman" panose="02020603050405020304" pitchFamily="18" charset="0"/>
                <a:cs typeface="Arial" panose="020B0604020202020204" pitchFamily="34" charset="0"/>
              </a:rPr>
              <a:t>Increasing number of nTLDs that are setting premium pricing for both Sunrise and trademark registration of domain names including: </a:t>
            </a:r>
            <a:r>
              <a:rPr lang="en-US" sz="1000" b="1" i="1" dirty="0">
                <a:solidFill>
                  <a:schemeClr val="accent1"/>
                </a:solidFill>
                <a:latin typeface="Calibri" panose="020F0502020204030204" pitchFamily="34" charset="0"/>
                <a:ea typeface="Times New Roman" panose="02020603050405020304" pitchFamily="18" charset="0"/>
                <a:cs typeface="Arial" panose="020B0604020202020204" pitchFamily="34" charset="0"/>
              </a:rPr>
              <a:t>.sucks, .top, .love, .yoga, .voting, .site, .rent</a:t>
            </a:r>
            <a:endParaRPr lang="en-US" sz="1000" b="1"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r>
              <a:rPr lang="en-US" sz="1000" i="1" dirty="0">
                <a:latin typeface="Calibri" panose="020F0502020204030204" pitchFamily="34" charset="0"/>
                <a:ea typeface="Times New Roman" panose="02020603050405020304" pitchFamily="18" charset="0"/>
                <a:cs typeface="Arial" panose="020B0604020202020204" pitchFamily="34" charset="0"/>
              </a:rPr>
              <a:t>Certainly with regard to </a:t>
            </a:r>
            <a:r>
              <a:rPr lang="en-US" sz="1000" b="1" i="1" dirty="0">
                <a:solidFill>
                  <a:schemeClr val="accent1"/>
                </a:solidFill>
                <a:latin typeface="Calibri" panose="020F0502020204030204" pitchFamily="34" charset="0"/>
                <a:ea typeface="Times New Roman" panose="02020603050405020304" pitchFamily="18" charset="0"/>
                <a:cs typeface="Arial" panose="020B0604020202020204" pitchFamily="34" charset="0"/>
              </a:rPr>
              <a:t>.SUCKs</a:t>
            </a:r>
            <a:r>
              <a:rPr lang="en-US" sz="1000" i="1" dirty="0">
                <a:latin typeface="Calibri" panose="020F0502020204030204" pitchFamily="34" charset="0"/>
                <a:ea typeface="Times New Roman" panose="02020603050405020304" pitchFamily="18" charset="0"/>
                <a:cs typeface="Arial" panose="020B0604020202020204" pitchFamily="34" charset="0"/>
              </a:rPr>
              <a:t>, as well as programs which charge a significant fee to block registration of marks across a variety of domains under the control of the same registry.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r>
              <a:rPr lang="en-US" sz="1000" i="1" dirty="0">
                <a:latin typeface="Calibri" panose="020F0502020204030204" pitchFamily="34" charset="0"/>
                <a:ea typeface="Times New Roman" panose="02020603050405020304" pitchFamily="18" charset="0"/>
                <a:cs typeface="Arial" panose="020B0604020202020204" pitchFamily="34" charset="0"/>
              </a:rPr>
              <a:t>Yes, as "premium" domain names lists are not published or defined in advance but only on a case by case basis, after the trademark owner asked for the registration.  Moreover, premium names are often excluded from protection program (such as former DMPL from DOnuts, and not known in advance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r>
              <a:rPr lang="en-US" sz="1000" i="1" dirty="0">
                <a:latin typeface="Calibri" panose="020F0502020204030204" pitchFamily="34" charset="0"/>
                <a:ea typeface="Times New Roman" panose="02020603050405020304" pitchFamily="18" charset="0"/>
                <a:cs typeface="Arial" panose="020B0604020202020204" pitchFamily="34" charset="0"/>
              </a:rPr>
              <a:t>Yes, the .</a:t>
            </a:r>
            <a:r>
              <a:rPr lang="en-US" sz="1000" b="1" i="1" dirty="0">
                <a:solidFill>
                  <a:schemeClr val="accent1"/>
                </a:solidFill>
                <a:latin typeface="Calibri" panose="020F0502020204030204" pitchFamily="34" charset="0"/>
                <a:ea typeface="Times New Roman" panose="02020603050405020304" pitchFamily="18" charset="0"/>
                <a:cs typeface="Arial" panose="020B0604020202020204" pitchFamily="34" charset="0"/>
              </a:rPr>
              <a:t>FEEDBACK</a:t>
            </a:r>
            <a:r>
              <a:rPr lang="en-US" sz="1000" i="1" dirty="0">
                <a:solidFill>
                  <a:schemeClr val="accent1"/>
                </a:solidFill>
                <a:latin typeface="Calibri" panose="020F0502020204030204" pitchFamily="34" charset="0"/>
                <a:ea typeface="Times New Roman" panose="02020603050405020304" pitchFamily="18" charset="0"/>
                <a:cs typeface="Arial" panose="020B0604020202020204" pitchFamily="34" charset="0"/>
              </a:rPr>
              <a:t> </a:t>
            </a:r>
            <a:r>
              <a:rPr lang="en-US" sz="1000" i="1" dirty="0">
                <a:latin typeface="Calibri" panose="020F0502020204030204" pitchFamily="34" charset="0"/>
                <a:ea typeface="Times New Roman" panose="02020603050405020304" pitchFamily="18" charset="0"/>
                <a:cs typeface="Arial" panose="020B0604020202020204" pitchFamily="34" charset="0"/>
              </a:rPr>
              <a:t>registry is targeting brand owners with discriminatory premium pricing and also is engaging in a number of other activities that violate its PICs, among other things.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r>
              <a:rPr lang="en-US" sz="1000" i="1" dirty="0">
                <a:latin typeface="Calibri" panose="020F0502020204030204" pitchFamily="34" charset="0"/>
                <a:ea typeface="Times New Roman" panose="02020603050405020304" pitchFamily="18" charset="0"/>
                <a:cs typeface="Arial" panose="020B0604020202020204" pitchFamily="34" charset="0"/>
              </a:rPr>
              <a:t>Yes - </a:t>
            </a:r>
            <a:r>
              <a:rPr lang="en-US" sz="1000" b="1" i="1" dirty="0">
                <a:solidFill>
                  <a:schemeClr val="accent1"/>
                </a:solidFill>
                <a:latin typeface="Calibri" panose="020F0502020204030204" pitchFamily="34" charset="0"/>
                <a:ea typeface="Times New Roman" panose="02020603050405020304" pitchFamily="18" charset="0"/>
                <a:cs typeface="Arial" panose="020B0604020202020204" pitchFamily="34" charset="0"/>
              </a:rPr>
              <a:t>Rightside Registry </a:t>
            </a:r>
            <a:r>
              <a:rPr lang="en-US" sz="1000" i="1" dirty="0">
                <a:latin typeface="Calibri" panose="020F0502020204030204" pitchFamily="34" charset="0"/>
                <a:ea typeface="Times New Roman" panose="02020603050405020304" pitchFamily="18" charset="0"/>
                <a:cs typeface="Arial" panose="020B0604020202020204" pitchFamily="34" charset="0"/>
              </a:rPr>
              <a:t>and </a:t>
            </a:r>
            <a:r>
              <a:rPr lang="en-US" sz="1000" b="1" i="1" dirty="0">
                <a:solidFill>
                  <a:schemeClr val="accent1"/>
                </a:solidFill>
                <a:latin typeface="Calibri" panose="020F0502020204030204" pitchFamily="34" charset="0"/>
                <a:ea typeface="Times New Roman" panose="02020603050405020304" pitchFamily="18" charset="0"/>
                <a:cs typeface="Arial" panose="020B0604020202020204" pitchFamily="34" charset="0"/>
              </a:rPr>
              <a:t>Donuts</a:t>
            </a:r>
            <a:r>
              <a:rPr lang="en-US" sz="1000" i="1" dirty="0">
                <a:solidFill>
                  <a:schemeClr val="accent1"/>
                </a:solidFill>
                <a:latin typeface="Calibri" panose="020F0502020204030204" pitchFamily="34" charset="0"/>
                <a:ea typeface="Times New Roman" panose="02020603050405020304" pitchFamily="18" charset="0"/>
                <a:cs typeface="Arial" panose="020B0604020202020204" pitchFamily="34" charset="0"/>
              </a:rPr>
              <a:t> </a:t>
            </a:r>
            <a:r>
              <a:rPr lang="en-US" sz="1000" i="1" dirty="0">
                <a:latin typeface="Calibri" panose="020F0502020204030204" pitchFamily="34" charset="0"/>
                <a:ea typeface="Times New Roman" panose="02020603050405020304" pitchFamily="18" charset="0"/>
                <a:cs typeface="Arial" panose="020B0604020202020204" pitchFamily="34" charset="0"/>
              </a:rPr>
              <a:t>have charged premium pricing.</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r>
              <a:rPr lang="en-US" sz="1000" i="1" dirty="0">
                <a:latin typeface="Calibri" panose="020F0502020204030204" pitchFamily="34" charset="0"/>
                <a:ea typeface="Times New Roman" panose="02020603050405020304" pitchFamily="18" charset="0"/>
                <a:cs typeface="Arial" panose="020B0604020202020204" pitchFamily="34" charset="0"/>
              </a:rPr>
              <a:t>We are aware that there are significant differences in pricing among Registrars.  In addition, we are aware that some Registries and Registrars for new TLDs engage in </a:t>
            </a:r>
            <a:r>
              <a:rPr lang="en-US" sz="1000" b="1" i="1" dirty="0">
                <a:solidFill>
                  <a:schemeClr val="accent1"/>
                </a:solidFill>
                <a:latin typeface="Calibri" panose="020F0502020204030204" pitchFamily="34" charset="0"/>
                <a:ea typeface="Times New Roman" panose="02020603050405020304" pitchFamily="18" charset="0"/>
                <a:cs typeface="Arial" panose="020B0604020202020204" pitchFamily="34" charset="0"/>
              </a:rPr>
              <a:t>premium pricing </a:t>
            </a:r>
            <a:r>
              <a:rPr lang="en-US" sz="1000" i="1" dirty="0">
                <a:latin typeface="Calibri" panose="020F0502020204030204" pitchFamily="34" charset="0"/>
                <a:ea typeface="Times New Roman" panose="02020603050405020304" pitchFamily="18" charset="0"/>
                <a:cs typeface="Arial" panose="020B0604020202020204" pitchFamily="34" charset="0"/>
              </a:rPr>
              <a:t>or charge early access fees for domains </a:t>
            </a:r>
            <a:r>
              <a:rPr lang="en-US" sz="1000" b="1" i="1" dirty="0">
                <a:solidFill>
                  <a:schemeClr val="accent1"/>
                </a:solidFill>
                <a:latin typeface="Calibri" panose="020F0502020204030204" pitchFamily="34" charset="0"/>
                <a:ea typeface="Times New Roman" panose="02020603050405020304" pitchFamily="18" charset="0"/>
                <a:cs typeface="Arial" panose="020B0604020202020204" pitchFamily="34" charset="0"/>
              </a:rPr>
              <a:t>containing our trademarks</a:t>
            </a:r>
            <a:r>
              <a:rPr lang="en-US" sz="1000" i="1" dirty="0">
                <a:latin typeface="Calibri" panose="020F0502020204030204" pitchFamily="34" charset="0"/>
                <a:ea typeface="Times New Roman" panose="02020603050405020304" pitchFamily="18" charset="0"/>
                <a:cs typeface="Arial" panose="020B0604020202020204" pitchFamily="34" charset="0"/>
              </a:rPr>
              <a:t>.   We consider this discriminatory, unfair and trademark infringement.</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r>
              <a:rPr lang="en-US" sz="1000" i="1" dirty="0">
                <a:latin typeface="Calibri" panose="020F0502020204030204" pitchFamily="34" charset="0"/>
                <a:ea typeface="Times New Roman" panose="02020603050405020304" pitchFamily="18" charset="0"/>
                <a:cs typeface="Arial" panose="020B0604020202020204" pitchFamily="34" charset="0"/>
              </a:rPr>
              <a:t>Yes, with </a:t>
            </a:r>
            <a:r>
              <a:rPr lang="en-US" sz="1000" b="1" i="1" dirty="0">
                <a:solidFill>
                  <a:schemeClr val="accent1"/>
                </a:solidFill>
                <a:latin typeface="Calibri" panose="020F0502020204030204" pitchFamily="34" charset="0"/>
                <a:ea typeface="Times New Roman" panose="02020603050405020304" pitchFamily="18" charset="0"/>
                <a:cs typeface="Arial" panose="020B0604020202020204" pitchFamily="34" charset="0"/>
              </a:rPr>
              <a:t>.sucks </a:t>
            </a:r>
            <a:r>
              <a:rPr lang="en-US" sz="1000" i="1" dirty="0">
                <a:latin typeface="Calibri" panose="020F0502020204030204" pitchFamily="34" charset="0"/>
                <a:ea typeface="Times New Roman" panose="02020603050405020304" pitchFamily="18" charset="0"/>
                <a:cs typeface="Arial" panose="020B0604020202020204" pitchFamily="34" charset="0"/>
              </a:rPr>
              <a:t>and </a:t>
            </a:r>
            <a:r>
              <a:rPr lang="en-US" sz="1000" b="1" i="1" dirty="0">
                <a:solidFill>
                  <a:schemeClr val="accent1"/>
                </a:solidFill>
                <a:latin typeface="Calibri" panose="020F0502020204030204" pitchFamily="34" charset="0"/>
                <a:ea typeface="Times New Roman" panose="02020603050405020304" pitchFamily="18" charset="0"/>
                <a:cs typeface="Arial" panose="020B0604020202020204" pitchFamily="34" charset="0"/>
              </a:rPr>
              <a:t>.feedback</a:t>
            </a:r>
            <a:r>
              <a:rPr lang="en-US" sz="1000" i="1" dirty="0">
                <a:latin typeface="Calibri" panose="020F0502020204030204" pitchFamily="34" charset="0"/>
                <a:ea typeface="Times New Roman" panose="02020603050405020304" pitchFamily="18" charset="0"/>
                <a:cs typeface="Arial" panose="020B0604020202020204" pitchFamily="34" charset="0"/>
              </a:rPr>
              <a:t>.  We also find the premium fees charged by registries to be over-the-top.</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r>
              <a:rPr lang="en-US" sz="1000" i="1" dirty="0">
                <a:latin typeface="Calibri" panose="020F0502020204030204" pitchFamily="34" charset="0"/>
                <a:ea typeface="Times New Roman" panose="02020603050405020304" pitchFamily="18" charset="0"/>
                <a:cs typeface="Arial" panose="020B0604020202020204" pitchFamily="34" charset="0"/>
              </a:rPr>
              <a:t>Yes, the .top registry raised the Sunrise fee by $30,000 for </a:t>
            </a:r>
            <a:r>
              <a:rPr lang="en-US" sz="1000" b="1" i="1" dirty="0">
                <a:solidFill>
                  <a:schemeClr val="accent1"/>
                </a:solidFill>
                <a:latin typeface="Calibri" panose="020F0502020204030204" pitchFamily="34" charset="0"/>
                <a:ea typeface="Times New Roman" panose="02020603050405020304" pitchFamily="18" charset="0"/>
                <a:cs typeface="Arial" panose="020B0604020202020204" pitchFamily="34" charset="0"/>
              </a:rPr>
              <a:t>[company].top</a:t>
            </a:r>
            <a:r>
              <a:rPr lang="en-US" sz="1000" i="1" dirty="0">
                <a:latin typeface="Calibri" panose="020F0502020204030204" pitchFamily="34" charset="0"/>
                <a:ea typeface="Times New Roman" panose="02020603050405020304" pitchFamily="18" charset="0"/>
                <a:cs typeface="Arial" panose="020B0604020202020204" pitchFamily="34" charset="0"/>
              </a:rPr>
              <a:t>.   We refused to register.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Title 6"/>
          <p:cNvSpPr txBox="1">
            <a:spLocks/>
          </p:cNvSpPr>
          <p:nvPr/>
        </p:nvSpPr>
        <p:spPr>
          <a:xfrm>
            <a:off x="36212" y="604098"/>
            <a:ext cx="1219200" cy="1156611"/>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kern="1200" cap="all" baseline="0">
                <a:solidFill>
                  <a:srgbClr val="009DD9"/>
                </a:solidFill>
                <a:latin typeface="+mj-lt"/>
                <a:ea typeface="+mj-ea"/>
                <a:cs typeface="+mj-cs"/>
              </a:defRPr>
            </a:lvl1pPr>
          </a:lstStyle>
          <a:p>
            <a:r>
              <a:rPr lang="en-US" sz="8800" dirty="0"/>
              <a:t>“</a:t>
            </a:r>
          </a:p>
        </p:txBody>
      </p:sp>
      <p:sp>
        <p:nvSpPr>
          <p:cNvPr id="45" name="Title 6"/>
          <p:cNvSpPr txBox="1">
            <a:spLocks/>
          </p:cNvSpPr>
          <p:nvPr/>
        </p:nvSpPr>
        <p:spPr>
          <a:xfrm>
            <a:off x="8305800" y="4615539"/>
            <a:ext cx="1219200" cy="1156611"/>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kern="1200" cap="all" baseline="0">
                <a:solidFill>
                  <a:srgbClr val="009DD9"/>
                </a:solidFill>
                <a:latin typeface="+mj-lt"/>
                <a:ea typeface="+mj-ea"/>
                <a:cs typeface="+mj-cs"/>
              </a:defRPr>
            </a:lvl1pPr>
          </a:lstStyle>
          <a:p>
            <a:r>
              <a:rPr lang="en-US" sz="8800" dirty="0"/>
              <a:t>”</a:t>
            </a:r>
          </a:p>
        </p:txBody>
      </p:sp>
    </p:spTree>
    <p:extLst>
      <p:ext uri="{BB962C8B-B14F-4D97-AF65-F5344CB8AC3E}">
        <p14:creationId xmlns:p14="http://schemas.microsoft.com/office/powerpoint/2010/main" val="27991560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953947465"/>
              </p:ext>
            </p:extLst>
          </p:nvPr>
        </p:nvGraphicFramePr>
        <p:xfrm>
          <a:off x="1676400" y="1655055"/>
          <a:ext cx="5638800" cy="3212219"/>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 name="Title 6"/>
          <p:cNvSpPr>
            <a:spLocks noGrp="1"/>
          </p:cNvSpPr>
          <p:nvPr>
            <p:ph type="title"/>
          </p:nvPr>
        </p:nvSpPr>
        <p:spPr>
          <a:xfrm>
            <a:off x="228600" y="57150"/>
            <a:ext cx="8686800" cy="428625"/>
          </a:xfrm>
        </p:spPr>
        <p:txBody>
          <a:bodyPr/>
          <a:lstStyle/>
          <a:p>
            <a:r>
              <a:rPr lang="en-US" sz="2400" dirty="0"/>
              <a:t>RIGHTS PROTECTION MECHANSIMS</a:t>
            </a:r>
          </a:p>
        </p:txBody>
      </p:sp>
      <p:sp>
        <p:nvSpPr>
          <p:cNvPr id="11" name="Text Placeholder 7"/>
          <p:cNvSpPr>
            <a:spLocks noGrp="1"/>
          </p:cNvSpPr>
          <p:nvPr>
            <p:ph type="body" idx="13"/>
          </p:nvPr>
        </p:nvSpPr>
        <p:spPr>
          <a:xfrm>
            <a:off x="228600" y="582811"/>
            <a:ext cx="8915400" cy="396722"/>
          </a:xfrm>
        </p:spPr>
        <p:txBody>
          <a:bodyPr/>
          <a:lstStyle/>
          <a:p>
            <a:r>
              <a:rPr lang="en-US" sz="1400" dirty="0"/>
              <a:t>Two-thirds of the members feel that UDRPs and required sunrise periods have helped mitigate risks to a major/moderate extent.  </a:t>
            </a:r>
          </a:p>
        </p:txBody>
      </p:sp>
      <p:sp>
        <p:nvSpPr>
          <p:cNvPr id="22" name="Rectangle 21"/>
          <p:cNvSpPr/>
          <p:nvPr/>
        </p:nvSpPr>
        <p:spPr>
          <a:xfrm>
            <a:off x="3207051" y="4806314"/>
            <a:ext cx="9144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p:cNvSpPr txBox="1"/>
          <p:nvPr/>
        </p:nvSpPr>
        <p:spPr>
          <a:xfrm>
            <a:off x="3238661" y="4720590"/>
            <a:ext cx="1530096" cy="246221"/>
          </a:xfrm>
          <a:prstGeom prst="rect">
            <a:avLst/>
          </a:prstGeom>
          <a:noFill/>
        </p:spPr>
        <p:txBody>
          <a:bodyPr wrap="square" rtlCol="0">
            <a:spAutoFit/>
          </a:bodyPr>
          <a:lstStyle/>
          <a:p>
            <a:r>
              <a:rPr lang="en-US" sz="1000" dirty="0"/>
              <a:t>To a major extent</a:t>
            </a:r>
          </a:p>
        </p:txBody>
      </p:sp>
      <p:sp>
        <p:nvSpPr>
          <p:cNvPr id="24" name="Rectangle 23"/>
          <p:cNvSpPr/>
          <p:nvPr/>
        </p:nvSpPr>
        <p:spPr>
          <a:xfrm>
            <a:off x="3207051" y="4988718"/>
            <a:ext cx="91440" cy="9144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Box 24"/>
          <p:cNvSpPr txBox="1"/>
          <p:nvPr/>
        </p:nvSpPr>
        <p:spPr>
          <a:xfrm>
            <a:off x="3236769" y="4912519"/>
            <a:ext cx="2522588" cy="246221"/>
          </a:xfrm>
          <a:prstGeom prst="rect">
            <a:avLst/>
          </a:prstGeom>
          <a:noFill/>
        </p:spPr>
        <p:txBody>
          <a:bodyPr wrap="square" rtlCol="0">
            <a:spAutoFit/>
          </a:bodyPr>
          <a:lstStyle/>
          <a:p>
            <a:r>
              <a:rPr lang="en-US" sz="1000" dirty="0"/>
              <a:t>To a moderate extent</a:t>
            </a:r>
          </a:p>
        </p:txBody>
      </p:sp>
      <p:sp>
        <p:nvSpPr>
          <p:cNvPr id="26" name="Rectangle 25"/>
          <p:cNvSpPr/>
          <p:nvPr/>
        </p:nvSpPr>
        <p:spPr>
          <a:xfrm>
            <a:off x="4545123" y="4806314"/>
            <a:ext cx="9144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4568732" y="4720547"/>
            <a:ext cx="1885556" cy="246221"/>
          </a:xfrm>
          <a:prstGeom prst="rect">
            <a:avLst/>
          </a:prstGeom>
          <a:noFill/>
        </p:spPr>
        <p:txBody>
          <a:bodyPr wrap="square" rtlCol="0">
            <a:spAutoFit/>
          </a:bodyPr>
          <a:lstStyle/>
          <a:p>
            <a:r>
              <a:rPr lang="en-US" sz="1000" dirty="0"/>
              <a:t>To a minor extent</a:t>
            </a:r>
          </a:p>
        </p:txBody>
      </p:sp>
      <p:sp>
        <p:nvSpPr>
          <p:cNvPr id="17" name="Rectangle 16"/>
          <p:cNvSpPr/>
          <p:nvPr/>
        </p:nvSpPr>
        <p:spPr>
          <a:xfrm>
            <a:off x="4549682" y="4992571"/>
            <a:ext cx="91440" cy="9144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4582816" y="4901565"/>
            <a:ext cx="1885556" cy="246221"/>
          </a:xfrm>
          <a:prstGeom prst="rect">
            <a:avLst/>
          </a:prstGeom>
          <a:noFill/>
        </p:spPr>
        <p:txBody>
          <a:bodyPr wrap="square" rtlCol="0">
            <a:spAutoFit/>
          </a:bodyPr>
          <a:lstStyle/>
          <a:p>
            <a:r>
              <a:rPr lang="en-US" sz="1000" dirty="0"/>
              <a:t>Not at all</a:t>
            </a:r>
          </a:p>
        </p:txBody>
      </p:sp>
      <p:sp>
        <p:nvSpPr>
          <p:cNvPr id="19" name="Rectangle 18"/>
          <p:cNvSpPr/>
          <p:nvPr/>
        </p:nvSpPr>
        <p:spPr>
          <a:xfrm>
            <a:off x="5683157" y="4994000"/>
            <a:ext cx="91440" cy="9144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5734444" y="4927759"/>
            <a:ext cx="1885556" cy="246221"/>
          </a:xfrm>
          <a:prstGeom prst="rect">
            <a:avLst/>
          </a:prstGeom>
          <a:noFill/>
        </p:spPr>
        <p:txBody>
          <a:bodyPr wrap="square" rtlCol="0">
            <a:spAutoFit/>
          </a:bodyPr>
          <a:lstStyle/>
          <a:p>
            <a:r>
              <a:rPr lang="en-US" sz="1000" dirty="0"/>
              <a:t>Unsure</a:t>
            </a:r>
          </a:p>
        </p:txBody>
      </p:sp>
      <p:sp>
        <p:nvSpPr>
          <p:cNvPr id="21" name="TextBox 20"/>
          <p:cNvSpPr txBox="1"/>
          <p:nvPr/>
        </p:nvSpPr>
        <p:spPr>
          <a:xfrm>
            <a:off x="2337261" y="4037654"/>
            <a:ext cx="1145969" cy="400110"/>
          </a:xfrm>
          <a:prstGeom prst="rect">
            <a:avLst/>
          </a:prstGeom>
          <a:noFill/>
        </p:spPr>
        <p:txBody>
          <a:bodyPr wrap="square" rtlCol="0">
            <a:spAutoFit/>
          </a:bodyPr>
          <a:lstStyle/>
          <a:p>
            <a:pPr algn="ctr"/>
            <a:r>
              <a:rPr lang="en-US" sz="1000" dirty="0"/>
              <a:t>Required Sunrise Periods</a:t>
            </a:r>
          </a:p>
        </p:txBody>
      </p:sp>
      <p:sp>
        <p:nvSpPr>
          <p:cNvPr id="29" name="TextBox 28"/>
          <p:cNvSpPr txBox="1"/>
          <p:nvPr/>
        </p:nvSpPr>
        <p:spPr>
          <a:xfrm>
            <a:off x="3292236" y="4037654"/>
            <a:ext cx="1145969" cy="246221"/>
          </a:xfrm>
          <a:prstGeom prst="rect">
            <a:avLst/>
          </a:prstGeom>
          <a:noFill/>
        </p:spPr>
        <p:txBody>
          <a:bodyPr wrap="square" rtlCol="0">
            <a:spAutoFit/>
          </a:bodyPr>
          <a:lstStyle/>
          <a:p>
            <a:pPr algn="ctr"/>
            <a:r>
              <a:rPr lang="en-US" sz="1000" dirty="0"/>
              <a:t>Trademark Claims</a:t>
            </a:r>
          </a:p>
        </p:txBody>
      </p:sp>
      <p:sp>
        <p:nvSpPr>
          <p:cNvPr id="30" name="TextBox 29"/>
          <p:cNvSpPr txBox="1"/>
          <p:nvPr/>
        </p:nvSpPr>
        <p:spPr>
          <a:xfrm>
            <a:off x="4218511" y="4037654"/>
            <a:ext cx="1145969" cy="553998"/>
          </a:xfrm>
          <a:prstGeom prst="rect">
            <a:avLst/>
          </a:prstGeom>
          <a:noFill/>
        </p:spPr>
        <p:txBody>
          <a:bodyPr wrap="square" rtlCol="0">
            <a:spAutoFit/>
          </a:bodyPr>
          <a:lstStyle/>
          <a:p>
            <a:pPr algn="ctr"/>
            <a:r>
              <a:rPr lang="en-US" sz="1000" dirty="0"/>
              <a:t>Uniform Rapid Suspension System (URS)</a:t>
            </a:r>
          </a:p>
        </p:txBody>
      </p:sp>
      <p:sp>
        <p:nvSpPr>
          <p:cNvPr id="31" name="TextBox 30"/>
          <p:cNvSpPr txBox="1"/>
          <p:nvPr/>
        </p:nvSpPr>
        <p:spPr>
          <a:xfrm>
            <a:off x="5174046" y="4037654"/>
            <a:ext cx="1259209" cy="707886"/>
          </a:xfrm>
          <a:prstGeom prst="rect">
            <a:avLst/>
          </a:prstGeom>
          <a:noFill/>
        </p:spPr>
        <p:txBody>
          <a:bodyPr wrap="square" rtlCol="0">
            <a:spAutoFit/>
          </a:bodyPr>
          <a:lstStyle/>
          <a:p>
            <a:pPr algn="ctr"/>
            <a:r>
              <a:rPr lang="en-US" sz="1000" dirty="0"/>
              <a:t>Post-Delegation Dispute Resolution Procedures (PDDRP, RRDRP, PICDRP)</a:t>
            </a:r>
          </a:p>
        </p:txBody>
      </p:sp>
      <p:sp>
        <p:nvSpPr>
          <p:cNvPr id="32" name="TextBox 31"/>
          <p:cNvSpPr txBox="1"/>
          <p:nvPr/>
        </p:nvSpPr>
        <p:spPr>
          <a:xfrm>
            <a:off x="6123511" y="4037654"/>
            <a:ext cx="1145969" cy="246221"/>
          </a:xfrm>
          <a:prstGeom prst="rect">
            <a:avLst/>
          </a:prstGeom>
          <a:noFill/>
        </p:spPr>
        <p:txBody>
          <a:bodyPr wrap="square" rtlCol="0">
            <a:spAutoFit/>
          </a:bodyPr>
          <a:lstStyle/>
          <a:p>
            <a:pPr algn="ctr"/>
            <a:r>
              <a:rPr lang="en-US" sz="1000" dirty="0"/>
              <a:t>UDRP</a:t>
            </a:r>
          </a:p>
        </p:txBody>
      </p:sp>
      <p:sp>
        <p:nvSpPr>
          <p:cNvPr id="44" name="Footer Placeholder 4"/>
          <p:cNvSpPr txBox="1">
            <a:spLocks/>
          </p:cNvSpPr>
          <p:nvPr/>
        </p:nvSpPr>
        <p:spPr>
          <a:xfrm>
            <a:off x="3388180" y="1112609"/>
            <a:ext cx="2754001" cy="612777"/>
          </a:xfrm>
          <a:prstGeom prst="rect">
            <a:avLst/>
          </a:prstGeom>
          <a:solidFill>
            <a:srgbClr val="ECECEC"/>
          </a:solidFill>
        </p:spPr>
        <p:txBody>
          <a:bodyPr lIns="0" tIns="0" rIns="0" bIns="0" anchor="ctr"/>
          <a:lstStyle/>
          <a:p>
            <a:pPr marL="45720" algn="ctr" defTabSz="457200">
              <a:defRPr/>
            </a:pPr>
            <a:r>
              <a:rPr lang="en-US" sz="1200" dirty="0">
                <a:solidFill>
                  <a:srgbClr val="009DD9"/>
                </a:solidFill>
              </a:rPr>
              <a:t>How Well Rights Protection Mechanisms Have Helped Mitigate Risks</a:t>
            </a:r>
          </a:p>
          <a:p>
            <a:pPr marL="45720" algn="ctr" defTabSz="457200">
              <a:defRPr/>
            </a:pPr>
            <a:r>
              <a:rPr lang="en-US" sz="900" dirty="0">
                <a:solidFill>
                  <a:srgbClr val="009DD9"/>
                </a:solidFill>
              </a:rPr>
              <a:t>(n=33)</a:t>
            </a:r>
          </a:p>
        </p:txBody>
      </p:sp>
      <p:sp>
        <p:nvSpPr>
          <p:cNvPr id="2" name="Rounded Rectangle 1"/>
          <p:cNvSpPr/>
          <p:nvPr/>
        </p:nvSpPr>
        <p:spPr>
          <a:xfrm>
            <a:off x="3039907" y="4720547"/>
            <a:ext cx="3252850" cy="422953"/>
          </a:xfrm>
          <a:prstGeom prst="roundRect">
            <a:avLst/>
          </a:prstGeom>
          <a:no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ight Brace 3"/>
          <p:cNvSpPr/>
          <p:nvPr/>
        </p:nvSpPr>
        <p:spPr>
          <a:xfrm>
            <a:off x="3143991" y="1799240"/>
            <a:ext cx="45719" cy="1371600"/>
          </a:xfrm>
          <a:prstGeom prst="rightBrace">
            <a:avLst/>
          </a:prstGeom>
          <a:ln>
            <a:solidFill>
              <a:srgbClr val="007FC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3" name="Right Brace 32"/>
          <p:cNvSpPr/>
          <p:nvPr/>
        </p:nvSpPr>
        <p:spPr>
          <a:xfrm>
            <a:off x="4057657" y="1799240"/>
            <a:ext cx="45719" cy="772510"/>
          </a:xfrm>
          <a:prstGeom prst="rightBrace">
            <a:avLst/>
          </a:prstGeom>
          <a:ln>
            <a:solidFill>
              <a:srgbClr val="007FC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4" name="Right Brace 33"/>
          <p:cNvSpPr/>
          <p:nvPr/>
        </p:nvSpPr>
        <p:spPr>
          <a:xfrm>
            <a:off x="5015011" y="1799240"/>
            <a:ext cx="45719" cy="531949"/>
          </a:xfrm>
          <a:prstGeom prst="rightBrace">
            <a:avLst/>
          </a:prstGeom>
          <a:ln>
            <a:solidFill>
              <a:srgbClr val="007FC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5" name="Right Brace 34"/>
          <p:cNvSpPr/>
          <p:nvPr/>
        </p:nvSpPr>
        <p:spPr>
          <a:xfrm>
            <a:off x="5943600" y="1799240"/>
            <a:ext cx="45719" cy="315310"/>
          </a:xfrm>
          <a:prstGeom prst="rightBrace">
            <a:avLst/>
          </a:prstGeom>
          <a:ln>
            <a:solidFill>
              <a:srgbClr val="007FC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6" name="Right Brace 35"/>
          <p:cNvSpPr/>
          <p:nvPr/>
        </p:nvSpPr>
        <p:spPr>
          <a:xfrm>
            <a:off x="6900040" y="1799240"/>
            <a:ext cx="45719" cy="1371600"/>
          </a:xfrm>
          <a:prstGeom prst="rightBrace">
            <a:avLst/>
          </a:prstGeom>
          <a:ln>
            <a:solidFill>
              <a:srgbClr val="007FC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7" name="TextBox 36"/>
          <p:cNvSpPr txBox="1"/>
          <p:nvPr/>
        </p:nvSpPr>
        <p:spPr>
          <a:xfrm>
            <a:off x="3124810" y="2346540"/>
            <a:ext cx="609600" cy="276999"/>
          </a:xfrm>
          <a:prstGeom prst="rect">
            <a:avLst/>
          </a:prstGeom>
          <a:noFill/>
        </p:spPr>
        <p:txBody>
          <a:bodyPr wrap="square" rtlCol="0">
            <a:spAutoFit/>
          </a:bodyPr>
          <a:lstStyle/>
          <a:p>
            <a:r>
              <a:rPr lang="en-US" sz="1200" dirty="0">
                <a:solidFill>
                  <a:srgbClr val="007FC7"/>
                </a:solidFill>
              </a:rPr>
              <a:t>64%</a:t>
            </a:r>
          </a:p>
        </p:txBody>
      </p:sp>
      <p:sp>
        <p:nvSpPr>
          <p:cNvPr id="38" name="TextBox 37"/>
          <p:cNvSpPr txBox="1"/>
          <p:nvPr/>
        </p:nvSpPr>
        <p:spPr>
          <a:xfrm>
            <a:off x="4048720" y="2029132"/>
            <a:ext cx="609600" cy="276999"/>
          </a:xfrm>
          <a:prstGeom prst="rect">
            <a:avLst/>
          </a:prstGeom>
          <a:noFill/>
        </p:spPr>
        <p:txBody>
          <a:bodyPr wrap="square" rtlCol="0">
            <a:spAutoFit/>
          </a:bodyPr>
          <a:lstStyle/>
          <a:p>
            <a:r>
              <a:rPr lang="en-US" sz="1200" dirty="0">
                <a:solidFill>
                  <a:srgbClr val="007FC7"/>
                </a:solidFill>
              </a:rPr>
              <a:t>36%</a:t>
            </a:r>
          </a:p>
        </p:txBody>
      </p:sp>
      <p:sp>
        <p:nvSpPr>
          <p:cNvPr id="39" name="TextBox 38"/>
          <p:cNvSpPr txBox="1"/>
          <p:nvPr/>
        </p:nvSpPr>
        <p:spPr>
          <a:xfrm>
            <a:off x="4985696" y="1913916"/>
            <a:ext cx="609600" cy="276999"/>
          </a:xfrm>
          <a:prstGeom prst="rect">
            <a:avLst/>
          </a:prstGeom>
          <a:noFill/>
        </p:spPr>
        <p:txBody>
          <a:bodyPr wrap="square" rtlCol="0">
            <a:spAutoFit/>
          </a:bodyPr>
          <a:lstStyle/>
          <a:p>
            <a:r>
              <a:rPr lang="en-US" sz="1200" dirty="0">
                <a:solidFill>
                  <a:srgbClr val="007FC7"/>
                </a:solidFill>
              </a:rPr>
              <a:t>27%</a:t>
            </a:r>
          </a:p>
        </p:txBody>
      </p:sp>
      <p:sp>
        <p:nvSpPr>
          <p:cNvPr id="40" name="TextBox 39"/>
          <p:cNvSpPr txBox="1"/>
          <p:nvPr/>
        </p:nvSpPr>
        <p:spPr>
          <a:xfrm>
            <a:off x="5930904" y="1802585"/>
            <a:ext cx="609600" cy="276999"/>
          </a:xfrm>
          <a:prstGeom prst="rect">
            <a:avLst/>
          </a:prstGeom>
          <a:noFill/>
        </p:spPr>
        <p:txBody>
          <a:bodyPr wrap="square" rtlCol="0">
            <a:spAutoFit/>
          </a:bodyPr>
          <a:lstStyle/>
          <a:p>
            <a:r>
              <a:rPr lang="en-US" sz="1200" dirty="0">
                <a:solidFill>
                  <a:srgbClr val="007FC7"/>
                </a:solidFill>
              </a:rPr>
              <a:t>15%</a:t>
            </a:r>
          </a:p>
        </p:txBody>
      </p:sp>
      <p:sp>
        <p:nvSpPr>
          <p:cNvPr id="41" name="TextBox 40"/>
          <p:cNvSpPr txBox="1"/>
          <p:nvPr/>
        </p:nvSpPr>
        <p:spPr>
          <a:xfrm>
            <a:off x="6888244" y="2331189"/>
            <a:ext cx="609600" cy="276999"/>
          </a:xfrm>
          <a:prstGeom prst="rect">
            <a:avLst/>
          </a:prstGeom>
          <a:noFill/>
        </p:spPr>
        <p:txBody>
          <a:bodyPr wrap="square" rtlCol="0">
            <a:spAutoFit/>
          </a:bodyPr>
          <a:lstStyle/>
          <a:p>
            <a:r>
              <a:rPr lang="en-US" sz="1200" dirty="0">
                <a:solidFill>
                  <a:srgbClr val="007FC7"/>
                </a:solidFill>
              </a:rPr>
              <a:t>67%</a:t>
            </a:r>
          </a:p>
        </p:txBody>
      </p:sp>
    </p:spTree>
    <p:extLst>
      <p:ext uri="{BB962C8B-B14F-4D97-AF65-F5344CB8AC3E}">
        <p14:creationId xmlns:p14="http://schemas.microsoft.com/office/powerpoint/2010/main" val="7173411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 name="Title 6"/>
          <p:cNvSpPr>
            <a:spLocks noGrp="1"/>
          </p:cNvSpPr>
          <p:nvPr>
            <p:ph type="title"/>
          </p:nvPr>
        </p:nvSpPr>
        <p:spPr>
          <a:xfrm>
            <a:off x="228600" y="57150"/>
            <a:ext cx="8686800" cy="428625"/>
          </a:xfrm>
        </p:spPr>
        <p:txBody>
          <a:bodyPr/>
          <a:lstStyle/>
          <a:p>
            <a:r>
              <a:rPr lang="en-US" sz="2400" dirty="0"/>
              <a:t>Commentary: RIGHTS PROTECTION </a:t>
            </a:r>
            <a:r>
              <a:rPr lang="en-US" sz="2400" dirty="0" err="1"/>
              <a:t>MECHANIsMS</a:t>
            </a:r>
            <a:endParaRPr lang="en-US" sz="2400" dirty="0"/>
          </a:p>
        </p:txBody>
      </p:sp>
      <p:sp>
        <p:nvSpPr>
          <p:cNvPr id="4" name="Rectangle 3"/>
          <p:cNvSpPr/>
          <p:nvPr/>
        </p:nvSpPr>
        <p:spPr>
          <a:xfrm>
            <a:off x="533400" y="624564"/>
            <a:ext cx="8229600" cy="4407360"/>
          </a:xfrm>
          <a:prstGeom prst="rect">
            <a:avLst/>
          </a:prstGeom>
          <a:noFill/>
        </p:spPr>
        <p:txBody>
          <a:bodyPr wrap="square">
            <a:spAutoFit/>
          </a:bodyPr>
          <a:lstStyle/>
          <a:p>
            <a:pPr>
              <a:lnSpc>
                <a:spcPct val="107000"/>
              </a:lnSpc>
              <a:spcBef>
                <a:spcPts val="600"/>
              </a:spcBef>
            </a:pPr>
            <a:r>
              <a:rPr lang="en-US" sz="1000" i="1" dirty="0">
                <a:ea typeface="Times New Roman" panose="02020603050405020304" pitchFamily="18" charset="0"/>
                <a:cs typeface="Times New Roman" panose="02020603050405020304" pitchFamily="18" charset="0"/>
              </a:rPr>
              <a:t>Going after </a:t>
            </a:r>
            <a:r>
              <a:rPr lang="en-US" sz="1000" b="1" i="1" dirty="0">
                <a:solidFill>
                  <a:schemeClr val="accent4"/>
                </a:solidFill>
                <a:ea typeface="Times New Roman" panose="02020603050405020304" pitchFamily="18" charset="0"/>
                <a:cs typeface="Times New Roman" panose="02020603050405020304" pitchFamily="18" charset="0"/>
              </a:rPr>
              <a:t>cyber squatters remains a very expensive line item</a:t>
            </a:r>
            <a:r>
              <a:rPr lang="en-US" sz="1000" i="1" dirty="0">
                <a:ea typeface="Times New Roman" panose="02020603050405020304" pitchFamily="18" charset="0"/>
                <a:cs typeface="Times New Roman" panose="02020603050405020304" pitchFamily="18" charset="0"/>
              </a:rPr>
              <a:t>, because they are very </a:t>
            </a:r>
            <a:r>
              <a:rPr lang="en-US" sz="1000" b="1" i="1" dirty="0">
                <a:solidFill>
                  <a:schemeClr val="accent4"/>
                </a:solidFill>
                <a:ea typeface="Times New Roman" panose="02020603050405020304" pitchFamily="18" charset="0"/>
                <a:cs typeface="Times New Roman" panose="02020603050405020304" pitchFamily="18" charset="0"/>
              </a:rPr>
              <a:t>good at hiding</a:t>
            </a:r>
            <a:r>
              <a:rPr lang="en-US" sz="1000" i="1" dirty="0">
                <a:ea typeface="Times New Roman" panose="02020603050405020304" pitchFamily="18" charset="0"/>
                <a:cs typeface="Times New Roman" panose="02020603050405020304" pitchFamily="18" charset="0"/>
              </a:rPr>
              <a:t>.  The .vn registry allows cyber squatters to thrive and hold domain names for ransom.  </a:t>
            </a:r>
            <a:r>
              <a:rPr lang="en-US" sz="1000" b="1" i="1" dirty="0">
                <a:solidFill>
                  <a:schemeClr val="accent4"/>
                </a:solidFill>
                <a:ea typeface="Times New Roman" panose="02020603050405020304" pitchFamily="18" charset="0"/>
                <a:cs typeface="Times New Roman" panose="02020603050405020304" pitchFamily="18" charset="0"/>
              </a:rPr>
              <a:t>Defensive registrations are also expensive </a:t>
            </a:r>
            <a:r>
              <a:rPr lang="en-US" sz="1000" i="1" dirty="0">
                <a:ea typeface="Times New Roman" panose="02020603050405020304" pitchFamily="18" charset="0"/>
                <a:cs typeface="Times New Roman" panose="02020603050405020304" pitchFamily="18" charset="0"/>
              </a:rPr>
              <a:t>because there are so many new TLDs.  </a:t>
            </a:r>
            <a:r>
              <a:rPr lang="en-US" sz="1000" b="1" i="1" dirty="0">
                <a:solidFill>
                  <a:schemeClr val="accent4"/>
                </a:solidFill>
                <a:ea typeface="Times New Roman" panose="02020603050405020304" pitchFamily="18" charset="0"/>
                <a:cs typeface="Times New Roman" panose="02020603050405020304" pitchFamily="18" charset="0"/>
              </a:rPr>
              <a:t>You can't register in them all</a:t>
            </a:r>
            <a:r>
              <a:rPr lang="en-US" sz="1000" i="1" dirty="0">
                <a:ea typeface="Times New Roman" panose="02020603050405020304" pitchFamily="18" charset="0"/>
                <a:cs typeface="Times New Roman" panose="02020603050405020304" pitchFamily="18" charset="0"/>
              </a:rPr>
              <a:t>, and when you do register in a select few, some have much higher prices during the Sunrise period, which is the only time you can guarantee being able to register the name.</a:t>
            </a:r>
            <a:endParaRPr lang="en-US" sz="1000" i="1" dirty="0">
              <a:ea typeface="Calibri" panose="020F0502020204030204" pitchFamily="34" charset="0"/>
              <a:cs typeface="Times New Roman" panose="02020603050405020304" pitchFamily="18" charset="0"/>
            </a:endParaRPr>
          </a:p>
          <a:p>
            <a:pPr>
              <a:lnSpc>
                <a:spcPct val="107000"/>
              </a:lnSpc>
              <a:spcBef>
                <a:spcPts val="600"/>
              </a:spcBef>
            </a:pPr>
            <a:r>
              <a:rPr lang="en-US" sz="1000" i="1" dirty="0">
                <a:ea typeface="Times New Roman" panose="02020603050405020304" pitchFamily="18" charset="0"/>
                <a:cs typeface="Times New Roman" panose="02020603050405020304" pitchFamily="18" charset="0"/>
              </a:rPr>
              <a:t>They have </a:t>
            </a:r>
            <a:r>
              <a:rPr lang="en-US" sz="1000" b="1" i="1" dirty="0">
                <a:solidFill>
                  <a:schemeClr val="accent1"/>
                </a:solidFill>
                <a:ea typeface="Times New Roman" panose="02020603050405020304" pitchFamily="18" charset="0"/>
                <a:cs typeface="Times New Roman" panose="02020603050405020304" pitchFamily="18" charset="0"/>
              </a:rPr>
              <a:t>helped mitigate risk </a:t>
            </a:r>
            <a:r>
              <a:rPr lang="en-US" sz="1000" i="1" dirty="0">
                <a:ea typeface="Times New Roman" panose="02020603050405020304" pitchFamily="18" charset="0"/>
                <a:cs typeface="Times New Roman" panose="02020603050405020304" pitchFamily="18" charset="0"/>
              </a:rPr>
              <a:t>in that they permit brand owners the </a:t>
            </a:r>
            <a:r>
              <a:rPr lang="en-US" sz="1000" b="1" i="1" dirty="0">
                <a:solidFill>
                  <a:schemeClr val="accent1"/>
                </a:solidFill>
                <a:ea typeface="Times New Roman" panose="02020603050405020304" pitchFamily="18" charset="0"/>
                <a:cs typeface="Times New Roman" panose="02020603050405020304" pitchFamily="18" charset="0"/>
              </a:rPr>
              <a:t>ability to take action </a:t>
            </a:r>
            <a:r>
              <a:rPr lang="en-US" sz="1000" i="1" dirty="0">
                <a:ea typeface="Times New Roman" panose="02020603050405020304" pitchFamily="18" charset="0"/>
                <a:cs typeface="Times New Roman" panose="02020603050405020304" pitchFamily="18" charset="0"/>
              </a:rPr>
              <a:t>in cases of abusive registrations after the fact, but </a:t>
            </a:r>
            <a:r>
              <a:rPr lang="en-US" sz="1000" b="1" i="1" dirty="0">
                <a:solidFill>
                  <a:schemeClr val="accent4"/>
                </a:solidFill>
                <a:ea typeface="Times New Roman" panose="02020603050405020304" pitchFamily="18" charset="0"/>
                <a:cs typeface="Times New Roman" panose="02020603050405020304" pitchFamily="18" charset="0"/>
              </a:rPr>
              <a:t>have failed to deter individuals</a:t>
            </a:r>
            <a:r>
              <a:rPr lang="en-US" sz="1000" i="1" dirty="0">
                <a:ea typeface="Times New Roman" panose="02020603050405020304" pitchFamily="18" charset="0"/>
                <a:cs typeface="Times New Roman" panose="02020603050405020304" pitchFamily="18" charset="0"/>
              </a:rPr>
              <a:t> from registering abusive domains in the first place.</a:t>
            </a:r>
            <a:endParaRPr lang="en-US" sz="1000" i="1" dirty="0">
              <a:ea typeface="Calibri" panose="020F0502020204030204" pitchFamily="34" charset="0"/>
              <a:cs typeface="Times New Roman" panose="02020603050405020304" pitchFamily="18" charset="0"/>
            </a:endParaRPr>
          </a:p>
          <a:p>
            <a:pPr>
              <a:lnSpc>
                <a:spcPct val="107000"/>
              </a:lnSpc>
              <a:spcBef>
                <a:spcPts val="600"/>
              </a:spcBef>
            </a:pPr>
            <a:r>
              <a:rPr lang="en-US" sz="1000" i="1" dirty="0">
                <a:ea typeface="Times New Roman" panose="02020603050405020304" pitchFamily="18" charset="0"/>
                <a:cs typeface="Times New Roman" panose="02020603050405020304" pitchFamily="18" charset="0"/>
              </a:rPr>
              <a:t>We </a:t>
            </a:r>
            <a:r>
              <a:rPr lang="en-US" sz="1000" b="1" i="1" dirty="0">
                <a:solidFill>
                  <a:schemeClr val="accent1"/>
                </a:solidFill>
                <a:ea typeface="Times New Roman" panose="02020603050405020304" pitchFamily="18" charset="0"/>
                <a:cs typeface="Times New Roman" panose="02020603050405020304" pitchFamily="18" charset="0"/>
              </a:rPr>
              <a:t>support the idea of having RPMs</a:t>
            </a:r>
            <a:r>
              <a:rPr lang="en-US" sz="1000" i="1" dirty="0">
                <a:ea typeface="Times New Roman" panose="02020603050405020304" pitchFamily="18" charset="0"/>
                <a:cs typeface="Times New Roman" panose="02020603050405020304" pitchFamily="18" charset="0"/>
              </a:rPr>
              <a:t>, however given the volume of new gTLD real-estate created, we </a:t>
            </a:r>
            <a:r>
              <a:rPr lang="en-US" sz="1000" b="1" i="1" dirty="0">
                <a:solidFill>
                  <a:schemeClr val="accent4"/>
                </a:solidFill>
                <a:ea typeface="Times New Roman" panose="02020603050405020304" pitchFamily="18" charset="0"/>
                <a:cs typeface="Times New Roman" panose="02020603050405020304" pitchFamily="18" charset="0"/>
              </a:rPr>
              <a:t>do not believe that the balance has been struck </a:t>
            </a:r>
            <a:r>
              <a:rPr lang="en-US" sz="1000" i="1" dirty="0">
                <a:ea typeface="Times New Roman" panose="02020603050405020304" pitchFamily="18" charset="0"/>
                <a:cs typeface="Times New Roman" panose="02020603050405020304" pitchFamily="18" charset="0"/>
              </a:rPr>
              <a:t>correctly between the high cost and limited effectiveness of the measures</a:t>
            </a:r>
            <a:endParaRPr lang="en-US" sz="1000" i="1" dirty="0">
              <a:ea typeface="Calibri" panose="020F0502020204030204" pitchFamily="34" charset="0"/>
              <a:cs typeface="Times New Roman" panose="02020603050405020304" pitchFamily="18" charset="0"/>
            </a:endParaRPr>
          </a:p>
          <a:p>
            <a:pPr>
              <a:lnSpc>
                <a:spcPct val="107000"/>
              </a:lnSpc>
              <a:spcBef>
                <a:spcPts val="600"/>
              </a:spcBef>
            </a:pPr>
            <a:r>
              <a:rPr lang="en-US" sz="1000" b="1" i="1" dirty="0">
                <a:solidFill>
                  <a:schemeClr val="accent1"/>
                </a:solidFill>
                <a:ea typeface="Times New Roman" panose="02020603050405020304" pitchFamily="18" charset="0"/>
                <a:cs typeface="Times New Roman" panose="02020603050405020304" pitchFamily="18" charset="0"/>
              </a:rPr>
              <a:t>UDRP still helps mitigate risks </a:t>
            </a:r>
            <a:r>
              <a:rPr lang="en-US" sz="1000" i="1" dirty="0">
                <a:ea typeface="Times New Roman" panose="02020603050405020304" pitchFamily="18" charset="0"/>
                <a:cs typeface="Times New Roman" panose="02020603050405020304" pitchFamily="18" charset="0"/>
              </a:rPr>
              <a:t>the best.  While URS is helpful, the escalated proof required and limited remedy makes it of limited usefulness.  </a:t>
            </a:r>
            <a:r>
              <a:rPr lang="en-US" sz="1000" b="1" i="1" dirty="0">
                <a:solidFill>
                  <a:schemeClr val="accent4"/>
                </a:solidFill>
                <a:ea typeface="Times New Roman" panose="02020603050405020304" pitchFamily="18" charset="0"/>
                <a:cs typeface="Times New Roman" panose="02020603050405020304" pitchFamily="18" charset="0"/>
              </a:rPr>
              <a:t>Trademark Claims are merely another form of Monitoring </a:t>
            </a:r>
            <a:r>
              <a:rPr lang="en-US" sz="1000" i="1" dirty="0">
                <a:ea typeface="Times New Roman" panose="02020603050405020304" pitchFamily="18" charset="0"/>
                <a:cs typeface="Times New Roman" panose="02020603050405020304" pitchFamily="18" charset="0"/>
              </a:rPr>
              <a:t>and are useful in perhaps 20% of cases where an inadvertent application is filed.  And </a:t>
            </a:r>
            <a:r>
              <a:rPr lang="en-US" sz="1000" b="1" i="1" dirty="0">
                <a:solidFill>
                  <a:schemeClr val="accent4"/>
                </a:solidFill>
                <a:ea typeface="Times New Roman" panose="02020603050405020304" pitchFamily="18" charset="0"/>
                <a:cs typeface="Times New Roman" panose="02020603050405020304" pitchFamily="18" charset="0"/>
              </a:rPr>
              <a:t>Sunrise Periods have quickly become more a money-making</a:t>
            </a:r>
            <a:r>
              <a:rPr lang="en-US" sz="1000" i="1" dirty="0">
                <a:ea typeface="Times New Roman" panose="02020603050405020304" pitchFamily="18" charset="0"/>
                <a:cs typeface="Times New Roman" panose="02020603050405020304" pitchFamily="18" charset="0"/>
              </a:rPr>
              <a:t> product than a protective tool.</a:t>
            </a:r>
            <a:endParaRPr lang="en-US" sz="1000" i="1" dirty="0">
              <a:ea typeface="Calibri" panose="020F0502020204030204" pitchFamily="34" charset="0"/>
              <a:cs typeface="Times New Roman" panose="02020603050405020304" pitchFamily="18" charset="0"/>
            </a:endParaRPr>
          </a:p>
          <a:p>
            <a:pPr>
              <a:lnSpc>
                <a:spcPct val="107000"/>
              </a:lnSpc>
              <a:spcBef>
                <a:spcPts val="600"/>
              </a:spcBef>
            </a:pPr>
            <a:r>
              <a:rPr lang="en-US" sz="1000" i="1" dirty="0">
                <a:ea typeface="Times New Roman" panose="02020603050405020304" pitchFamily="18" charset="0"/>
                <a:cs typeface="Times New Roman" panose="02020603050405020304" pitchFamily="18" charset="0"/>
              </a:rPr>
              <a:t>For Trademark Claims, </a:t>
            </a:r>
            <a:r>
              <a:rPr lang="en-US" sz="1000" b="1" i="1" dirty="0">
                <a:solidFill>
                  <a:schemeClr val="accent4"/>
                </a:solidFill>
                <a:ea typeface="Times New Roman" panose="02020603050405020304" pitchFamily="18" charset="0"/>
                <a:cs typeface="Times New Roman" panose="02020603050405020304" pitchFamily="18" charset="0"/>
              </a:rPr>
              <a:t>Trademark registration is higher and more difficult than obtaining domain names</a:t>
            </a:r>
            <a:r>
              <a:rPr lang="en-US" sz="1000" i="1" dirty="0">
                <a:ea typeface="Times New Roman" panose="02020603050405020304" pitchFamily="18" charset="0"/>
                <a:cs typeface="Times New Roman" panose="02020603050405020304" pitchFamily="18" charset="0"/>
              </a:rPr>
              <a:t>. The owner of the registered trademark in any jurisdiction might be considered to be authorized by the Trademark Office to use the mark.  Therefore, I feel that </a:t>
            </a:r>
            <a:r>
              <a:rPr lang="en-US" sz="1000" b="1" i="1" dirty="0">
                <a:solidFill>
                  <a:schemeClr val="accent1"/>
                </a:solidFill>
                <a:ea typeface="Times New Roman" panose="02020603050405020304" pitchFamily="18" charset="0"/>
                <a:cs typeface="Times New Roman" panose="02020603050405020304" pitchFamily="18" charset="0"/>
              </a:rPr>
              <a:t>Trademark Claim has mitigated the risks</a:t>
            </a:r>
            <a:r>
              <a:rPr lang="en-US" sz="1000" i="1" dirty="0">
                <a:ea typeface="Times New Roman" panose="02020603050405020304" pitchFamily="18" charset="0"/>
                <a:cs typeface="Times New Roman" panose="02020603050405020304" pitchFamily="18" charset="0"/>
              </a:rPr>
              <a:t>.</a:t>
            </a:r>
            <a:endParaRPr lang="en-US" sz="1000" i="1" dirty="0">
              <a:ea typeface="Calibri" panose="020F0502020204030204" pitchFamily="34" charset="0"/>
              <a:cs typeface="Times New Roman" panose="02020603050405020304" pitchFamily="18" charset="0"/>
            </a:endParaRPr>
          </a:p>
          <a:p>
            <a:pPr>
              <a:lnSpc>
                <a:spcPct val="107000"/>
              </a:lnSpc>
              <a:spcBef>
                <a:spcPts val="600"/>
              </a:spcBef>
            </a:pPr>
            <a:r>
              <a:rPr lang="en-US" sz="1000" i="1" dirty="0">
                <a:ea typeface="Times New Roman" panose="02020603050405020304" pitchFamily="18" charset="0"/>
                <a:cs typeface="Times New Roman" panose="02020603050405020304" pitchFamily="18" charset="0"/>
              </a:rPr>
              <a:t>The </a:t>
            </a:r>
            <a:r>
              <a:rPr lang="en-US" sz="1000" b="1" i="1" dirty="0">
                <a:solidFill>
                  <a:schemeClr val="accent4"/>
                </a:solidFill>
                <a:ea typeface="Times New Roman" panose="02020603050405020304" pitchFamily="18" charset="0"/>
                <a:cs typeface="Times New Roman" panose="02020603050405020304" pitchFamily="18" charset="0"/>
              </a:rPr>
              <a:t>URS and DRPs are burdensome procedures </a:t>
            </a:r>
            <a:r>
              <a:rPr lang="en-US" sz="1000" i="1" dirty="0">
                <a:ea typeface="Times New Roman" panose="02020603050405020304" pitchFamily="18" charset="0"/>
                <a:cs typeface="Times New Roman" panose="02020603050405020304" pitchFamily="18" charset="0"/>
              </a:rPr>
              <a:t>- have to be selectively pursued, compared to the broad number of registrations which incorporate a protected mark.  More effective (unfortunately) to defensively register, and only target particularly concerning domains using the RPMs.</a:t>
            </a:r>
            <a:endParaRPr lang="en-US" sz="1000" i="1" dirty="0">
              <a:ea typeface="Calibri" panose="020F0502020204030204" pitchFamily="34" charset="0"/>
              <a:cs typeface="Times New Roman" panose="02020603050405020304" pitchFamily="18" charset="0"/>
            </a:endParaRPr>
          </a:p>
          <a:p>
            <a:pPr>
              <a:lnSpc>
                <a:spcPct val="107000"/>
              </a:lnSpc>
              <a:spcBef>
                <a:spcPts val="600"/>
              </a:spcBef>
            </a:pPr>
            <a:r>
              <a:rPr lang="en-US" sz="1000" i="1" dirty="0">
                <a:ea typeface="Times New Roman" panose="02020603050405020304" pitchFamily="18" charset="0"/>
                <a:cs typeface="Times New Roman" panose="02020603050405020304" pitchFamily="18" charset="0"/>
              </a:rPr>
              <a:t>The </a:t>
            </a:r>
            <a:r>
              <a:rPr lang="en-US" sz="1000" b="1" i="1" dirty="0">
                <a:solidFill>
                  <a:schemeClr val="accent4"/>
                </a:solidFill>
                <a:ea typeface="Times New Roman" panose="02020603050405020304" pitchFamily="18" charset="0"/>
                <a:cs typeface="Times New Roman" panose="02020603050405020304" pitchFamily="18" charset="0"/>
              </a:rPr>
              <a:t>new TLDs are not at all beneficial</a:t>
            </a:r>
            <a:r>
              <a:rPr lang="en-US" sz="1000" i="1" dirty="0">
                <a:ea typeface="Times New Roman" panose="02020603050405020304" pitchFamily="18" charset="0"/>
                <a:cs typeface="Times New Roman" panose="02020603050405020304" pitchFamily="18" charset="0"/>
              </a:rPr>
              <a:t>.  The cost is totally unreasonable and most established businesses are not using them.  Instead, speculators purchased TLDs in the hope of extorting money from established businesses.  The </a:t>
            </a:r>
            <a:r>
              <a:rPr lang="en-US" sz="1000" b="1" i="1" dirty="0">
                <a:solidFill>
                  <a:schemeClr val="accent4"/>
                </a:solidFill>
                <a:ea typeface="Times New Roman" panose="02020603050405020304" pitchFamily="18" charset="0"/>
                <a:cs typeface="Times New Roman" panose="02020603050405020304" pitchFamily="18" charset="0"/>
              </a:rPr>
              <a:t>only real beneficiary of this system is ICANN</a:t>
            </a:r>
            <a:r>
              <a:rPr lang="en-US" sz="1000" i="1" dirty="0">
                <a:ea typeface="Times New Roman" panose="02020603050405020304" pitchFamily="18" charset="0"/>
                <a:cs typeface="Times New Roman" panose="02020603050405020304" pitchFamily="18" charset="0"/>
              </a:rPr>
              <a:t>.</a:t>
            </a:r>
            <a:endParaRPr lang="en-US" sz="1000" i="1" dirty="0">
              <a:ea typeface="Calibri" panose="020F0502020204030204" pitchFamily="34" charset="0"/>
              <a:cs typeface="Times New Roman" panose="02020603050405020304" pitchFamily="18" charset="0"/>
            </a:endParaRPr>
          </a:p>
          <a:p>
            <a:pPr>
              <a:lnSpc>
                <a:spcPct val="107000"/>
              </a:lnSpc>
              <a:spcBef>
                <a:spcPts val="600"/>
              </a:spcBef>
            </a:pPr>
            <a:r>
              <a:rPr lang="en-US" sz="1000" i="1" dirty="0">
                <a:ea typeface="Times New Roman" panose="02020603050405020304" pitchFamily="18" charset="0"/>
                <a:cs typeface="Times New Roman" panose="02020603050405020304" pitchFamily="18" charset="0"/>
              </a:rPr>
              <a:t>Have you heard of </a:t>
            </a:r>
            <a:r>
              <a:rPr lang="en-US" sz="1000" b="1" i="1" dirty="0">
                <a:solidFill>
                  <a:schemeClr val="accent4"/>
                </a:solidFill>
                <a:ea typeface="Times New Roman" panose="02020603050405020304" pitchFamily="18" charset="0"/>
                <a:cs typeface="Times New Roman" panose="02020603050405020304" pitchFamily="18" charset="0"/>
              </a:rPr>
              <a:t>Wack a Mole</a:t>
            </a:r>
            <a:r>
              <a:rPr lang="en-US" sz="1000" i="1" dirty="0">
                <a:ea typeface="Times New Roman" panose="02020603050405020304" pitchFamily="18" charset="0"/>
                <a:cs typeface="Times New Roman" panose="02020603050405020304" pitchFamily="18" charset="0"/>
              </a:rPr>
              <a:t>?  This is what domain enforcement is.  As a brand owner, I fail to see the need for all of the new TLDs and feel like the RPMs are just another way to spend money on something that doesn't buy much protection.</a:t>
            </a:r>
            <a:endParaRPr lang="en-US" sz="1000" i="1" dirty="0">
              <a:ea typeface="Calibri" panose="020F0502020204030204" pitchFamily="34" charset="0"/>
              <a:cs typeface="Times New Roman" panose="02020603050405020304" pitchFamily="18" charset="0"/>
            </a:endParaRPr>
          </a:p>
          <a:p>
            <a:pPr>
              <a:lnSpc>
                <a:spcPct val="107000"/>
              </a:lnSpc>
              <a:spcBef>
                <a:spcPts val="600"/>
              </a:spcBef>
            </a:pPr>
            <a:r>
              <a:rPr lang="en-US" sz="1000" i="1" dirty="0">
                <a:ea typeface="Times New Roman" panose="02020603050405020304" pitchFamily="18" charset="0"/>
                <a:cs typeface="Times New Roman" panose="02020603050405020304" pitchFamily="18" charset="0"/>
              </a:rPr>
              <a:t>I don't think </a:t>
            </a:r>
            <a:r>
              <a:rPr lang="en-US" sz="1000" b="1" i="1" dirty="0">
                <a:solidFill>
                  <a:schemeClr val="accent4"/>
                </a:solidFill>
                <a:ea typeface="Times New Roman" panose="02020603050405020304" pitchFamily="18" charset="0"/>
                <a:cs typeface="Times New Roman" panose="02020603050405020304" pitchFamily="18" charset="0"/>
              </a:rPr>
              <a:t>URS is very useful since it only suspends the domain temporarily</a:t>
            </a:r>
            <a:r>
              <a:rPr lang="en-US" sz="1000" i="1" dirty="0">
                <a:ea typeface="Times New Roman" panose="02020603050405020304" pitchFamily="18" charset="0"/>
                <a:cs typeface="Times New Roman" panose="02020603050405020304" pitchFamily="18" charset="0"/>
              </a:rPr>
              <a:t>.</a:t>
            </a:r>
            <a:endParaRPr lang="en-US" sz="1000" i="1" dirty="0">
              <a:ea typeface="Calibri" panose="020F0502020204030204" pitchFamily="34" charset="0"/>
              <a:cs typeface="Times New Roman" panose="02020603050405020304" pitchFamily="18" charset="0"/>
            </a:endParaRPr>
          </a:p>
          <a:p>
            <a:pPr>
              <a:lnSpc>
                <a:spcPct val="107000"/>
              </a:lnSpc>
              <a:spcBef>
                <a:spcPts val="600"/>
              </a:spcBef>
            </a:pPr>
            <a:r>
              <a:rPr lang="en-US" sz="1000" b="1" i="1" dirty="0">
                <a:solidFill>
                  <a:schemeClr val="accent1"/>
                </a:solidFill>
                <a:ea typeface="Times New Roman" panose="02020603050405020304" pitchFamily="18" charset="0"/>
                <a:cs typeface="Times New Roman" panose="02020603050405020304" pitchFamily="18" charset="0"/>
              </a:rPr>
              <a:t>Sunrise periods always helped protect trademark owners</a:t>
            </a:r>
            <a:r>
              <a:rPr lang="en-US" sz="1000" i="1" dirty="0">
                <a:ea typeface="Times New Roman" panose="02020603050405020304" pitchFamily="18" charset="0"/>
                <a:cs typeface="Times New Roman" panose="02020603050405020304" pitchFamily="18" charset="0"/>
              </a:rPr>
              <a:t>, the UDRP has traditionally been an incredibly effective tool for reclaiming assets, the claims process strong.  Cannot speak to the URS or post procedures; have not used these mechanisms.</a:t>
            </a:r>
            <a:endParaRPr lang="en-US" sz="1000" i="1" dirty="0">
              <a:ea typeface="Calibri" panose="020F0502020204030204" pitchFamily="34" charset="0"/>
              <a:cs typeface="Times New Roman" panose="02020603050405020304" pitchFamily="18" charset="0"/>
            </a:endParaRPr>
          </a:p>
        </p:txBody>
      </p:sp>
      <p:sp>
        <p:nvSpPr>
          <p:cNvPr id="29" name="Title 6"/>
          <p:cNvSpPr txBox="1">
            <a:spLocks/>
          </p:cNvSpPr>
          <p:nvPr/>
        </p:nvSpPr>
        <p:spPr>
          <a:xfrm>
            <a:off x="76200" y="438150"/>
            <a:ext cx="1219200" cy="1156611"/>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kern="1200" cap="all" baseline="0">
                <a:solidFill>
                  <a:srgbClr val="009DD9"/>
                </a:solidFill>
                <a:latin typeface="+mj-lt"/>
                <a:ea typeface="+mj-ea"/>
                <a:cs typeface="+mj-cs"/>
              </a:defRPr>
            </a:lvl1pPr>
          </a:lstStyle>
          <a:p>
            <a:r>
              <a:rPr lang="en-US" sz="8800" dirty="0"/>
              <a:t>“</a:t>
            </a:r>
          </a:p>
        </p:txBody>
      </p:sp>
      <p:sp>
        <p:nvSpPr>
          <p:cNvPr id="30" name="Title 6"/>
          <p:cNvSpPr txBox="1">
            <a:spLocks/>
          </p:cNvSpPr>
          <p:nvPr/>
        </p:nvSpPr>
        <p:spPr>
          <a:xfrm>
            <a:off x="8305800" y="4453618"/>
            <a:ext cx="1219200" cy="1156611"/>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kern="1200" cap="all" baseline="0">
                <a:solidFill>
                  <a:srgbClr val="009DD9"/>
                </a:solidFill>
                <a:latin typeface="+mj-lt"/>
                <a:ea typeface="+mj-ea"/>
                <a:cs typeface="+mj-cs"/>
              </a:defRPr>
            </a:lvl1pPr>
          </a:lstStyle>
          <a:p>
            <a:r>
              <a:rPr lang="en-US" sz="8800" dirty="0"/>
              <a:t>”</a:t>
            </a:r>
          </a:p>
        </p:txBody>
      </p:sp>
    </p:spTree>
    <p:extLst>
      <p:ext uri="{BB962C8B-B14F-4D97-AF65-F5344CB8AC3E}">
        <p14:creationId xmlns:p14="http://schemas.microsoft.com/office/powerpoint/2010/main" val="13698951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 name="Title 6"/>
          <p:cNvSpPr>
            <a:spLocks noGrp="1"/>
          </p:cNvSpPr>
          <p:nvPr>
            <p:ph type="title"/>
          </p:nvPr>
        </p:nvSpPr>
        <p:spPr>
          <a:xfrm>
            <a:off x="228600" y="311695"/>
            <a:ext cx="8166672" cy="428625"/>
          </a:xfrm>
        </p:spPr>
        <p:txBody>
          <a:bodyPr/>
          <a:lstStyle/>
          <a:p>
            <a:r>
              <a:rPr lang="en-US" sz="2400" dirty="0"/>
              <a:t>Changes proposed to improve Efficiency or effectiveness of Enforcement Actions in new tld space</a:t>
            </a:r>
          </a:p>
        </p:txBody>
      </p:sp>
      <p:sp>
        <p:nvSpPr>
          <p:cNvPr id="2" name="Rectangle 1"/>
          <p:cNvSpPr/>
          <p:nvPr/>
        </p:nvSpPr>
        <p:spPr>
          <a:xfrm>
            <a:off x="457200" y="956631"/>
            <a:ext cx="8610600" cy="3825663"/>
          </a:xfrm>
          <a:prstGeom prst="rect">
            <a:avLst/>
          </a:prstGeom>
          <a:solidFill>
            <a:schemeClr val="bg1"/>
          </a:solidFill>
        </p:spPr>
        <p:txBody>
          <a:bodyPr wrap="square">
            <a:spAutoFit/>
          </a:bodyPr>
          <a:lstStyle/>
          <a:p>
            <a:pPr>
              <a:lnSpc>
                <a:spcPct val="107000"/>
              </a:lnSpc>
              <a:spcBef>
                <a:spcPts val="600"/>
              </a:spcBef>
            </a:pPr>
            <a:r>
              <a:rPr lang="en-US" sz="1000" b="1" i="1" dirty="0">
                <a:solidFill>
                  <a:schemeClr val="accent1"/>
                </a:solidFill>
                <a:latin typeface="Calibri" panose="020F0502020204030204" pitchFamily="34" charset="0"/>
                <a:ea typeface="Times New Roman" panose="02020603050405020304" pitchFamily="18" charset="0"/>
                <a:cs typeface="Arial" panose="020B0604020202020204" pitchFamily="34" charset="0"/>
              </a:rPr>
              <a:t>Extended/Unlimited period of time for TMCH warnings </a:t>
            </a:r>
            <a:r>
              <a:rPr lang="en-US" sz="1000" i="1" dirty="0">
                <a:latin typeface="Calibri" panose="020F0502020204030204" pitchFamily="34" charset="0"/>
                <a:ea typeface="Times New Roman" panose="02020603050405020304" pitchFamily="18" charset="0"/>
                <a:cs typeface="Arial" panose="020B0604020202020204" pitchFamily="34" charset="0"/>
              </a:rPr>
              <a:t>when domains are registered by third parties.  More "Donuts"-like blocking mechanisms.</a:t>
            </a:r>
            <a:endParaRPr lang="en-US" sz="10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pPr>
            <a:r>
              <a:rPr lang="en-US" sz="1000" i="1" dirty="0">
                <a:latin typeface="Calibri" panose="020F0502020204030204" pitchFamily="34" charset="0"/>
                <a:ea typeface="Times New Roman" panose="02020603050405020304" pitchFamily="18" charset="0"/>
                <a:cs typeface="Arial" panose="020B0604020202020204" pitchFamily="34" charset="0"/>
              </a:rPr>
              <a:t>More </a:t>
            </a:r>
            <a:r>
              <a:rPr lang="en-US" sz="1000" b="1" i="1" dirty="0">
                <a:solidFill>
                  <a:schemeClr val="accent1"/>
                </a:solidFill>
                <a:latin typeface="Calibri" panose="020F0502020204030204" pitchFamily="34" charset="0"/>
                <a:ea typeface="Times New Roman" panose="02020603050405020304" pitchFamily="18" charset="0"/>
                <a:cs typeface="Arial" panose="020B0604020202020204" pitchFamily="34" charset="0"/>
              </a:rPr>
              <a:t>pro-active respect for trademarks</a:t>
            </a:r>
            <a:r>
              <a:rPr lang="en-US" sz="1000" i="1" dirty="0">
                <a:latin typeface="Calibri" panose="020F0502020204030204" pitchFamily="34" charset="0"/>
                <a:ea typeface="Times New Roman" panose="02020603050405020304" pitchFamily="18" charset="0"/>
                <a:cs typeface="Arial" panose="020B0604020202020204" pitchFamily="34" charset="0"/>
              </a:rPr>
              <a:t>:  e.g.., no discriminatory pricing to brand owners; a global blocking mechanism across all registries; a means to challenge premium name designation.  Currently the entire process is skewed towards domain name registrants and brand owners are forced to take reactive action.</a:t>
            </a:r>
            <a:endParaRPr lang="en-US" sz="10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pPr>
            <a:r>
              <a:rPr lang="en-US" sz="1000" i="1" dirty="0">
                <a:latin typeface="Calibri" panose="020F0502020204030204" pitchFamily="34" charset="0"/>
                <a:ea typeface="Times New Roman" panose="02020603050405020304" pitchFamily="18" charset="0"/>
                <a:cs typeface="Arial" panose="020B0604020202020204" pitchFamily="34" charset="0"/>
              </a:rPr>
              <a:t>Include a </a:t>
            </a:r>
            <a:r>
              <a:rPr lang="en-US" sz="1000" b="1" i="1" dirty="0">
                <a:solidFill>
                  <a:schemeClr val="accent1"/>
                </a:solidFill>
                <a:latin typeface="Calibri" panose="020F0502020204030204" pitchFamily="34" charset="0"/>
                <a:ea typeface="Times New Roman" panose="02020603050405020304" pitchFamily="18" charset="0"/>
                <a:cs typeface="Arial" panose="020B0604020202020204" pitchFamily="34" charset="0"/>
              </a:rPr>
              <a:t>"Loser Pays" provision </a:t>
            </a:r>
            <a:r>
              <a:rPr lang="en-US" sz="1000" i="1" dirty="0">
                <a:latin typeface="Calibri" panose="020F0502020204030204" pitchFamily="34" charset="0"/>
                <a:ea typeface="Times New Roman" panose="02020603050405020304" pitchFamily="18" charset="0"/>
                <a:cs typeface="Arial" panose="020B0604020202020204" pitchFamily="34" charset="0"/>
              </a:rPr>
              <a:t>in both UDRP and URS actions -- this would be a real threat to bad acting speculators (NOTE: we think speculation is fine, but not using Trademarks, etc.).  Also reduce rates and consider penalties on Defaulting domain name registrants.  Stronger WHOIS requirements -- even if there is an "actual controversy" requirement for obtaining the contact information -- should be applied universally.  NOTE: .com remains the most frequent source of cyber squatters, but this could change if certain nTLDs become popular.</a:t>
            </a:r>
            <a:endParaRPr lang="en-US" sz="10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pPr>
            <a:r>
              <a:rPr lang="en-US" sz="1000" b="1" i="1" dirty="0">
                <a:solidFill>
                  <a:schemeClr val="accent1"/>
                </a:solidFill>
                <a:latin typeface="Calibri" panose="020F0502020204030204" pitchFamily="34" charset="0"/>
                <a:ea typeface="Times New Roman" panose="02020603050405020304" pitchFamily="18" charset="0"/>
                <a:cs typeface="Arial" panose="020B0604020202020204" pitchFamily="34" charset="0"/>
              </a:rPr>
              <a:t>Increase the time for which TMCH claims notices </a:t>
            </a:r>
            <a:r>
              <a:rPr lang="en-US" sz="1000" i="1" dirty="0">
                <a:latin typeface="Calibri" panose="020F0502020204030204" pitchFamily="34" charset="0"/>
                <a:ea typeface="Times New Roman" panose="02020603050405020304" pitchFamily="18" charset="0"/>
                <a:cs typeface="Arial" panose="020B0604020202020204" pitchFamily="34" charset="0"/>
              </a:rPr>
              <a:t>will be sent to at least a year, and enlarge to include domains with only slight spelling variations.</a:t>
            </a:r>
            <a:endParaRPr lang="en-US" sz="10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pPr>
            <a:r>
              <a:rPr lang="en-US" sz="1000" b="1" i="1" dirty="0">
                <a:solidFill>
                  <a:schemeClr val="accent1"/>
                </a:solidFill>
                <a:latin typeface="Calibri" panose="020F0502020204030204" pitchFamily="34" charset="0"/>
                <a:ea typeface="Times New Roman" panose="02020603050405020304" pitchFamily="18" charset="0"/>
                <a:cs typeface="Arial" panose="020B0604020202020204" pitchFamily="34" charset="0"/>
              </a:rPr>
              <a:t>Blocking lists </a:t>
            </a:r>
            <a:r>
              <a:rPr lang="en-US" sz="1000" i="1" dirty="0">
                <a:latin typeface="Calibri" panose="020F0502020204030204" pitchFamily="34" charset="0"/>
                <a:ea typeface="Times New Roman" panose="02020603050405020304" pitchFamily="18" charset="0"/>
                <a:cs typeface="Arial" panose="020B0604020202020204" pitchFamily="34" charset="0"/>
              </a:rPr>
              <a:t>for trademark owners</a:t>
            </a:r>
            <a:endParaRPr lang="en-US" sz="10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pPr>
            <a:r>
              <a:rPr lang="en-US" sz="1000" i="1" dirty="0">
                <a:latin typeface="Calibri" panose="020F0502020204030204" pitchFamily="34" charset="0"/>
                <a:ea typeface="Times New Roman" panose="02020603050405020304" pitchFamily="18" charset="0"/>
                <a:cs typeface="Arial" panose="020B0604020202020204" pitchFamily="34" charset="0"/>
              </a:rPr>
              <a:t>Award some kind </a:t>
            </a:r>
            <a:r>
              <a:rPr lang="en-US" sz="1000" b="1" i="1" dirty="0">
                <a:solidFill>
                  <a:schemeClr val="accent1"/>
                </a:solidFill>
                <a:latin typeface="Calibri" panose="020F0502020204030204" pitchFamily="34" charset="0"/>
                <a:ea typeface="Times New Roman" panose="02020603050405020304" pitchFamily="18" charset="0"/>
                <a:cs typeface="Arial" panose="020B0604020202020204" pitchFamily="34" charset="0"/>
              </a:rPr>
              <a:t>of monetary penalty on registrants </a:t>
            </a:r>
            <a:r>
              <a:rPr lang="en-US" sz="1000" i="1" dirty="0">
                <a:latin typeface="Calibri" panose="020F0502020204030204" pitchFamily="34" charset="0"/>
                <a:ea typeface="Times New Roman" panose="02020603050405020304" pitchFamily="18" charset="0"/>
                <a:cs typeface="Arial" panose="020B0604020202020204" pitchFamily="34" charset="0"/>
              </a:rPr>
              <a:t>who fail to respond to demand letters or default in proceedings.</a:t>
            </a:r>
            <a:endParaRPr lang="en-US" sz="10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pPr>
            <a:r>
              <a:rPr lang="en-US" sz="1000" i="1" dirty="0">
                <a:latin typeface="Calibri" panose="020F0502020204030204" pitchFamily="34" charset="0"/>
                <a:ea typeface="Times New Roman" panose="02020603050405020304" pitchFamily="18" charset="0"/>
                <a:cs typeface="Arial" panose="020B0604020202020204" pitchFamily="34" charset="0"/>
              </a:rPr>
              <a:t>URS should also allow the transfer;  WHOIS accuracy/verification or any similar checking process;  Fair pricing: "premium domains" list to be approved in advance and should not include protected trademarks;  Trademark claim: exact domain matching: should be object of a express consent of owner of the trademark registered in the TMCH (For instance with a one click action when logged in the TMCH account).</a:t>
            </a:r>
            <a:endParaRPr lang="en-US" sz="10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pPr>
            <a:r>
              <a:rPr lang="en-US" sz="1000" b="1" i="1" dirty="0">
                <a:solidFill>
                  <a:schemeClr val="accent1"/>
                </a:solidFill>
                <a:latin typeface="Calibri" panose="020F0502020204030204" pitchFamily="34" charset="0"/>
                <a:ea typeface="Times New Roman" panose="02020603050405020304" pitchFamily="18" charset="0"/>
                <a:cs typeface="Arial" panose="020B0604020202020204" pitchFamily="34" charset="0"/>
              </a:rPr>
              <a:t>Strictly prohibit </a:t>
            </a:r>
            <a:r>
              <a:rPr lang="en-US" sz="1000" i="1" dirty="0">
                <a:latin typeface="Calibri" panose="020F0502020204030204" pitchFamily="34" charset="0"/>
                <a:ea typeface="Times New Roman" panose="02020603050405020304" pitchFamily="18" charset="0"/>
                <a:cs typeface="Arial" panose="020B0604020202020204" pitchFamily="34" charset="0"/>
              </a:rPr>
              <a:t>any registration of new gTLDs domain names </a:t>
            </a:r>
            <a:r>
              <a:rPr lang="en-US" sz="1000" b="1" i="1" dirty="0">
                <a:solidFill>
                  <a:schemeClr val="accent1"/>
                </a:solidFill>
                <a:latin typeface="Calibri" panose="020F0502020204030204" pitchFamily="34" charset="0"/>
                <a:ea typeface="Times New Roman" panose="02020603050405020304" pitchFamily="18" charset="0"/>
                <a:cs typeface="Arial" panose="020B0604020202020204" pitchFamily="34" charset="0"/>
              </a:rPr>
              <a:t>incorporating a well-known trademark</a:t>
            </a:r>
            <a:r>
              <a:rPr lang="en-US" sz="1000" i="1" dirty="0">
                <a:latin typeface="Calibri" panose="020F0502020204030204" pitchFamily="34" charset="0"/>
                <a:ea typeface="Times New Roman" panose="02020603050405020304" pitchFamily="18" charset="0"/>
                <a:cs typeface="Arial" panose="020B0604020202020204" pitchFamily="34" charset="0"/>
              </a:rPr>
              <a:t>.</a:t>
            </a:r>
            <a:endParaRPr lang="en-US" sz="10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pPr>
            <a:r>
              <a:rPr lang="en-US" sz="1000" b="1" i="1" dirty="0">
                <a:solidFill>
                  <a:schemeClr val="accent1"/>
                </a:solidFill>
                <a:latin typeface="Calibri" panose="020F0502020204030204" pitchFamily="34" charset="0"/>
                <a:ea typeface="Times New Roman" panose="02020603050405020304" pitchFamily="18" charset="0"/>
                <a:cs typeface="Arial" panose="020B0604020202020204" pitchFamily="34" charset="0"/>
              </a:rPr>
              <a:t>Recovery of domains </a:t>
            </a:r>
            <a:r>
              <a:rPr lang="en-US" sz="1000" i="1" dirty="0">
                <a:latin typeface="Calibri" panose="020F0502020204030204" pitchFamily="34" charset="0"/>
                <a:ea typeface="Times New Roman" panose="02020603050405020304" pitchFamily="18" charset="0"/>
                <a:cs typeface="Arial" panose="020B0604020202020204" pitchFamily="34" charset="0"/>
              </a:rPr>
              <a:t>at the conclusion of a proceeding- not suspension as in the URS.</a:t>
            </a:r>
            <a:endParaRPr lang="en-US" sz="10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pPr>
            <a:r>
              <a:rPr lang="en-US" sz="1000" b="1" i="1" dirty="0">
                <a:solidFill>
                  <a:schemeClr val="accent1"/>
                </a:solidFill>
                <a:latin typeface="Calibri" panose="020F0502020204030204" pitchFamily="34" charset="0"/>
                <a:ea typeface="Times New Roman" panose="02020603050405020304" pitchFamily="18" charset="0"/>
                <a:cs typeface="Arial" panose="020B0604020202020204" pitchFamily="34" charset="0"/>
              </a:rPr>
              <a:t>Improvements to URS</a:t>
            </a:r>
            <a:r>
              <a:rPr lang="en-US" sz="1000" i="1" dirty="0">
                <a:latin typeface="Calibri" panose="020F0502020204030204" pitchFamily="34" charset="0"/>
                <a:ea typeface="Times New Roman" panose="02020603050405020304" pitchFamily="18" charset="0"/>
                <a:cs typeface="Arial" panose="020B0604020202020204" pitchFamily="34" charset="0"/>
              </a:rPr>
              <a:t>.  Perhaps a </a:t>
            </a:r>
            <a:r>
              <a:rPr lang="en-US" sz="1000" b="1" i="1" dirty="0">
                <a:solidFill>
                  <a:schemeClr val="accent1"/>
                </a:solidFill>
                <a:latin typeface="Calibri" panose="020F0502020204030204" pitchFamily="34" charset="0"/>
                <a:ea typeface="Times New Roman" panose="02020603050405020304" pitchFamily="18" charset="0"/>
                <a:cs typeface="Arial" panose="020B0604020202020204" pitchFamily="34" charset="0"/>
              </a:rPr>
              <a:t>loser-pays model</a:t>
            </a:r>
            <a:r>
              <a:rPr lang="en-US" sz="1000" i="1" dirty="0">
                <a:latin typeface="Calibri" panose="020F0502020204030204" pitchFamily="34" charset="0"/>
                <a:ea typeface="Times New Roman" panose="02020603050405020304" pitchFamily="18" charset="0"/>
                <a:cs typeface="Arial" panose="020B0604020202020204" pitchFamily="34" charset="0"/>
              </a:rPr>
              <a:t>.  Perhaps improvements to the remedy.</a:t>
            </a:r>
          </a:p>
          <a:p>
            <a:pPr>
              <a:lnSpc>
                <a:spcPct val="107000"/>
              </a:lnSpc>
              <a:spcBef>
                <a:spcPts val="600"/>
              </a:spcBef>
            </a:pPr>
            <a:r>
              <a:rPr lang="en-US" sz="1000" i="1" dirty="0">
                <a:latin typeface="Calibri" panose="020F0502020204030204" pitchFamily="34" charset="0"/>
                <a:ea typeface="Times New Roman" panose="02020603050405020304" pitchFamily="18" charset="0"/>
                <a:cs typeface="Arial" panose="020B0604020202020204" pitchFamily="34" charset="0"/>
              </a:rPr>
              <a:t>The </a:t>
            </a:r>
            <a:r>
              <a:rPr lang="en-US" sz="1000" b="1" i="1" dirty="0">
                <a:solidFill>
                  <a:schemeClr val="accent1"/>
                </a:solidFill>
                <a:latin typeface="Calibri" panose="020F0502020204030204" pitchFamily="34" charset="0"/>
                <a:ea typeface="Times New Roman" panose="02020603050405020304" pitchFamily="18" charset="0"/>
                <a:cs typeface="Arial" panose="020B0604020202020204" pitchFamily="34" charset="0"/>
              </a:rPr>
              <a:t>URS should be even more rapid</a:t>
            </a:r>
            <a:r>
              <a:rPr lang="en-US" sz="1000" i="1" dirty="0">
                <a:latin typeface="Calibri" panose="020F0502020204030204" pitchFamily="34" charset="0"/>
                <a:ea typeface="Times New Roman" panose="02020603050405020304" pitchFamily="18" charset="0"/>
                <a:cs typeface="Arial" panose="020B0604020202020204" pitchFamily="34" charset="0"/>
              </a:rPr>
              <a:t>.  The evidentiary burdens should continue to be on the domain registrant - it would be unfair to shift them to the trademark owner.  We need controls against premium and better WHOIS accuracy.  We should encourage more mechanisms like the Donuts DPML block, across registries.</a:t>
            </a:r>
            <a:endParaRPr lang="en-US" sz="10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53" name="Title 6"/>
          <p:cNvSpPr txBox="1">
            <a:spLocks/>
          </p:cNvSpPr>
          <p:nvPr/>
        </p:nvSpPr>
        <p:spPr>
          <a:xfrm>
            <a:off x="76200" y="646617"/>
            <a:ext cx="1219200" cy="1156611"/>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kern="1200" cap="all" baseline="0">
                <a:solidFill>
                  <a:srgbClr val="009DD9"/>
                </a:solidFill>
                <a:latin typeface="+mj-lt"/>
                <a:ea typeface="+mj-ea"/>
                <a:cs typeface="+mj-cs"/>
              </a:defRPr>
            </a:lvl1pPr>
          </a:lstStyle>
          <a:p>
            <a:r>
              <a:rPr lang="en-US" sz="8800" dirty="0"/>
              <a:t>“</a:t>
            </a:r>
          </a:p>
        </p:txBody>
      </p:sp>
      <p:sp>
        <p:nvSpPr>
          <p:cNvPr id="54" name="Title 6"/>
          <p:cNvSpPr txBox="1">
            <a:spLocks/>
          </p:cNvSpPr>
          <p:nvPr/>
        </p:nvSpPr>
        <p:spPr>
          <a:xfrm>
            <a:off x="8305800" y="4634379"/>
            <a:ext cx="1219200" cy="1156611"/>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kern="1200" cap="all" baseline="0">
                <a:solidFill>
                  <a:srgbClr val="009DD9"/>
                </a:solidFill>
                <a:latin typeface="+mj-lt"/>
                <a:ea typeface="+mj-ea"/>
                <a:cs typeface="+mj-cs"/>
              </a:defRPr>
            </a:lvl1pPr>
          </a:lstStyle>
          <a:p>
            <a:r>
              <a:rPr lang="en-US" sz="8800" dirty="0"/>
              <a:t>”</a:t>
            </a:r>
          </a:p>
        </p:txBody>
      </p:sp>
    </p:spTree>
    <p:extLst>
      <p:ext uri="{BB962C8B-B14F-4D97-AF65-F5344CB8AC3E}">
        <p14:creationId xmlns:p14="http://schemas.microsoft.com/office/powerpoint/2010/main" val="40949459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 name="Title 6"/>
          <p:cNvSpPr>
            <a:spLocks noGrp="1"/>
          </p:cNvSpPr>
          <p:nvPr>
            <p:ph type="title"/>
          </p:nvPr>
        </p:nvSpPr>
        <p:spPr>
          <a:xfrm>
            <a:off x="228599" y="49675"/>
            <a:ext cx="8763001" cy="617075"/>
          </a:xfrm>
        </p:spPr>
        <p:txBody>
          <a:bodyPr/>
          <a:lstStyle/>
          <a:p>
            <a:r>
              <a:rPr lang="en-US" sz="2400" dirty="0"/>
              <a:t>Additional thoughts on new tld</a:t>
            </a:r>
            <a:r>
              <a:rPr lang="en-US" sz="2400" cap="none" dirty="0"/>
              <a:t>s</a:t>
            </a:r>
            <a:r>
              <a:rPr lang="en-US" sz="2400" dirty="0"/>
              <a:t> OR THEIR EFFECT ON TRADEMARK AND ASSOCIATED COSTS</a:t>
            </a:r>
          </a:p>
        </p:txBody>
      </p:sp>
      <p:sp>
        <p:nvSpPr>
          <p:cNvPr id="2" name="Rectangle 1"/>
          <p:cNvSpPr/>
          <p:nvPr/>
        </p:nvSpPr>
        <p:spPr>
          <a:xfrm>
            <a:off x="685800" y="895350"/>
            <a:ext cx="7696200" cy="3987630"/>
          </a:xfrm>
          <a:prstGeom prst="rect">
            <a:avLst/>
          </a:prstGeom>
        </p:spPr>
        <p:txBody>
          <a:bodyPr wrap="square">
            <a:spAutoFit/>
          </a:bodyPr>
          <a:lstStyle/>
          <a:p>
            <a:pPr>
              <a:lnSpc>
                <a:spcPct val="107000"/>
              </a:lnSpc>
              <a:spcBef>
                <a:spcPts val="600"/>
              </a:spcBef>
            </a:pPr>
            <a:r>
              <a:rPr lang="en-US" sz="1100" i="1" dirty="0">
                <a:latin typeface="Calibri" panose="020F0502020204030204" pitchFamily="34" charset="0"/>
                <a:ea typeface="Times New Roman" panose="02020603050405020304" pitchFamily="18" charset="0"/>
                <a:cs typeface="Arial" panose="020B0604020202020204" pitchFamily="34" charset="0"/>
              </a:rPr>
              <a:t>So far, there is </a:t>
            </a:r>
            <a:r>
              <a:rPr lang="en-US" sz="1100" b="1" i="1" dirty="0">
                <a:solidFill>
                  <a:schemeClr val="accent1"/>
                </a:solidFill>
                <a:latin typeface="Calibri" panose="020F0502020204030204" pitchFamily="34" charset="0"/>
                <a:ea typeface="Times New Roman" panose="02020603050405020304" pitchFamily="18" charset="0"/>
                <a:cs typeface="Arial" panose="020B0604020202020204" pitchFamily="34" charset="0"/>
              </a:rPr>
              <a:t>no indication of any return on investment </a:t>
            </a:r>
            <a:r>
              <a:rPr lang="en-US" sz="1100" i="1" dirty="0">
                <a:latin typeface="Calibri" panose="020F0502020204030204" pitchFamily="34" charset="0"/>
                <a:ea typeface="Times New Roman" panose="02020603050405020304" pitchFamily="18" charset="0"/>
                <a:cs typeface="Arial" panose="020B0604020202020204" pitchFamily="34" charset="0"/>
              </a:rPr>
              <a:t>or other value in the new gTLD's for our company.  It is a cost source only.</a:t>
            </a:r>
            <a:endParaRPr lang="en-US" sz="11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pPr>
            <a:r>
              <a:rPr lang="en-US" sz="1100" i="1" dirty="0">
                <a:latin typeface="Calibri" panose="020F0502020204030204" pitchFamily="34" charset="0"/>
                <a:ea typeface="Times New Roman" panose="02020603050405020304" pitchFamily="18" charset="0"/>
                <a:cs typeface="Arial" panose="020B0604020202020204" pitchFamily="34" charset="0"/>
              </a:rPr>
              <a:t>The system has </a:t>
            </a:r>
            <a:r>
              <a:rPr lang="en-US" sz="1100" b="1" i="1" dirty="0">
                <a:solidFill>
                  <a:schemeClr val="accent1"/>
                </a:solidFill>
                <a:latin typeface="Calibri" panose="020F0502020204030204" pitchFamily="34" charset="0"/>
                <a:ea typeface="Times New Roman" panose="02020603050405020304" pitchFamily="18" charset="0"/>
                <a:cs typeface="Arial" panose="020B0604020202020204" pitchFamily="34" charset="0"/>
              </a:rPr>
              <a:t>improved but not nearly enough </a:t>
            </a:r>
            <a:r>
              <a:rPr lang="en-US" sz="1100" i="1" dirty="0">
                <a:latin typeface="Calibri" panose="020F0502020204030204" pitchFamily="34" charset="0"/>
                <a:ea typeface="Times New Roman" panose="02020603050405020304" pitchFamily="18" charset="0"/>
                <a:cs typeface="Arial" panose="020B0604020202020204" pitchFamily="34" charset="0"/>
              </a:rPr>
              <a:t>to offset the vast amount of new TLDs within which trademark owners now to have police their marks.</a:t>
            </a:r>
            <a:endParaRPr lang="en-US" sz="11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pPr>
            <a:r>
              <a:rPr lang="en-US" sz="1100" i="1" dirty="0">
                <a:latin typeface="Calibri" panose="020F0502020204030204" pitchFamily="34" charset="0"/>
                <a:ea typeface="Times New Roman" panose="02020603050405020304" pitchFamily="18" charset="0"/>
                <a:cs typeface="Arial" panose="020B0604020202020204" pitchFamily="34" charset="0"/>
              </a:rPr>
              <a:t>We consider that the expansion of the TLD space without adequate checks and balances has imposed significant costs and risks on brand owners without any proven value to consumers.  We would </a:t>
            </a:r>
            <a:r>
              <a:rPr lang="en-US" sz="1100" b="1" i="1" dirty="0">
                <a:solidFill>
                  <a:schemeClr val="accent1"/>
                </a:solidFill>
                <a:latin typeface="Calibri" panose="020F0502020204030204" pitchFamily="34" charset="0"/>
                <a:ea typeface="Times New Roman" panose="02020603050405020304" pitchFamily="18" charset="0"/>
                <a:cs typeface="Arial" panose="020B0604020202020204" pitchFamily="34" charset="0"/>
              </a:rPr>
              <a:t>urge that ICANN exercises much greater caution </a:t>
            </a:r>
            <a:r>
              <a:rPr lang="en-US" sz="1100" i="1" dirty="0">
                <a:latin typeface="Calibri" panose="020F0502020204030204" pitchFamily="34" charset="0"/>
                <a:ea typeface="Times New Roman" panose="02020603050405020304" pitchFamily="18" charset="0"/>
                <a:cs typeface="Arial" panose="020B0604020202020204" pitchFamily="34" charset="0"/>
              </a:rPr>
              <a:t>in any further expansion.</a:t>
            </a:r>
            <a:endParaRPr lang="en-US" sz="11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pPr>
            <a:r>
              <a:rPr lang="en-US" sz="1100" b="1" i="1" dirty="0">
                <a:solidFill>
                  <a:schemeClr val="accent1"/>
                </a:solidFill>
                <a:latin typeface="Calibri" panose="020F0502020204030204" pitchFamily="34" charset="0"/>
                <a:ea typeface="Times New Roman" panose="02020603050405020304" pitchFamily="18" charset="0"/>
                <a:cs typeface="Arial" panose="020B0604020202020204" pitchFamily="34" charset="0"/>
              </a:rPr>
              <a:t>Further and follow-up study of this information should be conducted</a:t>
            </a:r>
            <a:r>
              <a:rPr lang="en-US" sz="1100" i="1" dirty="0">
                <a:latin typeface="Calibri" panose="020F0502020204030204" pitchFamily="34" charset="0"/>
                <a:ea typeface="Times New Roman" panose="02020603050405020304" pitchFamily="18" charset="0"/>
                <a:cs typeface="Arial" panose="020B0604020202020204" pitchFamily="34" charset="0"/>
              </a:rPr>
              <a:t>.  Also, there appears to be a general sentiment among registry and registrar operators and domain speculators that corporations can easily absorb the costs of monitoring and protecting their trademarks in the DNS.  However, all of these costs have a negative impact on both the business and the consumers to whom businesses offer their goods and services, and have limited value to most businesses.  ICANN is an industry organization that establishes marketplace rules, regulations, and costs, but it is largely controlled by companies and individuals that directly benefit from the DNS system and the decisions they make.  </a:t>
            </a:r>
            <a:r>
              <a:rPr lang="en-US" sz="1100" b="1" i="1" dirty="0">
                <a:solidFill>
                  <a:schemeClr val="accent1"/>
                </a:solidFill>
                <a:latin typeface="Calibri" panose="020F0502020204030204" pitchFamily="34" charset="0"/>
                <a:ea typeface="Times New Roman" panose="02020603050405020304" pitchFamily="18" charset="0"/>
                <a:cs typeface="Arial" panose="020B0604020202020204" pitchFamily="34" charset="0"/>
              </a:rPr>
              <a:t>Compliance and protection of both privacy and intellectual property rights should obtain greater emphasis</a:t>
            </a:r>
            <a:r>
              <a:rPr lang="en-US" sz="1100" i="1" dirty="0">
                <a:latin typeface="Calibri" panose="020F0502020204030204" pitchFamily="34" charset="0"/>
                <a:ea typeface="Times New Roman" panose="02020603050405020304" pitchFamily="18" charset="0"/>
                <a:cs typeface="Arial" panose="020B0604020202020204" pitchFamily="34" charset="0"/>
              </a:rPr>
              <a:t>.</a:t>
            </a:r>
            <a:endParaRPr lang="en-US" sz="11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pPr>
            <a:r>
              <a:rPr lang="en-US" sz="1100" i="1" dirty="0">
                <a:latin typeface="Calibri" panose="020F0502020204030204" pitchFamily="34" charset="0"/>
                <a:ea typeface="Times New Roman" panose="02020603050405020304" pitchFamily="18" charset="0"/>
                <a:cs typeface="Arial" panose="020B0604020202020204" pitchFamily="34" charset="0"/>
              </a:rPr>
              <a:t>We have plenty of TLDs.  </a:t>
            </a:r>
            <a:r>
              <a:rPr lang="en-US" sz="1100" b="1" i="1" dirty="0">
                <a:solidFill>
                  <a:schemeClr val="accent1"/>
                </a:solidFill>
                <a:latin typeface="Calibri" panose="020F0502020204030204" pitchFamily="34" charset="0"/>
                <a:ea typeface="Times New Roman" panose="02020603050405020304" pitchFamily="18" charset="0"/>
                <a:cs typeface="Arial" panose="020B0604020202020204" pitchFamily="34" charset="0"/>
              </a:rPr>
              <a:t>Adding more just adds more enforcement costs</a:t>
            </a:r>
            <a:r>
              <a:rPr lang="en-US" sz="1100" i="1" dirty="0">
                <a:latin typeface="Calibri" panose="020F0502020204030204" pitchFamily="34" charset="0"/>
                <a:ea typeface="Times New Roman" panose="02020603050405020304" pitchFamily="18" charset="0"/>
                <a:cs typeface="Arial" panose="020B0604020202020204" pitchFamily="34" charset="0"/>
              </a:rPr>
              <a:t>.</a:t>
            </a:r>
            <a:endParaRPr lang="en-US" sz="11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pPr>
            <a:r>
              <a:rPr lang="en-US" sz="1100" i="1" dirty="0">
                <a:latin typeface="Calibri" panose="020F0502020204030204" pitchFamily="34" charset="0"/>
                <a:ea typeface="Times New Roman" panose="02020603050405020304" pitchFamily="18" charset="0"/>
                <a:cs typeface="Arial" panose="020B0604020202020204" pitchFamily="34" charset="0"/>
              </a:rPr>
              <a:t>On the principle we agree with the new TLDs, but it is the </a:t>
            </a:r>
            <a:r>
              <a:rPr lang="en-US" sz="1100" b="1" i="1" dirty="0">
                <a:solidFill>
                  <a:schemeClr val="accent1"/>
                </a:solidFill>
                <a:latin typeface="Calibri" panose="020F0502020204030204" pitchFamily="34" charset="0"/>
                <a:ea typeface="Times New Roman" panose="02020603050405020304" pitchFamily="18" charset="0"/>
                <a:cs typeface="Arial" panose="020B0604020202020204" pitchFamily="34" charset="0"/>
              </a:rPr>
              <a:t>way it has been managed </a:t>
            </a:r>
            <a:r>
              <a:rPr lang="en-US" sz="1100" i="1" dirty="0">
                <a:latin typeface="Calibri" panose="020F0502020204030204" pitchFamily="34" charset="0"/>
                <a:ea typeface="Times New Roman" panose="02020603050405020304" pitchFamily="18" charset="0"/>
                <a:cs typeface="Arial" panose="020B0604020202020204" pitchFamily="34" charset="0"/>
              </a:rPr>
              <a:t>(notably by ICANN and some major domain names actors such as registries) which is questionable and not in favour of IP rights' owners</a:t>
            </a:r>
            <a:endParaRPr lang="en-US" sz="11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pPr>
            <a:r>
              <a:rPr lang="en-US" sz="1100" i="1" dirty="0">
                <a:latin typeface="Calibri" panose="020F0502020204030204" pitchFamily="34" charset="0"/>
                <a:ea typeface="Times New Roman" panose="02020603050405020304" pitchFamily="18" charset="0"/>
                <a:cs typeface="Arial" panose="020B0604020202020204" pitchFamily="34" charset="0"/>
              </a:rPr>
              <a:t>If Google and other social media and aggregating sites are ever going to </a:t>
            </a:r>
            <a:r>
              <a:rPr lang="en-US" sz="1100" b="1" i="1" dirty="0">
                <a:solidFill>
                  <a:schemeClr val="accent1"/>
                </a:solidFill>
                <a:latin typeface="Calibri" panose="020F0502020204030204" pitchFamily="34" charset="0"/>
                <a:ea typeface="Times New Roman" panose="02020603050405020304" pitchFamily="18" charset="0"/>
                <a:cs typeface="Arial" panose="020B0604020202020204" pitchFamily="34" charset="0"/>
              </a:rPr>
              <a:t>update their activities and SEO protocols</a:t>
            </a:r>
            <a:r>
              <a:rPr lang="en-US" sz="1100" i="1" dirty="0">
                <a:latin typeface="Calibri" panose="020F0502020204030204" pitchFamily="34" charset="0"/>
                <a:ea typeface="Times New Roman" panose="02020603050405020304" pitchFamily="18" charset="0"/>
                <a:cs typeface="Arial" panose="020B0604020202020204" pitchFamily="34" charset="0"/>
              </a:rPr>
              <a:t>, then please </a:t>
            </a:r>
            <a:r>
              <a:rPr lang="en-US" sz="1100" b="1" i="1" dirty="0">
                <a:solidFill>
                  <a:schemeClr val="accent1"/>
                </a:solidFill>
                <a:latin typeface="Calibri" panose="020F0502020204030204" pitchFamily="34" charset="0"/>
                <a:ea typeface="Times New Roman" panose="02020603050405020304" pitchFamily="18" charset="0"/>
                <a:cs typeface="Arial" panose="020B0604020202020204" pitchFamily="34" charset="0"/>
              </a:rPr>
              <a:t>encourage them to do so NOW </a:t>
            </a:r>
            <a:r>
              <a:rPr lang="en-US" sz="1100" i="1" dirty="0">
                <a:latin typeface="Calibri" panose="020F0502020204030204" pitchFamily="34" charset="0"/>
                <a:ea typeface="Times New Roman" panose="02020603050405020304" pitchFamily="18" charset="0"/>
                <a:cs typeface="Arial" panose="020B0604020202020204" pitchFamily="34" charset="0"/>
              </a:rPr>
              <a:t>- not to wait any longer.  TOO many brand owners are on hold waiting for their actions - meaning that the whole experiment fails other than for new language entrants</a:t>
            </a:r>
            <a:endParaRPr lang="en-US" sz="11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itle 6"/>
          <p:cNvSpPr txBox="1">
            <a:spLocks/>
          </p:cNvSpPr>
          <p:nvPr/>
        </p:nvSpPr>
        <p:spPr>
          <a:xfrm>
            <a:off x="76200" y="646617"/>
            <a:ext cx="1219200" cy="1156611"/>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kern="1200" cap="all" baseline="0">
                <a:solidFill>
                  <a:srgbClr val="009DD9"/>
                </a:solidFill>
                <a:latin typeface="+mj-lt"/>
                <a:ea typeface="+mj-ea"/>
                <a:cs typeface="+mj-cs"/>
              </a:defRPr>
            </a:lvl1pPr>
          </a:lstStyle>
          <a:p>
            <a:r>
              <a:rPr lang="en-US" sz="8800" dirty="0"/>
              <a:t>“</a:t>
            </a:r>
          </a:p>
        </p:txBody>
      </p:sp>
      <p:sp>
        <p:nvSpPr>
          <p:cNvPr id="33" name="Title 6"/>
          <p:cNvSpPr txBox="1">
            <a:spLocks/>
          </p:cNvSpPr>
          <p:nvPr/>
        </p:nvSpPr>
        <p:spPr>
          <a:xfrm>
            <a:off x="8305800" y="4634379"/>
            <a:ext cx="1219200" cy="1156611"/>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kern="1200" cap="all" baseline="0">
                <a:solidFill>
                  <a:srgbClr val="009DD9"/>
                </a:solidFill>
                <a:latin typeface="+mj-lt"/>
                <a:ea typeface="+mj-ea"/>
                <a:cs typeface="+mj-cs"/>
              </a:defRPr>
            </a:lvl1pPr>
          </a:lstStyle>
          <a:p>
            <a:r>
              <a:rPr lang="en-US" sz="8800" dirty="0"/>
              <a:t>”</a:t>
            </a:r>
          </a:p>
        </p:txBody>
      </p:sp>
    </p:spTree>
    <p:extLst>
      <p:ext uri="{BB962C8B-B14F-4D97-AF65-F5344CB8AC3E}">
        <p14:creationId xmlns:p14="http://schemas.microsoft.com/office/powerpoint/2010/main" val="40399795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979453" y="1885950"/>
            <a:ext cx="6978810" cy="438912"/>
          </a:xfrm>
        </p:spPr>
        <p:txBody>
          <a:bodyPr>
            <a:normAutofit fontScale="90000"/>
          </a:bodyPr>
          <a:lstStyle/>
          <a:p>
            <a:pPr algn="l"/>
            <a:r>
              <a:rPr lang="en-US" dirty="0"/>
              <a:t>Summary Thoughts</a:t>
            </a:r>
            <a:endParaRPr lang="en-US" dirty="0">
              <a:solidFill>
                <a:schemeClr val="accent3"/>
              </a:solidFill>
            </a:endParaRPr>
          </a:p>
        </p:txBody>
      </p:sp>
    </p:spTree>
    <p:extLst>
      <p:ext uri="{BB962C8B-B14F-4D97-AF65-F5344CB8AC3E}">
        <p14:creationId xmlns:p14="http://schemas.microsoft.com/office/powerpoint/2010/main" val="11916791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161925"/>
            <a:ext cx="8165592" cy="428625"/>
          </a:xfrm>
        </p:spPr>
        <p:txBody>
          <a:bodyPr/>
          <a:lstStyle/>
          <a:p>
            <a:r>
              <a:rPr lang="en-US" dirty="0"/>
              <a:t>Summary thoughts</a:t>
            </a:r>
          </a:p>
        </p:txBody>
      </p:sp>
      <p:sp>
        <p:nvSpPr>
          <p:cNvPr id="5" name="Content Placeholder 4"/>
          <p:cNvSpPr>
            <a:spLocks noGrp="1"/>
          </p:cNvSpPr>
          <p:nvPr>
            <p:ph sz="quarter" idx="14"/>
          </p:nvPr>
        </p:nvSpPr>
        <p:spPr>
          <a:xfrm>
            <a:off x="475785" y="709439"/>
            <a:ext cx="8165592" cy="3059906"/>
          </a:xfrm>
        </p:spPr>
        <p:txBody>
          <a:bodyPr/>
          <a:lstStyle/>
          <a:p>
            <a:r>
              <a:rPr lang="en-US" dirty="0"/>
              <a:t>The new TLD program does appear to have increased the overall costs of trademark defense.</a:t>
            </a:r>
          </a:p>
          <a:p>
            <a:r>
              <a:rPr lang="en-US" dirty="0"/>
              <a:t>These costs are not well correlated with company size—some of the smallest companies in the sample spent the largest amounts.  With a larger sample, such a relationship may appear, but this data suggests that the size of the company is not a driving factor—brand activity more likely is.</a:t>
            </a:r>
          </a:p>
          <a:p>
            <a:r>
              <a:rPr lang="en-US" dirty="0"/>
              <a:t>However, there does appear to be a slight correlation between the number of domains registered during the two year period and defense costs incurred. </a:t>
            </a:r>
          </a:p>
          <a:p>
            <a:r>
              <a:rPr lang="en-US" dirty="0"/>
              <a:t>Most of the domain registrations were made for defensive purposes, and alternatives were few—the registrations were for specific domains related to the brand portfolio.  So, while the goal of the new TLD program is to increase choice, for brand managers choice does not seem to be the prime consideration.</a:t>
            </a:r>
          </a:p>
        </p:txBody>
      </p:sp>
    </p:spTree>
    <p:extLst>
      <p:ext uri="{BB962C8B-B14F-4D97-AF65-F5344CB8AC3E}">
        <p14:creationId xmlns:p14="http://schemas.microsoft.com/office/powerpoint/2010/main" val="550041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979453" y="1885950"/>
            <a:ext cx="6978810" cy="438912"/>
          </a:xfrm>
        </p:spPr>
        <p:txBody>
          <a:bodyPr>
            <a:normAutofit fontScale="90000"/>
          </a:bodyPr>
          <a:lstStyle/>
          <a:p>
            <a:pPr algn="l"/>
            <a:r>
              <a:rPr lang="en-US" dirty="0"/>
              <a:t>Appendix – Additional verbatim comments</a:t>
            </a:r>
            <a:endParaRPr lang="en-US" dirty="0">
              <a:solidFill>
                <a:schemeClr val="accent3"/>
              </a:solidFill>
            </a:endParaRPr>
          </a:p>
        </p:txBody>
      </p:sp>
    </p:spTree>
    <p:extLst>
      <p:ext uri="{BB962C8B-B14F-4D97-AF65-F5344CB8AC3E}">
        <p14:creationId xmlns:p14="http://schemas.microsoft.com/office/powerpoint/2010/main" val="33214896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 name="Title 6"/>
          <p:cNvSpPr>
            <a:spLocks noGrp="1"/>
          </p:cNvSpPr>
          <p:nvPr>
            <p:ph type="title"/>
          </p:nvPr>
        </p:nvSpPr>
        <p:spPr>
          <a:xfrm>
            <a:off x="228600" y="390525"/>
            <a:ext cx="8166672" cy="428625"/>
          </a:xfrm>
        </p:spPr>
        <p:txBody>
          <a:bodyPr/>
          <a:lstStyle/>
          <a:p>
            <a:r>
              <a:rPr lang="en-US" sz="2400" dirty="0"/>
              <a:t>DISCRIMINATORY PRICING/UNFAIR BUSINESS PRACTICES (Cont’d)</a:t>
            </a:r>
          </a:p>
        </p:txBody>
      </p:sp>
      <p:sp>
        <p:nvSpPr>
          <p:cNvPr id="2" name="Rectangle 1"/>
          <p:cNvSpPr/>
          <p:nvPr/>
        </p:nvSpPr>
        <p:spPr>
          <a:xfrm>
            <a:off x="1219200" y="1885950"/>
            <a:ext cx="6610120" cy="1415772"/>
          </a:xfrm>
          <a:prstGeom prst="rect">
            <a:avLst/>
          </a:prstGeom>
        </p:spPr>
        <p:txBody>
          <a:bodyPr wrap="square">
            <a:spAutoFit/>
          </a:bodyPr>
          <a:lstStyle/>
          <a:p>
            <a:pPr>
              <a:spcBef>
                <a:spcPts val="600"/>
              </a:spcBef>
            </a:pPr>
            <a:r>
              <a:rPr lang="en-US" sz="1100" i="1" dirty="0">
                <a:latin typeface="Calibri" panose="020F0502020204030204" pitchFamily="34" charset="0"/>
                <a:ea typeface="Times New Roman" panose="02020603050405020304" pitchFamily="18" charset="0"/>
                <a:cs typeface="Arial" panose="020B0604020202020204" pitchFamily="34" charset="0"/>
              </a:rPr>
              <a:t>Not other than premium pricing.</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r>
              <a:rPr lang="en-US" sz="1100" i="1" dirty="0">
                <a:latin typeface="Calibri" panose="020F0502020204030204" pitchFamily="34" charset="0"/>
                <a:ea typeface="Times New Roman" panose="02020603050405020304" pitchFamily="18" charset="0"/>
                <a:cs typeface="Arial" panose="020B0604020202020204" pitchFamily="34" charset="0"/>
              </a:rPr>
              <a:t>Example: .LOVE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r>
              <a:rPr lang="en-US" sz="1100" i="1" dirty="0">
                <a:latin typeface="Calibri" panose="020F0502020204030204" pitchFamily="34" charset="0"/>
                <a:ea typeface="Times New Roman" panose="02020603050405020304" pitchFamily="18" charset="0"/>
                <a:cs typeface="Arial" panose="020B0604020202020204" pitchFamily="34" charset="0"/>
              </a:rPr>
              <a:t>yes, for .sucks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r>
              <a:rPr lang="en-US" sz="1100" i="1" dirty="0">
                <a:latin typeface="Calibri" panose="020F0502020204030204" pitchFamily="34" charset="0"/>
                <a:ea typeface="Times New Roman" panose="02020603050405020304" pitchFamily="18" charset="0"/>
                <a:cs typeface="Arial" panose="020B0604020202020204" pitchFamily="34" charset="0"/>
              </a:rPr>
              <a:t>.sucks - pricing was predatory and outrageous.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r>
              <a:rPr lang="en-US" sz="1100" i="1" dirty="0">
                <a:latin typeface="Calibri" panose="020F0502020204030204" pitchFamily="34" charset="0"/>
                <a:ea typeface="Times New Roman" panose="02020603050405020304" pitchFamily="18" charset="0"/>
                <a:cs typeface="Arial" panose="020B0604020202020204" pitchFamily="34" charset="0"/>
              </a:rPr>
              <a:t>We have identified a couple of registrars who were withholding/reserving our company trademark from registration.  In one case, we were able to work with the registrar to "unlock" the domain and register it.</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6"/>
          <p:cNvSpPr txBox="1">
            <a:spLocks/>
          </p:cNvSpPr>
          <p:nvPr/>
        </p:nvSpPr>
        <p:spPr>
          <a:xfrm>
            <a:off x="609600" y="1581150"/>
            <a:ext cx="1219200" cy="1156611"/>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kern="1200" cap="all" baseline="0">
                <a:solidFill>
                  <a:srgbClr val="009DD9"/>
                </a:solidFill>
                <a:latin typeface="+mj-lt"/>
                <a:ea typeface="+mj-ea"/>
                <a:cs typeface="+mj-cs"/>
              </a:defRPr>
            </a:lvl1pPr>
          </a:lstStyle>
          <a:p>
            <a:r>
              <a:rPr lang="en-US" sz="8800" dirty="0"/>
              <a:t>“</a:t>
            </a:r>
          </a:p>
        </p:txBody>
      </p:sp>
      <p:sp>
        <p:nvSpPr>
          <p:cNvPr id="7" name="Title 6"/>
          <p:cNvSpPr txBox="1">
            <a:spLocks/>
          </p:cNvSpPr>
          <p:nvPr/>
        </p:nvSpPr>
        <p:spPr>
          <a:xfrm>
            <a:off x="7467600" y="2952750"/>
            <a:ext cx="1219200" cy="1156611"/>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kern="1200" cap="all" baseline="0">
                <a:solidFill>
                  <a:srgbClr val="009DD9"/>
                </a:solidFill>
                <a:latin typeface="+mj-lt"/>
                <a:ea typeface="+mj-ea"/>
                <a:cs typeface="+mj-cs"/>
              </a:defRPr>
            </a:lvl1pPr>
          </a:lstStyle>
          <a:p>
            <a:r>
              <a:rPr lang="en-US" sz="8800" dirty="0"/>
              <a:t>”</a:t>
            </a:r>
          </a:p>
        </p:txBody>
      </p:sp>
    </p:spTree>
    <p:extLst>
      <p:ext uri="{BB962C8B-B14F-4D97-AF65-F5344CB8AC3E}">
        <p14:creationId xmlns:p14="http://schemas.microsoft.com/office/powerpoint/2010/main" val="5577660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 name="Title 6"/>
          <p:cNvSpPr>
            <a:spLocks noGrp="1"/>
          </p:cNvSpPr>
          <p:nvPr>
            <p:ph type="title"/>
          </p:nvPr>
        </p:nvSpPr>
        <p:spPr>
          <a:xfrm>
            <a:off x="228600" y="57150"/>
            <a:ext cx="8686800" cy="428625"/>
          </a:xfrm>
        </p:spPr>
        <p:txBody>
          <a:bodyPr/>
          <a:lstStyle/>
          <a:p>
            <a:r>
              <a:rPr lang="en-US" sz="2400" dirty="0"/>
              <a:t>RIGHTS PROTECTION MECHANSIMS (cont’d)</a:t>
            </a:r>
          </a:p>
        </p:txBody>
      </p:sp>
      <p:sp>
        <p:nvSpPr>
          <p:cNvPr id="4" name="Rectangle 3"/>
          <p:cNvSpPr/>
          <p:nvPr/>
        </p:nvSpPr>
        <p:spPr>
          <a:xfrm>
            <a:off x="533400" y="632361"/>
            <a:ext cx="8382000" cy="4606389"/>
          </a:xfrm>
          <a:prstGeom prst="rect">
            <a:avLst/>
          </a:prstGeom>
          <a:noFill/>
        </p:spPr>
        <p:txBody>
          <a:bodyPr wrap="square">
            <a:spAutoFit/>
          </a:bodyPr>
          <a:lstStyle/>
          <a:p>
            <a:pPr>
              <a:spcBef>
                <a:spcPts val="400"/>
              </a:spcBef>
            </a:pPr>
            <a:r>
              <a:rPr lang="en-US" sz="1000" i="1" dirty="0">
                <a:ea typeface="Times New Roman" panose="02020603050405020304" pitchFamily="18" charset="0"/>
                <a:cs typeface="Times New Roman" panose="02020603050405020304" pitchFamily="18" charset="0"/>
              </a:rPr>
              <a:t>Sunrise - often come with a major cost to the brand owner:  Claims - the name is already registered before we are notified; URS - name does not get transferred; narrow criteria for action;  PDDRP - criteria are so narrowly drawn that circumstances extremely unlikely to arise;  UDRP - criteria are well-defined; there is now a body of helpful case law; transfer of the name is an option.  However price is a deterrent for all but the most egregious cases.</a:t>
            </a:r>
          </a:p>
          <a:p>
            <a:pPr>
              <a:spcBef>
                <a:spcPts val="400"/>
              </a:spcBef>
            </a:pPr>
            <a:r>
              <a:rPr lang="en-US" sz="1000" i="1" dirty="0">
                <a:ea typeface="Times New Roman" panose="02020603050405020304" pitchFamily="18" charset="0"/>
                <a:cs typeface="Times New Roman" panose="02020603050405020304" pitchFamily="18" charset="0"/>
              </a:rPr>
              <a:t>Sunrise period and trademark claim periods are too short; companies need to implement additional measures to watch their portfolio in numerous gTLDs being published week per week.</a:t>
            </a:r>
          </a:p>
          <a:p>
            <a:pPr>
              <a:spcBef>
                <a:spcPts val="400"/>
              </a:spcBef>
            </a:pPr>
            <a:r>
              <a:rPr lang="en-US" sz="1000" i="1" dirty="0">
                <a:ea typeface="Times New Roman" panose="02020603050405020304" pitchFamily="18" charset="0"/>
                <a:cs typeface="Times New Roman" panose="02020603050405020304" pitchFamily="18" charset="0"/>
              </a:rPr>
              <a:t>Some we use and they work.  Other not.</a:t>
            </a:r>
          </a:p>
          <a:p>
            <a:pPr>
              <a:spcBef>
                <a:spcPts val="400"/>
              </a:spcBef>
            </a:pPr>
            <a:r>
              <a:rPr lang="en-US" sz="1000" i="1" dirty="0">
                <a:ea typeface="Times New Roman" panose="02020603050405020304" pitchFamily="18" charset="0"/>
                <a:cs typeface="Times New Roman" panose="02020603050405020304" pitchFamily="18" charset="0"/>
              </a:rPr>
              <a:t>URS: it is costly only to suspend (and not transfer) the litigious domain; Post Delegation: very interesting, but difficult and heavy to put in place (joint actions from various TM holders almost required).</a:t>
            </a:r>
          </a:p>
          <a:p>
            <a:pPr>
              <a:spcBef>
                <a:spcPts val="400"/>
              </a:spcBef>
            </a:pPr>
            <a:r>
              <a:rPr lang="en-US" sz="1000" i="1" dirty="0">
                <a:ea typeface="Times New Roman" panose="02020603050405020304" pitchFamily="18" charset="0"/>
                <a:cs typeface="Times New Roman" panose="02020603050405020304" pitchFamily="18" charset="0"/>
              </a:rPr>
              <a:t>Sunrise periods have only a minor effect because many registries target brand owners with discriminatory pricing while at the same time many offer the same domain name to non-brands at a much cheaper price.  Claims notices do not prevent squatters from registering domain names despite notice of existing rights, which means that the same problems as exist in the legacy TLDs persist in the new gTLDs after registration has occurred.  The URS has a fairly high burden of proof compared to the less cost effective UDRP.  The PDDRP, RRDRP, and PICDRP can be effective, but are not well understood as available options, leading them to have minor impacts on mitigating risks.</a:t>
            </a:r>
          </a:p>
          <a:p>
            <a:pPr>
              <a:spcBef>
                <a:spcPts val="400"/>
              </a:spcBef>
            </a:pPr>
            <a:r>
              <a:rPr lang="en-US" sz="1000" i="1" dirty="0">
                <a:ea typeface="Times New Roman" panose="02020603050405020304" pitchFamily="18" charset="0"/>
                <a:cs typeface="Times New Roman" panose="02020603050405020304" pitchFamily="18" charset="0"/>
              </a:rPr>
              <a:t>Most of what we have done is defensive registration.</a:t>
            </a:r>
          </a:p>
          <a:p>
            <a:pPr>
              <a:spcBef>
                <a:spcPts val="400"/>
              </a:spcBef>
            </a:pPr>
            <a:r>
              <a:rPr lang="en-US" sz="1000" i="1" dirty="0">
                <a:ea typeface="Times New Roman" panose="02020603050405020304" pitchFamily="18" charset="0"/>
                <a:cs typeface="Times New Roman" panose="02020603050405020304" pitchFamily="18" charset="0"/>
              </a:rPr>
              <a:t>These are good, but incomplete mechanisms.  URS is faster than UDRP, but it is more than a matter of "days," - ineffective with really bad malware - and you don't get the domain.  UDRP takes a few months.  Both are costly.  Businesses still need to register defensively at significant cost to protect our customers from misuse of our trusted brands.</a:t>
            </a:r>
          </a:p>
          <a:p>
            <a:pPr>
              <a:spcBef>
                <a:spcPts val="400"/>
              </a:spcBef>
            </a:pPr>
            <a:r>
              <a:rPr lang="en-US" sz="1000" i="1" dirty="0">
                <a:ea typeface="Times New Roman" panose="02020603050405020304" pitchFamily="18" charset="0"/>
                <a:cs typeface="Times New Roman" panose="02020603050405020304" pitchFamily="18" charset="0"/>
              </a:rPr>
              <a:t>We would prefer to have a blocking procedure for trademarks which would greatly mitigate the risks, but in the absence of blocking, the TMCH at least provides a mechanism for us to register domains with our marks before they are squatted.  The TMCH claims procedure works only to a minor extent because it only captures filings for a very limited period of time.  We find the URS of limited value because of the requirement for multiple domains.  We use UDRP but only have done so with legacy TLDs because an overwhelming volume of infringing domains are in .com.</a:t>
            </a:r>
          </a:p>
          <a:p>
            <a:pPr>
              <a:spcBef>
                <a:spcPts val="400"/>
              </a:spcBef>
            </a:pPr>
            <a:r>
              <a:rPr lang="en-US" sz="1000" i="1" dirty="0">
                <a:ea typeface="Times New Roman" panose="02020603050405020304" pitchFamily="18" charset="0"/>
                <a:cs typeface="Times New Roman" panose="02020603050405020304" pitchFamily="18" charset="0"/>
              </a:rPr>
              <a:t>The Sunrise Period allows trademark owners to purchase a domain incorporating a key trademark before anyone else can.  The other mechanisms, however, do not seem that effective and require a significant outlay of resources from trademark owners.</a:t>
            </a:r>
          </a:p>
          <a:p>
            <a:pPr>
              <a:spcBef>
                <a:spcPts val="400"/>
              </a:spcBef>
            </a:pPr>
            <a:r>
              <a:rPr lang="en-US" sz="1000" i="1" dirty="0">
                <a:ea typeface="Times New Roman" panose="02020603050405020304" pitchFamily="18" charset="0"/>
                <a:cs typeface="Times New Roman" panose="02020603050405020304" pitchFamily="18" charset="0"/>
              </a:rPr>
              <a:t>We've not had the opportunity to use.</a:t>
            </a:r>
          </a:p>
          <a:p>
            <a:pPr>
              <a:spcBef>
                <a:spcPts val="400"/>
              </a:spcBef>
            </a:pPr>
            <a:r>
              <a:rPr lang="en-US" sz="1000" i="1" dirty="0">
                <a:ea typeface="Times New Roman" panose="02020603050405020304" pitchFamily="18" charset="0"/>
                <a:cs typeface="Times New Roman" panose="02020603050405020304" pitchFamily="18" charset="0"/>
              </a:rPr>
              <a:t>Registrants are willing to risk a small registration fee to use a domain name with a famous trademark in it.</a:t>
            </a:r>
          </a:p>
        </p:txBody>
      </p:sp>
      <p:sp>
        <p:nvSpPr>
          <p:cNvPr id="5" name="Title 6"/>
          <p:cNvSpPr txBox="1">
            <a:spLocks/>
          </p:cNvSpPr>
          <p:nvPr/>
        </p:nvSpPr>
        <p:spPr>
          <a:xfrm>
            <a:off x="76200" y="438150"/>
            <a:ext cx="1219200" cy="1156611"/>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kern="1200" cap="all" baseline="0">
                <a:solidFill>
                  <a:srgbClr val="009DD9"/>
                </a:solidFill>
                <a:latin typeface="+mj-lt"/>
                <a:ea typeface="+mj-ea"/>
                <a:cs typeface="+mj-cs"/>
              </a:defRPr>
            </a:lvl1pPr>
          </a:lstStyle>
          <a:p>
            <a:r>
              <a:rPr lang="en-US" sz="8800" dirty="0"/>
              <a:t>“</a:t>
            </a:r>
          </a:p>
        </p:txBody>
      </p:sp>
      <p:sp>
        <p:nvSpPr>
          <p:cNvPr id="6" name="Title 6"/>
          <p:cNvSpPr txBox="1">
            <a:spLocks/>
          </p:cNvSpPr>
          <p:nvPr/>
        </p:nvSpPr>
        <p:spPr>
          <a:xfrm>
            <a:off x="8305800" y="4453618"/>
            <a:ext cx="1219200" cy="1156611"/>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kern="1200" cap="all" baseline="0">
                <a:solidFill>
                  <a:srgbClr val="009DD9"/>
                </a:solidFill>
                <a:latin typeface="+mj-lt"/>
                <a:ea typeface="+mj-ea"/>
                <a:cs typeface="+mj-cs"/>
              </a:defRPr>
            </a:lvl1pPr>
          </a:lstStyle>
          <a:p>
            <a:r>
              <a:rPr lang="en-US" sz="8800" dirty="0"/>
              <a:t>”</a:t>
            </a:r>
          </a:p>
        </p:txBody>
      </p:sp>
    </p:spTree>
    <p:extLst>
      <p:ext uri="{BB962C8B-B14F-4D97-AF65-F5344CB8AC3E}">
        <p14:creationId xmlns:p14="http://schemas.microsoft.com/office/powerpoint/2010/main" val="2632425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3354424750"/>
              </p:ext>
            </p:extLst>
          </p:nvPr>
        </p:nvGraphicFramePr>
        <p:xfrm>
          <a:off x="891362" y="895350"/>
          <a:ext cx="1883095" cy="3268504"/>
        </p:xfrm>
        <a:graphic>
          <a:graphicData uri="http://schemas.openxmlformats.org/drawingml/2006/table">
            <a:tbl>
              <a:tblPr firstRow="1" bandRow="1">
                <a:tableStyleId>{2D5ABB26-0587-4C30-8999-92F81FD0307C}</a:tableStyleId>
              </a:tblPr>
              <a:tblGrid>
                <a:gridCol w="1225889">
                  <a:extLst>
                    <a:ext uri="{9D8B030D-6E8A-4147-A177-3AD203B41FA5}">
                      <a16:colId xmlns:a16="http://schemas.microsoft.com/office/drawing/2014/main" val="20000"/>
                    </a:ext>
                  </a:extLst>
                </a:gridCol>
                <a:gridCol w="657206">
                  <a:extLst>
                    <a:ext uri="{9D8B030D-6E8A-4147-A177-3AD203B41FA5}">
                      <a16:colId xmlns:a16="http://schemas.microsoft.com/office/drawing/2014/main" val="20001"/>
                    </a:ext>
                  </a:extLst>
                </a:gridCol>
              </a:tblGrid>
              <a:tr h="457200">
                <a:tc>
                  <a:txBody>
                    <a:bodyPr/>
                    <a:lstStyle/>
                    <a:p>
                      <a:r>
                        <a:rPr lang="en-US" sz="1000" b="1" dirty="0">
                          <a:solidFill>
                            <a:schemeClr val="tx1"/>
                          </a:solidFill>
                          <a:latin typeface="+mn-lt"/>
                        </a:rPr>
                        <a:t>No. of Employees</a:t>
                      </a:r>
                    </a:p>
                  </a:txBody>
                  <a:tcPr marL="0" marR="0" marT="34290" marB="34290" anchor="b"/>
                </a:tc>
                <a:tc>
                  <a:txBody>
                    <a:bodyPr/>
                    <a:lstStyle/>
                    <a:p>
                      <a:pPr algn="ctr" fontAlgn="b"/>
                      <a:r>
                        <a:rPr lang="en-US" sz="1000" b="1" u="none" strike="noStrike" dirty="0">
                          <a:solidFill>
                            <a:schemeClr val="accent1"/>
                          </a:solidFill>
                          <a:latin typeface="+mn-lt"/>
                        </a:rPr>
                        <a:t>Total</a:t>
                      </a:r>
                    </a:p>
                    <a:p>
                      <a:pPr algn="ctr" fontAlgn="b"/>
                      <a:r>
                        <a:rPr lang="en-US" sz="1000" b="1" u="none" strike="noStrike" dirty="0">
                          <a:solidFill>
                            <a:schemeClr val="accent1"/>
                          </a:solidFill>
                          <a:latin typeface="+mn-lt"/>
                        </a:rPr>
                        <a:t>(n=33)</a:t>
                      </a:r>
                      <a:br>
                        <a:rPr lang="en-US" sz="1000" b="1" u="none" strike="noStrike" dirty="0">
                          <a:solidFill>
                            <a:schemeClr val="accent1"/>
                          </a:solidFill>
                          <a:latin typeface="+mn-lt"/>
                        </a:rPr>
                      </a:br>
                      <a:endParaRPr lang="en-US" sz="1000" b="1" i="0" u="none" strike="noStrike" dirty="0">
                        <a:solidFill>
                          <a:schemeClr val="accent1"/>
                        </a:solidFill>
                        <a:latin typeface="+mn-lt"/>
                      </a:endParaRPr>
                    </a:p>
                  </a:txBody>
                  <a:tcPr marL="9071" marR="9071" marT="7144" marB="0" anchor="b"/>
                </a:tc>
                <a:extLst>
                  <a:ext uri="{0D108BD9-81ED-4DB2-BD59-A6C34878D82A}">
                    <a16:rowId xmlns:a16="http://schemas.microsoft.com/office/drawing/2014/main" val="10000"/>
                  </a:ext>
                </a:extLst>
              </a:tr>
              <a:tr h="171450">
                <a:tc>
                  <a:txBody>
                    <a:bodyPr/>
                    <a:lstStyle/>
                    <a:p>
                      <a:pPr algn="l" fontAlgn="b"/>
                      <a:r>
                        <a:rPr lang="en-US" sz="1000" b="0" kern="1200" baseline="0" dirty="0">
                          <a:solidFill>
                            <a:schemeClr val="tx1"/>
                          </a:solidFill>
                          <a:latin typeface="+mn-lt"/>
                          <a:ea typeface="+mn-ea"/>
                          <a:cs typeface="+mn-cs"/>
                        </a:rPr>
                        <a:t>Less than 500</a:t>
                      </a:r>
                    </a:p>
                  </a:txBody>
                  <a:tcPr marL="0" marR="0" marT="34290" marB="34290" anchor="ctr">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kern="1200" dirty="0">
                          <a:solidFill>
                            <a:schemeClr val="accent1"/>
                          </a:solidFill>
                          <a:latin typeface="+mn-lt"/>
                          <a:ea typeface="+mn-ea"/>
                          <a:cs typeface="+mn-cs"/>
                        </a:rPr>
                        <a:t>12% </a:t>
                      </a:r>
                    </a:p>
                  </a:txBody>
                  <a:tcPr marL="9071" marR="9071" marT="7144"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1450">
                <a:tc>
                  <a:txBody>
                    <a:bodyPr/>
                    <a:lstStyle/>
                    <a:p>
                      <a:pPr algn="l" fontAlgn="b"/>
                      <a:r>
                        <a:rPr lang="en-US" sz="1000" b="0" kern="1200" baseline="0" dirty="0">
                          <a:solidFill>
                            <a:schemeClr val="tx1"/>
                          </a:solidFill>
                          <a:latin typeface="+mn-lt"/>
                          <a:ea typeface="+mn-ea"/>
                          <a:cs typeface="+mn-cs"/>
                        </a:rPr>
                        <a:t>500-4999</a:t>
                      </a:r>
                    </a:p>
                  </a:txBody>
                  <a:tcPr marL="0" marR="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kern="1200" dirty="0">
                          <a:solidFill>
                            <a:schemeClr val="accent1"/>
                          </a:solidFill>
                          <a:latin typeface="+mn-lt"/>
                          <a:ea typeface="+mn-ea"/>
                          <a:cs typeface="+mn-cs"/>
                        </a:rPr>
                        <a:t>9%</a:t>
                      </a:r>
                    </a:p>
                  </a:txBody>
                  <a:tcPr marL="9071" marR="9071"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71450">
                <a:tc>
                  <a:txBody>
                    <a:bodyPr/>
                    <a:lstStyle/>
                    <a:p>
                      <a:pPr algn="l" fontAlgn="b"/>
                      <a:r>
                        <a:rPr lang="en-US" sz="1000" b="0" kern="1200" baseline="0" dirty="0">
                          <a:solidFill>
                            <a:schemeClr val="tx1"/>
                          </a:solidFill>
                          <a:latin typeface="+mn-lt"/>
                          <a:ea typeface="+mn-ea"/>
                          <a:cs typeface="+mn-cs"/>
                        </a:rPr>
                        <a:t>5000-24,999</a:t>
                      </a:r>
                    </a:p>
                  </a:txBody>
                  <a:tcPr marL="0" marR="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kern="1200" dirty="0">
                          <a:solidFill>
                            <a:schemeClr val="accent1"/>
                          </a:solidFill>
                          <a:latin typeface="+mn-lt"/>
                          <a:ea typeface="+mn-ea"/>
                          <a:cs typeface="+mn-cs"/>
                        </a:rPr>
                        <a:t>39% </a:t>
                      </a:r>
                    </a:p>
                  </a:txBody>
                  <a:tcPr marL="9071" marR="9071"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71450">
                <a:tc>
                  <a:txBody>
                    <a:bodyPr/>
                    <a:lstStyle/>
                    <a:p>
                      <a:pPr algn="l" fontAlgn="b"/>
                      <a:r>
                        <a:rPr lang="en-US" sz="1000" b="0" kern="1200" baseline="0" dirty="0">
                          <a:solidFill>
                            <a:schemeClr val="tx1"/>
                          </a:solidFill>
                          <a:latin typeface="+mn-lt"/>
                          <a:ea typeface="+mn-ea"/>
                          <a:cs typeface="+mn-cs"/>
                        </a:rPr>
                        <a:t>25,000 or more</a:t>
                      </a:r>
                    </a:p>
                  </a:txBody>
                  <a:tcPr marL="0" marR="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kern="1200" dirty="0">
                          <a:solidFill>
                            <a:schemeClr val="accent1"/>
                          </a:solidFill>
                          <a:latin typeface="+mn-lt"/>
                          <a:ea typeface="+mn-ea"/>
                          <a:cs typeface="+mn-cs"/>
                        </a:rPr>
                        <a:t>39% </a:t>
                      </a:r>
                    </a:p>
                  </a:txBody>
                  <a:tcPr marL="9071" marR="9071"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71450">
                <a:tc>
                  <a:txBody>
                    <a:bodyPr/>
                    <a:lstStyle/>
                    <a:p>
                      <a:endParaRPr lang="en-US" sz="1000" b="0" dirty="0">
                        <a:solidFill>
                          <a:schemeClr val="tx1"/>
                        </a:solidFill>
                        <a:latin typeface="+mn-lt"/>
                      </a:endParaRPr>
                    </a:p>
                  </a:txBody>
                  <a:tcPr marL="0" marR="0" marT="34290" marB="34290">
                    <a:lnT w="12700" cap="flat" cmpd="sng" algn="ctr">
                      <a:solidFill>
                        <a:schemeClr val="tx1"/>
                      </a:solidFill>
                      <a:prstDash val="solid"/>
                      <a:round/>
                      <a:headEnd type="none" w="med" len="med"/>
                      <a:tailEnd type="none" w="med" len="med"/>
                    </a:lnT>
                  </a:tcPr>
                </a:tc>
                <a:tc>
                  <a:txBody>
                    <a:bodyPr/>
                    <a:lstStyle/>
                    <a:p>
                      <a:pPr algn="ctr" fontAlgn="b"/>
                      <a:endParaRPr lang="en-US" sz="1000" b="1" i="0" u="none" strike="noStrike" dirty="0">
                        <a:solidFill>
                          <a:schemeClr val="accent1"/>
                        </a:solidFill>
                        <a:latin typeface="+mn-lt"/>
                      </a:endParaRPr>
                    </a:p>
                  </a:txBody>
                  <a:tcPr marL="9071" marR="9071" marT="7144"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r h="171450">
                <a:tc>
                  <a:txBody>
                    <a:bodyPr/>
                    <a:lstStyle/>
                    <a:p>
                      <a:r>
                        <a:rPr lang="en-US" sz="1000" b="1" dirty="0">
                          <a:solidFill>
                            <a:schemeClr val="tx1"/>
                          </a:solidFill>
                          <a:latin typeface="+mn-lt"/>
                        </a:rPr>
                        <a:t>Total Annual Revenue</a:t>
                      </a:r>
                      <a:endParaRPr lang="en-US" sz="1000" b="0" dirty="0">
                        <a:solidFill>
                          <a:schemeClr val="tx1"/>
                        </a:solidFill>
                        <a:latin typeface="+mn-lt"/>
                      </a:endParaRPr>
                    </a:p>
                  </a:txBody>
                  <a:tcPr marL="0" marR="0" marT="34290" marB="34290"/>
                </a:tc>
                <a:tc>
                  <a:txBody>
                    <a:bodyPr/>
                    <a:lstStyle/>
                    <a:p>
                      <a:pPr algn="ctr" fontAlgn="b"/>
                      <a:endParaRPr lang="en-US" sz="1000" b="1" i="0" u="none" strike="noStrike" dirty="0">
                        <a:solidFill>
                          <a:schemeClr val="accent1"/>
                        </a:solidFill>
                        <a:latin typeface="+mn-lt"/>
                      </a:endParaRPr>
                    </a:p>
                  </a:txBody>
                  <a:tcPr marL="9071" marR="9071" marT="7144" marB="0" anchor="ctr"/>
                </a:tc>
                <a:extLst>
                  <a:ext uri="{0D108BD9-81ED-4DB2-BD59-A6C34878D82A}">
                    <a16:rowId xmlns:a16="http://schemas.microsoft.com/office/drawing/2014/main" val="10007"/>
                  </a:ext>
                </a:extLst>
              </a:tr>
              <a:tr h="171450">
                <a:tc>
                  <a:txBody>
                    <a:bodyPr/>
                    <a:lstStyle/>
                    <a:p>
                      <a:pPr algn="l" fontAlgn="b"/>
                      <a:r>
                        <a:rPr lang="en-US" sz="1000" b="0" kern="1200" dirty="0">
                          <a:solidFill>
                            <a:schemeClr val="tx1"/>
                          </a:solidFill>
                          <a:latin typeface="+mn-lt"/>
                          <a:ea typeface="+mn-ea"/>
                          <a:cs typeface="+mn-cs"/>
                        </a:rPr>
                        <a:t>Less than $10M</a:t>
                      </a:r>
                    </a:p>
                  </a:txBody>
                  <a:tcPr marL="0" marR="0" marT="34290" marB="34290" anchor="ctr">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kern="1200" dirty="0">
                          <a:solidFill>
                            <a:schemeClr val="accent1"/>
                          </a:solidFill>
                          <a:latin typeface="+mn-lt"/>
                          <a:ea typeface="+mn-ea"/>
                          <a:cs typeface="+mn-cs"/>
                        </a:rPr>
                        <a:t>3% </a:t>
                      </a:r>
                    </a:p>
                  </a:txBody>
                  <a:tcPr marL="9071" marR="9071" marT="7144"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71450">
                <a:tc>
                  <a:txBody>
                    <a:bodyPr/>
                    <a:lstStyle/>
                    <a:p>
                      <a:pPr algn="l" fontAlgn="b"/>
                      <a:r>
                        <a:rPr lang="en-US" sz="1000" b="0" kern="1200" dirty="0">
                          <a:solidFill>
                            <a:schemeClr val="tx1"/>
                          </a:solidFill>
                          <a:latin typeface="+mn-lt"/>
                          <a:ea typeface="+mn-ea"/>
                          <a:cs typeface="+mn-cs"/>
                        </a:rPr>
                        <a:t>$10M</a:t>
                      </a:r>
                      <a:r>
                        <a:rPr lang="en-US" sz="1000" b="0" kern="1200" baseline="0" dirty="0">
                          <a:solidFill>
                            <a:schemeClr val="tx1"/>
                          </a:solidFill>
                          <a:latin typeface="+mn-lt"/>
                          <a:ea typeface="+mn-ea"/>
                          <a:cs typeface="+mn-cs"/>
                        </a:rPr>
                        <a:t> to less than $250M</a:t>
                      </a:r>
                      <a:endParaRPr lang="en-US" sz="1000" b="0" kern="1200" dirty="0">
                        <a:solidFill>
                          <a:schemeClr val="tx1"/>
                        </a:solidFill>
                        <a:latin typeface="+mn-lt"/>
                        <a:ea typeface="+mn-ea"/>
                        <a:cs typeface="+mn-cs"/>
                      </a:endParaRPr>
                    </a:p>
                  </a:txBody>
                  <a:tcPr marL="0" marR="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kern="1200" dirty="0">
                          <a:solidFill>
                            <a:schemeClr val="accent1"/>
                          </a:solidFill>
                          <a:latin typeface="+mn-lt"/>
                          <a:ea typeface="+mn-ea"/>
                          <a:cs typeface="+mn-cs"/>
                        </a:rPr>
                        <a:t>3% </a:t>
                      </a:r>
                    </a:p>
                  </a:txBody>
                  <a:tcPr marL="9071" marR="9071"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171450">
                <a:tc>
                  <a:txBody>
                    <a:bodyPr/>
                    <a:lstStyle/>
                    <a:p>
                      <a:pPr algn="l" fontAlgn="b"/>
                      <a:r>
                        <a:rPr lang="en-US" sz="1000" b="0" kern="1200" dirty="0">
                          <a:solidFill>
                            <a:schemeClr val="tx1"/>
                          </a:solidFill>
                          <a:latin typeface="+mn-lt"/>
                          <a:ea typeface="+mn-ea"/>
                          <a:cs typeface="+mn-cs"/>
                        </a:rPr>
                        <a:t>$250M</a:t>
                      </a:r>
                      <a:r>
                        <a:rPr lang="en-US" sz="1000" b="0" kern="1200" baseline="0" dirty="0">
                          <a:solidFill>
                            <a:schemeClr val="tx1"/>
                          </a:solidFill>
                          <a:latin typeface="+mn-lt"/>
                          <a:ea typeface="+mn-ea"/>
                          <a:cs typeface="+mn-cs"/>
                        </a:rPr>
                        <a:t> to less than $1B</a:t>
                      </a:r>
                      <a:endParaRPr lang="en-US" sz="1000" b="0" kern="1200" dirty="0">
                        <a:solidFill>
                          <a:schemeClr val="tx1"/>
                        </a:solidFill>
                        <a:latin typeface="+mn-lt"/>
                        <a:ea typeface="+mn-ea"/>
                        <a:cs typeface="+mn-cs"/>
                      </a:endParaRPr>
                    </a:p>
                  </a:txBody>
                  <a:tcPr marL="0" marR="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kern="1200" dirty="0">
                          <a:solidFill>
                            <a:schemeClr val="accent1"/>
                          </a:solidFill>
                          <a:latin typeface="+mn-lt"/>
                          <a:ea typeface="+mn-ea"/>
                          <a:cs typeface="+mn-cs"/>
                        </a:rPr>
                        <a:t>6%</a:t>
                      </a:r>
                    </a:p>
                  </a:txBody>
                  <a:tcPr marL="9071" marR="9071"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171450">
                <a:tc>
                  <a:txBody>
                    <a:bodyPr/>
                    <a:lstStyle/>
                    <a:p>
                      <a:pPr algn="l" fontAlgn="b"/>
                      <a:r>
                        <a:rPr lang="en-US" sz="1000" b="0" kern="1200" dirty="0">
                          <a:solidFill>
                            <a:schemeClr val="tx1"/>
                          </a:solidFill>
                          <a:latin typeface="+mn-lt"/>
                          <a:ea typeface="+mn-ea"/>
                          <a:cs typeface="+mn-cs"/>
                        </a:rPr>
                        <a:t>$1B to less than $5B</a:t>
                      </a:r>
                    </a:p>
                  </a:txBody>
                  <a:tcPr marL="0" marR="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kern="1200" dirty="0">
                          <a:solidFill>
                            <a:schemeClr val="accent1"/>
                          </a:solidFill>
                          <a:latin typeface="+mn-lt"/>
                          <a:ea typeface="+mn-ea"/>
                          <a:cs typeface="+mn-cs"/>
                        </a:rPr>
                        <a:t>27%</a:t>
                      </a:r>
                    </a:p>
                  </a:txBody>
                  <a:tcPr marL="9071" marR="9071"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171450">
                <a:tc>
                  <a:txBody>
                    <a:bodyPr/>
                    <a:lstStyle/>
                    <a:p>
                      <a:pPr algn="l" fontAlgn="b"/>
                      <a:r>
                        <a:rPr lang="en-US" sz="1000" b="0" kern="1200" dirty="0">
                          <a:solidFill>
                            <a:schemeClr val="tx1"/>
                          </a:solidFill>
                          <a:latin typeface="+mn-lt"/>
                          <a:ea typeface="+mn-ea"/>
                          <a:cs typeface="+mn-cs"/>
                        </a:rPr>
                        <a:t>$5B or more</a:t>
                      </a:r>
                    </a:p>
                  </a:txBody>
                  <a:tcPr marL="0" marR="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kern="1200" dirty="0">
                          <a:solidFill>
                            <a:schemeClr val="accent1"/>
                          </a:solidFill>
                          <a:latin typeface="+mn-lt"/>
                          <a:ea typeface="+mn-ea"/>
                          <a:cs typeface="+mn-cs"/>
                        </a:rPr>
                        <a:t>52% </a:t>
                      </a:r>
                    </a:p>
                  </a:txBody>
                  <a:tcPr marL="9071" marR="9071"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171450">
                <a:tc>
                  <a:txBody>
                    <a:bodyPr/>
                    <a:lstStyle/>
                    <a:p>
                      <a:pPr algn="l" fontAlgn="b"/>
                      <a:r>
                        <a:rPr lang="en-US" sz="1000" b="0" kern="1200" dirty="0">
                          <a:solidFill>
                            <a:schemeClr val="tx1"/>
                          </a:solidFill>
                          <a:latin typeface="+mn-lt"/>
                          <a:ea typeface="+mn-ea"/>
                          <a:cs typeface="+mn-cs"/>
                        </a:rPr>
                        <a:t>Not sure</a:t>
                      </a:r>
                    </a:p>
                  </a:txBody>
                  <a:tcPr marL="0" marR="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kern="1200" dirty="0">
                          <a:solidFill>
                            <a:schemeClr val="accent1"/>
                          </a:solidFill>
                          <a:latin typeface="+mn-lt"/>
                          <a:ea typeface="+mn-ea"/>
                          <a:cs typeface="+mn-cs"/>
                        </a:rPr>
                        <a:t>9%</a:t>
                      </a:r>
                    </a:p>
                  </a:txBody>
                  <a:tcPr marL="9071" marR="9071"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pic>
        <p:nvPicPr>
          <p:cNvPr id="16" name="Picture 15"/>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val="0"/>
              </a:ext>
            </a:extLst>
          </a:blip>
          <a:stretch>
            <a:fillRect/>
          </a:stretch>
        </p:blipFill>
        <p:spPr>
          <a:xfrm>
            <a:off x="268393" y="1065656"/>
            <a:ext cx="557213" cy="463106"/>
          </a:xfrm>
          <a:prstGeom prst="rect">
            <a:avLst/>
          </a:prstGeom>
        </p:spPr>
      </p:pic>
      <p:pic>
        <p:nvPicPr>
          <p:cNvPr id="17" name="Picture 16"/>
          <p:cNvPicPr>
            <a:picLocks noChangeAspect="1"/>
          </p:cNvPicPr>
          <p:nvPr/>
        </p:nvPicPr>
        <p:blipFill>
          <a:blip r:embed="rId5">
            <a:duotone>
              <a:schemeClr val="bg2">
                <a:shade val="45000"/>
                <a:satMod val="135000"/>
              </a:schemeClr>
              <a:prstClr val="white"/>
            </a:duotone>
            <a:extLst>
              <a:ext uri="{BEBA8EAE-BF5A-486C-A8C5-ECC9F3942E4B}">
                <a14:imgProps xmlns:a14="http://schemas.microsoft.com/office/drawing/2010/main">
                  <a14:imgLayer r:embed="rId6">
                    <a14:imgEffect>
                      <a14:brightnessContrast contrast="-80000"/>
                    </a14:imgEffect>
                  </a14:imgLayer>
                </a14:imgProps>
              </a:ext>
              <a:ext uri="{28A0092B-C50C-407E-A947-70E740481C1C}">
                <a14:useLocalDpi xmlns:a14="http://schemas.microsoft.com/office/drawing/2010/main" val="0"/>
              </a:ext>
            </a:extLst>
          </a:blip>
          <a:stretch>
            <a:fillRect/>
          </a:stretch>
        </p:blipFill>
        <p:spPr>
          <a:xfrm>
            <a:off x="186090" y="2524506"/>
            <a:ext cx="630936" cy="580644"/>
          </a:xfrm>
          <a:prstGeom prst="rect">
            <a:avLst/>
          </a:prstGeom>
        </p:spPr>
      </p:pic>
      <p:sp>
        <p:nvSpPr>
          <p:cNvPr id="15" name="Title 1"/>
          <p:cNvSpPr>
            <a:spLocks noGrp="1"/>
          </p:cNvSpPr>
          <p:nvPr>
            <p:ph type="title"/>
          </p:nvPr>
        </p:nvSpPr>
        <p:spPr>
          <a:xfrm>
            <a:off x="533400" y="285750"/>
            <a:ext cx="7787640" cy="428625"/>
          </a:xfrm>
        </p:spPr>
        <p:txBody>
          <a:bodyPr/>
          <a:lstStyle/>
          <a:p>
            <a:r>
              <a:rPr lang="en-US" dirty="0"/>
              <a:t>Members who participated</a:t>
            </a:r>
          </a:p>
        </p:txBody>
      </p:sp>
      <p:graphicFrame>
        <p:nvGraphicFramePr>
          <p:cNvPr id="24" name="Table 23"/>
          <p:cNvGraphicFramePr>
            <a:graphicFrameLocks noGrp="1"/>
          </p:cNvGraphicFramePr>
          <p:nvPr>
            <p:extLst>
              <p:ext uri="{D42A27DB-BD31-4B8C-83A1-F6EECF244321}">
                <p14:modId xmlns:p14="http://schemas.microsoft.com/office/powerpoint/2010/main" val="3188205546"/>
              </p:ext>
            </p:extLst>
          </p:nvPr>
        </p:nvGraphicFramePr>
        <p:xfrm>
          <a:off x="3446384" y="906336"/>
          <a:ext cx="2560320" cy="2605564"/>
        </p:xfrm>
        <a:graphic>
          <a:graphicData uri="http://schemas.openxmlformats.org/drawingml/2006/table">
            <a:tbl>
              <a:tblPr firstRow="1" bandRow="1">
                <a:tableStyleId>{2D5ABB26-0587-4C30-8999-92F81FD0307C}</a:tableStyleId>
              </a:tblPr>
              <a:tblGrid>
                <a:gridCol w="164592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418624">
                <a:tc>
                  <a:txBody>
                    <a:bodyPr/>
                    <a:lstStyle/>
                    <a:p>
                      <a:r>
                        <a:rPr lang="en-US" sz="1000" b="1" dirty="0">
                          <a:solidFill>
                            <a:schemeClr val="tx1"/>
                          </a:solidFill>
                          <a:latin typeface="+mn-lt"/>
                        </a:rPr>
                        <a:t>Region Conduct Business</a:t>
                      </a:r>
                    </a:p>
                  </a:txBody>
                  <a:tcPr marL="0" marR="0" marT="34290" marB="34290" anchor="b"/>
                </a:tc>
                <a:tc>
                  <a:txBody>
                    <a:bodyPr/>
                    <a:lstStyle/>
                    <a:p>
                      <a:pPr algn="ctr" fontAlgn="b"/>
                      <a:r>
                        <a:rPr lang="en-US" sz="1000" b="1" u="none" strike="noStrike" dirty="0">
                          <a:solidFill>
                            <a:schemeClr val="accent1"/>
                          </a:solidFill>
                          <a:latin typeface="+mn-lt"/>
                        </a:rPr>
                        <a:t>Total</a:t>
                      </a:r>
                    </a:p>
                    <a:p>
                      <a:pPr algn="ctr" fontAlgn="b"/>
                      <a:r>
                        <a:rPr lang="en-US" sz="1000" b="1" u="none" strike="noStrike" dirty="0">
                          <a:solidFill>
                            <a:schemeClr val="accent1"/>
                          </a:solidFill>
                          <a:latin typeface="+mn-lt"/>
                        </a:rPr>
                        <a:t>(n=33)</a:t>
                      </a:r>
                      <a:br>
                        <a:rPr lang="en-US" sz="1000" b="1" u="none" strike="noStrike" dirty="0">
                          <a:solidFill>
                            <a:schemeClr val="accent1"/>
                          </a:solidFill>
                          <a:latin typeface="+mn-lt"/>
                        </a:rPr>
                      </a:br>
                      <a:endParaRPr lang="en-US" sz="1000" b="1" i="0" u="none" strike="noStrike" dirty="0">
                        <a:solidFill>
                          <a:schemeClr val="accent1"/>
                        </a:solidFill>
                        <a:latin typeface="+mn-lt"/>
                      </a:endParaRPr>
                    </a:p>
                  </a:txBody>
                  <a:tcPr marL="9071" marR="9071" marT="7144" marB="0" anchor="b"/>
                </a:tc>
                <a:extLst>
                  <a:ext uri="{0D108BD9-81ED-4DB2-BD59-A6C34878D82A}">
                    <a16:rowId xmlns:a16="http://schemas.microsoft.com/office/drawing/2014/main" val="10000"/>
                  </a:ext>
                </a:extLst>
              </a:tr>
              <a:tr h="171450">
                <a:tc>
                  <a:txBody>
                    <a:bodyPr/>
                    <a:lstStyle/>
                    <a:p>
                      <a:pPr algn="l" fontAlgn="b"/>
                      <a:r>
                        <a:rPr lang="en-US" sz="1000" b="0" kern="1200" baseline="0" dirty="0">
                          <a:solidFill>
                            <a:schemeClr val="tx1"/>
                          </a:solidFill>
                          <a:latin typeface="+mn-lt"/>
                          <a:ea typeface="+mn-ea"/>
                          <a:cs typeface="+mn-cs"/>
                        </a:rPr>
                        <a:t>Europe:  European Union</a:t>
                      </a:r>
                    </a:p>
                  </a:txBody>
                  <a:tcPr marL="0" marR="0" marT="34290" marB="34290" anchor="ctr">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0" kern="1200" dirty="0">
                          <a:solidFill>
                            <a:schemeClr val="accent1"/>
                          </a:solidFill>
                          <a:latin typeface="+mn-lt"/>
                          <a:ea typeface="+mn-ea"/>
                          <a:cs typeface="+mn-cs"/>
                        </a:rPr>
                        <a:t>82% </a:t>
                      </a:r>
                    </a:p>
                  </a:txBody>
                  <a:tcPr marL="9071" marR="9071" marT="7144"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1450">
                <a:tc>
                  <a:txBody>
                    <a:bodyPr/>
                    <a:lstStyle/>
                    <a:p>
                      <a:pPr algn="l" fontAlgn="b"/>
                      <a:r>
                        <a:rPr lang="en-US" sz="1000" b="0" kern="1200" baseline="0" dirty="0">
                          <a:solidFill>
                            <a:schemeClr val="tx1"/>
                          </a:solidFill>
                          <a:latin typeface="+mn-lt"/>
                          <a:ea typeface="+mn-ea"/>
                          <a:cs typeface="+mn-cs"/>
                        </a:rPr>
                        <a:t>Europe:  Non-European Union</a:t>
                      </a:r>
                    </a:p>
                  </a:txBody>
                  <a:tcPr marL="0" marR="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0" kern="1200" dirty="0">
                          <a:solidFill>
                            <a:schemeClr val="accent1"/>
                          </a:solidFill>
                          <a:latin typeface="+mn-lt"/>
                          <a:ea typeface="+mn-ea"/>
                          <a:cs typeface="+mn-cs"/>
                        </a:rPr>
                        <a:t>73% </a:t>
                      </a:r>
                    </a:p>
                  </a:txBody>
                  <a:tcPr marL="9071" marR="9071"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71450">
                <a:tc>
                  <a:txBody>
                    <a:bodyPr/>
                    <a:lstStyle/>
                    <a:p>
                      <a:pPr algn="l" fontAlgn="b"/>
                      <a:r>
                        <a:rPr lang="en-US" sz="1000" b="0" kern="1200" baseline="0" dirty="0">
                          <a:solidFill>
                            <a:schemeClr val="tx1"/>
                          </a:solidFill>
                          <a:latin typeface="+mn-lt"/>
                          <a:ea typeface="+mn-ea"/>
                          <a:cs typeface="+mn-cs"/>
                        </a:rPr>
                        <a:t>Europe:  Russia &amp; CIS</a:t>
                      </a:r>
                    </a:p>
                  </a:txBody>
                  <a:tcPr marL="0" marR="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0" kern="1200" dirty="0">
                          <a:solidFill>
                            <a:schemeClr val="accent1"/>
                          </a:solidFill>
                          <a:latin typeface="+mn-lt"/>
                          <a:ea typeface="+mn-ea"/>
                          <a:cs typeface="+mn-cs"/>
                        </a:rPr>
                        <a:t>70% </a:t>
                      </a:r>
                    </a:p>
                  </a:txBody>
                  <a:tcPr marL="9071" marR="9071"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71450">
                <a:tc>
                  <a:txBody>
                    <a:bodyPr/>
                    <a:lstStyle/>
                    <a:p>
                      <a:pPr algn="l" fontAlgn="b"/>
                      <a:r>
                        <a:rPr lang="en-US" sz="1000" b="0" kern="1200" dirty="0">
                          <a:solidFill>
                            <a:schemeClr val="tx1"/>
                          </a:solidFill>
                          <a:latin typeface="+mn-lt"/>
                          <a:ea typeface="+mn-ea"/>
                          <a:cs typeface="+mn-cs"/>
                        </a:rPr>
                        <a:t>North</a:t>
                      </a:r>
                      <a:r>
                        <a:rPr lang="en-US" sz="1000" b="0" kern="1200" baseline="0" dirty="0">
                          <a:solidFill>
                            <a:schemeClr val="tx1"/>
                          </a:solidFill>
                          <a:latin typeface="+mn-lt"/>
                          <a:ea typeface="+mn-ea"/>
                          <a:cs typeface="+mn-cs"/>
                        </a:rPr>
                        <a:t> American (US &amp; Canada)</a:t>
                      </a:r>
                      <a:endParaRPr lang="en-US" sz="1000" b="0" kern="1200" dirty="0">
                        <a:solidFill>
                          <a:schemeClr val="tx1"/>
                        </a:solidFill>
                        <a:latin typeface="+mn-lt"/>
                        <a:ea typeface="+mn-ea"/>
                        <a:cs typeface="+mn-cs"/>
                      </a:endParaRPr>
                    </a:p>
                  </a:txBody>
                  <a:tcPr marL="0" marR="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0" kern="1200" dirty="0">
                          <a:solidFill>
                            <a:schemeClr val="accent1"/>
                          </a:solidFill>
                          <a:latin typeface="+mn-lt"/>
                          <a:ea typeface="+mn-ea"/>
                          <a:cs typeface="+mn-cs"/>
                        </a:rPr>
                        <a:t>100% </a:t>
                      </a:r>
                    </a:p>
                  </a:txBody>
                  <a:tcPr marL="9071" marR="9071"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171450">
                <a:tc>
                  <a:txBody>
                    <a:bodyPr/>
                    <a:lstStyle/>
                    <a:p>
                      <a:pPr algn="l" fontAlgn="b"/>
                      <a:r>
                        <a:rPr lang="en-US" sz="1000" b="0" kern="1200" baseline="0" dirty="0">
                          <a:solidFill>
                            <a:schemeClr val="tx1"/>
                          </a:solidFill>
                          <a:latin typeface="+mn-lt"/>
                          <a:ea typeface="+mn-ea"/>
                          <a:cs typeface="+mn-cs"/>
                        </a:rPr>
                        <a:t>Latin America, Caribbean, or Mexico</a:t>
                      </a:r>
                    </a:p>
                  </a:txBody>
                  <a:tcPr marL="0" marR="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000" b="0" kern="1200" dirty="0">
                          <a:solidFill>
                            <a:schemeClr val="accent1"/>
                          </a:solidFill>
                          <a:latin typeface="+mn-lt"/>
                          <a:ea typeface="+mn-ea"/>
                          <a:cs typeface="+mn-cs"/>
                        </a:rPr>
                        <a:t>82%</a:t>
                      </a:r>
                    </a:p>
                  </a:txBody>
                  <a:tcPr marL="9071" marR="9071"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171450">
                <a:tc>
                  <a:txBody>
                    <a:bodyPr/>
                    <a:lstStyle/>
                    <a:p>
                      <a:pPr algn="l" fontAlgn="b"/>
                      <a:r>
                        <a:rPr lang="en-US" sz="1000" b="0" kern="1200" baseline="0" dirty="0">
                          <a:solidFill>
                            <a:schemeClr val="tx1"/>
                          </a:solidFill>
                          <a:latin typeface="+mn-lt"/>
                          <a:ea typeface="+mn-ea"/>
                          <a:cs typeface="+mn-cs"/>
                        </a:rPr>
                        <a:t>East Asia &amp; Pacific</a:t>
                      </a:r>
                    </a:p>
                  </a:txBody>
                  <a:tcPr marL="0" marR="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0" kern="1200" dirty="0">
                          <a:solidFill>
                            <a:schemeClr val="accent1"/>
                          </a:solidFill>
                          <a:latin typeface="+mn-lt"/>
                          <a:ea typeface="+mn-ea"/>
                          <a:cs typeface="+mn-cs"/>
                        </a:rPr>
                        <a:t>79% </a:t>
                      </a:r>
                    </a:p>
                  </a:txBody>
                  <a:tcPr marL="9071" marR="9071"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71450">
                <a:tc>
                  <a:txBody>
                    <a:bodyPr/>
                    <a:lstStyle/>
                    <a:p>
                      <a:pPr algn="l" fontAlgn="b"/>
                      <a:r>
                        <a:rPr lang="en-US" sz="1000" b="0" kern="1200" dirty="0">
                          <a:solidFill>
                            <a:schemeClr val="tx1"/>
                          </a:solidFill>
                          <a:latin typeface="+mn-lt"/>
                          <a:ea typeface="+mn-ea"/>
                          <a:cs typeface="+mn-cs"/>
                        </a:rPr>
                        <a:t>South Asia</a:t>
                      </a:r>
                    </a:p>
                  </a:txBody>
                  <a:tcPr marL="0" marR="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0" kern="1200" dirty="0">
                          <a:solidFill>
                            <a:schemeClr val="accent1"/>
                          </a:solidFill>
                          <a:latin typeface="+mn-lt"/>
                          <a:ea typeface="+mn-ea"/>
                          <a:cs typeface="+mn-cs"/>
                        </a:rPr>
                        <a:t>76% </a:t>
                      </a:r>
                    </a:p>
                  </a:txBody>
                  <a:tcPr marL="9071" marR="9071"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71450">
                <a:tc>
                  <a:txBody>
                    <a:bodyPr/>
                    <a:lstStyle/>
                    <a:p>
                      <a:pPr algn="l" fontAlgn="b"/>
                      <a:r>
                        <a:rPr lang="en-US" sz="1000" b="0" kern="1200" dirty="0">
                          <a:solidFill>
                            <a:schemeClr val="tx1"/>
                          </a:solidFill>
                          <a:latin typeface="+mn-lt"/>
                          <a:ea typeface="+mn-ea"/>
                          <a:cs typeface="+mn-cs"/>
                        </a:rPr>
                        <a:t>Middle East &amp; North Africa</a:t>
                      </a:r>
                    </a:p>
                  </a:txBody>
                  <a:tcPr marL="0" marR="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0" kern="1200" dirty="0">
                          <a:solidFill>
                            <a:schemeClr val="accent1"/>
                          </a:solidFill>
                          <a:latin typeface="+mn-lt"/>
                          <a:ea typeface="+mn-ea"/>
                          <a:cs typeface="+mn-cs"/>
                        </a:rPr>
                        <a:t>76% </a:t>
                      </a:r>
                    </a:p>
                  </a:txBody>
                  <a:tcPr marL="9071" marR="9071"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171450">
                <a:tc>
                  <a:txBody>
                    <a:bodyPr/>
                    <a:lstStyle/>
                    <a:p>
                      <a:pPr algn="l" fontAlgn="b"/>
                      <a:r>
                        <a:rPr lang="en-US" sz="1000" b="0" kern="1200" dirty="0">
                          <a:solidFill>
                            <a:schemeClr val="tx1"/>
                          </a:solidFill>
                          <a:latin typeface="+mn-lt"/>
                          <a:ea typeface="+mn-ea"/>
                          <a:cs typeface="+mn-cs"/>
                        </a:rPr>
                        <a:t>Sub-Saharan</a:t>
                      </a:r>
                      <a:r>
                        <a:rPr lang="en-US" sz="1000" b="0" kern="1200" baseline="0" dirty="0">
                          <a:solidFill>
                            <a:schemeClr val="tx1"/>
                          </a:solidFill>
                          <a:latin typeface="+mn-lt"/>
                          <a:ea typeface="+mn-ea"/>
                          <a:cs typeface="+mn-cs"/>
                        </a:rPr>
                        <a:t> Africa</a:t>
                      </a:r>
                      <a:endParaRPr lang="en-US" sz="1000" b="0" kern="1200" dirty="0">
                        <a:solidFill>
                          <a:schemeClr val="tx1"/>
                        </a:solidFill>
                        <a:latin typeface="+mn-lt"/>
                        <a:ea typeface="+mn-ea"/>
                        <a:cs typeface="+mn-cs"/>
                      </a:endParaRPr>
                    </a:p>
                  </a:txBody>
                  <a:tcPr marL="0" marR="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0" kern="1200" dirty="0">
                          <a:solidFill>
                            <a:schemeClr val="accent1"/>
                          </a:solidFill>
                          <a:latin typeface="+mn-lt"/>
                          <a:ea typeface="+mn-ea"/>
                          <a:cs typeface="+mn-cs"/>
                        </a:rPr>
                        <a:t>61%</a:t>
                      </a:r>
                    </a:p>
                  </a:txBody>
                  <a:tcPr marL="9071" marR="9071"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4143417745"/>
              </p:ext>
            </p:extLst>
          </p:nvPr>
        </p:nvGraphicFramePr>
        <p:xfrm>
          <a:off x="3446384" y="3452476"/>
          <a:ext cx="2560320" cy="1523524"/>
        </p:xfrm>
        <a:graphic>
          <a:graphicData uri="http://schemas.openxmlformats.org/drawingml/2006/table">
            <a:tbl>
              <a:tblPr firstRow="1" bandRow="1">
                <a:tableStyleId>{2D5ABB26-0587-4C30-8999-92F81FD0307C}</a:tableStyleId>
              </a:tblPr>
              <a:tblGrid>
                <a:gridCol w="164592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418624">
                <a:tc>
                  <a:txBody>
                    <a:bodyPr/>
                    <a:lstStyle/>
                    <a:p>
                      <a:r>
                        <a:rPr lang="en-US" sz="1000" b="1" dirty="0">
                          <a:solidFill>
                            <a:schemeClr val="tx1"/>
                          </a:solidFill>
                          <a:latin typeface="+mn-lt"/>
                        </a:rPr>
                        <a:t>Region of Origin</a:t>
                      </a:r>
                    </a:p>
                  </a:txBody>
                  <a:tcPr marL="0" marR="0" marT="34290" marB="34290" anchor="b"/>
                </a:tc>
                <a:tc>
                  <a:txBody>
                    <a:bodyPr/>
                    <a:lstStyle/>
                    <a:p>
                      <a:pPr algn="ctr" fontAlgn="b"/>
                      <a:endParaRPr lang="en-US" sz="1000" b="1" i="0" u="none" strike="noStrike" dirty="0">
                        <a:solidFill>
                          <a:schemeClr val="accent1"/>
                        </a:solidFill>
                        <a:latin typeface="+mn-lt"/>
                      </a:endParaRPr>
                    </a:p>
                  </a:txBody>
                  <a:tcPr marL="9071" marR="9071" marT="7144" marB="0" anchor="b"/>
                </a:tc>
                <a:extLst>
                  <a:ext uri="{0D108BD9-81ED-4DB2-BD59-A6C34878D82A}">
                    <a16:rowId xmlns:a16="http://schemas.microsoft.com/office/drawing/2014/main" val="10000"/>
                  </a:ext>
                </a:extLst>
              </a:tr>
              <a:tr h="171450">
                <a:tc>
                  <a:txBody>
                    <a:bodyPr/>
                    <a:lstStyle/>
                    <a:p>
                      <a:pPr algn="l" fontAlgn="b"/>
                      <a:r>
                        <a:rPr lang="en-US" sz="1000" b="0" kern="1200" baseline="0" dirty="0">
                          <a:solidFill>
                            <a:schemeClr val="tx1"/>
                          </a:solidFill>
                          <a:latin typeface="+mn-lt"/>
                          <a:ea typeface="+mn-ea"/>
                          <a:cs typeface="+mn-cs"/>
                        </a:rPr>
                        <a:t>Europe: European Union</a:t>
                      </a:r>
                    </a:p>
                  </a:txBody>
                  <a:tcPr marL="0" marR="0" marT="34290" marB="34290" anchor="ctr">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0" kern="1200" dirty="0">
                          <a:solidFill>
                            <a:schemeClr val="accent1"/>
                          </a:solidFill>
                          <a:latin typeface="+mn-lt"/>
                          <a:ea typeface="+mn-ea"/>
                          <a:cs typeface="+mn-cs"/>
                        </a:rPr>
                        <a:t>21% </a:t>
                      </a:r>
                    </a:p>
                  </a:txBody>
                  <a:tcPr marL="9071" marR="9071" marT="7144"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145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000" b="0" kern="1200" baseline="0" dirty="0">
                          <a:solidFill>
                            <a:schemeClr val="tx1"/>
                          </a:solidFill>
                          <a:latin typeface="+mn-lt"/>
                          <a:ea typeface="+mn-ea"/>
                          <a:cs typeface="+mn-cs"/>
                        </a:rPr>
                        <a:t>Europe: non-European Union</a:t>
                      </a:r>
                    </a:p>
                  </a:txBody>
                  <a:tcPr marL="0" marR="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0" kern="1200" dirty="0">
                          <a:solidFill>
                            <a:schemeClr val="accent1"/>
                          </a:solidFill>
                          <a:latin typeface="+mn-lt"/>
                          <a:ea typeface="+mn-ea"/>
                          <a:cs typeface="+mn-cs"/>
                        </a:rPr>
                        <a:t>3% </a:t>
                      </a:r>
                    </a:p>
                  </a:txBody>
                  <a:tcPr marL="9071" marR="9071"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71450">
                <a:tc>
                  <a:txBody>
                    <a:bodyPr/>
                    <a:lstStyle/>
                    <a:p>
                      <a:pPr algn="l" fontAlgn="b"/>
                      <a:r>
                        <a:rPr lang="en-US" sz="1000" b="0" kern="1200" baseline="0" dirty="0">
                          <a:solidFill>
                            <a:schemeClr val="tx1"/>
                          </a:solidFill>
                          <a:latin typeface="+mn-lt"/>
                          <a:ea typeface="+mn-ea"/>
                          <a:cs typeface="+mn-cs"/>
                        </a:rPr>
                        <a:t>North America (US &amp; Can)</a:t>
                      </a:r>
                    </a:p>
                  </a:txBody>
                  <a:tcPr marL="0" marR="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000" b="0" kern="1200" dirty="0">
                          <a:solidFill>
                            <a:schemeClr val="accent1"/>
                          </a:solidFill>
                          <a:latin typeface="+mn-lt"/>
                          <a:ea typeface="+mn-ea"/>
                          <a:cs typeface="+mn-cs"/>
                        </a:rPr>
                        <a:t>67%</a:t>
                      </a:r>
                    </a:p>
                  </a:txBody>
                  <a:tcPr marL="9071" marR="9071"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171450">
                <a:tc>
                  <a:txBody>
                    <a:bodyPr/>
                    <a:lstStyle/>
                    <a:p>
                      <a:pPr algn="l" fontAlgn="b"/>
                      <a:r>
                        <a:rPr lang="en-US" sz="1000" b="0" kern="1200" baseline="0" dirty="0">
                          <a:solidFill>
                            <a:schemeClr val="tx1"/>
                          </a:solidFill>
                          <a:latin typeface="+mn-lt"/>
                          <a:ea typeface="+mn-ea"/>
                          <a:cs typeface="+mn-cs"/>
                        </a:rPr>
                        <a:t>Latin America &amp; Caribbean</a:t>
                      </a:r>
                    </a:p>
                  </a:txBody>
                  <a:tcPr marL="0" marR="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0" kern="1200" dirty="0">
                          <a:solidFill>
                            <a:schemeClr val="accent1"/>
                          </a:solidFill>
                          <a:latin typeface="+mn-lt"/>
                          <a:ea typeface="+mn-ea"/>
                          <a:cs typeface="+mn-cs"/>
                        </a:rPr>
                        <a:t>6% </a:t>
                      </a:r>
                    </a:p>
                  </a:txBody>
                  <a:tcPr marL="9071" marR="9071"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171450">
                <a:tc>
                  <a:txBody>
                    <a:bodyPr/>
                    <a:lstStyle/>
                    <a:p>
                      <a:pPr algn="l" fontAlgn="b"/>
                      <a:r>
                        <a:rPr lang="en-US" sz="1000" b="0" kern="1200" baseline="0" dirty="0">
                          <a:solidFill>
                            <a:schemeClr val="tx1"/>
                          </a:solidFill>
                          <a:latin typeface="+mn-lt"/>
                          <a:ea typeface="+mn-ea"/>
                          <a:cs typeface="+mn-cs"/>
                        </a:rPr>
                        <a:t>East Asia &amp; Pacific</a:t>
                      </a:r>
                    </a:p>
                  </a:txBody>
                  <a:tcPr marL="0" marR="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0" kern="1200" dirty="0">
                          <a:solidFill>
                            <a:schemeClr val="accent1"/>
                          </a:solidFill>
                          <a:latin typeface="+mn-lt"/>
                          <a:ea typeface="+mn-ea"/>
                          <a:cs typeface="+mn-cs"/>
                        </a:rPr>
                        <a:t>3% </a:t>
                      </a:r>
                    </a:p>
                  </a:txBody>
                  <a:tcPr marL="9071" marR="9071"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26" name="Picture 25"/>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048000" y="993755"/>
            <a:ext cx="398383" cy="398383"/>
          </a:xfrm>
          <a:prstGeom prst="rect">
            <a:avLst/>
          </a:prstGeom>
        </p:spPr>
      </p:pic>
      <p:pic>
        <p:nvPicPr>
          <p:cNvPr id="27" name="Picture 26"/>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048000" y="3523647"/>
            <a:ext cx="398383" cy="398383"/>
          </a:xfrm>
          <a:prstGeom prst="rect">
            <a:avLst/>
          </a:prstGeom>
        </p:spPr>
      </p:pic>
      <p:sp>
        <p:nvSpPr>
          <p:cNvPr id="21" name="Content Placeholder 3"/>
          <p:cNvSpPr txBox="1">
            <a:spLocks/>
          </p:cNvSpPr>
          <p:nvPr/>
        </p:nvSpPr>
        <p:spPr>
          <a:xfrm>
            <a:off x="6172200" y="1568738"/>
            <a:ext cx="2519150" cy="2353292"/>
          </a:xfrm>
          <a:prstGeom prst="rect">
            <a:avLst/>
          </a:prstGeom>
          <a:solidFill>
            <a:schemeClr val="tx1">
              <a:lumMod val="20000"/>
              <a:lumOff val="80000"/>
            </a:schemeClr>
          </a:solidFill>
        </p:spPr>
        <p:txBody>
          <a:bodyPr/>
          <a:lstStyle>
            <a:lvl1pPr marL="457200" indent="-457200" algn="l" defTabSz="457200" rtl="0" eaLnBrk="1" latinLnBrk="0" hangingPunct="1">
              <a:lnSpc>
                <a:spcPct val="100000"/>
              </a:lnSpc>
              <a:spcBef>
                <a:spcPts val="800"/>
              </a:spcBef>
              <a:buClr>
                <a:srgbClr val="5F5F5F"/>
              </a:buClr>
              <a:buFont typeface="Arial"/>
              <a:buChar char="•"/>
              <a:defRPr sz="1800" kern="1200" baseline="0">
                <a:solidFill>
                  <a:srgbClr val="5F5F5F"/>
                </a:solidFill>
                <a:latin typeface="+mn-lt"/>
                <a:ea typeface="+mn-ea"/>
                <a:cs typeface="+mn-cs"/>
              </a:defRPr>
            </a:lvl1pPr>
            <a:lvl2pPr marL="908050" indent="-457200" algn="l" defTabSz="457200" rtl="0" eaLnBrk="1" latinLnBrk="0" hangingPunct="1">
              <a:lnSpc>
                <a:spcPct val="100000"/>
              </a:lnSpc>
              <a:spcBef>
                <a:spcPts val="800"/>
              </a:spcBef>
              <a:buClr>
                <a:srgbClr val="5F5F5F"/>
              </a:buClr>
              <a:buFont typeface="Arial" pitchFamily="34" charset="0"/>
              <a:buChar char="•"/>
              <a:defRPr sz="1600" kern="1200" baseline="0">
                <a:solidFill>
                  <a:srgbClr val="5F5F5F"/>
                </a:solidFill>
                <a:latin typeface="+mn-lt"/>
                <a:ea typeface="+mn-ea"/>
                <a:cs typeface="+mn-cs"/>
              </a:defRPr>
            </a:lvl2pPr>
            <a:lvl3pPr marL="1371600" indent="-457200" algn="l" defTabSz="457200" rtl="0" eaLnBrk="1" latinLnBrk="0" hangingPunct="1">
              <a:lnSpc>
                <a:spcPct val="100000"/>
              </a:lnSpc>
              <a:spcBef>
                <a:spcPts val="700"/>
              </a:spcBef>
              <a:buClr>
                <a:srgbClr val="5F5F5F"/>
              </a:buClr>
              <a:buFont typeface="Arial"/>
              <a:buChar char="•"/>
              <a:defRPr sz="1400" kern="1200" baseline="0">
                <a:solidFill>
                  <a:srgbClr val="5F5F5F"/>
                </a:solidFill>
                <a:latin typeface="+mn-lt"/>
                <a:ea typeface="+mn-ea"/>
                <a:cs typeface="+mn-cs"/>
              </a:defRPr>
            </a:lvl3pPr>
            <a:lvl4pPr marL="1825625" indent="-454025"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4pPr>
            <a:lvl5pPr marL="2286000" indent="-457200"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2713" indent="-112713"/>
            <a:r>
              <a:rPr lang="en-US" sz="1600" dirty="0"/>
              <a:t>The members who participated in the research represent a broad range of company sizes but tend to be larger.</a:t>
            </a:r>
          </a:p>
          <a:p>
            <a:pPr marL="112713" indent="-112713"/>
            <a:r>
              <a:rPr lang="en-US" sz="1600" dirty="0"/>
              <a:t>They conduct business in a range of geographies, but two-thirds are based in North America.</a:t>
            </a:r>
          </a:p>
        </p:txBody>
      </p:sp>
    </p:spTree>
    <p:extLst>
      <p:ext uri="{BB962C8B-B14F-4D97-AF65-F5344CB8AC3E}">
        <p14:creationId xmlns:p14="http://schemas.microsoft.com/office/powerpoint/2010/main" val="40840200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 name="Title 6"/>
          <p:cNvSpPr>
            <a:spLocks noGrp="1"/>
          </p:cNvSpPr>
          <p:nvPr>
            <p:ph type="title"/>
          </p:nvPr>
        </p:nvSpPr>
        <p:spPr>
          <a:xfrm>
            <a:off x="228600" y="619125"/>
            <a:ext cx="8166672" cy="428625"/>
          </a:xfrm>
        </p:spPr>
        <p:txBody>
          <a:bodyPr/>
          <a:lstStyle/>
          <a:p>
            <a:r>
              <a:rPr lang="en-US" sz="2400" dirty="0"/>
              <a:t>Changes proposed to improve Efficiency or effectiveness of Enforcement Actions in new tld space (Cont’d)</a:t>
            </a:r>
          </a:p>
        </p:txBody>
      </p:sp>
      <p:sp>
        <p:nvSpPr>
          <p:cNvPr id="2" name="Rectangle 1"/>
          <p:cNvSpPr/>
          <p:nvPr/>
        </p:nvSpPr>
        <p:spPr>
          <a:xfrm>
            <a:off x="609600" y="1545443"/>
            <a:ext cx="7696200" cy="1475789"/>
          </a:xfrm>
          <a:prstGeom prst="rect">
            <a:avLst/>
          </a:prstGeom>
          <a:noFill/>
        </p:spPr>
        <p:txBody>
          <a:bodyPr wrap="square">
            <a:spAutoFit/>
          </a:bodyPr>
          <a:lstStyle/>
          <a:p>
            <a:pPr>
              <a:lnSpc>
                <a:spcPct val="107000"/>
              </a:lnSpc>
              <a:spcBef>
                <a:spcPts val="600"/>
              </a:spcBef>
            </a:pPr>
            <a:r>
              <a:rPr lang="en-US" sz="1000" i="1" dirty="0">
                <a:latin typeface="Calibri" panose="020F0502020204030204" pitchFamily="34" charset="0"/>
                <a:ea typeface="Times New Roman" panose="02020603050405020304" pitchFamily="18" charset="0"/>
                <a:cs typeface="Arial" panose="020B0604020202020204" pitchFamily="34" charset="0"/>
              </a:rPr>
              <a:t>They should be cheaper.</a:t>
            </a:r>
            <a:endParaRPr lang="en-US" sz="10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pPr>
            <a:r>
              <a:rPr lang="en-US" sz="1000" i="1" dirty="0">
                <a:latin typeface="Calibri" panose="020F0502020204030204" pitchFamily="34" charset="0"/>
                <a:ea typeface="Times New Roman" panose="02020603050405020304" pitchFamily="18" charset="0"/>
                <a:cs typeface="Arial" panose="020B0604020202020204" pitchFamily="34" charset="0"/>
              </a:rPr>
              <a:t>There should be designated employees at each registrar and proxy service who actually answer emails from brand owners and those registries should ban certain registrants who are repeat offenders.</a:t>
            </a:r>
            <a:endParaRPr lang="en-US" sz="10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pPr>
            <a:r>
              <a:rPr lang="en-US" sz="1000" i="1" dirty="0">
                <a:latin typeface="Calibri" panose="020F0502020204030204" pitchFamily="34" charset="0"/>
                <a:ea typeface="Times New Roman" panose="02020603050405020304" pitchFamily="18" charset="0"/>
                <a:cs typeface="Arial" panose="020B0604020202020204" pitchFamily="34" charset="0"/>
              </a:rPr>
              <a:t>More understanding by marketing and sr. management within organizations.  Currently, most are still focused on .com and do not see any benefit of new TLDs - especially since they are not relevant for SEO activities</a:t>
            </a:r>
            <a:endParaRPr lang="en-US" sz="10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pPr>
            <a:r>
              <a:rPr lang="en-US" sz="1000" i="1">
                <a:latin typeface="Calibri" panose="020F0502020204030204" pitchFamily="34" charset="0"/>
                <a:ea typeface="Times New Roman" panose="02020603050405020304" pitchFamily="18" charset="0"/>
                <a:cs typeface="Arial" panose="020B0604020202020204" pitchFamily="34" charset="0"/>
              </a:rPr>
              <a:t>Acceptable </a:t>
            </a:r>
            <a:r>
              <a:rPr lang="en-US" sz="1000" i="1" dirty="0">
                <a:latin typeface="Calibri" panose="020F0502020204030204" pitchFamily="34" charset="0"/>
                <a:ea typeface="Times New Roman" panose="02020603050405020304" pitchFamily="18" charset="0"/>
                <a:cs typeface="Arial" panose="020B0604020202020204" pitchFamily="34" charset="0"/>
              </a:rPr>
              <a:t>Use policies at the registry level have been very helpful.  If ICANN would take notice of what bad registries are currently doing in the new gTLD space it would help with keeping the new gTLD space safer and cleaner.</a:t>
            </a:r>
            <a:endParaRPr lang="en-US" sz="10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6"/>
          <p:cNvSpPr txBox="1">
            <a:spLocks/>
          </p:cNvSpPr>
          <p:nvPr/>
        </p:nvSpPr>
        <p:spPr>
          <a:xfrm>
            <a:off x="76200" y="1163578"/>
            <a:ext cx="1219200" cy="1156611"/>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kern="1200" cap="all" baseline="0">
                <a:solidFill>
                  <a:srgbClr val="009DD9"/>
                </a:solidFill>
                <a:latin typeface="+mj-lt"/>
                <a:ea typeface="+mj-ea"/>
                <a:cs typeface="+mj-cs"/>
              </a:defRPr>
            </a:lvl1pPr>
          </a:lstStyle>
          <a:p>
            <a:r>
              <a:rPr lang="en-US" sz="8800" dirty="0"/>
              <a:t>“</a:t>
            </a:r>
          </a:p>
        </p:txBody>
      </p:sp>
      <p:sp>
        <p:nvSpPr>
          <p:cNvPr id="6" name="Title 6"/>
          <p:cNvSpPr txBox="1">
            <a:spLocks/>
          </p:cNvSpPr>
          <p:nvPr/>
        </p:nvSpPr>
        <p:spPr>
          <a:xfrm>
            <a:off x="8229600" y="3167739"/>
            <a:ext cx="1219200" cy="1156611"/>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kern="1200" cap="all" baseline="0">
                <a:solidFill>
                  <a:srgbClr val="009DD9"/>
                </a:solidFill>
                <a:latin typeface="+mj-lt"/>
                <a:ea typeface="+mj-ea"/>
                <a:cs typeface="+mj-cs"/>
              </a:defRPr>
            </a:lvl1pPr>
          </a:lstStyle>
          <a:p>
            <a:r>
              <a:rPr lang="en-US" sz="8800" dirty="0"/>
              <a:t>”</a:t>
            </a:r>
          </a:p>
        </p:txBody>
      </p:sp>
    </p:spTree>
    <p:extLst>
      <p:ext uri="{BB962C8B-B14F-4D97-AF65-F5344CB8AC3E}">
        <p14:creationId xmlns:p14="http://schemas.microsoft.com/office/powerpoint/2010/main" val="2132899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979453" y="1885950"/>
            <a:ext cx="6978810" cy="438912"/>
          </a:xfrm>
        </p:spPr>
        <p:txBody>
          <a:bodyPr>
            <a:normAutofit fontScale="90000"/>
          </a:bodyPr>
          <a:lstStyle/>
          <a:p>
            <a:pPr algn="l"/>
            <a:r>
              <a:rPr lang="en-US" dirty="0"/>
              <a:t>Appendix – survey and worksheet</a:t>
            </a:r>
            <a:endParaRPr lang="en-US" dirty="0">
              <a:solidFill>
                <a:schemeClr val="accent3"/>
              </a:solidFill>
            </a:endParaRPr>
          </a:p>
        </p:txBody>
      </p:sp>
    </p:spTree>
    <p:extLst>
      <p:ext uri="{BB962C8B-B14F-4D97-AF65-F5344CB8AC3E}">
        <p14:creationId xmlns:p14="http://schemas.microsoft.com/office/powerpoint/2010/main" val="27515800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30469" t="23913" r="28906" b="4348"/>
          <a:stretch/>
        </p:blipFill>
        <p:spPr>
          <a:xfrm>
            <a:off x="990600" y="41642"/>
            <a:ext cx="3937681" cy="4997825"/>
          </a:xfrm>
          <a:prstGeom prst="rect">
            <a:avLst/>
          </a:prstGeom>
        </p:spPr>
      </p:pic>
      <p:pic>
        <p:nvPicPr>
          <p:cNvPr id="5" name="Picture 4"/>
          <p:cNvPicPr>
            <a:picLocks noChangeAspect="1"/>
          </p:cNvPicPr>
          <p:nvPr/>
        </p:nvPicPr>
        <p:blipFill rotWithShape="1">
          <a:blip r:embed="rId4"/>
          <a:srcRect l="42969" t="23913" r="16406" b="4348"/>
          <a:stretch/>
        </p:blipFill>
        <p:spPr>
          <a:xfrm>
            <a:off x="4608091" y="0"/>
            <a:ext cx="3970490" cy="5039468"/>
          </a:xfrm>
          <a:prstGeom prst="rect">
            <a:avLst/>
          </a:prstGeom>
        </p:spPr>
      </p:pic>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 name="Title 6"/>
          <p:cNvSpPr>
            <a:spLocks noGrp="1"/>
          </p:cNvSpPr>
          <p:nvPr>
            <p:ph type="title"/>
          </p:nvPr>
        </p:nvSpPr>
        <p:spPr>
          <a:xfrm>
            <a:off x="228600" y="-10424"/>
            <a:ext cx="8166672" cy="428625"/>
          </a:xfrm>
        </p:spPr>
        <p:txBody>
          <a:bodyPr/>
          <a:lstStyle/>
          <a:p>
            <a:r>
              <a:rPr lang="en-US" sz="2400" dirty="0"/>
              <a:t>survey</a:t>
            </a:r>
          </a:p>
        </p:txBody>
      </p:sp>
    </p:spTree>
    <p:extLst>
      <p:ext uri="{BB962C8B-B14F-4D97-AF65-F5344CB8AC3E}">
        <p14:creationId xmlns:p14="http://schemas.microsoft.com/office/powerpoint/2010/main" val="37451017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42969" t="22826" r="15625" b="5435"/>
          <a:stretch/>
        </p:blipFill>
        <p:spPr>
          <a:xfrm>
            <a:off x="1093254" y="289237"/>
            <a:ext cx="3886200" cy="4839419"/>
          </a:xfrm>
          <a:prstGeom prst="rect">
            <a:avLst/>
          </a:prstGeom>
        </p:spPr>
      </p:pic>
      <p:pic>
        <p:nvPicPr>
          <p:cNvPr id="6" name="Picture 5"/>
          <p:cNvPicPr>
            <a:picLocks noChangeAspect="1"/>
          </p:cNvPicPr>
          <p:nvPr/>
        </p:nvPicPr>
        <p:blipFill rotWithShape="1">
          <a:blip r:embed="rId4"/>
          <a:srcRect l="42969" t="22826" r="16406" b="5435"/>
          <a:stretch/>
        </p:blipFill>
        <p:spPr>
          <a:xfrm>
            <a:off x="4750854" y="294226"/>
            <a:ext cx="3783546" cy="4802192"/>
          </a:xfrm>
          <a:prstGeom prst="rect">
            <a:avLst/>
          </a:prstGeom>
        </p:spPr>
      </p:pic>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7" name="Title 6"/>
          <p:cNvSpPr txBox="1">
            <a:spLocks/>
          </p:cNvSpPr>
          <p:nvPr/>
        </p:nvSpPr>
        <p:spPr>
          <a:xfrm>
            <a:off x="228600" y="-10424"/>
            <a:ext cx="8166672" cy="428625"/>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kern="1200" cap="all" baseline="0">
                <a:solidFill>
                  <a:srgbClr val="009DD9"/>
                </a:solidFill>
                <a:latin typeface="+mj-lt"/>
                <a:ea typeface="+mj-ea"/>
                <a:cs typeface="+mj-cs"/>
              </a:defRPr>
            </a:lvl1pPr>
          </a:lstStyle>
          <a:p>
            <a:r>
              <a:rPr lang="en-US" sz="2400"/>
              <a:t>survey</a:t>
            </a:r>
            <a:endParaRPr lang="en-US" sz="2400" dirty="0"/>
          </a:p>
        </p:txBody>
      </p:sp>
    </p:spTree>
    <p:extLst>
      <p:ext uri="{BB962C8B-B14F-4D97-AF65-F5344CB8AC3E}">
        <p14:creationId xmlns:p14="http://schemas.microsoft.com/office/powerpoint/2010/main" val="4449344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 name="Title 6"/>
          <p:cNvSpPr txBox="1">
            <a:spLocks/>
          </p:cNvSpPr>
          <p:nvPr/>
        </p:nvSpPr>
        <p:spPr>
          <a:xfrm>
            <a:off x="228600" y="-10424"/>
            <a:ext cx="8166672" cy="428625"/>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kern="1200" cap="all" baseline="0">
                <a:solidFill>
                  <a:srgbClr val="009DD9"/>
                </a:solidFill>
                <a:latin typeface="+mj-lt"/>
                <a:ea typeface="+mj-ea"/>
                <a:cs typeface="+mj-cs"/>
              </a:defRPr>
            </a:lvl1pPr>
          </a:lstStyle>
          <a:p>
            <a:r>
              <a:rPr lang="en-US" sz="2400"/>
              <a:t>survey</a:t>
            </a:r>
            <a:endParaRPr lang="en-US" sz="2400" dirty="0"/>
          </a:p>
        </p:txBody>
      </p:sp>
      <p:pic>
        <p:nvPicPr>
          <p:cNvPr id="6" name="Picture 5"/>
          <p:cNvPicPr>
            <a:picLocks noChangeAspect="1"/>
          </p:cNvPicPr>
          <p:nvPr/>
        </p:nvPicPr>
        <p:blipFill rotWithShape="1">
          <a:blip r:embed="rId3"/>
          <a:srcRect l="9374" t="22827" r="9376" b="9783"/>
          <a:stretch/>
        </p:blipFill>
        <p:spPr>
          <a:xfrm>
            <a:off x="951016" y="400141"/>
            <a:ext cx="7551613" cy="4501923"/>
          </a:xfrm>
          <a:prstGeom prst="rect">
            <a:avLst/>
          </a:prstGeom>
        </p:spPr>
      </p:pic>
    </p:spTree>
    <p:extLst>
      <p:ext uri="{BB962C8B-B14F-4D97-AF65-F5344CB8AC3E}">
        <p14:creationId xmlns:p14="http://schemas.microsoft.com/office/powerpoint/2010/main" val="27673071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 name="Title 6"/>
          <p:cNvSpPr txBox="1">
            <a:spLocks/>
          </p:cNvSpPr>
          <p:nvPr/>
        </p:nvSpPr>
        <p:spPr>
          <a:xfrm>
            <a:off x="228600" y="-10424"/>
            <a:ext cx="8166672" cy="428625"/>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kern="1200" cap="all" baseline="0">
                <a:solidFill>
                  <a:srgbClr val="009DD9"/>
                </a:solidFill>
                <a:latin typeface="+mj-lt"/>
                <a:ea typeface="+mj-ea"/>
                <a:cs typeface="+mj-cs"/>
              </a:defRPr>
            </a:lvl1pPr>
          </a:lstStyle>
          <a:p>
            <a:r>
              <a:rPr lang="en-US" sz="2400"/>
              <a:t>survey</a:t>
            </a:r>
            <a:endParaRPr lang="en-US" sz="2400" dirty="0"/>
          </a:p>
        </p:txBody>
      </p:sp>
      <p:pic>
        <p:nvPicPr>
          <p:cNvPr id="2" name="Picture 1"/>
          <p:cNvPicPr>
            <a:picLocks noChangeAspect="1"/>
          </p:cNvPicPr>
          <p:nvPr/>
        </p:nvPicPr>
        <p:blipFill rotWithShape="1">
          <a:blip r:embed="rId3"/>
          <a:srcRect l="10156" t="23912" r="9375" b="7609"/>
          <a:stretch/>
        </p:blipFill>
        <p:spPr>
          <a:xfrm>
            <a:off x="906483" y="418201"/>
            <a:ext cx="7583865" cy="4638675"/>
          </a:xfrm>
          <a:prstGeom prst="rect">
            <a:avLst/>
          </a:prstGeom>
        </p:spPr>
      </p:pic>
    </p:spTree>
    <p:extLst>
      <p:ext uri="{BB962C8B-B14F-4D97-AF65-F5344CB8AC3E}">
        <p14:creationId xmlns:p14="http://schemas.microsoft.com/office/powerpoint/2010/main" val="42436983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 name="Title 6"/>
          <p:cNvSpPr txBox="1">
            <a:spLocks/>
          </p:cNvSpPr>
          <p:nvPr/>
        </p:nvSpPr>
        <p:spPr>
          <a:xfrm>
            <a:off x="228600" y="-10424"/>
            <a:ext cx="8166672" cy="428625"/>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kern="1200" cap="all" baseline="0">
                <a:solidFill>
                  <a:srgbClr val="009DD9"/>
                </a:solidFill>
                <a:latin typeface="+mj-lt"/>
                <a:ea typeface="+mj-ea"/>
                <a:cs typeface="+mj-cs"/>
              </a:defRPr>
            </a:lvl1pPr>
          </a:lstStyle>
          <a:p>
            <a:r>
              <a:rPr lang="en-US" sz="2400"/>
              <a:t>survey</a:t>
            </a:r>
            <a:endParaRPr lang="en-US" sz="2400" dirty="0"/>
          </a:p>
        </p:txBody>
      </p:sp>
      <p:pic>
        <p:nvPicPr>
          <p:cNvPr id="4" name="Picture 3"/>
          <p:cNvPicPr>
            <a:picLocks noChangeAspect="1"/>
          </p:cNvPicPr>
          <p:nvPr/>
        </p:nvPicPr>
        <p:blipFill rotWithShape="1">
          <a:blip r:embed="rId3"/>
          <a:srcRect l="10157" t="25000" r="9375" b="5434"/>
          <a:stretch/>
        </p:blipFill>
        <p:spPr>
          <a:xfrm>
            <a:off x="1016583" y="418201"/>
            <a:ext cx="7603331" cy="4724400"/>
          </a:xfrm>
          <a:prstGeom prst="rect">
            <a:avLst/>
          </a:prstGeom>
        </p:spPr>
      </p:pic>
    </p:spTree>
    <p:extLst>
      <p:ext uri="{BB962C8B-B14F-4D97-AF65-F5344CB8AC3E}">
        <p14:creationId xmlns:p14="http://schemas.microsoft.com/office/powerpoint/2010/main" val="3181981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 name="Title 6"/>
          <p:cNvSpPr txBox="1">
            <a:spLocks/>
          </p:cNvSpPr>
          <p:nvPr/>
        </p:nvSpPr>
        <p:spPr>
          <a:xfrm>
            <a:off x="228600" y="-10424"/>
            <a:ext cx="8166672" cy="428625"/>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kern="1200" cap="all" baseline="0">
                <a:solidFill>
                  <a:srgbClr val="009DD9"/>
                </a:solidFill>
                <a:latin typeface="+mj-lt"/>
                <a:ea typeface="+mj-ea"/>
                <a:cs typeface="+mj-cs"/>
              </a:defRPr>
            </a:lvl1pPr>
          </a:lstStyle>
          <a:p>
            <a:r>
              <a:rPr lang="en-US" sz="2400"/>
              <a:t>survey</a:t>
            </a:r>
            <a:endParaRPr lang="en-US" sz="2400" dirty="0"/>
          </a:p>
        </p:txBody>
      </p:sp>
      <p:pic>
        <p:nvPicPr>
          <p:cNvPr id="2" name="Picture 1"/>
          <p:cNvPicPr>
            <a:picLocks noChangeAspect="1"/>
          </p:cNvPicPr>
          <p:nvPr/>
        </p:nvPicPr>
        <p:blipFill rotWithShape="1">
          <a:blip r:embed="rId3"/>
          <a:srcRect l="10157" t="23586" r="9375" b="6522"/>
          <a:stretch/>
        </p:blipFill>
        <p:spPr>
          <a:xfrm>
            <a:off x="990425" y="402120"/>
            <a:ext cx="7378128" cy="4606038"/>
          </a:xfrm>
          <a:prstGeom prst="rect">
            <a:avLst/>
          </a:prstGeom>
        </p:spPr>
      </p:pic>
    </p:spTree>
    <p:extLst>
      <p:ext uri="{BB962C8B-B14F-4D97-AF65-F5344CB8AC3E}">
        <p14:creationId xmlns:p14="http://schemas.microsoft.com/office/powerpoint/2010/main" val="10465055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 name="Title 6"/>
          <p:cNvSpPr txBox="1">
            <a:spLocks/>
          </p:cNvSpPr>
          <p:nvPr/>
        </p:nvSpPr>
        <p:spPr>
          <a:xfrm>
            <a:off x="228600" y="-10424"/>
            <a:ext cx="8166672" cy="428625"/>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kern="1200" cap="all" baseline="0">
                <a:solidFill>
                  <a:srgbClr val="009DD9"/>
                </a:solidFill>
                <a:latin typeface="+mj-lt"/>
                <a:ea typeface="+mj-ea"/>
                <a:cs typeface="+mj-cs"/>
              </a:defRPr>
            </a:lvl1pPr>
          </a:lstStyle>
          <a:p>
            <a:r>
              <a:rPr lang="en-US" sz="2400"/>
              <a:t>survey</a:t>
            </a:r>
            <a:endParaRPr lang="en-US" sz="2400" dirty="0"/>
          </a:p>
        </p:txBody>
      </p:sp>
      <p:pic>
        <p:nvPicPr>
          <p:cNvPr id="4" name="Picture 3"/>
          <p:cNvPicPr>
            <a:picLocks noChangeAspect="1"/>
          </p:cNvPicPr>
          <p:nvPr/>
        </p:nvPicPr>
        <p:blipFill rotWithShape="1">
          <a:blip r:embed="rId3"/>
          <a:srcRect l="10157" t="25000" r="9375" b="7473"/>
          <a:stretch/>
        </p:blipFill>
        <p:spPr>
          <a:xfrm>
            <a:off x="607242" y="355084"/>
            <a:ext cx="7848600" cy="4733925"/>
          </a:xfrm>
          <a:prstGeom prst="rect">
            <a:avLst/>
          </a:prstGeom>
        </p:spPr>
      </p:pic>
    </p:spTree>
    <p:extLst>
      <p:ext uri="{BB962C8B-B14F-4D97-AF65-F5344CB8AC3E}">
        <p14:creationId xmlns:p14="http://schemas.microsoft.com/office/powerpoint/2010/main" val="31553552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 name="Title 6"/>
          <p:cNvSpPr txBox="1">
            <a:spLocks/>
          </p:cNvSpPr>
          <p:nvPr/>
        </p:nvSpPr>
        <p:spPr>
          <a:xfrm>
            <a:off x="228600" y="-10424"/>
            <a:ext cx="8166672" cy="428625"/>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kern="1200" cap="all" baseline="0">
                <a:solidFill>
                  <a:srgbClr val="009DD9"/>
                </a:solidFill>
                <a:latin typeface="+mj-lt"/>
                <a:ea typeface="+mj-ea"/>
                <a:cs typeface="+mj-cs"/>
              </a:defRPr>
            </a:lvl1pPr>
          </a:lstStyle>
          <a:p>
            <a:r>
              <a:rPr lang="en-US" sz="2400"/>
              <a:t>survey</a:t>
            </a:r>
            <a:endParaRPr lang="en-US" sz="2400" dirty="0"/>
          </a:p>
        </p:txBody>
      </p:sp>
      <p:pic>
        <p:nvPicPr>
          <p:cNvPr id="2" name="Picture 1"/>
          <p:cNvPicPr>
            <a:picLocks noChangeAspect="1"/>
          </p:cNvPicPr>
          <p:nvPr/>
        </p:nvPicPr>
        <p:blipFill rotWithShape="1">
          <a:blip r:embed="rId3"/>
          <a:srcRect l="10157" t="25000" r="9375" b="6522"/>
          <a:stretch/>
        </p:blipFill>
        <p:spPr>
          <a:xfrm>
            <a:off x="923919" y="418201"/>
            <a:ext cx="7699953" cy="4709680"/>
          </a:xfrm>
          <a:prstGeom prst="rect">
            <a:avLst/>
          </a:prstGeom>
        </p:spPr>
      </p:pic>
    </p:spTree>
    <p:extLst>
      <p:ext uri="{BB962C8B-B14F-4D97-AF65-F5344CB8AC3E}">
        <p14:creationId xmlns:p14="http://schemas.microsoft.com/office/powerpoint/2010/main" val="3239998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3004723326"/>
              </p:ext>
            </p:extLst>
          </p:nvPr>
        </p:nvGraphicFramePr>
        <p:xfrm>
          <a:off x="1549787" y="895350"/>
          <a:ext cx="2362913" cy="3748564"/>
        </p:xfrm>
        <a:graphic>
          <a:graphicData uri="http://schemas.openxmlformats.org/drawingml/2006/table">
            <a:tbl>
              <a:tblPr firstRow="1" bandRow="1">
                <a:tableStyleId>{2D5ABB26-0587-4C30-8999-92F81FD0307C}</a:tableStyleId>
              </a:tblPr>
              <a:tblGrid>
                <a:gridCol w="1449678">
                  <a:extLst>
                    <a:ext uri="{9D8B030D-6E8A-4147-A177-3AD203B41FA5}">
                      <a16:colId xmlns:a16="http://schemas.microsoft.com/office/drawing/2014/main" val="20000"/>
                    </a:ext>
                  </a:extLst>
                </a:gridCol>
                <a:gridCol w="913235">
                  <a:extLst>
                    <a:ext uri="{9D8B030D-6E8A-4147-A177-3AD203B41FA5}">
                      <a16:colId xmlns:a16="http://schemas.microsoft.com/office/drawing/2014/main" val="20001"/>
                    </a:ext>
                  </a:extLst>
                </a:gridCol>
              </a:tblGrid>
              <a:tr h="418624">
                <a:tc>
                  <a:txBody>
                    <a:bodyPr/>
                    <a:lstStyle/>
                    <a:p>
                      <a:r>
                        <a:rPr lang="en-US" sz="1000" b="1" dirty="0">
                          <a:solidFill>
                            <a:schemeClr val="tx1"/>
                          </a:solidFill>
                          <a:latin typeface="+mn-lt"/>
                        </a:rPr>
                        <a:t>Business Focus</a:t>
                      </a:r>
                    </a:p>
                  </a:txBody>
                  <a:tcPr marL="0" marR="0" marT="34290" marB="34290" anchor="b"/>
                </a:tc>
                <a:tc>
                  <a:txBody>
                    <a:bodyPr/>
                    <a:lstStyle/>
                    <a:p>
                      <a:pPr algn="ctr" fontAlgn="b"/>
                      <a:r>
                        <a:rPr lang="en-US" sz="1000" b="1" u="none" strike="noStrike" dirty="0">
                          <a:solidFill>
                            <a:schemeClr val="accent1"/>
                          </a:solidFill>
                          <a:latin typeface="+mn-lt"/>
                        </a:rPr>
                        <a:t>Total</a:t>
                      </a:r>
                    </a:p>
                    <a:p>
                      <a:pPr algn="ctr" fontAlgn="b"/>
                      <a:r>
                        <a:rPr lang="en-US" sz="1000" b="1" u="none" strike="noStrike" dirty="0">
                          <a:solidFill>
                            <a:schemeClr val="accent1"/>
                          </a:solidFill>
                          <a:latin typeface="+mn-lt"/>
                        </a:rPr>
                        <a:t>(n=33)</a:t>
                      </a:r>
                      <a:br>
                        <a:rPr lang="en-US" sz="1000" b="1" u="none" strike="noStrike" dirty="0">
                          <a:solidFill>
                            <a:schemeClr val="accent1"/>
                          </a:solidFill>
                          <a:latin typeface="+mn-lt"/>
                        </a:rPr>
                      </a:br>
                      <a:endParaRPr lang="en-US" sz="1000" b="1" i="0" u="none" strike="noStrike" dirty="0">
                        <a:solidFill>
                          <a:schemeClr val="accent1"/>
                        </a:solidFill>
                        <a:latin typeface="+mn-lt"/>
                      </a:endParaRPr>
                    </a:p>
                  </a:txBody>
                  <a:tcPr marL="9071" marR="9071" marT="7144" marB="0" anchor="b"/>
                </a:tc>
                <a:extLst>
                  <a:ext uri="{0D108BD9-81ED-4DB2-BD59-A6C34878D82A}">
                    <a16:rowId xmlns:a16="http://schemas.microsoft.com/office/drawing/2014/main" val="10000"/>
                  </a:ext>
                </a:extLst>
              </a:tr>
              <a:tr h="171450">
                <a:tc>
                  <a:txBody>
                    <a:bodyPr/>
                    <a:lstStyle/>
                    <a:p>
                      <a:pPr algn="l" fontAlgn="b"/>
                      <a:r>
                        <a:rPr lang="en-US" sz="1000" b="0" kern="1200" baseline="0" dirty="0">
                          <a:solidFill>
                            <a:schemeClr val="tx1"/>
                          </a:solidFill>
                          <a:latin typeface="+mn-lt"/>
                          <a:ea typeface="+mn-ea"/>
                          <a:cs typeface="+mn-cs"/>
                        </a:rPr>
                        <a:t>Business to Business sales (B2B)</a:t>
                      </a:r>
                    </a:p>
                  </a:txBody>
                  <a:tcPr marL="0" marR="0" marT="34290" marB="34290" anchor="ctr">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0" kern="1200" dirty="0">
                          <a:solidFill>
                            <a:schemeClr val="accent1"/>
                          </a:solidFill>
                          <a:latin typeface="+mn-lt"/>
                          <a:ea typeface="+mn-ea"/>
                          <a:cs typeface="+mn-cs"/>
                        </a:rPr>
                        <a:t>12% </a:t>
                      </a:r>
                    </a:p>
                  </a:txBody>
                  <a:tcPr marL="9071" marR="9071" marT="7144"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1450">
                <a:tc>
                  <a:txBody>
                    <a:bodyPr/>
                    <a:lstStyle/>
                    <a:p>
                      <a:pPr algn="l" fontAlgn="b"/>
                      <a:r>
                        <a:rPr lang="en-US" sz="1000" b="0" kern="1200" baseline="0" dirty="0">
                          <a:solidFill>
                            <a:schemeClr val="tx1"/>
                          </a:solidFill>
                          <a:latin typeface="+mn-lt"/>
                          <a:ea typeface="+mn-ea"/>
                          <a:cs typeface="+mn-cs"/>
                        </a:rPr>
                        <a:t>Business to Consumer sales (B2C)</a:t>
                      </a:r>
                    </a:p>
                  </a:txBody>
                  <a:tcPr marL="0" marR="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0" kern="1200" dirty="0">
                          <a:solidFill>
                            <a:schemeClr val="accent1"/>
                          </a:solidFill>
                          <a:latin typeface="+mn-lt"/>
                          <a:ea typeface="+mn-ea"/>
                          <a:cs typeface="+mn-cs"/>
                        </a:rPr>
                        <a:t>39% </a:t>
                      </a:r>
                    </a:p>
                  </a:txBody>
                  <a:tcPr marL="9071" marR="9071"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71450">
                <a:tc>
                  <a:txBody>
                    <a:bodyPr/>
                    <a:lstStyle/>
                    <a:p>
                      <a:pPr algn="l" fontAlgn="b"/>
                      <a:r>
                        <a:rPr lang="en-US" sz="1000" b="0" kern="1200" baseline="0" dirty="0">
                          <a:solidFill>
                            <a:schemeClr val="tx1"/>
                          </a:solidFill>
                          <a:latin typeface="+mn-lt"/>
                          <a:ea typeface="+mn-ea"/>
                          <a:cs typeface="+mn-cs"/>
                        </a:rPr>
                        <a:t>Some combination </a:t>
                      </a:r>
                    </a:p>
                    <a:p>
                      <a:pPr algn="l" fontAlgn="b"/>
                      <a:r>
                        <a:rPr lang="en-US" sz="700" b="0" kern="1200" baseline="0" dirty="0">
                          <a:solidFill>
                            <a:schemeClr val="tx1"/>
                          </a:solidFill>
                          <a:latin typeface="+mn-lt"/>
                          <a:ea typeface="+mn-ea"/>
                          <a:cs typeface="+mn-cs"/>
                        </a:rPr>
                        <a:t>(B2B, B2C, Gov’t, Non-Profit)</a:t>
                      </a:r>
                    </a:p>
                  </a:txBody>
                  <a:tcPr marL="0" marR="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0" kern="1200" dirty="0">
                          <a:solidFill>
                            <a:schemeClr val="accent1"/>
                          </a:solidFill>
                          <a:latin typeface="+mn-lt"/>
                          <a:ea typeface="+mn-ea"/>
                          <a:cs typeface="+mn-cs"/>
                        </a:rPr>
                        <a:t>48% </a:t>
                      </a:r>
                    </a:p>
                  </a:txBody>
                  <a:tcPr marL="9071" marR="9071"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71450">
                <a:tc>
                  <a:txBody>
                    <a:bodyPr/>
                    <a:lstStyle/>
                    <a:p>
                      <a:endParaRPr lang="en-US" sz="1000" b="0" dirty="0">
                        <a:solidFill>
                          <a:schemeClr val="tx1"/>
                        </a:solidFill>
                        <a:latin typeface="+mn-lt"/>
                      </a:endParaRPr>
                    </a:p>
                  </a:txBody>
                  <a:tcPr marL="0" marR="0" marT="34290" marB="34290">
                    <a:lnT w="12700" cap="flat" cmpd="sng" algn="ctr">
                      <a:solidFill>
                        <a:schemeClr val="tx1"/>
                      </a:solidFill>
                      <a:prstDash val="solid"/>
                      <a:round/>
                      <a:headEnd type="none" w="med" len="med"/>
                      <a:tailEnd type="none" w="med" len="med"/>
                    </a:lnT>
                  </a:tcPr>
                </a:tc>
                <a:tc>
                  <a:txBody>
                    <a:bodyPr/>
                    <a:lstStyle/>
                    <a:p>
                      <a:pPr algn="ctr" fontAlgn="b"/>
                      <a:endParaRPr lang="en-US" sz="1000" b="0" i="0" u="none" strike="noStrike" dirty="0">
                        <a:solidFill>
                          <a:schemeClr val="accent1"/>
                        </a:solidFill>
                        <a:latin typeface="+mn-lt"/>
                      </a:endParaRPr>
                    </a:p>
                  </a:txBody>
                  <a:tcPr marL="9071" marR="9071" marT="7144"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171450">
                <a:tc>
                  <a:txBody>
                    <a:bodyPr/>
                    <a:lstStyle/>
                    <a:p>
                      <a:r>
                        <a:rPr lang="en-US" sz="1000" b="1" dirty="0">
                          <a:solidFill>
                            <a:schemeClr val="tx1"/>
                          </a:solidFill>
                          <a:latin typeface="+mn-lt"/>
                        </a:rPr>
                        <a:t>Member Status</a:t>
                      </a:r>
                      <a:endParaRPr lang="en-US" sz="1000" b="0" dirty="0">
                        <a:solidFill>
                          <a:schemeClr val="tx1"/>
                        </a:solidFill>
                        <a:latin typeface="+mn-lt"/>
                      </a:endParaRPr>
                    </a:p>
                  </a:txBody>
                  <a:tcPr marL="0" marR="0" marT="34290" marB="34290"/>
                </a:tc>
                <a:tc>
                  <a:txBody>
                    <a:bodyPr/>
                    <a:lstStyle/>
                    <a:p>
                      <a:pPr algn="ctr" fontAlgn="b"/>
                      <a:endParaRPr lang="en-US" sz="1000" b="0" i="0" u="none" strike="noStrike" dirty="0">
                        <a:solidFill>
                          <a:schemeClr val="accent1"/>
                        </a:solidFill>
                        <a:latin typeface="+mn-lt"/>
                      </a:endParaRPr>
                    </a:p>
                  </a:txBody>
                  <a:tcPr marL="9071" marR="9071" marT="7144" marB="0" anchor="ctr"/>
                </a:tc>
                <a:extLst>
                  <a:ext uri="{0D108BD9-81ED-4DB2-BD59-A6C34878D82A}">
                    <a16:rowId xmlns:a16="http://schemas.microsoft.com/office/drawing/2014/main" val="10005"/>
                  </a:ext>
                </a:extLst>
              </a:tr>
              <a:tr h="171450">
                <a:tc>
                  <a:txBody>
                    <a:bodyPr/>
                    <a:lstStyle/>
                    <a:p>
                      <a:pPr algn="l" fontAlgn="b"/>
                      <a:r>
                        <a:rPr lang="en-US" sz="1000" b="0" kern="1200" dirty="0">
                          <a:solidFill>
                            <a:schemeClr val="tx1"/>
                          </a:solidFill>
                          <a:latin typeface="+mn-lt"/>
                          <a:ea typeface="+mn-ea"/>
                          <a:cs typeface="+mn-cs"/>
                        </a:rPr>
                        <a:t>Regular</a:t>
                      </a:r>
                    </a:p>
                  </a:txBody>
                  <a:tcPr marL="0" marR="0" marT="34290" marB="34290" anchor="ctr">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kern="1200" dirty="0">
                          <a:solidFill>
                            <a:schemeClr val="accent1"/>
                          </a:solidFill>
                          <a:latin typeface="+mn-lt"/>
                          <a:ea typeface="+mn-ea"/>
                          <a:cs typeface="+mn-cs"/>
                        </a:rPr>
                        <a:t>94% </a:t>
                      </a:r>
                    </a:p>
                  </a:txBody>
                  <a:tcPr marL="9071" marR="9071" marT="7144"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71450">
                <a:tc>
                  <a:txBody>
                    <a:bodyPr/>
                    <a:lstStyle/>
                    <a:p>
                      <a:pPr algn="l" fontAlgn="b"/>
                      <a:r>
                        <a:rPr lang="en-US" sz="1000" b="0" kern="1200" dirty="0">
                          <a:solidFill>
                            <a:schemeClr val="tx1"/>
                          </a:solidFill>
                          <a:latin typeface="+mn-lt"/>
                          <a:ea typeface="+mn-ea"/>
                          <a:cs typeface="+mn-cs"/>
                        </a:rPr>
                        <a:t>SME               </a:t>
                      </a:r>
                      <a:r>
                        <a:rPr lang="en-US" sz="800" b="0" i="1" kern="1200" dirty="0">
                          <a:solidFill>
                            <a:schemeClr val="tx1"/>
                          </a:solidFill>
                          <a:latin typeface="+mn-lt"/>
                          <a:ea typeface="+mn-ea"/>
                          <a:cs typeface="+mn-cs"/>
                        </a:rPr>
                        <a:t>(1 participant)</a:t>
                      </a:r>
                    </a:p>
                  </a:txBody>
                  <a:tcPr marL="0" marR="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kern="1200" dirty="0">
                          <a:solidFill>
                            <a:schemeClr val="accent1"/>
                          </a:solidFill>
                          <a:latin typeface="+mn-lt"/>
                          <a:ea typeface="+mn-ea"/>
                          <a:cs typeface="+mn-cs"/>
                        </a:rPr>
                        <a:t>3% </a:t>
                      </a:r>
                    </a:p>
                  </a:txBody>
                  <a:tcPr marL="9071" marR="9071"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7145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Non Profit    </a:t>
                      </a:r>
                      <a:r>
                        <a:rPr lang="en-US" sz="800" b="0" i="1" kern="1200" dirty="0">
                          <a:solidFill>
                            <a:schemeClr val="tx1"/>
                          </a:solidFill>
                          <a:latin typeface="+mn-lt"/>
                          <a:ea typeface="+mn-ea"/>
                          <a:cs typeface="+mn-cs"/>
                        </a:rPr>
                        <a:t>(1 participant)</a:t>
                      </a:r>
                    </a:p>
                  </a:txBody>
                  <a:tcPr marL="0" marR="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kern="1200" dirty="0">
                          <a:solidFill>
                            <a:schemeClr val="accent1"/>
                          </a:solidFill>
                          <a:latin typeface="+mn-lt"/>
                          <a:ea typeface="+mn-ea"/>
                          <a:cs typeface="+mn-cs"/>
                        </a:rPr>
                        <a:t>3% </a:t>
                      </a:r>
                    </a:p>
                  </a:txBody>
                  <a:tcPr marL="9071" marR="9071"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82880">
                <a:tc>
                  <a:txBody>
                    <a:bodyPr/>
                    <a:lstStyle/>
                    <a:p>
                      <a:endParaRPr lang="en-US" sz="1000" b="1" dirty="0">
                        <a:solidFill>
                          <a:schemeClr val="tx1"/>
                        </a:solidFill>
                        <a:latin typeface="+mn-lt"/>
                      </a:endParaRPr>
                    </a:p>
                  </a:txBody>
                  <a:tcPr marL="0" marR="0" marT="34290" marB="3429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US" sz="1000" b="0" kern="1200" dirty="0">
                        <a:solidFill>
                          <a:schemeClr val="accent1"/>
                        </a:solidFill>
                        <a:latin typeface="+mn-lt"/>
                        <a:ea typeface="+mn-ea"/>
                        <a:cs typeface="+mn-cs"/>
                      </a:endParaRPr>
                    </a:p>
                  </a:txBody>
                  <a:tcPr marL="9071" marR="9071" marT="7144" marB="0"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9"/>
                  </a:ext>
                </a:extLst>
              </a:tr>
              <a:tr h="182880">
                <a:tc>
                  <a:txBody>
                    <a:bodyPr/>
                    <a:lstStyle/>
                    <a:p>
                      <a:r>
                        <a:rPr lang="en-US" sz="1000" b="1" dirty="0">
                          <a:solidFill>
                            <a:schemeClr val="tx1"/>
                          </a:solidFill>
                          <a:latin typeface="+mn-lt"/>
                        </a:rPr>
                        <a:t>Able to Speak For:</a:t>
                      </a:r>
                    </a:p>
                  </a:txBody>
                  <a:tcPr marL="0" marR="0" marT="34290" marB="3429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US" sz="1000" b="0" kern="1200" dirty="0">
                        <a:solidFill>
                          <a:schemeClr val="accent1"/>
                        </a:solidFill>
                        <a:latin typeface="+mn-lt"/>
                        <a:ea typeface="+mn-ea"/>
                        <a:cs typeface="+mn-cs"/>
                      </a:endParaRPr>
                    </a:p>
                  </a:txBody>
                  <a:tcPr marL="9071" marR="9071"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71450">
                <a:tc>
                  <a:txBody>
                    <a:bodyPr/>
                    <a:lstStyle/>
                    <a:p>
                      <a:pPr algn="l" fontAlgn="b"/>
                      <a:r>
                        <a:rPr lang="en-US" sz="1000" b="0" kern="1200" baseline="0" dirty="0">
                          <a:solidFill>
                            <a:schemeClr val="tx1"/>
                          </a:solidFill>
                          <a:latin typeface="+mn-lt"/>
                          <a:ea typeface="+mn-ea"/>
                          <a:cs typeface="+mn-cs"/>
                        </a:rPr>
                        <a:t>Entire company</a:t>
                      </a:r>
                    </a:p>
                  </a:txBody>
                  <a:tcPr marL="0" marR="0" marT="34290" marB="3429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kern="1200" dirty="0">
                          <a:solidFill>
                            <a:schemeClr val="accent1"/>
                          </a:solidFill>
                          <a:latin typeface="+mn-lt"/>
                          <a:ea typeface="+mn-ea"/>
                          <a:cs typeface="+mn-cs"/>
                        </a:rPr>
                        <a:t>91% </a:t>
                      </a:r>
                    </a:p>
                  </a:txBody>
                  <a:tcPr marL="9071" marR="9071" marT="7144"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171450">
                <a:tc>
                  <a:txBody>
                    <a:bodyPr/>
                    <a:lstStyle/>
                    <a:p>
                      <a:pPr algn="l" fontAlgn="b"/>
                      <a:r>
                        <a:rPr lang="en-US" sz="1000" b="0" kern="1200" baseline="0" dirty="0">
                          <a:solidFill>
                            <a:schemeClr val="tx1"/>
                          </a:solidFill>
                          <a:latin typeface="+mn-lt"/>
                          <a:ea typeface="+mn-ea"/>
                          <a:cs typeface="+mn-cs"/>
                        </a:rPr>
                        <a:t>Business unit/division</a:t>
                      </a:r>
                    </a:p>
                  </a:txBody>
                  <a:tcPr marL="0" marR="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kern="1200" dirty="0">
                          <a:solidFill>
                            <a:schemeClr val="accent1"/>
                          </a:solidFill>
                          <a:latin typeface="+mn-lt"/>
                          <a:ea typeface="+mn-ea"/>
                          <a:cs typeface="+mn-cs"/>
                        </a:rPr>
                        <a:t>6% </a:t>
                      </a:r>
                    </a:p>
                  </a:txBody>
                  <a:tcPr marL="9071" marR="9071"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171450">
                <a:tc>
                  <a:txBody>
                    <a:bodyPr/>
                    <a:lstStyle/>
                    <a:p>
                      <a:pPr algn="l" fontAlgn="b"/>
                      <a:r>
                        <a:rPr lang="en-US" sz="1000" b="0" kern="1200" baseline="0" dirty="0">
                          <a:solidFill>
                            <a:schemeClr val="tx1"/>
                          </a:solidFill>
                          <a:latin typeface="+mn-lt"/>
                          <a:ea typeface="+mn-ea"/>
                          <a:cs typeface="+mn-cs"/>
                        </a:rPr>
                        <a:t>Group within</a:t>
                      </a:r>
                      <a:endParaRPr lang="en-US" sz="700" b="0" kern="1200" baseline="0" dirty="0">
                        <a:solidFill>
                          <a:schemeClr val="tx1"/>
                        </a:solidFill>
                        <a:latin typeface="+mn-lt"/>
                        <a:ea typeface="+mn-ea"/>
                        <a:cs typeface="+mn-cs"/>
                      </a:endParaRPr>
                    </a:p>
                  </a:txBody>
                  <a:tcPr marL="0" marR="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kern="1200" dirty="0">
                          <a:solidFill>
                            <a:schemeClr val="accent1"/>
                          </a:solidFill>
                          <a:latin typeface="+mn-lt"/>
                          <a:ea typeface="+mn-ea"/>
                          <a:cs typeface="+mn-cs"/>
                        </a:rPr>
                        <a:t>3% </a:t>
                      </a:r>
                    </a:p>
                  </a:txBody>
                  <a:tcPr marL="9071" marR="9071"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pic>
        <p:nvPicPr>
          <p:cNvPr id="19" name="Picture 18" descr="triad.emf"/>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76007" y="1011138"/>
            <a:ext cx="381000" cy="381000"/>
          </a:xfrm>
          <a:prstGeom prst="rect">
            <a:avLst/>
          </a:prstGeom>
          <a:noFill/>
        </p:spPr>
      </p:pic>
      <p:sp>
        <p:nvSpPr>
          <p:cNvPr id="15" name="Title 1"/>
          <p:cNvSpPr>
            <a:spLocks noGrp="1"/>
          </p:cNvSpPr>
          <p:nvPr>
            <p:ph type="title"/>
          </p:nvPr>
        </p:nvSpPr>
        <p:spPr>
          <a:xfrm>
            <a:off x="533400" y="285750"/>
            <a:ext cx="7787640" cy="428625"/>
          </a:xfrm>
        </p:spPr>
        <p:txBody>
          <a:bodyPr/>
          <a:lstStyle/>
          <a:p>
            <a:r>
              <a:rPr lang="en-US" dirty="0"/>
              <a:t>Members who participated</a:t>
            </a:r>
          </a:p>
        </p:txBody>
      </p:sp>
      <p:pic>
        <p:nvPicPr>
          <p:cNvPr id="2056" name="Picture 8" descr="Image result for GRAY PNG microph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7687" y="3659570"/>
            <a:ext cx="203752" cy="381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GRAY PNG memb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542619"/>
            <a:ext cx="454025" cy="454025"/>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3"/>
          <p:cNvSpPr txBox="1">
            <a:spLocks/>
          </p:cNvSpPr>
          <p:nvPr/>
        </p:nvSpPr>
        <p:spPr>
          <a:xfrm>
            <a:off x="4427220" y="1662233"/>
            <a:ext cx="3256040" cy="1760772"/>
          </a:xfrm>
          <a:prstGeom prst="rect">
            <a:avLst/>
          </a:prstGeom>
          <a:solidFill>
            <a:schemeClr val="tx1">
              <a:lumMod val="20000"/>
              <a:lumOff val="80000"/>
            </a:schemeClr>
          </a:solidFill>
        </p:spPr>
        <p:txBody>
          <a:bodyPr anchor="ctr"/>
          <a:lstStyle>
            <a:lvl1pPr marL="457200" indent="-457200" algn="l" defTabSz="457200" rtl="0" eaLnBrk="1" latinLnBrk="0" hangingPunct="1">
              <a:lnSpc>
                <a:spcPct val="100000"/>
              </a:lnSpc>
              <a:spcBef>
                <a:spcPts val="800"/>
              </a:spcBef>
              <a:buClr>
                <a:srgbClr val="5F5F5F"/>
              </a:buClr>
              <a:buFont typeface="Arial"/>
              <a:buChar char="•"/>
              <a:defRPr sz="1800" kern="1200" baseline="0">
                <a:solidFill>
                  <a:srgbClr val="5F5F5F"/>
                </a:solidFill>
                <a:latin typeface="+mn-lt"/>
                <a:ea typeface="+mn-ea"/>
                <a:cs typeface="+mn-cs"/>
              </a:defRPr>
            </a:lvl1pPr>
            <a:lvl2pPr marL="908050" indent="-457200" algn="l" defTabSz="457200" rtl="0" eaLnBrk="1" latinLnBrk="0" hangingPunct="1">
              <a:lnSpc>
                <a:spcPct val="100000"/>
              </a:lnSpc>
              <a:spcBef>
                <a:spcPts val="800"/>
              </a:spcBef>
              <a:buClr>
                <a:srgbClr val="5F5F5F"/>
              </a:buClr>
              <a:buFont typeface="Arial" pitchFamily="34" charset="0"/>
              <a:buChar char="•"/>
              <a:defRPr sz="1600" kern="1200" baseline="0">
                <a:solidFill>
                  <a:srgbClr val="5F5F5F"/>
                </a:solidFill>
                <a:latin typeface="+mn-lt"/>
                <a:ea typeface="+mn-ea"/>
                <a:cs typeface="+mn-cs"/>
              </a:defRPr>
            </a:lvl2pPr>
            <a:lvl3pPr marL="1371600" indent="-457200" algn="l" defTabSz="457200" rtl="0" eaLnBrk="1" latinLnBrk="0" hangingPunct="1">
              <a:lnSpc>
                <a:spcPct val="100000"/>
              </a:lnSpc>
              <a:spcBef>
                <a:spcPts val="700"/>
              </a:spcBef>
              <a:buClr>
                <a:srgbClr val="5F5F5F"/>
              </a:buClr>
              <a:buFont typeface="Arial"/>
              <a:buChar char="•"/>
              <a:defRPr sz="1400" kern="1200" baseline="0">
                <a:solidFill>
                  <a:srgbClr val="5F5F5F"/>
                </a:solidFill>
                <a:latin typeface="+mn-lt"/>
                <a:ea typeface="+mn-ea"/>
                <a:cs typeface="+mn-cs"/>
              </a:defRPr>
            </a:lvl3pPr>
            <a:lvl4pPr marL="1825625" indent="-454025"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4pPr>
            <a:lvl5pPr marL="2286000" indent="-457200"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2713" indent="-112713"/>
            <a:r>
              <a:rPr lang="en-US" sz="1600" dirty="0"/>
              <a:t>Business focus tends to be a mix or B2C focused.</a:t>
            </a:r>
          </a:p>
          <a:p>
            <a:pPr marL="112713" indent="-112713"/>
            <a:r>
              <a:rPr lang="en-US" sz="1600" dirty="0"/>
              <a:t>Nearly all respondents were able to provide information for their entire company.</a:t>
            </a:r>
          </a:p>
        </p:txBody>
      </p:sp>
    </p:spTree>
    <p:extLst>
      <p:ext uri="{BB962C8B-B14F-4D97-AF65-F5344CB8AC3E}">
        <p14:creationId xmlns:p14="http://schemas.microsoft.com/office/powerpoint/2010/main" val="9595181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 name="Title 6"/>
          <p:cNvSpPr txBox="1">
            <a:spLocks/>
          </p:cNvSpPr>
          <p:nvPr/>
        </p:nvSpPr>
        <p:spPr>
          <a:xfrm>
            <a:off x="228600" y="-10424"/>
            <a:ext cx="8166672" cy="428625"/>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kern="1200" cap="all" baseline="0">
                <a:solidFill>
                  <a:srgbClr val="009DD9"/>
                </a:solidFill>
                <a:latin typeface="+mj-lt"/>
                <a:ea typeface="+mj-ea"/>
                <a:cs typeface="+mj-cs"/>
              </a:defRPr>
            </a:lvl1pPr>
          </a:lstStyle>
          <a:p>
            <a:r>
              <a:rPr lang="en-US" sz="2400"/>
              <a:t>survey</a:t>
            </a:r>
            <a:endParaRPr lang="en-US" sz="2400" dirty="0"/>
          </a:p>
        </p:txBody>
      </p:sp>
      <p:pic>
        <p:nvPicPr>
          <p:cNvPr id="4" name="Picture 3"/>
          <p:cNvPicPr>
            <a:picLocks noChangeAspect="1"/>
          </p:cNvPicPr>
          <p:nvPr/>
        </p:nvPicPr>
        <p:blipFill rotWithShape="1">
          <a:blip r:embed="rId3"/>
          <a:srcRect l="10156" t="26087" r="10156" b="6522"/>
          <a:stretch/>
        </p:blipFill>
        <p:spPr>
          <a:xfrm>
            <a:off x="851472" y="418201"/>
            <a:ext cx="7772400" cy="4724400"/>
          </a:xfrm>
          <a:prstGeom prst="rect">
            <a:avLst/>
          </a:prstGeom>
        </p:spPr>
      </p:pic>
    </p:spTree>
    <p:extLst>
      <p:ext uri="{BB962C8B-B14F-4D97-AF65-F5344CB8AC3E}">
        <p14:creationId xmlns:p14="http://schemas.microsoft.com/office/powerpoint/2010/main" val="40930039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 name="Title 6"/>
          <p:cNvSpPr txBox="1">
            <a:spLocks/>
          </p:cNvSpPr>
          <p:nvPr/>
        </p:nvSpPr>
        <p:spPr>
          <a:xfrm>
            <a:off x="228600" y="-10424"/>
            <a:ext cx="8166672" cy="428625"/>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kern="1200" cap="all" baseline="0">
                <a:solidFill>
                  <a:srgbClr val="009DD9"/>
                </a:solidFill>
                <a:latin typeface="+mj-lt"/>
                <a:ea typeface="+mj-ea"/>
                <a:cs typeface="+mj-cs"/>
              </a:defRPr>
            </a:lvl1pPr>
          </a:lstStyle>
          <a:p>
            <a:r>
              <a:rPr lang="en-US" sz="2400"/>
              <a:t>survey</a:t>
            </a:r>
            <a:endParaRPr lang="en-US" sz="2400" dirty="0"/>
          </a:p>
        </p:txBody>
      </p:sp>
      <p:pic>
        <p:nvPicPr>
          <p:cNvPr id="2" name="Picture 1"/>
          <p:cNvPicPr>
            <a:picLocks noChangeAspect="1"/>
          </p:cNvPicPr>
          <p:nvPr/>
        </p:nvPicPr>
        <p:blipFill rotWithShape="1">
          <a:blip r:embed="rId3"/>
          <a:srcRect l="10156" t="23913" r="10156" b="6521"/>
          <a:stretch/>
        </p:blipFill>
        <p:spPr>
          <a:xfrm>
            <a:off x="928255" y="393064"/>
            <a:ext cx="7543800" cy="4733365"/>
          </a:xfrm>
          <a:prstGeom prst="rect">
            <a:avLst/>
          </a:prstGeom>
        </p:spPr>
      </p:pic>
    </p:spTree>
    <p:extLst>
      <p:ext uri="{BB962C8B-B14F-4D97-AF65-F5344CB8AC3E}">
        <p14:creationId xmlns:p14="http://schemas.microsoft.com/office/powerpoint/2010/main" val="14403113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 name="Title 6"/>
          <p:cNvSpPr txBox="1">
            <a:spLocks/>
          </p:cNvSpPr>
          <p:nvPr/>
        </p:nvSpPr>
        <p:spPr>
          <a:xfrm>
            <a:off x="228600" y="-10424"/>
            <a:ext cx="8166672" cy="428625"/>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kern="1200" cap="all" baseline="0">
                <a:solidFill>
                  <a:srgbClr val="009DD9"/>
                </a:solidFill>
                <a:latin typeface="+mj-lt"/>
                <a:ea typeface="+mj-ea"/>
                <a:cs typeface="+mj-cs"/>
              </a:defRPr>
            </a:lvl1pPr>
          </a:lstStyle>
          <a:p>
            <a:r>
              <a:rPr lang="en-US" sz="2400"/>
              <a:t>survey</a:t>
            </a:r>
            <a:endParaRPr lang="en-US" sz="2400" dirty="0"/>
          </a:p>
        </p:txBody>
      </p:sp>
      <p:pic>
        <p:nvPicPr>
          <p:cNvPr id="4" name="Picture 3"/>
          <p:cNvPicPr>
            <a:picLocks noChangeAspect="1"/>
          </p:cNvPicPr>
          <p:nvPr/>
        </p:nvPicPr>
        <p:blipFill rotWithShape="1">
          <a:blip r:embed="rId3"/>
          <a:srcRect l="10938" t="23913" r="9374" b="6521"/>
          <a:stretch/>
        </p:blipFill>
        <p:spPr>
          <a:xfrm>
            <a:off x="924760" y="435767"/>
            <a:ext cx="7470512" cy="4687380"/>
          </a:xfrm>
          <a:prstGeom prst="rect">
            <a:avLst/>
          </a:prstGeom>
        </p:spPr>
      </p:pic>
    </p:spTree>
    <p:extLst>
      <p:ext uri="{BB962C8B-B14F-4D97-AF65-F5344CB8AC3E}">
        <p14:creationId xmlns:p14="http://schemas.microsoft.com/office/powerpoint/2010/main" val="721958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 name="Title 6"/>
          <p:cNvSpPr txBox="1">
            <a:spLocks/>
          </p:cNvSpPr>
          <p:nvPr/>
        </p:nvSpPr>
        <p:spPr>
          <a:xfrm>
            <a:off x="228600" y="-10424"/>
            <a:ext cx="8166672" cy="428625"/>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kern="1200" cap="all" baseline="0">
                <a:solidFill>
                  <a:srgbClr val="009DD9"/>
                </a:solidFill>
                <a:latin typeface="+mj-lt"/>
                <a:ea typeface="+mj-ea"/>
                <a:cs typeface="+mj-cs"/>
              </a:defRPr>
            </a:lvl1pPr>
          </a:lstStyle>
          <a:p>
            <a:r>
              <a:rPr lang="en-US" sz="2400" dirty="0"/>
              <a:t>worksheet</a:t>
            </a:r>
          </a:p>
        </p:txBody>
      </p:sp>
      <p:pic>
        <p:nvPicPr>
          <p:cNvPr id="6" name="Picture 5"/>
          <p:cNvPicPr>
            <a:picLocks noChangeAspect="1"/>
          </p:cNvPicPr>
          <p:nvPr/>
        </p:nvPicPr>
        <p:blipFill rotWithShape="1">
          <a:blip r:embed="rId3"/>
          <a:srcRect l="10157" t="23913" r="10936" b="5435"/>
          <a:stretch/>
        </p:blipFill>
        <p:spPr>
          <a:xfrm>
            <a:off x="914400" y="337619"/>
            <a:ext cx="7467600" cy="4805881"/>
          </a:xfrm>
          <a:prstGeom prst="rect">
            <a:avLst/>
          </a:prstGeom>
        </p:spPr>
      </p:pic>
    </p:spTree>
    <p:extLst>
      <p:ext uri="{BB962C8B-B14F-4D97-AF65-F5344CB8AC3E}">
        <p14:creationId xmlns:p14="http://schemas.microsoft.com/office/powerpoint/2010/main" val="22727907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 name="Title 6"/>
          <p:cNvSpPr txBox="1">
            <a:spLocks/>
          </p:cNvSpPr>
          <p:nvPr/>
        </p:nvSpPr>
        <p:spPr>
          <a:xfrm>
            <a:off x="228600" y="-10424"/>
            <a:ext cx="8166672" cy="428625"/>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kern="1200" cap="all" baseline="0">
                <a:solidFill>
                  <a:srgbClr val="009DD9"/>
                </a:solidFill>
                <a:latin typeface="+mj-lt"/>
                <a:ea typeface="+mj-ea"/>
                <a:cs typeface="+mj-cs"/>
              </a:defRPr>
            </a:lvl1pPr>
          </a:lstStyle>
          <a:p>
            <a:r>
              <a:rPr lang="en-US" sz="2400" dirty="0"/>
              <a:t>worksheet</a:t>
            </a:r>
          </a:p>
        </p:txBody>
      </p:sp>
      <p:pic>
        <p:nvPicPr>
          <p:cNvPr id="2" name="Picture 1"/>
          <p:cNvPicPr>
            <a:picLocks noChangeAspect="1"/>
          </p:cNvPicPr>
          <p:nvPr/>
        </p:nvPicPr>
        <p:blipFill rotWithShape="1">
          <a:blip r:embed="rId3"/>
          <a:srcRect l="10937" t="23912" r="10156" b="7609"/>
          <a:stretch/>
        </p:blipFill>
        <p:spPr>
          <a:xfrm>
            <a:off x="723135" y="319839"/>
            <a:ext cx="7696200" cy="4800600"/>
          </a:xfrm>
          <a:prstGeom prst="rect">
            <a:avLst/>
          </a:prstGeom>
        </p:spPr>
      </p:pic>
    </p:spTree>
    <p:extLst>
      <p:ext uri="{BB962C8B-B14F-4D97-AF65-F5344CB8AC3E}">
        <p14:creationId xmlns:p14="http://schemas.microsoft.com/office/powerpoint/2010/main" val="13714469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7840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979453" y="1885950"/>
            <a:ext cx="6402547" cy="438912"/>
          </a:xfrm>
        </p:spPr>
        <p:txBody>
          <a:bodyPr>
            <a:normAutofit fontScale="90000"/>
          </a:bodyPr>
          <a:lstStyle/>
          <a:p>
            <a:pPr algn="l"/>
            <a:r>
              <a:rPr lang="en-US" dirty="0"/>
              <a:t>Key Findings/Summary</a:t>
            </a:r>
            <a:endParaRPr lang="en-US" dirty="0">
              <a:solidFill>
                <a:schemeClr val="accent3"/>
              </a:solidFill>
            </a:endParaRPr>
          </a:p>
        </p:txBody>
      </p:sp>
    </p:spTree>
    <p:extLst>
      <p:ext uri="{BB962C8B-B14F-4D97-AF65-F5344CB8AC3E}">
        <p14:creationId xmlns:p14="http://schemas.microsoft.com/office/powerpoint/2010/main" val="59233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594360" y="285750"/>
            <a:ext cx="7787640" cy="428625"/>
          </a:xfrm>
        </p:spPr>
        <p:txBody>
          <a:bodyPr/>
          <a:lstStyle/>
          <a:p>
            <a:r>
              <a:rPr lang="en-US" dirty="0"/>
              <a:t>Registration Activity is heavily defensive</a:t>
            </a:r>
          </a:p>
        </p:txBody>
      </p:sp>
      <p:sp>
        <p:nvSpPr>
          <p:cNvPr id="14" name="Text Placeholder 2"/>
          <p:cNvSpPr>
            <a:spLocks noGrp="1"/>
          </p:cNvSpPr>
          <p:nvPr>
            <p:ph type="body" idx="13"/>
          </p:nvPr>
        </p:nvSpPr>
        <p:spPr>
          <a:xfrm>
            <a:off x="594360" y="742950"/>
            <a:ext cx="8016240" cy="236339"/>
          </a:xfrm>
        </p:spPr>
        <p:txBody>
          <a:bodyPr/>
          <a:lstStyle/>
          <a:p>
            <a:r>
              <a:rPr lang="en-US" dirty="0"/>
              <a:t>INTA members are active in the registration of domain names, including new TLDs.</a:t>
            </a:r>
            <a:endParaRPr lang="en-US" u="sng" dirty="0"/>
          </a:p>
        </p:txBody>
      </p:sp>
      <p:sp>
        <p:nvSpPr>
          <p:cNvPr id="15" name="Content Placeholder 3"/>
          <p:cNvSpPr>
            <a:spLocks noGrp="1"/>
          </p:cNvSpPr>
          <p:nvPr>
            <p:ph sz="quarter" idx="14"/>
          </p:nvPr>
        </p:nvSpPr>
        <p:spPr>
          <a:xfrm>
            <a:off x="553984" y="1352550"/>
            <a:ext cx="8096992" cy="3392894"/>
          </a:xfrm>
        </p:spPr>
        <p:txBody>
          <a:bodyPr/>
          <a:lstStyle/>
          <a:p>
            <a:pPr marL="228600" indent="-228600"/>
            <a:r>
              <a:rPr lang="en-US" dirty="0"/>
              <a:t>Vast majority (97%) of members registered domain names in past 24 months, with 9 in 10 registering new TLDs.  But the volume of registrations varies widely across companies.</a:t>
            </a:r>
          </a:p>
          <a:p>
            <a:pPr marL="228600" indent="-228600"/>
            <a:r>
              <a:rPr lang="en-US" dirty="0"/>
              <a:t>Registrations of new TLDs were overwhelmingly made for defensive purposes—to prevent someone else from registering it.  As such, few (10%) felt there were alternative domains to consider—whether registering a New, Legacy or ccTLD.</a:t>
            </a:r>
          </a:p>
          <a:p>
            <a:pPr marL="228600" indent="-228600"/>
            <a:r>
              <a:rPr lang="en-US" dirty="0"/>
              <a:t>Parking these domains is a very common practice.  Redirection is also common, but less so for the new TLDs.</a:t>
            </a:r>
          </a:p>
          <a:p>
            <a:pPr marL="228600" indent="-228600"/>
            <a:endParaRPr lang="en-US" dirty="0"/>
          </a:p>
          <a:p>
            <a:pPr marL="228600" indent="-228600"/>
            <a:endParaRPr lang="en-US" dirty="0"/>
          </a:p>
          <a:p>
            <a:pPr marL="679450" lvl="1" indent="-228600"/>
            <a:endParaRPr lang="en-US" dirty="0"/>
          </a:p>
        </p:txBody>
      </p:sp>
    </p:spTree>
    <p:extLst>
      <p:ext uri="{BB962C8B-B14F-4D97-AF65-F5344CB8AC3E}">
        <p14:creationId xmlns:p14="http://schemas.microsoft.com/office/powerpoint/2010/main" val="2855434311"/>
      </p:ext>
    </p:extLst>
  </p:cSld>
  <p:clrMapOvr>
    <a:masterClrMapping/>
  </p:clrMapOvr>
</p:sld>
</file>

<file path=ppt/theme/theme1.xml><?xml version="1.0" encoding="utf-8"?>
<a:theme xmlns:a="http://schemas.openxmlformats.org/drawingml/2006/main" name="2007_2010_Multicolor_Template_Widescreen_1_4_13">
  <a:themeElements>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Yellow">
      <a:srgbClr val="FFCD00"/>
    </a:custClr>
    <a:custClr name="Dark Red">
      <a:srgbClr val="9B0C10"/>
    </a:custClr>
    <a:custClr name="Light Red">
      <a:srgbClr val="F69493"/>
    </a:custClr>
    <a:custClr name="Pale Red">
      <a:srgbClr val="FACAC7"/>
    </a:custClr>
    <a:custClr name="Dark Purple">
      <a:srgbClr val="80076B"/>
    </a:custClr>
    <a:custClr name="Light Purple">
      <a:srgbClr val="DE98D5"/>
    </a:custClr>
    <a:custClr name="Pale Purple">
      <a:srgbClr val="F0CCEB"/>
    </a:custClr>
    <a:custClr name="Dark Orange">
      <a:srgbClr val="F15722"/>
    </a:custClr>
    <a:custClr name="Light Orange">
      <a:srgbClr val="FCBC85"/>
    </a:custClr>
    <a:custClr name="Pale Orange">
      <a:srgbClr val="FEDBBD"/>
    </a:custClr>
    <a:custClr name="Dark Cyan">
      <a:srgbClr val="007FC7"/>
    </a:custClr>
    <a:custClr name="Light Cyan">
      <a:srgbClr val="6ECFF6"/>
    </a:custClr>
    <a:custClr name="Pale Cyan">
      <a:srgbClr val="B9E5FB"/>
    </a:custClr>
    <a:custClr name="Dark Green">
      <a:srgbClr val="218535"/>
    </a:custClr>
    <a:custClr name="Green">
      <a:srgbClr val="8DC63F"/>
    </a:custClr>
    <a:custClr name="Light Green">
      <a:srgbClr val="C4DF9B"/>
    </a:custClr>
    <a:custClr name="Pale Green">
      <a:srgbClr val="E0EED0"/>
    </a:custClr>
    <a:custClr name="Light Gray">
      <a:srgbClr val="B6B6B9"/>
    </a:custClr>
  </a:custClrLst>
  <a:extLst>
    <a:ext uri="{05A4C25C-085E-4340-85A3-A5531E510DB2}">
      <thm15:themeFamily xmlns:thm15="http://schemas.microsoft.com/office/thememl/2012/main" name="2007-2010 Widescreen Template.potx" id="{3E0DB109-9E25-4987-B435-78114BE4A920}" vid="{9F0D6C06-4104-474A-930C-887FAB4D5C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TopicTitle1 xmlns="2e8c896f-fd84-491a-bb16-fb60357350f9">Presentations</TopicTitle1>
    <Details xmlns="2e8c896f-fd84-491a-bb16-fb60357350f9" xsi:nil="true"/>
    <PublishingRollupImage xmlns="http://schemas.microsoft.com/sharepoint/v3">&lt;img alt="" src="/company/marketing/MktgImages/PowerPoint%20Template%202003.jpg" style="BORDER: 0px solid; "&gt;</PublishingRollupImage>
    <Country xmlns="2e8c896f-fd84-491a-bb16-fb60357350f9">*Global</Country>
    <FreshnessDate xmlns="2e8c896f-fd84-491a-bb16-fb60357350f9">2013-01-29T05:00:00+00:00</FreshnessDate>
    <Region xmlns="2e8c896f-fd84-491a-bb16-fb60357350f9">*Global</Region>
    <PrimaryContact xmlns="2e8c896f-fd84-491a-bb16-fb60357350f9">
      <UserInfo>
        <DisplayName>Jantsch, Ellen</DisplayName>
        <AccountId>59991</AccountId>
        <AccountType/>
      </UserInfo>
    </PrimaryContact>
    <IconOverlay xmlns="http://schemas.microsoft.com/sharepoint/v4" xsi:nil="true"/>
    <Area_x0020_of_x0020_Focus xmlns="019b310f-9766-4173-a406-d30f26a03c52" xsi:nil="true"/>
    <Yes-No xmlns="019b310f-9766-4173-a406-d30f26a03c52">false</Yes-No>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38880B7CE533409105C259AF09F19A" ma:contentTypeVersion="15" ma:contentTypeDescription="Create a new document." ma:contentTypeScope="" ma:versionID="dd4f3ca2e358e8557e09d899d6156a1a">
  <xsd:schema xmlns:xsd="http://www.w3.org/2001/XMLSchema" xmlns:xs="http://www.w3.org/2001/XMLSchema" xmlns:p="http://schemas.microsoft.com/office/2006/metadata/properties" xmlns:ns1="http://schemas.microsoft.com/sharepoint/v3" xmlns:ns2="2e8c896f-fd84-491a-bb16-fb60357350f9" xmlns:ns3="http://schemas.microsoft.com/sharepoint/v4" xmlns:ns4="019b310f-9766-4173-a406-d30f26a03c52" targetNamespace="http://schemas.microsoft.com/office/2006/metadata/properties" ma:root="true" ma:fieldsID="6d64ff86f7be531c8438aacebb34dea6" ns1:_="" ns2:_="" ns3:_="" ns4:_="">
    <xsd:import namespace="http://schemas.microsoft.com/sharepoint/v3"/>
    <xsd:import namespace="2e8c896f-fd84-491a-bb16-fb60357350f9"/>
    <xsd:import namespace="http://schemas.microsoft.com/sharepoint/v4"/>
    <xsd:import namespace="019b310f-9766-4173-a406-d30f26a03c52"/>
    <xsd:element name="properties">
      <xsd:complexType>
        <xsd:sequence>
          <xsd:element name="documentManagement">
            <xsd:complexType>
              <xsd:all>
                <xsd:element ref="ns2:Details" minOccurs="0"/>
                <xsd:element ref="ns2:FreshnessDate" minOccurs="0"/>
                <xsd:element ref="ns2:PrimaryContact"/>
                <xsd:element ref="ns2:Region" minOccurs="0"/>
                <xsd:element ref="ns2:Country" minOccurs="0"/>
                <xsd:element ref="ns1:PublishingRollupImage" minOccurs="0"/>
                <xsd:element ref="ns2:TopicTitle1" minOccurs="0"/>
                <xsd:element ref="ns3:IconOverlay" minOccurs="0"/>
                <xsd:element ref="ns4:Area_x0020_of_x0020_Focus" minOccurs="0"/>
                <xsd:element ref="ns4:Yes-N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RollupImage" ma:index="13" nillable="true" ma:displayName="Rollup Image" ma:internalName="PublishingRollup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8c896f-fd84-491a-bb16-fb60357350f9" elementFormDefault="qualified">
    <xsd:import namespace="http://schemas.microsoft.com/office/2006/documentManagement/types"/>
    <xsd:import namespace="http://schemas.microsoft.com/office/infopath/2007/PartnerControls"/>
    <xsd:element name="Details" ma:index="2" nillable="true" ma:displayName="Details" ma:default="" ma:description="Description of the document if needed." ma:internalName="Details">
      <xsd:simpleType>
        <xsd:restriction base="dms:Note">
          <xsd:maxLength value="255"/>
        </xsd:restriction>
      </xsd:simpleType>
    </xsd:element>
    <xsd:element name="FreshnessDate" ma:index="3" nillable="true" ma:displayName="Freshness Date" ma:default="[today]" ma:description="Date originally created or the last date the document was reviewed and considered current." ma:format="DateOnly" ma:internalName="FreshnessDate">
      <xsd:simpleType>
        <xsd:restriction base="dms:DateTime"/>
      </xsd:simpleType>
    </xsd:element>
    <xsd:element name="PrimaryContact" ma:index="4" ma:displayName="Primary Contact" ma:description="Primary contact for this document.  This is not necessarily the author but the person to which users can contact with questions." ma:list="UserInfo" ma:SearchPeopleOnly="false" ma:SharePointGroup="0" ma:internalName="PrimaryContact"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Region" ma:index="5" nillable="true" ma:displayName="Region" ma:default="*Global" ma:description="Nielsen company region." ma:format="RadioButtons" ma:internalName="Region">
      <xsd:simpleType>
        <xsd:restriction base="dms:Choice">
          <xsd:enumeration value="*Global"/>
          <xsd:enumeration value="AME"/>
          <xsd:enumeration value="Americas"/>
          <xsd:enumeration value="APMEA"/>
          <xsd:enumeration value="Europe"/>
          <xsd:enumeration value="Greater China"/>
          <xsd:enumeration value="India"/>
          <xsd:enumeration value="Latin America"/>
          <xsd:enumeration value="North America"/>
          <xsd:enumeration value="SEANAP"/>
        </xsd:restriction>
      </xsd:simpleType>
    </xsd:element>
    <xsd:element name="Country" ma:index="12" nillable="true" ma:displayName="Country" ma:default="*Global" ma:format="Dropdown" ma:internalName="Country">
      <xsd:simpleType>
        <xsd:restriction base="dms:Choice">
          <xsd:enumeration value="*Global"/>
          <xsd:enumeration value="Albania"/>
          <xsd:enumeration value="Algeria"/>
          <xsd:enumeration value="Argentina"/>
          <xsd:enumeration value="Armenia"/>
          <xsd:enumeration value="Australia"/>
          <xsd:enumeration value="Austria"/>
          <xsd:enumeration value="Azerbaijan"/>
          <xsd:enumeration value="Bahrain"/>
          <xsd:enumeration value="Balkans"/>
          <xsd:enumeration value="Baltic States"/>
          <xsd:enumeration value="Bangladesh"/>
          <xsd:enumeration value="Belarus"/>
          <xsd:enumeration value="Belgium"/>
          <xsd:enumeration value="Bolivia"/>
          <xsd:enumeration value="Bosnia"/>
          <xsd:enumeration value="Brazil"/>
          <xsd:enumeration value="Bulgaria"/>
          <xsd:enumeration value="Cameroon"/>
          <xsd:enumeration value="Canada"/>
          <xsd:enumeration value="Chile"/>
          <xsd:enumeration value="China"/>
          <xsd:enumeration value="Colombia"/>
          <xsd:enumeration value="Costa Rica"/>
          <xsd:enumeration value="Croatia"/>
          <xsd:enumeration value="Cyprus"/>
          <xsd:enumeration value="Czech Republic"/>
          <xsd:enumeration value="Denmark"/>
          <xsd:enumeration value="Dominican Republic"/>
          <xsd:enumeration value="Ecuador"/>
          <xsd:enumeration value="Egypt"/>
          <xsd:enumeration value="El Salvador"/>
          <xsd:enumeration value="Estonia"/>
          <xsd:enumeration value="Ethiopia"/>
          <xsd:enumeration value="Finland"/>
          <xsd:enumeration value="France"/>
          <xsd:enumeration value="Georgia"/>
          <xsd:enumeration value="Germany"/>
          <xsd:enumeration value="Ghana"/>
          <xsd:enumeration value="Greece"/>
          <xsd:enumeration value="Guatemala"/>
          <xsd:enumeration value="Honduras"/>
          <xsd:enumeration value="Hong Kong"/>
          <xsd:enumeration value="Hungary"/>
          <xsd:enumeration value="India"/>
          <xsd:enumeration value="Indonesia"/>
          <xsd:enumeration value="Ireland"/>
          <xsd:enumeration value="Israel"/>
          <xsd:enumeration value="Italy"/>
          <xsd:enumeration value="Ivory Coast"/>
          <xsd:enumeration value="Japan"/>
          <xsd:enumeration value="Jordan"/>
          <xsd:enumeration value="Kazakhstan"/>
          <xsd:enumeration value="Kenya"/>
          <xsd:enumeration value="Kuwait"/>
          <xsd:enumeration value="Kyrgystan"/>
          <xsd:enumeration value="Latvia"/>
          <xsd:enumeration value="Lebanon"/>
          <xsd:enumeration value="Libya"/>
          <xsd:enumeration value="Lithuania"/>
          <xsd:enumeration value="Macedonia"/>
          <xsd:enumeration value="Malaysia"/>
          <xsd:enumeration value="Mexico"/>
          <xsd:enumeration value="Moldova"/>
          <xsd:enumeration value="Mongolia"/>
          <xsd:enumeration value="Montenegro"/>
          <xsd:enumeration value="Morocco"/>
          <xsd:enumeration value="Multiple Countries"/>
          <xsd:enumeration value="N/A"/>
          <xsd:enumeration value="Namibia"/>
          <xsd:enumeration value="Nepal"/>
          <xsd:enumeration value="Netherlands, The"/>
          <xsd:enumeration value="New Zealand"/>
          <xsd:enumeration value="Nicaragua"/>
          <xsd:enumeration value="Nigeria"/>
          <xsd:enumeration value="Norway"/>
          <xsd:enumeration value="Oman"/>
          <xsd:enumeration value="Pakistan"/>
          <xsd:enumeration value="Panama"/>
          <xsd:enumeration value="Paraguay"/>
          <xsd:enumeration value="Peru"/>
          <xsd:enumeration value="Philippines"/>
          <xsd:enumeration value="Poland"/>
          <xsd:enumeration value="Portugal"/>
          <xsd:enumeration value="Puerto Rico"/>
          <xsd:enumeration value="Qatar"/>
          <xsd:enumeration value="Romania"/>
          <xsd:enumeration value="Russia"/>
          <xsd:enumeration value="Saudi Arabia"/>
          <xsd:enumeration value="Serbia"/>
          <xsd:enumeration value="Singapore"/>
          <xsd:enumeration value="Slovakia"/>
          <xsd:enumeration value="Slovenia"/>
          <xsd:enumeration value="South Africa"/>
          <xsd:enumeration value="South Korea"/>
          <xsd:enumeration value="Spain"/>
          <xsd:enumeration value="Sri Lanka"/>
          <xsd:enumeration value="Sweden"/>
          <xsd:enumeration value="Switzerland"/>
          <xsd:enumeration value="Syria"/>
          <xsd:enumeration value="Taiwan"/>
          <xsd:enumeration value="Tajikistan"/>
          <xsd:enumeration value="Tanzania"/>
          <xsd:enumeration value="Thailand"/>
          <xsd:enumeration value="Tunisia"/>
          <xsd:enumeration value="Turkemenistan"/>
          <xsd:enumeration value="Turkey"/>
          <xsd:enumeration value="Uganda"/>
          <xsd:enumeration value="Ukraine"/>
          <xsd:enumeration value="United Arab Emirates"/>
          <xsd:enumeration value="United Kingdom"/>
          <xsd:enumeration value="United States"/>
          <xsd:enumeration value="Uruguay"/>
          <xsd:enumeration value="Uzbekistan"/>
          <xsd:enumeration value="Venezuela"/>
          <xsd:enumeration value="Vietnam"/>
          <xsd:enumeration value="Yemen"/>
        </xsd:restriction>
      </xsd:simpleType>
    </xsd:element>
    <xsd:element name="TopicTitle1" ma:index="14" nillable="true" ma:displayName="Topic" ma:description="Please select the relevant topic for this document." ma:format="RadioButtons" ma:internalName="TopicTitle1">
      <xsd:simpleType>
        <xsd:restriction base="dms:Choice">
          <xsd:enumeration value="Client-Related"/>
          <xsd:enumeration value="External Events"/>
          <xsd:enumeration value="HTML Email Instructions"/>
          <xsd:enumeration value="Internal Meeting Templates"/>
          <xsd:enumeration value="Policies/Guidelines"/>
          <xsd:enumeration value="Presentations"/>
          <xsd:enumeration value="Business Cards"/>
          <xsd:enumeration value="Desktop"/>
          <xsd:enumeration value="Email Signature"/>
          <xsd:enumeration value="Stationery"/>
          <xsd:enumeration value="RFP Toolkit"/>
          <xsd:enumeration value="Presentations-Visual Checklist"/>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9b310f-9766-4173-a406-d30f26a03c52" elementFormDefault="qualified">
    <xsd:import namespace="http://schemas.microsoft.com/office/2006/documentManagement/types"/>
    <xsd:import namespace="http://schemas.microsoft.com/office/infopath/2007/PartnerControls"/>
    <xsd:element name="Area_x0020_of_x0020_Focus" ma:index="16" nillable="true" ma:displayName="Desktop Color" ma:description="ONLY if this is a Desktop item, please indicate the background color." ma:format="RadioButtons" ma:internalName="Area_x0020_of_x0020_Focus">
      <xsd:simpleType>
        <xsd:restriction base="dms:Choice">
          <xsd:enumeration value="Black"/>
          <xsd:enumeration value="White"/>
        </xsd:restriction>
      </xsd:simpleType>
    </xsd:element>
    <xsd:element name="Yes-No" ma:index="17" nillable="true" ma:displayName="Yes-No" ma:default="0" ma:description="Intranet team use only - please do not use." ma:internalName="Yes_x002d_No">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369753-D426-4CE7-8FEC-28190D63E9A2}">
  <ds:schemaRefs>
    <ds:schemaRef ds:uri="019b310f-9766-4173-a406-d30f26a03c52"/>
    <ds:schemaRef ds:uri="http://purl.org/dc/elements/1.1/"/>
    <ds:schemaRef ds:uri="http://schemas.microsoft.com/sharepoint/v4"/>
    <ds:schemaRef ds:uri="http://schemas.microsoft.com/sharepoint/v3"/>
    <ds:schemaRef ds:uri="http://schemas.microsoft.com/office/2006/metadata/properties"/>
    <ds:schemaRef ds:uri="http://schemas.microsoft.com/office/2006/documentManagement/types"/>
    <ds:schemaRef ds:uri="http://schemas.microsoft.com/office/infopath/2007/PartnerControls"/>
    <ds:schemaRef ds:uri="2e8c896f-fd84-491a-bb16-fb60357350f9"/>
    <ds:schemaRef ds:uri="http://schemas.openxmlformats.org/package/2006/metadata/core-properties"/>
    <ds:schemaRef ds:uri="http://www.w3.org/XML/1998/namespace"/>
    <ds:schemaRef ds:uri="http://purl.org/dc/dcmitype/"/>
    <ds:schemaRef ds:uri="http://purl.org/dc/terms/"/>
  </ds:schemaRefs>
</ds:datastoreItem>
</file>

<file path=customXml/itemProps2.xml><?xml version="1.0" encoding="utf-8"?>
<ds:datastoreItem xmlns:ds="http://schemas.openxmlformats.org/officeDocument/2006/customXml" ds:itemID="{28D42E5C-E240-44FA-A923-D55F7675B1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e8c896f-fd84-491a-bb16-fb60357350f9"/>
    <ds:schemaRef ds:uri="http://schemas.microsoft.com/sharepoint/v4"/>
    <ds:schemaRef ds:uri="019b310f-9766-4173-a406-d30f26a03c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456CD2-2493-42F9-96A3-B8DA05D55F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42651</TotalTime>
  <Words>8468</Words>
  <Application>Microsoft Office PowerPoint</Application>
  <PresentationFormat>On-screen Show (16:9)</PresentationFormat>
  <Paragraphs>1684</Paragraphs>
  <Slides>75</Slides>
  <Notes>75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75</vt:i4>
      </vt:variant>
    </vt:vector>
  </HeadingPairs>
  <TitlesOfParts>
    <vt:vector size="80" baseType="lpstr">
      <vt:lpstr>Arial</vt:lpstr>
      <vt:lpstr>Calibri</vt:lpstr>
      <vt:lpstr>Times New Roman</vt:lpstr>
      <vt:lpstr>Wingdings</vt:lpstr>
      <vt:lpstr>2007_2010_Multicolor_Template_Widescreen_1_4_13</vt:lpstr>
      <vt:lpstr>inta  new gtld cost impact survey</vt:lpstr>
      <vt:lpstr>Background &amp; METHODOLOGY</vt:lpstr>
      <vt:lpstr>SAMPLE DISPOSITION</vt:lpstr>
      <vt:lpstr>Survey protocol</vt:lpstr>
      <vt:lpstr>A Note on Reading this report</vt:lpstr>
      <vt:lpstr>Members who participated</vt:lpstr>
      <vt:lpstr>Members who participated</vt:lpstr>
      <vt:lpstr>Key Findings/Summary</vt:lpstr>
      <vt:lpstr>Registration Activity is heavily defensive</vt:lpstr>
      <vt:lpstr>Defensive actions: Approx. $150K/year</vt:lpstr>
      <vt:lpstr>Active use of TMCH and sunrise periods</vt:lpstr>
      <vt:lpstr>Monitoring is commonplace</vt:lpstr>
      <vt:lpstr>New TLD enforcement—75% took action </vt:lpstr>
      <vt:lpstr>PREMIUM PRICING affects MOST</vt:lpstr>
      <vt:lpstr>Some practices help mitigate effects</vt:lpstr>
      <vt:lpstr>domain name activity </vt:lpstr>
      <vt:lpstr>Domain name registration</vt:lpstr>
      <vt:lpstr>Type of Domain names registered</vt:lpstr>
      <vt:lpstr>Types of new Domain names</vt:lpstr>
      <vt:lpstr>New TLD alternatives Considered</vt:lpstr>
      <vt:lpstr>Considered new tld as alternative for legacy tld or cctld</vt:lpstr>
      <vt:lpstr>Duplicated new domain name registrations</vt:lpstr>
      <vt:lpstr>Parked domain names</vt:lpstr>
      <vt:lpstr>Redirected domain names</vt:lpstr>
      <vt:lpstr>Applied to operate new tld</vt:lpstr>
      <vt:lpstr>enforcement costs – Average Total Costs Per company </vt:lpstr>
      <vt:lpstr>Average total defense costs per company</vt:lpstr>
      <vt:lpstr>enforcement costs – general costs </vt:lpstr>
      <vt:lpstr>Trademark clearinghouse</vt:lpstr>
      <vt:lpstr>Trademark clearinghouse – proof of use filings</vt:lpstr>
      <vt:lpstr>Sunrise registrations</vt:lpstr>
      <vt:lpstr>Trademark clearinghouse Claim notices</vt:lpstr>
      <vt:lpstr>Trademark clearinghouse Claim notices</vt:lpstr>
      <vt:lpstr>Trademark clearinghouse Claim notices</vt:lpstr>
      <vt:lpstr>Internet monitoring of Trademarks</vt:lpstr>
      <vt:lpstr>Steps taken regarding damages incurred from web traffic Diversion</vt:lpstr>
      <vt:lpstr>Costs incurred with counter-confusion or education</vt:lpstr>
      <vt:lpstr>enforcement costs – New TLDs </vt:lpstr>
      <vt:lpstr>Actions taken against domain name owners using new TLDs</vt:lpstr>
      <vt:lpstr>Costs of Actions taken against domain name owners using new TLDs</vt:lpstr>
      <vt:lpstr>Actions taken against domain name owners</vt:lpstr>
      <vt:lpstr>Actions against registrars</vt:lpstr>
      <vt:lpstr>Actions Against Registrars</vt:lpstr>
      <vt:lpstr>Actions taken against Registries</vt:lpstr>
      <vt:lpstr>Costs of Actions taken against Registries</vt:lpstr>
      <vt:lpstr>behaviors, policies and perceptions </vt:lpstr>
      <vt:lpstr>Cease and desist letters</vt:lpstr>
      <vt:lpstr>Premium pricing for domain names</vt:lpstr>
      <vt:lpstr>Premium Pricing – legacy TLDs</vt:lpstr>
      <vt:lpstr>Commentary: DISCRIMINATORY PRICING/UNFAIR PRACTICES</vt:lpstr>
      <vt:lpstr>RIGHTS PROTECTION MECHANSIMS</vt:lpstr>
      <vt:lpstr>Commentary: RIGHTS PROTECTION MECHANIsMS</vt:lpstr>
      <vt:lpstr>Changes proposed to improve Efficiency or effectiveness of Enforcement Actions in new tld space</vt:lpstr>
      <vt:lpstr>Additional thoughts on new tlds OR THEIR EFFECT ON TRADEMARK AND ASSOCIATED COSTS</vt:lpstr>
      <vt:lpstr>Summary Thoughts</vt:lpstr>
      <vt:lpstr>Summary thoughts</vt:lpstr>
      <vt:lpstr>Appendix – Additional verbatim comments</vt:lpstr>
      <vt:lpstr>DISCRIMINATORY PRICING/UNFAIR BUSINESS PRACTICES (Cont’d)</vt:lpstr>
      <vt:lpstr>RIGHTS PROTECTION MECHANSIMS (cont’d)</vt:lpstr>
      <vt:lpstr>Changes proposed to improve Efficiency or effectiveness of Enforcement Actions in new tld space (Cont’d)</vt:lpstr>
      <vt:lpstr>Appendix – survey and worksheet</vt:lpstr>
      <vt:lpstr>survey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Nielsen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INTA Trademark Defense</dc:title>
  <dc:subject>gTLD research</dc:subject>
  <dc:creator>pantmi01</dc:creator>
  <cp:lastModifiedBy>Lori Schulman</cp:lastModifiedBy>
  <cp:revision>2736</cp:revision>
  <cp:lastPrinted>2017-03-23T13:48:10Z</cp:lastPrinted>
  <dcterms:created xsi:type="dcterms:W3CDTF">2013-01-14T16:14:42Z</dcterms:created>
  <dcterms:modified xsi:type="dcterms:W3CDTF">2017-05-10T11:08:58Z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0x0101000538880B7CE533409105C259AF09F19A</vt:lpwstr>
  </property>
  <property fmtid="{D5CDD505-2E9C-101B-9397-08002B2CF9AE}" pid="3" name="URL">
    <vt:lpwstr/>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TemplateUrl">
    <vt:lpwstr/>
  </property>
</Properties>
</file>